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35.xml" ContentType="application/vnd.openxmlformats-officedocument.presentationml.slideMaster+xml"/>
  <Override PartName="/ppt/slideMasters/slideMaster36.xml" ContentType="application/vnd.openxmlformats-officedocument.presentationml.slideMaster+xml"/>
  <Override PartName="/ppt/slideMasters/slideMaster37.xml" ContentType="application/vnd.openxmlformats-officedocument.presentationml.slideMaster+xml"/>
  <Override PartName="/ppt/slideMasters/slideMaster38.xml" ContentType="application/vnd.openxmlformats-officedocument.presentationml.slideMaster+xml"/>
  <Override PartName="/ppt/slideMasters/slideMaster39.xml" ContentType="application/vnd.openxmlformats-officedocument.presentationml.slideMaster+xml"/>
  <Override PartName="/ppt/slideMasters/slideMaster40.xml" ContentType="application/vnd.openxmlformats-officedocument.presentationml.slideMaster+xml"/>
  <Override PartName="/ppt/slideMasters/slideMaster41.xml" ContentType="application/vnd.openxmlformats-officedocument.presentationml.slideMaster+xml"/>
  <Override PartName="/ppt/slideMasters/slideMaster42.xml" ContentType="application/vnd.openxmlformats-officedocument.presentationml.slideMaster+xml"/>
  <Override PartName="/ppt/slideMasters/slideMaster43.xml" ContentType="application/vnd.openxmlformats-officedocument.presentationml.slideMaster+xml"/>
  <Override PartName="/ppt/slideMasters/slideMaster44.xml" ContentType="application/vnd.openxmlformats-officedocument.presentationml.slideMaster+xml"/>
  <Override PartName="/ppt/slideMasters/slideMaster45.xml" ContentType="application/vnd.openxmlformats-officedocument.presentationml.slideMaster+xml"/>
  <Override PartName="/ppt/slideMasters/slideMaster46.xml" ContentType="application/vnd.openxmlformats-officedocument.presentationml.slideMaster+xml"/>
  <Override PartName="/ppt/slideMasters/slideMaster47.xml" ContentType="application/vnd.openxmlformats-officedocument.presentationml.slideMaster+xml"/>
  <Override PartName="/ppt/slideMasters/slideMaster48.xml" ContentType="application/vnd.openxmlformats-officedocument.presentationml.slideMaster+xml"/>
  <Override PartName="/ppt/slideMasters/slideMaster49.xml" ContentType="application/vnd.openxmlformats-officedocument.presentationml.slideMaster+xml"/>
  <Override PartName="/ppt/slideMasters/slideMaster50.xml" ContentType="application/vnd.openxmlformats-officedocument.presentationml.slideMaster+xml"/>
  <Override PartName="/ppt/slideMasters/slideMaster51.xml" ContentType="application/vnd.openxmlformats-officedocument.presentationml.slideMaster+xml"/>
  <Override PartName="/ppt/slideMasters/slideMaster52.xml" ContentType="application/vnd.openxmlformats-officedocument.presentationml.slideMaster+xml"/>
  <Override PartName="/ppt/slideMasters/slideMaster53.xml" ContentType="application/vnd.openxmlformats-officedocument.presentationml.slideMaster+xml"/>
  <Override PartName="/ppt/slideMasters/slideMaster54.xml" ContentType="application/vnd.openxmlformats-officedocument.presentationml.slideMaster+xml"/>
  <Override PartName="/ppt/slideMasters/slideMaster55.xml" ContentType="application/vnd.openxmlformats-officedocument.presentationml.slideMaster+xml"/>
  <Override PartName="/ppt/slideMasters/slideMaster56.xml" ContentType="application/vnd.openxmlformats-officedocument.presentationml.slideMaster+xml"/>
  <Override PartName="/ppt/slideMasters/slideMaster57.xml" ContentType="application/vnd.openxmlformats-officedocument.presentationml.slideMaster+xml"/>
  <Override PartName="/ppt/slideMasters/slideMaster58.xml" ContentType="application/vnd.openxmlformats-officedocument.presentationml.slideMaster+xml"/>
  <Override PartName="/ppt/slideMasters/slideMaster59.xml" ContentType="application/vnd.openxmlformats-officedocument.presentationml.slideMaster+xml"/>
  <Override PartName="/ppt/slideMasters/slideMaster60.xml" ContentType="application/vnd.openxmlformats-officedocument.presentationml.slideMaster+xml"/>
  <Override PartName="/ppt/slideMasters/slideMaster61.xml" ContentType="application/vnd.openxmlformats-officedocument.presentationml.slideMaster+xml"/>
  <Override PartName="/ppt/slideMasters/slideMaster62.xml" ContentType="application/vnd.openxmlformats-officedocument.presentationml.slideMaster+xml"/>
  <Override PartName="/ppt/slideMasters/slideMaster63.xml" ContentType="application/vnd.openxmlformats-officedocument.presentationml.slideMaster+xml"/>
  <Override PartName="/ppt/slideMasters/slideMaster64.xml" ContentType="application/vnd.openxmlformats-officedocument.presentationml.slideMaster+xml"/>
  <Override PartName="/ppt/slideMasters/slideMaster65.xml" ContentType="application/vnd.openxmlformats-officedocument.presentationml.slideMaster+xml"/>
  <Override PartName="/ppt/slideMasters/slideMaster66.xml" ContentType="application/vnd.openxmlformats-officedocument.presentationml.slideMaster+xml"/>
  <Override PartName="/ppt/slideMasters/slideMaster67.xml" ContentType="application/vnd.openxmlformats-officedocument.presentationml.slideMaster+xml"/>
  <Override PartName="/ppt/slideMasters/slideMaster68.xml" ContentType="application/vnd.openxmlformats-officedocument.presentationml.slideMaster+xml"/>
  <Override PartName="/ppt/slideMasters/slideMaster69.xml" ContentType="application/vnd.openxmlformats-officedocument.presentationml.slideMaster+xml"/>
  <Override PartName="/ppt/slideMasters/slideMaster70.xml" ContentType="application/vnd.openxmlformats-officedocument.presentationml.slideMaster+xml"/>
  <Override PartName="/ppt/slideMasters/slideMaster71.xml" ContentType="application/vnd.openxmlformats-officedocument.presentationml.slideMaster+xml"/>
  <Override PartName="/ppt/slideMasters/slideMaster72.xml" ContentType="application/vnd.openxmlformats-officedocument.presentationml.slideMaster+xml"/>
  <Override PartName="/ppt/slideMasters/slideMaster73.xml" ContentType="application/vnd.openxmlformats-officedocument.presentationml.slideMaster+xml"/>
  <Override PartName="/ppt/slideMasters/slideMaster74.xml" ContentType="application/vnd.openxmlformats-officedocument.presentationml.slideMaster+xml"/>
  <Override PartName="/ppt/slideMasters/slideMaster75.xml" ContentType="application/vnd.openxmlformats-officedocument.presentationml.slideMaster+xml"/>
  <Override PartName="/ppt/slideMasters/slideMaster76.xml" ContentType="application/vnd.openxmlformats-officedocument.presentationml.slideMaster+xml"/>
  <Override PartName="/ppt/slideMasters/slideMaster77.xml" ContentType="application/vnd.openxmlformats-officedocument.presentationml.slideMaster+xml"/>
  <Override PartName="/ppt/slideMasters/slideMaster78.xml" ContentType="application/vnd.openxmlformats-officedocument.presentationml.slideMaster+xml"/>
  <Override PartName="/ppt/slideMasters/slideMaster79.xml" ContentType="application/vnd.openxmlformats-officedocument.presentationml.slideMaster+xml"/>
  <Override PartName="/ppt/slideMasters/slideMaster80.xml" ContentType="application/vnd.openxmlformats-officedocument.presentationml.slideMaster+xml"/>
  <Override PartName="/ppt/slideMasters/slideMaster81.xml" ContentType="application/vnd.openxmlformats-officedocument.presentationml.slideMaster+xml"/>
  <Override PartName="/ppt/slideMasters/slideMaster82.xml" ContentType="application/vnd.openxmlformats-officedocument.presentationml.slideMaster+xml"/>
  <Override PartName="/ppt/slideMasters/slideMaster83.xml" ContentType="application/vnd.openxmlformats-officedocument.presentationml.slideMaster+xml"/>
  <Override PartName="/ppt/slideMasters/slideMaster84.xml" ContentType="application/vnd.openxmlformats-officedocument.presentationml.slideMaster+xml"/>
  <Override PartName="/ppt/slideMasters/slideMaster85.xml" ContentType="application/vnd.openxmlformats-officedocument.presentationml.slideMaster+xml"/>
  <Override PartName="/ppt/slideMasters/slideMaster86.xml" ContentType="application/vnd.openxmlformats-officedocument.presentationml.slideMaster+xml"/>
  <Override PartName="/ppt/slideMasters/slideMaster87.xml" ContentType="application/vnd.openxmlformats-officedocument.presentationml.slideMaster+xml"/>
  <Override PartName="/ppt/slideMasters/slideMaster88.xml" ContentType="application/vnd.openxmlformats-officedocument.presentationml.slideMaster+xml"/>
  <Override PartName="/ppt/slideMasters/slideMaster89.xml" ContentType="application/vnd.openxmlformats-officedocument.presentationml.slideMaster+xml"/>
  <Override PartName="/ppt/slideMasters/slideMaster90.xml" ContentType="application/vnd.openxmlformats-officedocument.presentationml.slideMaster+xml"/>
  <Override PartName="/ppt/slideMasters/slideMaster91.xml" ContentType="application/vnd.openxmlformats-officedocument.presentationml.slideMaster+xml"/>
  <Override PartName="/ppt/slideMasters/slideMaster92.xml" ContentType="application/vnd.openxmlformats-officedocument.presentationml.slideMaster+xml"/>
  <Override PartName="/ppt/slideMasters/slideMaster93.xml" ContentType="application/vnd.openxmlformats-officedocument.presentationml.slideMaster+xml"/>
  <Override PartName="/ppt/slideMasters/slideMaster9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theme/theme3.xml" ContentType="application/vnd.openxmlformats-officedocument.theme+xml"/>
  <Override PartName="/ppt/slideLayouts/slideLayout9.xml" ContentType="application/vnd.openxmlformats-officedocument.presentationml.slideLayout+xml"/>
  <Override PartName="/ppt/theme/theme4.xml" ContentType="application/vnd.openxmlformats-officedocument.theme+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theme/theme6.xml" ContentType="application/vnd.openxmlformats-officedocument.theme+xml"/>
  <Override PartName="/ppt/slideLayouts/slideLayout12.xml" ContentType="application/vnd.openxmlformats-officedocument.presentationml.slideLayout+xml"/>
  <Override PartName="/ppt/theme/theme7.xml" ContentType="application/vnd.openxmlformats-officedocument.theme+xml"/>
  <Override PartName="/ppt/slideLayouts/slideLayout13.xml" ContentType="application/vnd.openxmlformats-officedocument.presentationml.slideLayout+xml"/>
  <Override PartName="/ppt/theme/theme8.xml" ContentType="application/vnd.openxmlformats-officedocument.theme+xml"/>
  <Override PartName="/ppt/slideLayouts/slideLayout14.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slideLayouts/slideLayout15.xml" ContentType="application/vnd.openxmlformats-officedocument.presentationml.slideLayout+xml"/>
  <Override PartName="/ppt/theme/theme11.xml" ContentType="application/vnd.openxmlformats-officedocument.theme+xml"/>
  <Override PartName="/ppt/slideLayouts/slideLayout16.xml" ContentType="application/vnd.openxmlformats-officedocument.presentationml.slideLayout+xml"/>
  <Override PartName="/ppt/theme/theme12.xml" ContentType="application/vnd.openxmlformats-officedocument.theme+xml"/>
  <Override PartName="/ppt/slideLayouts/slideLayout17.xml" ContentType="application/vnd.openxmlformats-officedocument.presentationml.slideLayout+xml"/>
  <Override PartName="/ppt/theme/theme13.xml" ContentType="application/vnd.openxmlformats-officedocument.theme+xml"/>
  <Override PartName="/ppt/slideLayouts/slideLayout18.xml" ContentType="application/vnd.openxmlformats-officedocument.presentationml.slideLayout+xml"/>
  <Override PartName="/ppt/theme/theme14.xml" ContentType="application/vnd.openxmlformats-officedocument.theme+xml"/>
  <Override PartName="/ppt/slideLayouts/slideLayout19.xml" ContentType="application/vnd.openxmlformats-officedocument.presentationml.slideLayout+xml"/>
  <Override PartName="/ppt/theme/theme15.xml" ContentType="application/vnd.openxmlformats-officedocument.theme+xml"/>
  <Override PartName="/ppt/slideLayouts/slideLayout20.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heme/theme18.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heme/theme19.xml" ContentType="application/vnd.openxmlformats-officedocument.theme+xml"/>
  <Override PartName="/ppt/tags/tag5.xml" ContentType="application/vnd.openxmlformats-officedocument.presentationml.tags+xml"/>
  <Override PartName="/ppt/tags/tag6.xml" ContentType="application/vnd.openxmlformats-officedocument.presentationml.tags+xml"/>
  <Override PartName="/ppt/theme/theme20.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heme/theme21.xml" ContentType="application/vnd.openxmlformats-officedocument.theme+xml"/>
  <Override PartName="/ppt/tags/tag9.xml" ContentType="application/vnd.openxmlformats-officedocument.presentationml.tags+xml"/>
  <Override PartName="/ppt/tags/tag10.xml" ContentType="application/vnd.openxmlformats-officedocument.presentationml.tags+xml"/>
  <Override PartName="/ppt/theme/theme22.xml" ContentType="application/vnd.openxmlformats-officedocument.theme+xml"/>
  <Override PartName="/ppt/tags/tag11.xml" ContentType="application/vnd.openxmlformats-officedocument.presentationml.tags+xml"/>
  <Override PartName="/ppt/tags/tag12.xml" ContentType="application/vnd.openxmlformats-officedocument.presentationml.tags+xml"/>
  <Override PartName="/ppt/theme/theme23.xml" ContentType="application/vnd.openxmlformats-officedocument.theme+xml"/>
  <Override PartName="/ppt/tags/tag13.xml" ContentType="application/vnd.openxmlformats-officedocument.presentationml.tags+xml"/>
  <Override PartName="/ppt/tags/tag14.xml" ContentType="application/vnd.openxmlformats-officedocument.presentationml.tags+xml"/>
  <Override PartName="/ppt/theme/theme24.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heme/theme25.xml" ContentType="application/vnd.openxmlformats-officedocument.theme+xml"/>
  <Override PartName="/ppt/tags/tag17.xml" ContentType="application/vnd.openxmlformats-officedocument.presentationml.tags+xml"/>
  <Override PartName="/ppt/tags/tag18.xml" ContentType="application/vnd.openxmlformats-officedocument.presentationml.tags+xml"/>
  <Override PartName="/ppt/theme/theme26.xml" ContentType="application/vnd.openxmlformats-officedocument.theme+xml"/>
  <Override PartName="/ppt/tags/tag19.xml" ContentType="application/vnd.openxmlformats-officedocument.presentationml.tags+xml"/>
  <Override PartName="/ppt/tags/tag20.xml" ContentType="application/vnd.openxmlformats-officedocument.presentationml.tags+xml"/>
  <Override PartName="/ppt/theme/theme27.xml" ContentType="application/vnd.openxmlformats-officedocument.theme+xml"/>
  <Override PartName="/ppt/tags/tag21.xml" ContentType="application/vnd.openxmlformats-officedocument.presentationml.tags+xml"/>
  <Override PartName="/ppt/tags/tag22.xml" ContentType="application/vnd.openxmlformats-officedocument.presentationml.tags+xml"/>
  <Override PartName="/ppt/theme/theme28.xml" ContentType="application/vnd.openxmlformats-officedocument.theme+xml"/>
  <Override PartName="/ppt/tags/tag23.xml" ContentType="application/vnd.openxmlformats-officedocument.presentationml.tags+xml"/>
  <Override PartName="/ppt/tags/tag24.xml" ContentType="application/vnd.openxmlformats-officedocument.presentationml.tags+xml"/>
  <Override PartName="/ppt/theme/theme29.xml" ContentType="application/vnd.openxmlformats-officedocument.theme+xml"/>
  <Override PartName="/ppt/tags/tag25.xml" ContentType="application/vnd.openxmlformats-officedocument.presentationml.tags+xml"/>
  <Override PartName="/ppt/tags/tag26.xml" ContentType="application/vnd.openxmlformats-officedocument.presentationml.tags+xml"/>
  <Override PartName="/ppt/theme/theme30.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theme/theme31.xml" ContentType="application/vnd.openxmlformats-officedocument.theme+xml"/>
  <Override PartName="/ppt/tags/tag29.xml" ContentType="application/vnd.openxmlformats-officedocument.presentationml.tags+xml"/>
  <Override PartName="/ppt/tags/tag30.xml" ContentType="application/vnd.openxmlformats-officedocument.presentationml.tags+xml"/>
  <Override PartName="/ppt/theme/theme32.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heme/theme33.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heme/theme34.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heme/theme35.xml" ContentType="application/vnd.openxmlformats-officedocument.theme+xml"/>
  <Override PartName="/ppt/tags/tag37.xml" ContentType="application/vnd.openxmlformats-officedocument.presentationml.tags+xml"/>
  <Override PartName="/ppt/tags/tag38.xml" ContentType="application/vnd.openxmlformats-officedocument.presentationml.tags+xml"/>
  <Override PartName="/ppt/theme/theme36.xml" ContentType="application/vnd.openxmlformats-officedocument.theme+xml"/>
  <Override PartName="/ppt/tags/tag39.xml" ContentType="application/vnd.openxmlformats-officedocument.presentationml.tags+xml"/>
  <Override PartName="/ppt/tags/tag40.xml" ContentType="application/vnd.openxmlformats-officedocument.presentationml.tags+xml"/>
  <Override PartName="/ppt/theme/theme37.xml" ContentType="application/vnd.openxmlformats-officedocument.theme+xml"/>
  <Override PartName="/ppt/tags/tag41.xml" ContentType="application/vnd.openxmlformats-officedocument.presentationml.tags+xml"/>
  <Override PartName="/ppt/tags/tag42.xml" ContentType="application/vnd.openxmlformats-officedocument.presentationml.tags+xml"/>
  <Override PartName="/ppt/theme/theme38.xml" ContentType="application/vnd.openxmlformats-officedocument.theme+xml"/>
  <Override PartName="/ppt/tags/tag43.xml" ContentType="application/vnd.openxmlformats-officedocument.presentationml.tags+xml"/>
  <Override PartName="/ppt/tags/tag44.xml" ContentType="application/vnd.openxmlformats-officedocument.presentationml.tags+xml"/>
  <Override PartName="/ppt/theme/theme39.xml" ContentType="application/vnd.openxmlformats-officedocument.theme+xml"/>
  <Override PartName="/ppt/tags/tag45.xml" ContentType="application/vnd.openxmlformats-officedocument.presentationml.tags+xml"/>
  <Override PartName="/ppt/tags/tag46.xml" ContentType="application/vnd.openxmlformats-officedocument.presentationml.tags+xml"/>
  <Override PartName="/ppt/theme/theme40.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heme/theme41.xml" ContentType="application/vnd.openxmlformats-officedocument.theme+xml"/>
  <Override PartName="/ppt/theme/theme42.xml" ContentType="application/vnd.openxmlformats-officedocument.theme+xml"/>
  <Override PartName="/ppt/theme/theme43.xml" ContentType="application/vnd.openxmlformats-officedocument.theme+xml"/>
  <Override PartName="/ppt/theme/theme44.xml" ContentType="application/vnd.openxmlformats-officedocument.theme+xml"/>
  <Override PartName="/ppt/tags/tag49.xml" ContentType="application/vnd.openxmlformats-officedocument.presentationml.tags+xml"/>
  <Override PartName="/ppt/tags/tag50.xml" ContentType="application/vnd.openxmlformats-officedocument.presentationml.tags+xml"/>
  <Override PartName="/ppt/theme/theme45.xml" ContentType="application/vnd.openxmlformats-officedocument.theme+xml"/>
  <Override PartName="/ppt/tags/tag51.xml" ContentType="application/vnd.openxmlformats-officedocument.presentationml.tags+xml"/>
  <Override PartName="/ppt/tags/tag52.xml" ContentType="application/vnd.openxmlformats-officedocument.presentationml.tags+xml"/>
  <Override PartName="/ppt/theme/theme46.xml" ContentType="application/vnd.openxmlformats-officedocument.theme+xml"/>
  <Override PartName="/ppt/tags/tag53.xml" ContentType="application/vnd.openxmlformats-officedocument.presentationml.tags+xml"/>
  <Override PartName="/ppt/tags/tag54.xml" ContentType="application/vnd.openxmlformats-officedocument.presentationml.tags+xml"/>
  <Override PartName="/ppt/theme/theme47.xml" ContentType="application/vnd.openxmlformats-officedocument.theme+xml"/>
  <Override PartName="/ppt/tags/tag55.xml" ContentType="application/vnd.openxmlformats-officedocument.presentationml.tags+xml"/>
  <Override PartName="/ppt/tags/tag56.xml" ContentType="application/vnd.openxmlformats-officedocument.presentationml.tags+xml"/>
  <Override PartName="/ppt/theme/theme48.xml" ContentType="application/vnd.openxmlformats-officedocument.theme+xml"/>
  <Override PartName="/ppt/tags/tag57.xml" ContentType="application/vnd.openxmlformats-officedocument.presentationml.tags+xml"/>
  <Override PartName="/ppt/tags/tag58.xml" ContentType="application/vnd.openxmlformats-officedocument.presentationml.tags+xml"/>
  <Override PartName="/ppt/theme/theme49.xml" ContentType="application/vnd.openxmlformats-officedocument.theme+xml"/>
  <Override PartName="/ppt/tags/tag59.xml" ContentType="application/vnd.openxmlformats-officedocument.presentationml.tags+xml"/>
  <Override PartName="/ppt/tags/tag60.xml" ContentType="application/vnd.openxmlformats-officedocument.presentationml.tags+xml"/>
  <Override PartName="/ppt/slideLayouts/slideLayout21.xml" ContentType="application/vnd.openxmlformats-officedocument.presentationml.slideLayout+xml"/>
  <Override PartName="/ppt/theme/theme50.xml" ContentType="application/vnd.openxmlformats-officedocument.theme+xml"/>
  <Override PartName="/ppt/tags/tag61.xml" ContentType="application/vnd.openxmlformats-officedocument.presentationml.tags+xml"/>
  <Override PartName="/ppt/tags/tag62.xml" ContentType="application/vnd.openxmlformats-officedocument.presentationml.tags+xml"/>
  <Override PartName="/ppt/slideLayouts/slideLayout22.xml" ContentType="application/vnd.openxmlformats-officedocument.presentationml.slideLayout+xml"/>
  <Override PartName="/ppt/theme/theme51.xml" ContentType="application/vnd.openxmlformats-officedocument.theme+xml"/>
  <Override PartName="/ppt/tags/tag63.xml" ContentType="application/vnd.openxmlformats-officedocument.presentationml.tags+xml"/>
  <Override PartName="/ppt/tags/tag64.xml" ContentType="application/vnd.openxmlformats-officedocument.presentationml.tags+xml"/>
  <Override PartName="/ppt/slideLayouts/slideLayout23.xml" ContentType="application/vnd.openxmlformats-officedocument.presentationml.slideLayout+xml"/>
  <Override PartName="/ppt/theme/theme52.xml" ContentType="application/vnd.openxmlformats-officedocument.theme+xml"/>
  <Override PartName="/ppt/tags/tag65.xml" ContentType="application/vnd.openxmlformats-officedocument.presentationml.tags+xml"/>
  <Override PartName="/ppt/tags/tag66.xml" ContentType="application/vnd.openxmlformats-officedocument.presentationml.tags+xml"/>
  <Override PartName="/ppt/slideLayouts/slideLayout24.xml" ContentType="application/vnd.openxmlformats-officedocument.presentationml.slideLayout+xml"/>
  <Override PartName="/ppt/theme/theme53.xml" ContentType="application/vnd.openxmlformats-officedocument.theme+xml"/>
  <Override PartName="/ppt/tags/tag67.xml" ContentType="application/vnd.openxmlformats-officedocument.presentationml.tags+xml"/>
  <Override PartName="/ppt/tags/tag68.xml" ContentType="application/vnd.openxmlformats-officedocument.presentationml.tags+xml"/>
  <Override PartName="/ppt/slideLayouts/slideLayout25.xml" ContentType="application/vnd.openxmlformats-officedocument.presentationml.slideLayout+xml"/>
  <Override PartName="/ppt/theme/theme54.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slideLayouts/slideLayout26.xml" ContentType="application/vnd.openxmlformats-officedocument.presentationml.slideLayout+xml"/>
  <Override PartName="/ppt/theme/theme55.xml" ContentType="application/vnd.openxmlformats-officedocument.theme+xml"/>
  <Override PartName="/ppt/tags/tag71.xml" ContentType="application/vnd.openxmlformats-officedocument.presentationml.tags+xml"/>
  <Override PartName="/ppt/tags/tag72.xml" ContentType="application/vnd.openxmlformats-officedocument.presentationml.tags+xml"/>
  <Override PartName="/ppt/slideLayouts/slideLayout27.xml" ContentType="application/vnd.openxmlformats-officedocument.presentationml.slideLayout+xml"/>
  <Override PartName="/ppt/theme/theme56.xml" ContentType="application/vnd.openxmlformats-officedocument.theme+xml"/>
  <Override PartName="/ppt/tags/tag73.xml" ContentType="application/vnd.openxmlformats-officedocument.presentationml.tags+xml"/>
  <Override PartName="/ppt/tags/tag74.xml" ContentType="application/vnd.openxmlformats-officedocument.presentationml.tags+xml"/>
  <Override PartName="/ppt/slideLayouts/slideLayout28.xml" ContentType="application/vnd.openxmlformats-officedocument.presentationml.slideLayout+xml"/>
  <Override PartName="/ppt/theme/theme57.xml" ContentType="application/vnd.openxmlformats-officedocument.theme+xml"/>
  <Override PartName="/ppt/tags/tag75.xml" ContentType="application/vnd.openxmlformats-officedocument.presentationml.tags+xml"/>
  <Override PartName="/ppt/tags/tag76.xml" ContentType="application/vnd.openxmlformats-officedocument.presentationml.tags+xml"/>
  <Override PartName="/ppt/slideLayouts/slideLayout29.xml" ContentType="application/vnd.openxmlformats-officedocument.presentationml.slideLayout+xml"/>
  <Override PartName="/ppt/theme/theme58.xml" ContentType="application/vnd.openxmlformats-officedocument.theme+xml"/>
  <Override PartName="/ppt/tags/tag77.xml" ContentType="application/vnd.openxmlformats-officedocument.presentationml.tags+xml"/>
  <Override PartName="/ppt/tags/tag78.xml" ContentType="application/vnd.openxmlformats-officedocument.presentationml.tags+xml"/>
  <Override PartName="/ppt/slideLayouts/slideLayout30.xml" ContentType="application/vnd.openxmlformats-officedocument.presentationml.slideLayout+xml"/>
  <Override PartName="/ppt/theme/theme59.xml" ContentType="application/vnd.openxmlformats-officedocument.theme+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slideLayouts/slideLayout31.xml" ContentType="application/vnd.openxmlformats-officedocument.presentationml.slideLayout+xml"/>
  <Override PartName="/ppt/theme/theme60.xml" ContentType="application/vnd.openxmlformats-officedocument.theme+xml"/>
  <Override PartName="/ppt/tags/tag82.xml" ContentType="application/vnd.openxmlformats-officedocument.presentationml.tags+xml"/>
  <Override PartName="/ppt/tags/tag83.xml" ContentType="application/vnd.openxmlformats-officedocument.presentationml.tags+xml"/>
  <Override PartName="/ppt/slideLayouts/slideLayout32.xml" ContentType="application/vnd.openxmlformats-officedocument.presentationml.slideLayout+xml"/>
  <Override PartName="/ppt/theme/theme61.xml" ContentType="application/vnd.openxmlformats-officedocument.theme+xml"/>
  <Override PartName="/ppt/tags/tag84.xml" ContentType="application/vnd.openxmlformats-officedocument.presentationml.tags+xml"/>
  <Override PartName="/ppt/tags/tag85.xml" ContentType="application/vnd.openxmlformats-officedocument.presentationml.tags+xml"/>
  <Override PartName="/ppt/slideLayouts/slideLayout33.xml" ContentType="application/vnd.openxmlformats-officedocument.presentationml.slideLayout+xml"/>
  <Override PartName="/ppt/theme/theme62.xml" ContentType="application/vnd.openxmlformats-officedocument.theme+xml"/>
  <Override PartName="/ppt/tags/tag86.xml" ContentType="application/vnd.openxmlformats-officedocument.presentationml.tags+xml"/>
  <Override PartName="/ppt/tags/tag87.xml" ContentType="application/vnd.openxmlformats-officedocument.presentationml.tags+xml"/>
  <Override PartName="/ppt/slideLayouts/slideLayout34.xml" ContentType="application/vnd.openxmlformats-officedocument.presentationml.slideLayout+xml"/>
  <Override PartName="/ppt/theme/theme63.xml" ContentType="application/vnd.openxmlformats-officedocument.theme+xml"/>
  <Override PartName="/ppt/tags/tag88.xml" ContentType="application/vnd.openxmlformats-officedocument.presentationml.tags+xml"/>
  <Override PartName="/ppt/tags/tag89.xml" ContentType="application/vnd.openxmlformats-officedocument.presentationml.tags+xml"/>
  <Override PartName="/ppt/slideLayouts/slideLayout35.xml" ContentType="application/vnd.openxmlformats-officedocument.presentationml.slideLayout+xml"/>
  <Override PartName="/ppt/theme/theme64.xml" ContentType="application/vnd.openxmlformats-officedocument.theme+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slideLayouts/slideLayout36.xml" ContentType="application/vnd.openxmlformats-officedocument.presentationml.slideLayout+xml"/>
  <Override PartName="/ppt/theme/theme65.xml" ContentType="application/vnd.openxmlformats-officedocument.theme+xml"/>
  <Override PartName="/ppt/tags/tag93.xml" ContentType="application/vnd.openxmlformats-officedocument.presentationml.tags+xml"/>
  <Override PartName="/ppt/tags/tag94.xml" ContentType="application/vnd.openxmlformats-officedocument.presentationml.tags+xml"/>
  <Override PartName="/ppt/slideLayouts/slideLayout37.xml" ContentType="application/vnd.openxmlformats-officedocument.presentationml.slideLayout+xml"/>
  <Override PartName="/ppt/theme/theme66.xml" ContentType="application/vnd.openxmlformats-officedocument.theme+xml"/>
  <Override PartName="/ppt/tags/tag95.xml" ContentType="application/vnd.openxmlformats-officedocument.presentationml.tags+xml"/>
  <Override PartName="/ppt/tags/tag96.xml" ContentType="application/vnd.openxmlformats-officedocument.presentationml.tags+xml"/>
  <Override PartName="/ppt/slideLayouts/slideLayout38.xml" ContentType="application/vnd.openxmlformats-officedocument.presentationml.slideLayout+xml"/>
  <Override PartName="/ppt/theme/theme67.xml" ContentType="application/vnd.openxmlformats-officedocument.theme+xml"/>
  <Override PartName="/ppt/tags/tag97.xml" ContentType="application/vnd.openxmlformats-officedocument.presentationml.tags+xml"/>
  <Override PartName="/ppt/tags/tag98.xml" ContentType="application/vnd.openxmlformats-officedocument.presentationml.tags+xml"/>
  <Override PartName="/ppt/slideLayouts/slideLayout39.xml" ContentType="application/vnd.openxmlformats-officedocument.presentationml.slideLayout+xml"/>
  <Override PartName="/ppt/theme/theme68.xml" ContentType="application/vnd.openxmlformats-officedocument.theme+xml"/>
  <Override PartName="/ppt/tags/tag99.xml" ContentType="application/vnd.openxmlformats-officedocument.presentationml.tags+xml"/>
  <Override PartName="/ppt/tags/tag100.xml" ContentType="application/vnd.openxmlformats-officedocument.presentationml.tags+xml"/>
  <Override PartName="/ppt/slideLayouts/slideLayout40.xml" ContentType="application/vnd.openxmlformats-officedocument.presentationml.slideLayout+xml"/>
  <Override PartName="/ppt/theme/theme69.xml" ContentType="application/vnd.openxmlformats-officedocument.theme+xml"/>
  <Override PartName="/ppt/tags/tag101.xml" ContentType="application/vnd.openxmlformats-officedocument.presentationml.tags+xml"/>
  <Override PartName="/ppt/tags/tag102.xml" ContentType="application/vnd.openxmlformats-officedocument.presentationml.tags+xml"/>
  <Override PartName="/ppt/slideLayouts/slideLayout41.xml" ContentType="application/vnd.openxmlformats-officedocument.presentationml.slideLayout+xml"/>
  <Override PartName="/ppt/theme/theme70.xml" ContentType="application/vnd.openxmlformats-officedocument.theme+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slideLayouts/slideLayout42.xml" ContentType="application/vnd.openxmlformats-officedocument.presentationml.slideLayout+xml"/>
  <Override PartName="/ppt/theme/theme71.xml" ContentType="application/vnd.openxmlformats-officedocument.them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slideLayouts/slideLayout43.xml" ContentType="application/vnd.openxmlformats-officedocument.presentationml.slideLayout+xml"/>
  <Override PartName="/ppt/theme/theme72.xml" ContentType="application/vnd.openxmlformats-officedocument.theme+xml"/>
  <Override PartName="/ppt/slideLayouts/slideLayout44.xml" ContentType="application/vnd.openxmlformats-officedocument.presentationml.slideLayout+xml"/>
  <Override PartName="/ppt/theme/theme73.xml" ContentType="application/vnd.openxmlformats-officedocument.theme+xml"/>
  <Override PartName="/ppt/slideLayouts/slideLayout45.xml" ContentType="application/vnd.openxmlformats-officedocument.presentationml.slideLayout+xml"/>
  <Override PartName="/ppt/theme/theme74.xml" ContentType="application/vnd.openxmlformats-officedocument.theme+xml"/>
  <Override PartName="/ppt/slideLayouts/slideLayout46.xml" ContentType="application/vnd.openxmlformats-officedocument.presentationml.slideLayout+xml"/>
  <Override PartName="/ppt/theme/theme75.xml" ContentType="application/vnd.openxmlformats-officedocument.theme+xml"/>
  <Override PartName="/ppt/tags/tag109.xml" ContentType="application/vnd.openxmlformats-officedocument.presentationml.tags+xml"/>
  <Override PartName="/ppt/tags/tag110.xml" ContentType="application/vnd.openxmlformats-officedocument.presentationml.tags+xml"/>
  <Override PartName="/ppt/slideLayouts/slideLayout47.xml" ContentType="application/vnd.openxmlformats-officedocument.presentationml.slideLayout+xml"/>
  <Override PartName="/ppt/theme/theme76.xml" ContentType="application/vnd.openxmlformats-officedocument.theme+xml"/>
  <Override PartName="/ppt/tags/tag111.xml" ContentType="application/vnd.openxmlformats-officedocument.presentationml.tags+xml"/>
  <Override PartName="/ppt/tags/tag112.xml" ContentType="application/vnd.openxmlformats-officedocument.presentationml.tags+xml"/>
  <Override PartName="/ppt/slideLayouts/slideLayout48.xml" ContentType="application/vnd.openxmlformats-officedocument.presentationml.slideLayout+xml"/>
  <Override PartName="/ppt/theme/theme77.xml" ContentType="application/vnd.openxmlformats-officedocument.theme+xml"/>
  <Override PartName="/ppt/tags/tag113.xml" ContentType="application/vnd.openxmlformats-officedocument.presentationml.tags+xml"/>
  <Override PartName="/ppt/tags/tag114.xml" ContentType="application/vnd.openxmlformats-officedocument.presentationml.tags+xml"/>
  <Override PartName="/ppt/slideLayouts/slideLayout49.xml" ContentType="application/vnd.openxmlformats-officedocument.presentationml.slideLayout+xml"/>
  <Override PartName="/ppt/theme/theme78.xml" ContentType="application/vnd.openxmlformats-officedocument.theme+xml"/>
  <Override PartName="/ppt/tags/tag115.xml" ContentType="application/vnd.openxmlformats-officedocument.presentationml.tags+xml"/>
  <Override PartName="/ppt/tags/tag116.xml" ContentType="application/vnd.openxmlformats-officedocument.presentationml.tags+xml"/>
  <Override PartName="/ppt/slideLayouts/slideLayout50.xml" ContentType="application/vnd.openxmlformats-officedocument.presentationml.slideLayout+xml"/>
  <Override PartName="/ppt/theme/theme79.xml" ContentType="application/vnd.openxmlformats-officedocument.theme+xml"/>
  <Override PartName="/ppt/tags/tag117.xml" ContentType="application/vnd.openxmlformats-officedocument.presentationml.tags+xml"/>
  <Override PartName="/ppt/tags/tag118.xml" ContentType="application/vnd.openxmlformats-officedocument.presentationml.tags+xml"/>
  <Override PartName="/ppt/theme/theme80.xml" ContentType="application/vnd.openxmlformats-officedocument.theme+xml"/>
  <Override PartName="/ppt/tags/tag119.xml" ContentType="application/vnd.openxmlformats-officedocument.presentationml.tags+xml"/>
  <Override PartName="/ppt/tags/tag120.xml" ContentType="application/vnd.openxmlformats-officedocument.presentationml.tags+xml"/>
  <Override PartName="/ppt/slideLayouts/slideLayout51.xml" ContentType="application/vnd.openxmlformats-officedocument.presentationml.slideLayout+xml"/>
  <Override PartName="/ppt/theme/theme81.xml" ContentType="application/vnd.openxmlformats-officedocument.theme+xml"/>
  <Override PartName="/ppt/slideLayouts/slideLayout52.xml" ContentType="application/vnd.openxmlformats-officedocument.presentationml.slideLayout+xml"/>
  <Override PartName="/ppt/theme/theme82.xml" ContentType="application/vnd.openxmlformats-officedocument.theme+xml"/>
  <Override PartName="/ppt/slideLayouts/slideLayout53.xml" ContentType="application/vnd.openxmlformats-officedocument.presentationml.slideLayout+xml"/>
  <Override PartName="/ppt/theme/theme83.xml" ContentType="application/vnd.openxmlformats-officedocument.theme+xml"/>
  <Override PartName="/ppt/slideLayouts/slideLayout54.xml" ContentType="application/vnd.openxmlformats-officedocument.presentationml.slideLayout+xml"/>
  <Override PartName="/ppt/theme/theme84.xml" ContentType="application/vnd.openxmlformats-officedocument.theme+xml"/>
  <Override PartName="/ppt/slideLayouts/slideLayout55.xml" ContentType="application/vnd.openxmlformats-officedocument.presentationml.slideLayout+xml"/>
  <Override PartName="/ppt/theme/theme85.xml" ContentType="application/vnd.openxmlformats-officedocument.theme+xml"/>
  <Override PartName="/ppt/slideLayouts/slideLayout56.xml" ContentType="application/vnd.openxmlformats-officedocument.presentationml.slideLayout+xml"/>
  <Override PartName="/ppt/theme/theme86.xml" ContentType="application/vnd.openxmlformats-officedocument.theme+xml"/>
  <Override PartName="/ppt/slideLayouts/slideLayout57.xml" ContentType="application/vnd.openxmlformats-officedocument.presentationml.slideLayout+xml"/>
  <Override PartName="/ppt/theme/theme87.xml" ContentType="application/vnd.openxmlformats-officedocument.theme+xml"/>
  <Override PartName="/ppt/slideLayouts/slideLayout58.xml" ContentType="application/vnd.openxmlformats-officedocument.presentationml.slideLayout+xml"/>
  <Override PartName="/ppt/theme/theme88.xml" ContentType="application/vnd.openxmlformats-officedocument.theme+xml"/>
  <Override PartName="/ppt/slideLayouts/slideLayout59.xml" ContentType="application/vnd.openxmlformats-officedocument.presentationml.slideLayout+xml"/>
  <Override PartName="/ppt/theme/theme89.xml" ContentType="application/vnd.openxmlformats-officedocument.theme+xml"/>
  <Override PartName="/ppt/slideLayouts/slideLayout60.xml" ContentType="application/vnd.openxmlformats-officedocument.presentationml.slideLayout+xml"/>
  <Override PartName="/ppt/theme/theme90.xml" ContentType="application/vnd.openxmlformats-officedocument.theme+xml"/>
  <Override PartName="/ppt/slideLayouts/slideLayout61.xml" ContentType="application/vnd.openxmlformats-officedocument.presentationml.slideLayout+xml"/>
  <Override PartName="/ppt/theme/theme91.xml" ContentType="application/vnd.openxmlformats-officedocument.theme+xml"/>
  <Override PartName="/ppt/slideLayouts/slideLayout62.xml" ContentType="application/vnd.openxmlformats-officedocument.presentationml.slideLayout+xml"/>
  <Override PartName="/ppt/theme/theme92.xml" ContentType="application/vnd.openxmlformats-officedocument.theme+xml"/>
  <Override PartName="/ppt/slideLayouts/slideLayout63.xml" ContentType="application/vnd.openxmlformats-officedocument.presentationml.slideLayout+xml"/>
  <Override PartName="/ppt/theme/theme93.xml" ContentType="application/vnd.openxmlformats-officedocument.theme+xml"/>
  <Override PartName="/ppt/slideLayouts/slideLayout64.xml" ContentType="application/vnd.openxmlformats-officedocument.presentationml.slideLayout+xml"/>
  <Override PartName="/ppt/theme/theme94.xml" ContentType="application/vnd.openxmlformats-officedocument.theme+xml"/>
  <Override PartName="/ppt/theme/theme95.xml" ContentType="application/vnd.openxmlformats-officedocument.theme+xml"/>
  <Override PartName="/ppt/theme/theme9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chart6.xml" ContentType="application/vnd.openxmlformats-officedocument.drawingml.chart+xml"/>
  <Override PartName="/ppt/theme/themeOverride2.xml" ContentType="application/vnd.openxmlformats-officedocument.themeOverride+xml"/>
  <Override PartName="/ppt/charts/chart7.xml" ContentType="application/vnd.openxmlformats-officedocument.drawingml.chart+xml"/>
  <Override PartName="/ppt/theme/themeOverride3.xml" ContentType="application/vnd.openxmlformats-officedocument.themeOverride+xml"/>
  <Override PartName="/ppt/drawings/drawing1.xml" ContentType="application/vnd.openxmlformats-officedocument.drawingml.chartshapes+xml"/>
  <Override PartName="/ppt/charts/chart8.xml" ContentType="application/vnd.openxmlformats-officedocument.drawingml.chart+xml"/>
  <Override PartName="/ppt/notesSlides/notesSlide6.xml" ContentType="application/vnd.openxmlformats-officedocument.presentationml.notesSlide+xml"/>
  <Override PartName="/ppt/charts/chart9.xml" ContentType="application/vnd.openxmlformats-officedocument.drawingml.chart+xml"/>
  <Override PartName="/ppt/theme/themeOverride4.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0.xml" ContentType="application/vnd.openxmlformats-officedocument.drawingml.chart+xml"/>
  <Override PartName="/ppt/charts/chart11.xml" ContentType="application/vnd.openxmlformats-officedocument.drawingml.chart+xml"/>
  <Override PartName="/ppt/charts/chart12.xml" ContentType="application/vnd.openxmlformats-officedocument.drawingml.chart+xml"/>
  <Override PartName="/ppt/theme/themeOverride5.xml" ContentType="application/vnd.openxmlformats-officedocument.themeOverride+xml"/>
  <Override PartName="/ppt/drawings/drawing2.xml" ContentType="application/vnd.openxmlformats-officedocument.drawingml.chartshapes+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3.xml" ContentType="application/vnd.openxmlformats-officedocument.drawingml.chart+xml"/>
  <Override PartName="/ppt/notesSlides/notesSlide14.xml" ContentType="application/vnd.openxmlformats-officedocument.presentationml.notesSlide+xml"/>
  <Override PartName="/ppt/charts/chart14.xml" ContentType="application/vnd.openxmlformats-officedocument.drawingml.chart+xml"/>
  <Override PartName="/ppt/drawings/drawing3.xml" ContentType="application/vnd.openxmlformats-officedocument.drawingml.chartshapes+xml"/>
  <Override PartName="/ppt/charts/chart15.xml" ContentType="application/vnd.openxmlformats-officedocument.drawingml.chart+xml"/>
  <Override PartName="/ppt/drawings/drawing4.xml" ContentType="application/vnd.openxmlformats-officedocument.drawingml.chartshapes+xml"/>
  <Override PartName="/ppt/charts/chart16.xml" ContentType="application/vnd.openxmlformats-officedocument.drawingml.chart+xml"/>
  <Override PartName="/ppt/charts/chart17.xml" ContentType="application/vnd.openxmlformats-officedocument.drawingml.chart+xml"/>
  <Override PartName="/ppt/drawings/drawing5.xml" ContentType="application/vnd.openxmlformats-officedocument.drawingml.chartshape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21.xml" ContentType="application/vnd.openxmlformats-officedocument.presentationml.tags+xml"/>
  <Override PartName="/ppt/charts/chart18.xml" ContentType="application/vnd.openxmlformats-officedocument.drawingml.chart+xml"/>
  <Override PartName="/ppt/charts/chart19.xml" ContentType="application/vnd.openxmlformats-officedocument.drawingml.chart+xml"/>
  <Override PartName="/ppt/charts/chart20.xml" ContentType="application/vnd.openxmlformats-officedocument.drawingml.chart+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31.xml" ContentType="application/vnd.openxmlformats-officedocument.presentationml.notesSlide+xml"/>
  <Override PartName="/ppt/tags/tag126.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127.xml" ContentType="application/vnd.openxmlformats-officedocument.presentationml.tags+xml"/>
  <Override PartName="/ppt/notesSlides/notesSlide35.xml" ContentType="application/vnd.openxmlformats-officedocument.presentationml.notesSlide+xml"/>
  <Override PartName="/ppt/charts/chart21.xml" ContentType="application/vnd.openxmlformats-officedocument.drawingml.chart+xml"/>
  <Override PartName="/ppt/theme/themeOverride6.xml" ContentType="application/vnd.openxmlformats-officedocument.themeOverride+xml"/>
  <Override PartName="/ppt/notesSlides/notesSlide36.xml" ContentType="application/vnd.openxmlformats-officedocument.presentationml.notesSlide+xml"/>
  <Override PartName="/ppt/charts/chart22.xml" ContentType="application/vnd.openxmlformats-officedocument.drawingml.chart+xml"/>
  <Override PartName="/ppt/theme/themeOverride7.xml" ContentType="application/vnd.openxmlformats-officedocument.themeOverride+xml"/>
  <Override PartName="/ppt/drawings/drawing6.xml" ContentType="application/vnd.openxmlformats-officedocument.drawingml.chartshapes+xml"/>
  <Override PartName="/ppt/charts/chart23.xml" ContentType="application/vnd.openxmlformats-officedocument.drawingml.chart+xml"/>
  <Override PartName="/ppt/theme/themeOverride8.xml" ContentType="application/vnd.openxmlformats-officedocument.themeOverride+xml"/>
  <Override PartName="/ppt/notesSlides/notesSlide37.xml" ContentType="application/vnd.openxmlformats-officedocument.presentationml.notesSlide+xml"/>
  <Override PartName="/ppt/charts/chart24.xml" ContentType="application/vnd.openxmlformats-officedocument.drawingml.chart+xml"/>
  <Override PartName="/ppt/theme/themeOverride9.xml" ContentType="application/vnd.openxmlformats-officedocument.themeOverride+xml"/>
  <Override PartName="/ppt/notesSlides/notesSlide38.xml" ContentType="application/vnd.openxmlformats-officedocument.presentationml.notesSlide+xml"/>
  <Override PartName="/ppt/charts/chart25.xml" ContentType="application/vnd.openxmlformats-officedocument.drawingml.chart+xml"/>
  <Override PartName="/ppt/charts/chart26.xml" ContentType="application/vnd.openxmlformats-officedocument.drawingml.chart+xml"/>
  <Override PartName="/ppt/notesSlides/notesSlide39.xml" ContentType="application/vnd.openxmlformats-officedocument.presentationml.notesSlide+xml"/>
  <Override PartName="/ppt/charts/chart27.xml" ContentType="application/vnd.openxmlformats-officedocument.drawingml.chart+xml"/>
  <Override PartName="/ppt/theme/themeOverride10.xml" ContentType="application/vnd.openxmlformats-officedocument.themeOverride+xml"/>
  <Override PartName="/ppt/tags/tag128.xml" ContentType="application/vnd.openxmlformats-officedocument.presentationml.tags+xml"/>
  <Override PartName="/ppt/notesSlides/notesSlide40.xml" ContentType="application/vnd.openxmlformats-officedocument.presentationml.notesSlide+xml"/>
  <Override PartName="/ppt/charts/chart28.xml" ContentType="application/vnd.openxmlformats-officedocument.drawingml.chart+xml"/>
  <Override PartName="/ppt/tags/tag129.xml" ContentType="application/vnd.openxmlformats-officedocument.presentationml.tags+xml"/>
  <Override PartName="/ppt/charts/chart29.xml" ContentType="application/vnd.openxmlformats-officedocument.drawingml.chart+xml"/>
  <Override PartName="/ppt/theme/themeOverride11.xml" ContentType="application/vnd.openxmlformats-officedocument.themeOverride+xml"/>
  <Override PartName="/ppt/charts/chart30.xml" ContentType="application/vnd.openxmlformats-officedocument.drawingml.chart+xml"/>
  <Override PartName="/ppt/charts/chart31.xml" ContentType="application/vnd.openxmlformats-officedocument.drawingml.chart+xml"/>
  <Override PartName="/ppt/tags/tag130.xml" ContentType="application/vnd.openxmlformats-officedocument.presentationml.tags+xml"/>
  <Override PartName="/ppt/charts/chart32.xml" ContentType="application/vnd.openxmlformats-officedocument.drawingml.chart+xml"/>
  <Override PartName="/ppt/charts/chart33.xml" ContentType="application/vnd.openxmlformats-officedocument.drawingml.chart+xml"/>
  <Override PartName="/ppt/notesSlides/notesSlide41.xml" ContentType="application/vnd.openxmlformats-officedocument.presentationml.notesSlide+xml"/>
  <Override PartName="/ppt/charts/chart34.xml" ContentType="application/vnd.openxmlformats-officedocument.drawingml.chart+xml"/>
  <Override PartName="/ppt/charts/chart35.xml" ContentType="application/vnd.openxmlformats-officedocument.drawingml.chart+xml"/>
  <Override PartName="/ppt/theme/themeOverride12.xml" ContentType="application/vnd.openxmlformats-officedocument.themeOverride+xml"/>
  <Override PartName="/ppt/charts/chart36.xml" ContentType="application/vnd.openxmlformats-officedocument.drawingml.chart+xml"/>
  <Override PartName="/ppt/theme/themeOverride13.xml" ContentType="application/vnd.openxmlformats-officedocument.themeOverride+xml"/>
  <Override PartName="/ppt/charts/chart37.xml" ContentType="application/vnd.openxmlformats-officedocument.drawingml.chart+xml"/>
  <Override PartName="/ppt/charts/chart38.xml" ContentType="application/vnd.openxmlformats-officedocument.drawingml.chart+xml"/>
  <Override PartName="/ppt/notesSlides/notesSlide42.xml" ContentType="application/vnd.openxmlformats-officedocument.presentationml.notesSlide+xml"/>
  <Override PartName="/ppt/charts/chart39.xml" ContentType="application/vnd.openxmlformats-officedocument.drawingml.chart+xml"/>
  <Override PartName="/ppt/charts/chart40.xml" ContentType="application/vnd.openxmlformats-officedocument.drawingml.chart+xml"/>
  <Override PartName="/ppt/charts/chart41.xml" ContentType="application/vnd.openxmlformats-officedocument.drawingml.chart+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42.xml" ContentType="application/vnd.openxmlformats-officedocument.drawingml.chart+xml"/>
  <Override PartName="/ppt/charts/chart43.xml" ContentType="application/vnd.openxmlformats-officedocument.drawingml.chart+xml"/>
  <Override PartName="/ppt/charts/chart44.xml" ContentType="application/vnd.openxmlformats-officedocument.drawingml.chart+xml"/>
  <Override PartName="/ppt/notesSlides/notesSlide45.xml" ContentType="application/vnd.openxmlformats-officedocument.presentationml.notesSlide+xml"/>
  <Override PartName="/ppt/charts/chart45.xml" ContentType="application/vnd.openxmlformats-officedocument.drawingml.chart+xml"/>
  <Override PartName="/ppt/charts/chart46.xml" ContentType="application/vnd.openxmlformats-officedocument.drawingml.chart+xml"/>
  <Override PartName="/ppt/charts/chart47.xml" ContentType="application/vnd.openxmlformats-officedocument.drawingml.chart+xml"/>
  <Override PartName="/ppt/charts/chart48.xml" ContentType="application/vnd.openxmlformats-officedocument.drawingml.chart+xml"/>
  <Override PartName="/ppt/charts/chart49.xml" ContentType="application/vnd.openxmlformats-officedocument.drawingml.chart+xml"/>
  <Override PartName="/ppt/theme/themeOverride14.xml" ContentType="application/vnd.openxmlformats-officedocument.themeOverride+xml"/>
  <Override PartName="/ppt/charts/chart50.xml" ContentType="application/vnd.openxmlformats-officedocument.drawingml.chart+xml"/>
  <Override PartName="/ppt/charts/chart5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9" r:id="rId4"/>
    <p:sldMasterId id="2147483657" r:id="rId5"/>
    <p:sldMasterId id="2147483659" r:id="rId6"/>
    <p:sldMasterId id="2147483661" r:id="rId7"/>
    <p:sldMasterId id="2147483663" r:id="rId8"/>
    <p:sldMasterId id="2147483665" r:id="rId9"/>
    <p:sldMasterId id="2147483667" r:id="rId10"/>
    <p:sldMasterId id="2147483669" r:id="rId11"/>
    <p:sldMasterId id="2147483671" r:id="rId12"/>
    <p:sldMasterId id="2147483673" r:id="rId13"/>
    <p:sldMasterId id="2147483675" r:id="rId14"/>
    <p:sldMasterId id="2147483677" r:id="rId15"/>
    <p:sldMasterId id="2147483679" r:id="rId16"/>
    <p:sldMasterId id="2147483681" r:id="rId17"/>
    <p:sldMasterId id="2147483683" r:id="rId18"/>
    <p:sldMasterId id="2147483685" r:id="rId19"/>
    <p:sldMasterId id="2147483689" r:id="rId20"/>
    <p:sldMasterId id="2147483691" r:id="rId21"/>
    <p:sldMasterId id="2147483693" r:id="rId22"/>
    <p:sldMasterId id="2147483695" r:id="rId23"/>
    <p:sldMasterId id="2147483697" r:id="rId24"/>
    <p:sldMasterId id="2147483699" r:id="rId25"/>
    <p:sldMasterId id="2147483701" r:id="rId26"/>
    <p:sldMasterId id="2147483703" r:id="rId27"/>
    <p:sldMasterId id="2147483705" r:id="rId28"/>
    <p:sldMasterId id="2147483707" r:id="rId29"/>
    <p:sldMasterId id="2147483709" r:id="rId30"/>
    <p:sldMasterId id="2147483711" r:id="rId31"/>
    <p:sldMasterId id="2147483713" r:id="rId32"/>
    <p:sldMasterId id="2147483715" r:id="rId33"/>
    <p:sldMasterId id="2147483717" r:id="rId34"/>
    <p:sldMasterId id="2147483719" r:id="rId35"/>
    <p:sldMasterId id="2147483721" r:id="rId36"/>
    <p:sldMasterId id="2147483723" r:id="rId37"/>
    <p:sldMasterId id="2147483725" r:id="rId38"/>
    <p:sldMasterId id="2147483727" r:id="rId39"/>
    <p:sldMasterId id="2147483729" r:id="rId40"/>
    <p:sldMasterId id="2147483731" r:id="rId41"/>
    <p:sldMasterId id="2147483733" r:id="rId42"/>
    <p:sldMasterId id="2147483735" r:id="rId43"/>
    <p:sldMasterId id="2147483737" r:id="rId44"/>
    <p:sldMasterId id="2147483739" r:id="rId45"/>
    <p:sldMasterId id="2147483741" r:id="rId46"/>
    <p:sldMasterId id="2147483743" r:id="rId47"/>
    <p:sldMasterId id="2147483745" r:id="rId48"/>
    <p:sldMasterId id="2147483747" r:id="rId49"/>
    <p:sldMasterId id="2147483749" r:id="rId50"/>
    <p:sldMasterId id="2147483751" r:id="rId51"/>
    <p:sldMasterId id="2147483753" r:id="rId52"/>
    <p:sldMasterId id="2147483776" r:id="rId53"/>
    <p:sldMasterId id="2147483778" r:id="rId54"/>
    <p:sldMasterId id="2147483780" r:id="rId55"/>
    <p:sldMasterId id="2147483782" r:id="rId56"/>
    <p:sldMasterId id="2147483784" r:id="rId57"/>
    <p:sldMasterId id="2147483786" r:id="rId58"/>
    <p:sldMasterId id="2147483788" r:id="rId59"/>
    <p:sldMasterId id="2147483790" r:id="rId60"/>
    <p:sldMasterId id="2147483792" r:id="rId61"/>
    <p:sldMasterId id="2147483794" r:id="rId62"/>
    <p:sldMasterId id="2147483796" r:id="rId63"/>
    <p:sldMasterId id="2147483798" r:id="rId64"/>
    <p:sldMasterId id="2147483800" r:id="rId65"/>
    <p:sldMasterId id="2147483802" r:id="rId66"/>
    <p:sldMasterId id="2147483804" r:id="rId67"/>
    <p:sldMasterId id="2147483806" r:id="rId68"/>
    <p:sldMasterId id="2147483808" r:id="rId69"/>
    <p:sldMasterId id="2147483810" r:id="rId70"/>
    <p:sldMasterId id="2147483812" r:id="rId71"/>
    <p:sldMasterId id="2147483814" r:id="rId72"/>
    <p:sldMasterId id="2147483816" r:id="rId73"/>
    <p:sldMasterId id="2147483818" r:id="rId74"/>
    <p:sldMasterId id="2147483820" r:id="rId75"/>
    <p:sldMasterId id="2147483822" r:id="rId76"/>
    <p:sldMasterId id="2147483824" r:id="rId77"/>
    <p:sldMasterId id="2147483826" r:id="rId78"/>
    <p:sldMasterId id="2147483828" r:id="rId79"/>
    <p:sldMasterId id="2147483830" r:id="rId80"/>
    <p:sldMasterId id="2147483832" r:id="rId81"/>
    <p:sldMasterId id="2147483834" r:id="rId82"/>
    <p:sldMasterId id="2147483836" r:id="rId83"/>
    <p:sldMasterId id="2147483837" r:id="rId84"/>
    <p:sldMasterId id="2147483839" r:id="rId85"/>
    <p:sldMasterId id="2147483841" r:id="rId86"/>
    <p:sldMasterId id="2147483843" r:id="rId87"/>
    <p:sldMasterId id="2147483845" r:id="rId88"/>
    <p:sldMasterId id="2147483847" r:id="rId89"/>
    <p:sldMasterId id="2147483849" r:id="rId90"/>
    <p:sldMasterId id="2147483851" r:id="rId91"/>
    <p:sldMasterId id="2147483853" r:id="rId92"/>
    <p:sldMasterId id="2147483855" r:id="rId93"/>
    <p:sldMasterId id="2147483857" r:id="rId94"/>
    <p:sldMasterId id="2147483859" r:id="rId95"/>
    <p:sldMasterId id="2147483861" r:id="rId96"/>
    <p:sldMasterId id="2147483863" r:id="rId97"/>
  </p:sldMasterIdLst>
  <p:notesMasterIdLst>
    <p:notesMasterId r:id="rId263"/>
  </p:notesMasterIdLst>
  <p:handoutMasterIdLst>
    <p:handoutMasterId r:id="rId264"/>
  </p:handoutMasterIdLst>
  <p:sldIdLst>
    <p:sldId id="748" r:id="rId98"/>
    <p:sldId id="1112" r:id="rId99"/>
    <p:sldId id="752" r:id="rId100"/>
    <p:sldId id="754" r:id="rId101"/>
    <p:sldId id="756" r:id="rId102"/>
    <p:sldId id="928" r:id="rId103"/>
    <p:sldId id="814" r:id="rId104"/>
    <p:sldId id="815" r:id="rId105"/>
    <p:sldId id="816" r:id="rId106"/>
    <p:sldId id="817" r:id="rId107"/>
    <p:sldId id="818" r:id="rId108"/>
    <p:sldId id="819" r:id="rId109"/>
    <p:sldId id="820" r:id="rId110"/>
    <p:sldId id="1008" r:id="rId111"/>
    <p:sldId id="1010" r:id="rId112"/>
    <p:sldId id="829" r:id="rId113"/>
    <p:sldId id="875" r:id="rId114"/>
    <p:sldId id="863" r:id="rId115"/>
    <p:sldId id="864" r:id="rId116"/>
    <p:sldId id="865" r:id="rId117"/>
    <p:sldId id="866" r:id="rId118"/>
    <p:sldId id="887" r:id="rId119"/>
    <p:sldId id="868" r:id="rId120"/>
    <p:sldId id="869" r:id="rId121"/>
    <p:sldId id="889" r:id="rId122"/>
    <p:sldId id="897" r:id="rId123"/>
    <p:sldId id="898" r:id="rId124"/>
    <p:sldId id="929" r:id="rId125"/>
    <p:sldId id="899" r:id="rId126"/>
    <p:sldId id="900" r:id="rId127"/>
    <p:sldId id="901" r:id="rId128"/>
    <p:sldId id="1053" r:id="rId129"/>
    <p:sldId id="1055" r:id="rId130"/>
    <p:sldId id="1056" r:id="rId131"/>
    <p:sldId id="1057" r:id="rId132"/>
    <p:sldId id="1058" r:id="rId133"/>
    <p:sldId id="1059" r:id="rId134"/>
    <p:sldId id="1060" r:id="rId135"/>
    <p:sldId id="1061" r:id="rId136"/>
    <p:sldId id="1062" r:id="rId137"/>
    <p:sldId id="895" r:id="rId138"/>
    <p:sldId id="902" r:id="rId139"/>
    <p:sldId id="903" r:id="rId140"/>
    <p:sldId id="905" r:id="rId141"/>
    <p:sldId id="906" r:id="rId142"/>
    <p:sldId id="907" r:id="rId143"/>
    <p:sldId id="909" r:id="rId144"/>
    <p:sldId id="910" r:id="rId145"/>
    <p:sldId id="911" r:id="rId146"/>
    <p:sldId id="912" r:id="rId147"/>
    <p:sldId id="913" r:id="rId148"/>
    <p:sldId id="1043" r:id="rId149"/>
    <p:sldId id="1045" r:id="rId150"/>
    <p:sldId id="1046" r:id="rId151"/>
    <p:sldId id="1047" r:id="rId152"/>
    <p:sldId id="1048" r:id="rId153"/>
    <p:sldId id="1049" r:id="rId154"/>
    <p:sldId id="1050" r:id="rId155"/>
    <p:sldId id="1051" r:id="rId156"/>
    <p:sldId id="833" r:id="rId157"/>
    <p:sldId id="834" r:id="rId158"/>
    <p:sldId id="835" r:id="rId159"/>
    <p:sldId id="836" r:id="rId160"/>
    <p:sldId id="945" r:id="rId161"/>
    <p:sldId id="840" r:id="rId162"/>
    <p:sldId id="946" r:id="rId163"/>
    <p:sldId id="839" r:id="rId164"/>
    <p:sldId id="842" r:id="rId165"/>
    <p:sldId id="947" r:id="rId166"/>
    <p:sldId id="841" r:id="rId167"/>
    <p:sldId id="948" r:id="rId168"/>
    <p:sldId id="844" r:id="rId169"/>
    <p:sldId id="950" r:id="rId170"/>
    <p:sldId id="951" r:id="rId171"/>
    <p:sldId id="952" r:id="rId172"/>
    <p:sldId id="953" r:id="rId173"/>
    <p:sldId id="954" r:id="rId174"/>
    <p:sldId id="955" r:id="rId175"/>
    <p:sldId id="846" r:id="rId176"/>
    <p:sldId id="1063" r:id="rId177"/>
    <p:sldId id="1064" r:id="rId178"/>
    <p:sldId id="1065" r:id="rId179"/>
    <p:sldId id="1066" r:id="rId180"/>
    <p:sldId id="1067" r:id="rId181"/>
    <p:sldId id="1068" r:id="rId182"/>
    <p:sldId id="1069" r:id="rId183"/>
    <p:sldId id="1070" r:id="rId184"/>
    <p:sldId id="1071" r:id="rId185"/>
    <p:sldId id="848" r:id="rId186"/>
    <p:sldId id="974" r:id="rId187"/>
    <p:sldId id="975" r:id="rId188"/>
    <p:sldId id="976" r:id="rId189"/>
    <p:sldId id="977" r:id="rId190"/>
    <p:sldId id="978" r:id="rId191"/>
    <p:sldId id="979" r:id="rId192"/>
    <p:sldId id="980" r:id="rId193"/>
    <p:sldId id="981" r:id="rId194"/>
    <p:sldId id="982" r:id="rId195"/>
    <p:sldId id="850" r:id="rId196"/>
    <p:sldId id="1113" r:id="rId197"/>
    <p:sldId id="1114" r:id="rId198"/>
    <p:sldId id="1115" r:id="rId199"/>
    <p:sldId id="1116" r:id="rId200"/>
    <p:sldId id="1117" r:id="rId201"/>
    <p:sldId id="1118" r:id="rId202"/>
    <p:sldId id="1119" r:id="rId203"/>
    <p:sldId id="1120" r:id="rId204"/>
    <p:sldId id="1121" r:id="rId205"/>
    <p:sldId id="1122" r:id="rId206"/>
    <p:sldId id="1123" r:id="rId207"/>
    <p:sldId id="1124" r:id="rId208"/>
    <p:sldId id="1125" r:id="rId209"/>
    <p:sldId id="1126" r:id="rId210"/>
    <p:sldId id="852" r:id="rId211"/>
    <p:sldId id="1082" r:id="rId212"/>
    <p:sldId id="1083" r:id="rId213"/>
    <p:sldId id="1084" r:id="rId214"/>
    <p:sldId id="1085" r:id="rId215"/>
    <p:sldId id="1086" r:id="rId216"/>
    <p:sldId id="1087" r:id="rId217"/>
    <p:sldId id="1088" r:id="rId218"/>
    <p:sldId id="1089" r:id="rId219"/>
    <p:sldId id="1090" r:id="rId220"/>
    <p:sldId id="1091" r:id="rId221"/>
    <p:sldId id="1092" r:id="rId222"/>
    <p:sldId id="1093" r:id="rId223"/>
    <p:sldId id="1094" r:id="rId224"/>
    <p:sldId id="1095" r:id="rId225"/>
    <p:sldId id="1096" r:id="rId226"/>
    <p:sldId id="1097" r:id="rId227"/>
    <p:sldId id="1098" r:id="rId228"/>
    <p:sldId id="1099" r:id="rId229"/>
    <p:sldId id="1100" r:id="rId230"/>
    <p:sldId id="1101" r:id="rId231"/>
    <p:sldId id="1102" r:id="rId232"/>
    <p:sldId id="1103" r:id="rId233"/>
    <p:sldId id="1104" r:id="rId234"/>
    <p:sldId id="1105" r:id="rId235"/>
    <p:sldId id="1106" r:id="rId236"/>
    <p:sldId id="1107" r:id="rId237"/>
    <p:sldId id="1108" r:id="rId238"/>
    <p:sldId id="1109" r:id="rId239"/>
    <p:sldId id="1110" r:id="rId240"/>
    <p:sldId id="1111" r:id="rId241"/>
    <p:sldId id="854" r:id="rId242"/>
    <p:sldId id="1007" r:id="rId243"/>
    <p:sldId id="986" r:id="rId244"/>
    <p:sldId id="987" r:id="rId245"/>
    <p:sldId id="988" r:id="rId246"/>
    <p:sldId id="989" r:id="rId247"/>
    <p:sldId id="990" r:id="rId248"/>
    <p:sldId id="991" r:id="rId249"/>
    <p:sldId id="992" r:id="rId250"/>
    <p:sldId id="993" r:id="rId251"/>
    <p:sldId id="994" r:id="rId252"/>
    <p:sldId id="995" r:id="rId253"/>
    <p:sldId id="996" r:id="rId254"/>
    <p:sldId id="997" r:id="rId255"/>
    <p:sldId id="998" r:id="rId256"/>
    <p:sldId id="999" r:id="rId257"/>
    <p:sldId id="1000" r:id="rId258"/>
    <p:sldId id="1001" r:id="rId259"/>
    <p:sldId id="1002" r:id="rId260"/>
    <p:sldId id="1003" r:id="rId261"/>
    <p:sldId id="1004" r:id="rId262"/>
  </p:sldIdLst>
  <p:sldSz cx="9144000" cy="6858000" type="screen4x3"/>
  <p:notesSz cx="7010400" cy="9296400"/>
  <p:defaultTextStyle>
    <a:defPPr>
      <a:defRPr lang="en-US"/>
    </a:defPPr>
    <a:lvl1pPr algn="l" rtl="0" fontAlgn="base">
      <a:spcBef>
        <a:spcPct val="0"/>
      </a:spcBef>
      <a:spcAft>
        <a:spcPct val="0"/>
      </a:spcAft>
      <a:defRPr sz="12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1616">
          <p15:clr>
            <a:srgbClr val="A4A3A4"/>
          </p15:clr>
        </p15:guide>
        <p15:guide id="2" orient="horz" pos="436">
          <p15:clr>
            <a:srgbClr val="A4A3A4"/>
          </p15:clr>
        </p15:guide>
        <p15:guide id="3" orient="horz" pos="845">
          <p15:clr>
            <a:srgbClr val="A4A3A4"/>
          </p15:clr>
        </p15:guide>
        <p15:guide id="4" orient="horz" pos="2840">
          <p15:clr>
            <a:srgbClr val="A4A3A4"/>
          </p15:clr>
        </p15:guide>
        <p15:guide id="5" orient="horz" pos="981">
          <p15:clr>
            <a:srgbClr val="A4A3A4"/>
          </p15:clr>
        </p15:guide>
        <p15:guide id="6" orient="horz" pos="482">
          <p15:clr>
            <a:srgbClr val="A4A3A4"/>
          </p15:clr>
        </p15:guide>
        <p15:guide id="7" pos="2880">
          <p15:clr>
            <a:srgbClr val="A4A3A4"/>
          </p15:clr>
        </p15:guide>
        <p15:guide id="8" pos="2835">
          <p15:clr>
            <a:srgbClr val="A4A3A4"/>
          </p15:clr>
        </p15:guide>
        <p15:guide id="9" pos="5556">
          <p15:clr>
            <a:srgbClr val="A4A3A4"/>
          </p15:clr>
        </p15:guide>
        <p15:guide id="10" pos="204">
          <p15:clr>
            <a:srgbClr val="A4A3A4"/>
          </p15:clr>
        </p15:guide>
        <p15:guide id="11" pos="3016">
          <p15:clr>
            <a:srgbClr val="A4A3A4"/>
          </p15:clr>
        </p15:guide>
      </p15:sldGuideLst>
    </p:ext>
    <p:ext uri="{2D200454-40CA-4A62-9FC3-DE9A4176ACB9}">
      <p15:notesGuideLst xmlns:p15="http://schemas.microsoft.com/office/powerpoint/2012/main">
        <p15:guide id="1" orient="horz" pos="2928">
          <p15:clr>
            <a:srgbClr val="A4A3A4"/>
          </p15:clr>
        </p15:guide>
        <p15:guide id="2" pos="220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EDED"/>
    <a:srgbClr val="00225A"/>
    <a:srgbClr val="FFF05F"/>
    <a:srgbClr val="DC241F"/>
    <a:srgbClr val="808080"/>
    <a:srgbClr val="99C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235" autoAdjust="0"/>
    <p:restoredTop sz="94494" autoAdjust="0"/>
  </p:normalViewPr>
  <p:slideViewPr>
    <p:cSldViewPr showGuides="1">
      <p:cViewPr varScale="1">
        <p:scale>
          <a:sx n="88" d="100"/>
          <a:sy n="88" d="100"/>
        </p:scale>
        <p:origin x="1080" y="96"/>
      </p:cViewPr>
      <p:guideLst>
        <p:guide orient="horz" pos="1616"/>
        <p:guide orient="horz" pos="436"/>
        <p:guide orient="horz" pos="845"/>
        <p:guide orient="horz" pos="2840"/>
        <p:guide orient="horz" pos="981"/>
        <p:guide orient="horz" pos="482"/>
        <p:guide pos="2880"/>
        <p:guide pos="2835"/>
        <p:guide pos="5556"/>
        <p:guide pos="204"/>
        <p:guide pos="3016"/>
      </p:guideLst>
    </p:cSldViewPr>
  </p:slideViewPr>
  <p:outlineViewPr>
    <p:cViewPr>
      <p:scale>
        <a:sx n="20" d="100"/>
        <a:sy n="20"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00" d="100"/>
        <a:sy n="100" d="100"/>
      </p:scale>
      <p:origin x="0" y="0"/>
    </p:cViewPr>
  </p:notesTextViewPr>
  <p:sorterViewPr>
    <p:cViewPr varScale="1">
      <p:scale>
        <a:sx n="1" d="1"/>
        <a:sy n="1" d="1"/>
      </p:scale>
      <p:origin x="0" y="0"/>
    </p:cViewPr>
  </p:sorterViewPr>
  <p:notesViewPr>
    <p:cSldViewPr showGuides="1">
      <p:cViewPr varScale="1">
        <p:scale>
          <a:sx n="53" d="100"/>
          <a:sy n="53" d="100"/>
        </p:scale>
        <p:origin x="-2826" y="-96"/>
      </p:cViewPr>
      <p:guideLst>
        <p:guide orient="horz" pos="2928"/>
        <p:guide pos="2209"/>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20.xml"/><Relationship Id="rId21" Type="http://schemas.openxmlformats.org/officeDocument/2006/relationships/slideMaster" Target="slideMasters/slideMaster18.xml"/><Relationship Id="rId42" Type="http://schemas.openxmlformats.org/officeDocument/2006/relationships/slideMaster" Target="slideMasters/slideMaster39.xml"/><Relationship Id="rId63" Type="http://schemas.openxmlformats.org/officeDocument/2006/relationships/slideMaster" Target="slideMasters/slideMaster60.xml"/><Relationship Id="rId84" Type="http://schemas.openxmlformats.org/officeDocument/2006/relationships/slideMaster" Target="slideMasters/slideMaster81.xml"/><Relationship Id="rId138" Type="http://schemas.openxmlformats.org/officeDocument/2006/relationships/slide" Target="slides/slide41.xml"/><Relationship Id="rId159" Type="http://schemas.openxmlformats.org/officeDocument/2006/relationships/slide" Target="slides/slide62.xml"/><Relationship Id="rId170" Type="http://schemas.openxmlformats.org/officeDocument/2006/relationships/slide" Target="slides/slide73.xml"/><Relationship Id="rId191" Type="http://schemas.openxmlformats.org/officeDocument/2006/relationships/slide" Target="slides/slide94.xml"/><Relationship Id="rId205" Type="http://schemas.openxmlformats.org/officeDocument/2006/relationships/slide" Target="slides/slide108.xml"/><Relationship Id="rId226" Type="http://schemas.openxmlformats.org/officeDocument/2006/relationships/slide" Target="slides/slide129.xml"/><Relationship Id="rId247" Type="http://schemas.openxmlformats.org/officeDocument/2006/relationships/slide" Target="slides/slide150.xml"/><Relationship Id="rId107" Type="http://schemas.openxmlformats.org/officeDocument/2006/relationships/slide" Target="slides/slide10.xml"/><Relationship Id="rId268" Type="http://schemas.openxmlformats.org/officeDocument/2006/relationships/tableStyles" Target="tableStyles.xml"/><Relationship Id="rId11" Type="http://schemas.openxmlformats.org/officeDocument/2006/relationships/slideMaster" Target="slideMasters/slideMaster8.xml"/><Relationship Id="rId32" Type="http://schemas.openxmlformats.org/officeDocument/2006/relationships/slideMaster" Target="slideMasters/slideMaster29.xml"/><Relationship Id="rId53" Type="http://schemas.openxmlformats.org/officeDocument/2006/relationships/slideMaster" Target="slideMasters/slideMaster50.xml"/><Relationship Id="rId74" Type="http://schemas.openxmlformats.org/officeDocument/2006/relationships/slideMaster" Target="slideMasters/slideMaster71.xml"/><Relationship Id="rId128" Type="http://schemas.openxmlformats.org/officeDocument/2006/relationships/slide" Target="slides/slide31.xml"/><Relationship Id="rId149" Type="http://schemas.openxmlformats.org/officeDocument/2006/relationships/slide" Target="slides/slide52.xml"/><Relationship Id="rId5" Type="http://schemas.openxmlformats.org/officeDocument/2006/relationships/slideMaster" Target="slideMasters/slideMaster2.xml"/><Relationship Id="rId95" Type="http://schemas.openxmlformats.org/officeDocument/2006/relationships/slideMaster" Target="slideMasters/slideMaster92.xml"/><Relationship Id="rId160" Type="http://schemas.openxmlformats.org/officeDocument/2006/relationships/slide" Target="slides/slide63.xml"/><Relationship Id="rId181" Type="http://schemas.openxmlformats.org/officeDocument/2006/relationships/slide" Target="slides/slide84.xml"/><Relationship Id="rId216" Type="http://schemas.openxmlformats.org/officeDocument/2006/relationships/slide" Target="slides/slide119.xml"/><Relationship Id="rId237" Type="http://schemas.openxmlformats.org/officeDocument/2006/relationships/slide" Target="slides/slide140.xml"/><Relationship Id="rId258" Type="http://schemas.openxmlformats.org/officeDocument/2006/relationships/slide" Target="slides/slide161.xml"/><Relationship Id="rId22" Type="http://schemas.openxmlformats.org/officeDocument/2006/relationships/slideMaster" Target="slideMasters/slideMaster19.xml"/><Relationship Id="rId43" Type="http://schemas.openxmlformats.org/officeDocument/2006/relationships/slideMaster" Target="slideMasters/slideMaster40.xml"/><Relationship Id="rId64" Type="http://schemas.openxmlformats.org/officeDocument/2006/relationships/slideMaster" Target="slideMasters/slideMaster61.xml"/><Relationship Id="rId118" Type="http://schemas.openxmlformats.org/officeDocument/2006/relationships/slide" Target="slides/slide21.xml"/><Relationship Id="rId139" Type="http://schemas.openxmlformats.org/officeDocument/2006/relationships/slide" Target="slides/slide42.xml"/><Relationship Id="rId85" Type="http://schemas.openxmlformats.org/officeDocument/2006/relationships/slideMaster" Target="slideMasters/slideMaster82.xml"/><Relationship Id="rId150" Type="http://schemas.openxmlformats.org/officeDocument/2006/relationships/slide" Target="slides/slide53.xml"/><Relationship Id="rId171" Type="http://schemas.openxmlformats.org/officeDocument/2006/relationships/slide" Target="slides/slide74.xml"/><Relationship Id="rId192" Type="http://schemas.openxmlformats.org/officeDocument/2006/relationships/slide" Target="slides/slide95.xml"/><Relationship Id="rId206" Type="http://schemas.openxmlformats.org/officeDocument/2006/relationships/slide" Target="slides/slide109.xml"/><Relationship Id="rId227" Type="http://schemas.openxmlformats.org/officeDocument/2006/relationships/slide" Target="slides/slide130.xml"/><Relationship Id="rId248" Type="http://schemas.openxmlformats.org/officeDocument/2006/relationships/slide" Target="slides/slide151.xml"/><Relationship Id="rId12" Type="http://schemas.openxmlformats.org/officeDocument/2006/relationships/slideMaster" Target="slideMasters/slideMaster9.xml"/><Relationship Id="rId33" Type="http://schemas.openxmlformats.org/officeDocument/2006/relationships/slideMaster" Target="slideMasters/slideMaster30.xml"/><Relationship Id="rId108" Type="http://schemas.openxmlformats.org/officeDocument/2006/relationships/slide" Target="slides/slide11.xml"/><Relationship Id="rId129" Type="http://schemas.openxmlformats.org/officeDocument/2006/relationships/slide" Target="slides/slide32.xml"/><Relationship Id="rId54" Type="http://schemas.openxmlformats.org/officeDocument/2006/relationships/slideMaster" Target="slideMasters/slideMaster51.xml"/><Relationship Id="rId75" Type="http://schemas.openxmlformats.org/officeDocument/2006/relationships/slideMaster" Target="slideMasters/slideMaster72.xml"/><Relationship Id="rId96" Type="http://schemas.openxmlformats.org/officeDocument/2006/relationships/slideMaster" Target="slideMasters/slideMaster93.xml"/><Relationship Id="rId140" Type="http://schemas.openxmlformats.org/officeDocument/2006/relationships/slide" Target="slides/slide43.xml"/><Relationship Id="rId161" Type="http://schemas.openxmlformats.org/officeDocument/2006/relationships/slide" Target="slides/slide64.xml"/><Relationship Id="rId182" Type="http://schemas.openxmlformats.org/officeDocument/2006/relationships/slide" Target="slides/slide85.xml"/><Relationship Id="rId217" Type="http://schemas.openxmlformats.org/officeDocument/2006/relationships/slide" Target="slides/slide120.xml"/><Relationship Id="rId6" Type="http://schemas.openxmlformats.org/officeDocument/2006/relationships/slideMaster" Target="slideMasters/slideMaster3.xml"/><Relationship Id="rId238" Type="http://schemas.openxmlformats.org/officeDocument/2006/relationships/slide" Target="slides/slide141.xml"/><Relationship Id="rId259" Type="http://schemas.openxmlformats.org/officeDocument/2006/relationships/slide" Target="slides/slide162.xml"/><Relationship Id="rId23" Type="http://schemas.openxmlformats.org/officeDocument/2006/relationships/slideMaster" Target="slideMasters/slideMaster20.xml"/><Relationship Id="rId28" Type="http://schemas.openxmlformats.org/officeDocument/2006/relationships/slideMaster" Target="slideMasters/slideMaster25.xml"/><Relationship Id="rId49" Type="http://schemas.openxmlformats.org/officeDocument/2006/relationships/slideMaster" Target="slideMasters/slideMaster46.xml"/><Relationship Id="rId114" Type="http://schemas.openxmlformats.org/officeDocument/2006/relationships/slide" Target="slides/slide17.xml"/><Relationship Id="rId119" Type="http://schemas.openxmlformats.org/officeDocument/2006/relationships/slide" Target="slides/slide22.xml"/><Relationship Id="rId44" Type="http://schemas.openxmlformats.org/officeDocument/2006/relationships/slideMaster" Target="slideMasters/slideMaster41.xml"/><Relationship Id="rId60" Type="http://schemas.openxmlformats.org/officeDocument/2006/relationships/slideMaster" Target="slideMasters/slideMaster57.xml"/><Relationship Id="rId65" Type="http://schemas.openxmlformats.org/officeDocument/2006/relationships/slideMaster" Target="slideMasters/slideMaster62.xml"/><Relationship Id="rId81" Type="http://schemas.openxmlformats.org/officeDocument/2006/relationships/slideMaster" Target="slideMasters/slideMaster78.xml"/><Relationship Id="rId86" Type="http://schemas.openxmlformats.org/officeDocument/2006/relationships/slideMaster" Target="slideMasters/slideMaster83.xml"/><Relationship Id="rId130" Type="http://schemas.openxmlformats.org/officeDocument/2006/relationships/slide" Target="slides/slide33.xml"/><Relationship Id="rId135" Type="http://schemas.openxmlformats.org/officeDocument/2006/relationships/slide" Target="slides/slide38.xml"/><Relationship Id="rId151" Type="http://schemas.openxmlformats.org/officeDocument/2006/relationships/slide" Target="slides/slide54.xml"/><Relationship Id="rId156" Type="http://schemas.openxmlformats.org/officeDocument/2006/relationships/slide" Target="slides/slide59.xml"/><Relationship Id="rId177" Type="http://schemas.openxmlformats.org/officeDocument/2006/relationships/slide" Target="slides/slide80.xml"/><Relationship Id="rId198" Type="http://schemas.openxmlformats.org/officeDocument/2006/relationships/slide" Target="slides/slide101.xml"/><Relationship Id="rId172" Type="http://schemas.openxmlformats.org/officeDocument/2006/relationships/slide" Target="slides/slide75.xml"/><Relationship Id="rId193" Type="http://schemas.openxmlformats.org/officeDocument/2006/relationships/slide" Target="slides/slide96.xml"/><Relationship Id="rId202" Type="http://schemas.openxmlformats.org/officeDocument/2006/relationships/slide" Target="slides/slide105.xml"/><Relationship Id="rId207" Type="http://schemas.openxmlformats.org/officeDocument/2006/relationships/slide" Target="slides/slide110.xml"/><Relationship Id="rId223" Type="http://schemas.openxmlformats.org/officeDocument/2006/relationships/slide" Target="slides/slide126.xml"/><Relationship Id="rId228" Type="http://schemas.openxmlformats.org/officeDocument/2006/relationships/slide" Target="slides/slide131.xml"/><Relationship Id="rId244" Type="http://schemas.openxmlformats.org/officeDocument/2006/relationships/slide" Target="slides/slide147.xml"/><Relationship Id="rId249" Type="http://schemas.openxmlformats.org/officeDocument/2006/relationships/slide" Target="slides/slide152.xml"/><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Master" Target="slideMasters/slideMaster36.xml"/><Relationship Id="rId109" Type="http://schemas.openxmlformats.org/officeDocument/2006/relationships/slide" Target="slides/slide12.xml"/><Relationship Id="rId260" Type="http://schemas.openxmlformats.org/officeDocument/2006/relationships/slide" Target="slides/slide163.xml"/><Relationship Id="rId265" Type="http://schemas.openxmlformats.org/officeDocument/2006/relationships/presProps" Target="presProps.xml"/><Relationship Id="rId34" Type="http://schemas.openxmlformats.org/officeDocument/2006/relationships/slideMaster" Target="slideMasters/slideMaster31.xml"/><Relationship Id="rId50" Type="http://schemas.openxmlformats.org/officeDocument/2006/relationships/slideMaster" Target="slideMasters/slideMaster47.xml"/><Relationship Id="rId55" Type="http://schemas.openxmlformats.org/officeDocument/2006/relationships/slideMaster" Target="slideMasters/slideMaster52.xml"/><Relationship Id="rId76" Type="http://schemas.openxmlformats.org/officeDocument/2006/relationships/slideMaster" Target="slideMasters/slideMaster73.xml"/><Relationship Id="rId97" Type="http://schemas.openxmlformats.org/officeDocument/2006/relationships/slideMaster" Target="slideMasters/slideMaster94.xml"/><Relationship Id="rId104" Type="http://schemas.openxmlformats.org/officeDocument/2006/relationships/slide" Target="slides/slide7.xml"/><Relationship Id="rId120" Type="http://schemas.openxmlformats.org/officeDocument/2006/relationships/slide" Target="slides/slide23.xml"/><Relationship Id="rId125" Type="http://schemas.openxmlformats.org/officeDocument/2006/relationships/slide" Target="slides/slide28.xml"/><Relationship Id="rId141" Type="http://schemas.openxmlformats.org/officeDocument/2006/relationships/slide" Target="slides/slide44.xml"/><Relationship Id="rId146" Type="http://schemas.openxmlformats.org/officeDocument/2006/relationships/slide" Target="slides/slide49.xml"/><Relationship Id="rId167" Type="http://schemas.openxmlformats.org/officeDocument/2006/relationships/slide" Target="slides/slide70.xml"/><Relationship Id="rId188" Type="http://schemas.openxmlformats.org/officeDocument/2006/relationships/slide" Target="slides/slide91.xml"/><Relationship Id="rId7" Type="http://schemas.openxmlformats.org/officeDocument/2006/relationships/slideMaster" Target="slideMasters/slideMaster4.xml"/><Relationship Id="rId71" Type="http://schemas.openxmlformats.org/officeDocument/2006/relationships/slideMaster" Target="slideMasters/slideMaster68.xml"/><Relationship Id="rId92" Type="http://schemas.openxmlformats.org/officeDocument/2006/relationships/slideMaster" Target="slideMasters/slideMaster89.xml"/><Relationship Id="rId162" Type="http://schemas.openxmlformats.org/officeDocument/2006/relationships/slide" Target="slides/slide65.xml"/><Relationship Id="rId183" Type="http://schemas.openxmlformats.org/officeDocument/2006/relationships/slide" Target="slides/slide86.xml"/><Relationship Id="rId213" Type="http://schemas.openxmlformats.org/officeDocument/2006/relationships/slide" Target="slides/slide116.xml"/><Relationship Id="rId218" Type="http://schemas.openxmlformats.org/officeDocument/2006/relationships/slide" Target="slides/slide121.xml"/><Relationship Id="rId234" Type="http://schemas.openxmlformats.org/officeDocument/2006/relationships/slide" Target="slides/slide137.xml"/><Relationship Id="rId239" Type="http://schemas.openxmlformats.org/officeDocument/2006/relationships/slide" Target="slides/slide142.xml"/><Relationship Id="rId2" Type="http://schemas.openxmlformats.org/officeDocument/2006/relationships/customXml" Target="../customXml/item2.xml"/><Relationship Id="rId29" Type="http://schemas.openxmlformats.org/officeDocument/2006/relationships/slideMaster" Target="slideMasters/slideMaster26.xml"/><Relationship Id="rId250" Type="http://schemas.openxmlformats.org/officeDocument/2006/relationships/slide" Target="slides/slide153.xml"/><Relationship Id="rId255" Type="http://schemas.openxmlformats.org/officeDocument/2006/relationships/slide" Target="slides/slide158.xml"/><Relationship Id="rId24" Type="http://schemas.openxmlformats.org/officeDocument/2006/relationships/slideMaster" Target="slideMasters/slideMaster21.xml"/><Relationship Id="rId40" Type="http://schemas.openxmlformats.org/officeDocument/2006/relationships/slideMaster" Target="slideMasters/slideMaster37.xml"/><Relationship Id="rId45" Type="http://schemas.openxmlformats.org/officeDocument/2006/relationships/slideMaster" Target="slideMasters/slideMaster42.xml"/><Relationship Id="rId66" Type="http://schemas.openxmlformats.org/officeDocument/2006/relationships/slideMaster" Target="slideMasters/slideMaster63.xml"/><Relationship Id="rId87" Type="http://schemas.openxmlformats.org/officeDocument/2006/relationships/slideMaster" Target="slideMasters/slideMaster84.xml"/><Relationship Id="rId110" Type="http://schemas.openxmlformats.org/officeDocument/2006/relationships/slide" Target="slides/slide13.xml"/><Relationship Id="rId115" Type="http://schemas.openxmlformats.org/officeDocument/2006/relationships/slide" Target="slides/slide18.xml"/><Relationship Id="rId131" Type="http://schemas.openxmlformats.org/officeDocument/2006/relationships/slide" Target="slides/slide34.xml"/><Relationship Id="rId136" Type="http://schemas.openxmlformats.org/officeDocument/2006/relationships/slide" Target="slides/slide39.xml"/><Relationship Id="rId157" Type="http://schemas.openxmlformats.org/officeDocument/2006/relationships/slide" Target="slides/slide60.xml"/><Relationship Id="rId178" Type="http://schemas.openxmlformats.org/officeDocument/2006/relationships/slide" Target="slides/slide81.xml"/><Relationship Id="rId61" Type="http://schemas.openxmlformats.org/officeDocument/2006/relationships/slideMaster" Target="slideMasters/slideMaster58.xml"/><Relationship Id="rId82" Type="http://schemas.openxmlformats.org/officeDocument/2006/relationships/slideMaster" Target="slideMasters/slideMaster79.xml"/><Relationship Id="rId152" Type="http://schemas.openxmlformats.org/officeDocument/2006/relationships/slide" Target="slides/slide55.xml"/><Relationship Id="rId173" Type="http://schemas.openxmlformats.org/officeDocument/2006/relationships/slide" Target="slides/slide76.xml"/><Relationship Id="rId194" Type="http://schemas.openxmlformats.org/officeDocument/2006/relationships/slide" Target="slides/slide97.xml"/><Relationship Id="rId199" Type="http://schemas.openxmlformats.org/officeDocument/2006/relationships/slide" Target="slides/slide102.xml"/><Relationship Id="rId203" Type="http://schemas.openxmlformats.org/officeDocument/2006/relationships/slide" Target="slides/slide106.xml"/><Relationship Id="rId208" Type="http://schemas.openxmlformats.org/officeDocument/2006/relationships/slide" Target="slides/slide111.xml"/><Relationship Id="rId229" Type="http://schemas.openxmlformats.org/officeDocument/2006/relationships/slide" Target="slides/slide132.xml"/><Relationship Id="rId19" Type="http://schemas.openxmlformats.org/officeDocument/2006/relationships/slideMaster" Target="slideMasters/slideMaster16.xml"/><Relationship Id="rId224" Type="http://schemas.openxmlformats.org/officeDocument/2006/relationships/slide" Target="slides/slide127.xml"/><Relationship Id="rId240" Type="http://schemas.openxmlformats.org/officeDocument/2006/relationships/slide" Target="slides/slide143.xml"/><Relationship Id="rId245" Type="http://schemas.openxmlformats.org/officeDocument/2006/relationships/slide" Target="slides/slide148.xml"/><Relationship Id="rId261" Type="http://schemas.openxmlformats.org/officeDocument/2006/relationships/slide" Target="slides/slide164.xml"/><Relationship Id="rId266" Type="http://schemas.openxmlformats.org/officeDocument/2006/relationships/viewProps" Target="viewProps.xml"/><Relationship Id="rId14" Type="http://schemas.openxmlformats.org/officeDocument/2006/relationships/slideMaster" Target="slideMasters/slideMaster11.xml"/><Relationship Id="rId30" Type="http://schemas.openxmlformats.org/officeDocument/2006/relationships/slideMaster" Target="slideMasters/slideMaster27.xml"/><Relationship Id="rId35" Type="http://schemas.openxmlformats.org/officeDocument/2006/relationships/slideMaster" Target="slideMasters/slideMaster32.xml"/><Relationship Id="rId56" Type="http://schemas.openxmlformats.org/officeDocument/2006/relationships/slideMaster" Target="slideMasters/slideMaster53.xml"/><Relationship Id="rId77" Type="http://schemas.openxmlformats.org/officeDocument/2006/relationships/slideMaster" Target="slideMasters/slideMaster74.xml"/><Relationship Id="rId100" Type="http://schemas.openxmlformats.org/officeDocument/2006/relationships/slide" Target="slides/slide3.xml"/><Relationship Id="rId105" Type="http://schemas.openxmlformats.org/officeDocument/2006/relationships/slide" Target="slides/slide8.xml"/><Relationship Id="rId126" Type="http://schemas.openxmlformats.org/officeDocument/2006/relationships/slide" Target="slides/slide29.xml"/><Relationship Id="rId147" Type="http://schemas.openxmlformats.org/officeDocument/2006/relationships/slide" Target="slides/slide50.xml"/><Relationship Id="rId168" Type="http://schemas.openxmlformats.org/officeDocument/2006/relationships/slide" Target="slides/slide71.xml"/><Relationship Id="rId8" Type="http://schemas.openxmlformats.org/officeDocument/2006/relationships/slideMaster" Target="slideMasters/slideMaster5.xml"/><Relationship Id="rId51" Type="http://schemas.openxmlformats.org/officeDocument/2006/relationships/slideMaster" Target="slideMasters/slideMaster48.xml"/><Relationship Id="rId72" Type="http://schemas.openxmlformats.org/officeDocument/2006/relationships/slideMaster" Target="slideMasters/slideMaster69.xml"/><Relationship Id="rId93" Type="http://schemas.openxmlformats.org/officeDocument/2006/relationships/slideMaster" Target="slideMasters/slideMaster90.xml"/><Relationship Id="rId98" Type="http://schemas.openxmlformats.org/officeDocument/2006/relationships/slide" Target="slides/slide1.xml"/><Relationship Id="rId121" Type="http://schemas.openxmlformats.org/officeDocument/2006/relationships/slide" Target="slides/slide24.xml"/><Relationship Id="rId142" Type="http://schemas.openxmlformats.org/officeDocument/2006/relationships/slide" Target="slides/slide45.xml"/><Relationship Id="rId163" Type="http://schemas.openxmlformats.org/officeDocument/2006/relationships/slide" Target="slides/slide66.xml"/><Relationship Id="rId184" Type="http://schemas.openxmlformats.org/officeDocument/2006/relationships/slide" Target="slides/slide87.xml"/><Relationship Id="rId189" Type="http://schemas.openxmlformats.org/officeDocument/2006/relationships/slide" Target="slides/slide92.xml"/><Relationship Id="rId219" Type="http://schemas.openxmlformats.org/officeDocument/2006/relationships/slide" Target="slides/slide122.xml"/><Relationship Id="rId3" Type="http://schemas.openxmlformats.org/officeDocument/2006/relationships/customXml" Target="../customXml/item3.xml"/><Relationship Id="rId214" Type="http://schemas.openxmlformats.org/officeDocument/2006/relationships/slide" Target="slides/slide117.xml"/><Relationship Id="rId230" Type="http://schemas.openxmlformats.org/officeDocument/2006/relationships/slide" Target="slides/slide133.xml"/><Relationship Id="rId235" Type="http://schemas.openxmlformats.org/officeDocument/2006/relationships/slide" Target="slides/slide138.xml"/><Relationship Id="rId251" Type="http://schemas.openxmlformats.org/officeDocument/2006/relationships/slide" Target="slides/slide154.xml"/><Relationship Id="rId256" Type="http://schemas.openxmlformats.org/officeDocument/2006/relationships/slide" Target="slides/slide159.xml"/><Relationship Id="rId25" Type="http://schemas.openxmlformats.org/officeDocument/2006/relationships/slideMaster" Target="slideMasters/slideMaster22.xml"/><Relationship Id="rId46" Type="http://schemas.openxmlformats.org/officeDocument/2006/relationships/slideMaster" Target="slideMasters/slideMaster43.xml"/><Relationship Id="rId67" Type="http://schemas.openxmlformats.org/officeDocument/2006/relationships/slideMaster" Target="slideMasters/slideMaster64.xml"/><Relationship Id="rId116" Type="http://schemas.openxmlformats.org/officeDocument/2006/relationships/slide" Target="slides/slide19.xml"/><Relationship Id="rId137" Type="http://schemas.openxmlformats.org/officeDocument/2006/relationships/slide" Target="slides/slide40.xml"/><Relationship Id="rId158" Type="http://schemas.openxmlformats.org/officeDocument/2006/relationships/slide" Target="slides/slide61.xml"/><Relationship Id="rId20" Type="http://schemas.openxmlformats.org/officeDocument/2006/relationships/slideMaster" Target="slideMasters/slideMaster17.xml"/><Relationship Id="rId41" Type="http://schemas.openxmlformats.org/officeDocument/2006/relationships/slideMaster" Target="slideMasters/slideMaster38.xml"/><Relationship Id="rId62" Type="http://schemas.openxmlformats.org/officeDocument/2006/relationships/slideMaster" Target="slideMasters/slideMaster59.xml"/><Relationship Id="rId83" Type="http://schemas.openxmlformats.org/officeDocument/2006/relationships/slideMaster" Target="slideMasters/slideMaster80.xml"/><Relationship Id="rId88" Type="http://schemas.openxmlformats.org/officeDocument/2006/relationships/slideMaster" Target="slideMasters/slideMaster85.xml"/><Relationship Id="rId111" Type="http://schemas.openxmlformats.org/officeDocument/2006/relationships/slide" Target="slides/slide14.xml"/><Relationship Id="rId132" Type="http://schemas.openxmlformats.org/officeDocument/2006/relationships/slide" Target="slides/slide35.xml"/><Relationship Id="rId153" Type="http://schemas.openxmlformats.org/officeDocument/2006/relationships/slide" Target="slides/slide56.xml"/><Relationship Id="rId174" Type="http://schemas.openxmlformats.org/officeDocument/2006/relationships/slide" Target="slides/slide77.xml"/><Relationship Id="rId179" Type="http://schemas.openxmlformats.org/officeDocument/2006/relationships/slide" Target="slides/slide82.xml"/><Relationship Id="rId195" Type="http://schemas.openxmlformats.org/officeDocument/2006/relationships/slide" Target="slides/slide98.xml"/><Relationship Id="rId209" Type="http://schemas.openxmlformats.org/officeDocument/2006/relationships/slide" Target="slides/slide112.xml"/><Relationship Id="rId190" Type="http://schemas.openxmlformats.org/officeDocument/2006/relationships/slide" Target="slides/slide93.xml"/><Relationship Id="rId204" Type="http://schemas.openxmlformats.org/officeDocument/2006/relationships/slide" Target="slides/slide107.xml"/><Relationship Id="rId220" Type="http://schemas.openxmlformats.org/officeDocument/2006/relationships/slide" Target="slides/slide123.xml"/><Relationship Id="rId225" Type="http://schemas.openxmlformats.org/officeDocument/2006/relationships/slide" Target="slides/slide128.xml"/><Relationship Id="rId241" Type="http://schemas.openxmlformats.org/officeDocument/2006/relationships/slide" Target="slides/slide144.xml"/><Relationship Id="rId246" Type="http://schemas.openxmlformats.org/officeDocument/2006/relationships/slide" Target="slides/slide149.xml"/><Relationship Id="rId267" Type="http://schemas.openxmlformats.org/officeDocument/2006/relationships/theme" Target="theme/theme1.xml"/><Relationship Id="rId15" Type="http://schemas.openxmlformats.org/officeDocument/2006/relationships/slideMaster" Target="slideMasters/slideMaster12.xml"/><Relationship Id="rId36" Type="http://schemas.openxmlformats.org/officeDocument/2006/relationships/slideMaster" Target="slideMasters/slideMaster33.xml"/><Relationship Id="rId57" Type="http://schemas.openxmlformats.org/officeDocument/2006/relationships/slideMaster" Target="slideMasters/slideMaster54.xml"/><Relationship Id="rId106" Type="http://schemas.openxmlformats.org/officeDocument/2006/relationships/slide" Target="slides/slide9.xml"/><Relationship Id="rId127" Type="http://schemas.openxmlformats.org/officeDocument/2006/relationships/slide" Target="slides/slide30.xml"/><Relationship Id="rId262" Type="http://schemas.openxmlformats.org/officeDocument/2006/relationships/slide" Target="slides/slide165.xml"/><Relationship Id="rId10" Type="http://schemas.openxmlformats.org/officeDocument/2006/relationships/slideMaster" Target="slideMasters/slideMaster7.xml"/><Relationship Id="rId31" Type="http://schemas.openxmlformats.org/officeDocument/2006/relationships/slideMaster" Target="slideMasters/slideMaster28.xml"/><Relationship Id="rId52" Type="http://schemas.openxmlformats.org/officeDocument/2006/relationships/slideMaster" Target="slideMasters/slideMaster49.xml"/><Relationship Id="rId73" Type="http://schemas.openxmlformats.org/officeDocument/2006/relationships/slideMaster" Target="slideMasters/slideMaster70.xml"/><Relationship Id="rId78" Type="http://schemas.openxmlformats.org/officeDocument/2006/relationships/slideMaster" Target="slideMasters/slideMaster75.xml"/><Relationship Id="rId94" Type="http://schemas.openxmlformats.org/officeDocument/2006/relationships/slideMaster" Target="slideMasters/slideMaster91.xml"/><Relationship Id="rId99" Type="http://schemas.openxmlformats.org/officeDocument/2006/relationships/slide" Target="slides/slide2.xml"/><Relationship Id="rId101" Type="http://schemas.openxmlformats.org/officeDocument/2006/relationships/slide" Target="slides/slide4.xml"/><Relationship Id="rId122" Type="http://schemas.openxmlformats.org/officeDocument/2006/relationships/slide" Target="slides/slide25.xml"/><Relationship Id="rId143" Type="http://schemas.openxmlformats.org/officeDocument/2006/relationships/slide" Target="slides/slide46.xml"/><Relationship Id="rId148" Type="http://schemas.openxmlformats.org/officeDocument/2006/relationships/slide" Target="slides/slide51.xml"/><Relationship Id="rId164" Type="http://schemas.openxmlformats.org/officeDocument/2006/relationships/slide" Target="slides/slide67.xml"/><Relationship Id="rId169" Type="http://schemas.openxmlformats.org/officeDocument/2006/relationships/slide" Target="slides/slide72.xml"/><Relationship Id="rId185" Type="http://schemas.openxmlformats.org/officeDocument/2006/relationships/slide" Target="slides/slide88.xml"/><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slide" Target="slides/slide83.xml"/><Relationship Id="rId210" Type="http://schemas.openxmlformats.org/officeDocument/2006/relationships/slide" Target="slides/slide113.xml"/><Relationship Id="rId215" Type="http://schemas.openxmlformats.org/officeDocument/2006/relationships/slide" Target="slides/slide118.xml"/><Relationship Id="rId236" Type="http://schemas.openxmlformats.org/officeDocument/2006/relationships/slide" Target="slides/slide139.xml"/><Relationship Id="rId257" Type="http://schemas.openxmlformats.org/officeDocument/2006/relationships/slide" Target="slides/slide160.xml"/><Relationship Id="rId26" Type="http://schemas.openxmlformats.org/officeDocument/2006/relationships/slideMaster" Target="slideMasters/slideMaster23.xml"/><Relationship Id="rId231" Type="http://schemas.openxmlformats.org/officeDocument/2006/relationships/slide" Target="slides/slide134.xml"/><Relationship Id="rId252" Type="http://schemas.openxmlformats.org/officeDocument/2006/relationships/slide" Target="slides/slide155.xml"/><Relationship Id="rId47" Type="http://schemas.openxmlformats.org/officeDocument/2006/relationships/slideMaster" Target="slideMasters/slideMaster44.xml"/><Relationship Id="rId68" Type="http://schemas.openxmlformats.org/officeDocument/2006/relationships/slideMaster" Target="slideMasters/slideMaster65.xml"/><Relationship Id="rId89" Type="http://schemas.openxmlformats.org/officeDocument/2006/relationships/slideMaster" Target="slideMasters/slideMaster86.xml"/><Relationship Id="rId112" Type="http://schemas.openxmlformats.org/officeDocument/2006/relationships/slide" Target="slides/slide15.xml"/><Relationship Id="rId133" Type="http://schemas.openxmlformats.org/officeDocument/2006/relationships/slide" Target="slides/slide36.xml"/><Relationship Id="rId154" Type="http://schemas.openxmlformats.org/officeDocument/2006/relationships/slide" Target="slides/slide57.xml"/><Relationship Id="rId175" Type="http://schemas.openxmlformats.org/officeDocument/2006/relationships/slide" Target="slides/slide78.xml"/><Relationship Id="rId196" Type="http://schemas.openxmlformats.org/officeDocument/2006/relationships/slide" Target="slides/slide99.xml"/><Relationship Id="rId200" Type="http://schemas.openxmlformats.org/officeDocument/2006/relationships/slide" Target="slides/slide103.xml"/><Relationship Id="rId16" Type="http://schemas.openxmlformats.org/officeDocument/2006/relationships/slideMaster" Target="slideMasters/slideMaster13.xml"/><Relationship Id="rId221" Type="http://schemas.openxmlformats.org/officeDocument/2006/relationships/slide" Target="slides/slide124.xml"/><Relationship Id="rId242" Type="http://schemas.openxmlformats.org/officeDocument/2006/relationships/slide" Target="slides/slide145.xml"/><Relationship Id="rId263" Type="http://schemas.openxmlformats.org/officeDocument/2006/relationships/notesMaster" Target="notesMasters/notesMaster1.xml"/><Relationship Id="rId37" Type="http://schemas.openxmlformats.org/officeDocument/2006/relationships/slideMaster" Target="slideMasters/slideMaster34.xml"/><Relationship Id="rId58" Type="http://schemas.openxmlformats.org/officeDocument/2006/relationships/slideMaster" Target="slideMasters/slideMaster55.xml"/><Relationship Id="rId79" Type="http://schemas.openxmlformats.org/officeDocument/2006/relationships/slideMaster" Target="slideMasters/slideMaster76.xml"/><Relationship Id="rId102" Type="http://schemas.openxmlformats.org/officeDocument/2006/relationships/slide" Target="slides/slide5.xml"/><Relationship Id="rId123" Type="http://schemas.openxmlformats.org/officeDocument/2006/relationships/slide" Target="slides/slide26.xml"/><Relationship Id="rId144" Type="http://schemas.openxmlformats.org/officeDocument/2006/relationships/slide" Target="slides/slide47.xml"/><Relationship Id="rId90" Type="http://schemas.openxmlformats.org/officeDocument/2006/relationships/slideMaster" Target="slideMasters/slideMaster87.xml"/><Relationship Id="rId165" Type="http://schemas.openxmlformats.org/officeDocument/2006/relationships/slide" Target="slides/slide68.xml"/><Relationship Id="rId186" Type="http://schemas.openxmlformats.org/officeDocument/2006/relationships/slide" Target="slides/slide89.xml"/><Relationship Id="rId211" Type="http://schemas.openxmlformats.org/officeDocument/2006/relationships/slide" Target="slides/slide114.xml"/><Relationship Id="rId232" Type="http://schemas.openxmlformats.org/officeDocument/2006/relationships/slide" Target="slides/slide135.xml"/><Relationship Id="rId253" Type="http://schemas.openxmlformats.org/officeDocument/2006/relationships/slide" Target="slides/slide156.xml"/><Relationship Id="rId27" Type="http://schemas.openxmlformats.org/officeDocument/2006/relationships/slideMaster" Target="slideMasters/slideMaster24.xml"/><Relationship Id="rId48" Type="http://schemas.openxmlformats.org/officeDocument/2006/relationships/slideMaster" Target="slideMasters/slideMaster45.xml"/><Relationship Id="rId69" Type="http://schemas.openxmlformats.org/officeDocument/2006/relationships/slideMaster" Target="slideMasters/slideMaster66.xml"/><Relationship Id="rId113" Type="http://schemas.openxmlformats.org/officeDocument/2006/relationships/slide" Target="slides/slide16.xml"/><Relationship Id="rId134" Type="http://schemas.openxmlformats.org/officeDocument/2006/relationships/slide" Target="slides/slide37.xml"/><Relationship Id="rId80" Type="http://schemas.openxmlformats.org/officeDocument/2006/relationships/slideMaster" Target="slideMasters/slideMaster77.xml"/><Relationship Id="rId155" Type="http://schemas.openxmlformats.org/officeDocument/2006/relationships/slide" Target="slides/slide58.xml"/><Relationship Id="rId176" Type="http://schemas.openxmlformats.org/officeDocument/2006/relationships/slide" Target="slides/slide79.xml"/><Relationship Id="rId197" Type="http://schemas.openxmlformats.org/officeDocument/2006/relationships/slide" Target="slides/slide100.xml"/><Relationship Id="rId201" Type="http://schemas.openxmlformats.org/officeDocument/2006/relationships/slide" Target="slides/slide104.xml"/><Relationship Id="rId222" Type="http://schemas.openxmlformats.org/officeDocument/2006/relationships/slide" Target="slides/slide125.xml"/><Relationship Id="rId243" Type="http://schemas.openxmlformats.org/officeDocument/2006/relationships/slide" Target="slides/slide146.xml"/><Relationship Id="rId264" Type="http://schemas.openxmlformats.org/officeDocument/2006/relationships/handoutMaster" Target="handoutMasters/handoutMaster1.xml"/><Relationship Id="rId17" Type="http://schemas.openxmlformats.org/officeDocument/2006/relationships/slideMaster" Target="slideMasters/slideMaster14.xml"/><Relationship Id="rId38" Type="http://schemas.openxmlformats.org/officeDocument/2006/relationships/slideMaster" Target="slideMasters/slideMaster35.xml"/><Relationship Id="rId59" Type="http://schemas.openxmlformats.org/officeDocument/2006/relationships/slideMaster" Target="slideMasters/slideMaster56.xml"/><Relationship Id="rId103" Type="http://schemas.openxmlformats.org/officeDocument/2006/relationships/slide" Target="slides/slide6.xml"/><Relationship Id="rId124" Type="http://schemas.openxmlformats.org/officeDocument/2006/relationships/slide" Target="slides/slide27.xml"/><Relationship Id="rId70" Type="http://schemas.openxmlformats.org/officeDocument/2006/relationships/slideMaster" Target="slideMasters/slideMaster67.xml"/><Relationship Id="rId91" Type="http://schemas.openxmlformats.org/officeDocument/2006/relationships/slideMaster" Target="slideMasters/slideMaster88.xml"/><Relationship Id="rId145" Type="http://schemas.openxmlformats.org/officeDocument/2006/relationships/slide" Target="slides/slide48.xml"/><Relationship Id="rId166" Type="http://schemas.openxmlformats.org/officeDocument/2006/relationships/slide" Target="slides/slide69.xml"/><Relationship Id="rId187" Type="http://schemas.openxmlformats.org/officeDocument/2006/relationships/slide" Target="slides/slide90.xml"/><Relationship Id="rId1" Type="http://schemas.openxmlformats.org/officeDocument/2006/relationships/customXml" Target="../customXml/item1.xml"/><Relationship Id="rId212" Type="http://schemas.openxmlformats.org/officeDocument/2006/relationships/slide" Target="slides/slide115.xml"/><Relationship Id="rId233" Type="http://schemas.openxmlformats.org/officeDocument/2006/relationships/slide" Target="slides/slide136.xml"/><Relationship Id="rId254" Type="http://schemas.openxmlformats.org/officeDocument/2006/relationships/slide" Target="slides/slide157.xml"/></Relationships>
</file>

<file path=ppt/_rels/viewProps.xml.rels><?xml version="1.0" encoding="UTF-8" standalone="yes"?>
<Relationships xmlns="http://schemas.openxmlformats.org/package/2006/relationships"><Relationship Id="rId8" Type="http://schemas.openxmlformats.org/officeDocument/2006/relationships/slide" Target="slides/slide25.xml"/><Relationship Id="rId13" Type="http://schemas.openxmlformats.org/officeDocument/2006/relationships/slide" Target="slides/slide72.xml"/><Relationship Id="rId18" Type="http://schemas.openxmlformats.org/officeDocument/2006/relationships/slide" Target="slides/slide145.xml"/><Relationship Id="rId3" Type="http://schemas.openxmlformats.org/officeDocument/2006/relationships/slide" Target="slides/slide3.xml"/><Relationship Id="rId7" Type="http://schemas.openxmlformats.org/officeDocument/2006/relationships/slide" Target="slides/slide22.xml"/><Relationship Id="rId12" Type="http://schemas.openxmlformats.org/officeDocument/2006/relationships/slide" Target="slides/slide60.xml"/><Relationship Id="rId17" Type="http://schemas.openxmlformats.org/officeDocument/2006/relationships/slide" Target="slides/slide114.xml"/><Relationship Id="rId2" Type="http://schemas.openxmlformats.org/officeDocument/2006/relationships/slide" Target="slides/slide2.xml"/><Relationship Id="rId16" Type="http://schemas.openxmlformats.org/officeDocument/2006/relationships/slide" Target="slides/slide99.xml"/><Relationship Id="rId1" Type="http://schemas.openxmlformats.org/officeDocument/2006/relationships/slide" Target="slides/slide1.xml"/><Relationship Id="rId6" Type="http://schemas.openxmlformats.org/officeDocument/2006/relationships/slide" Target="slides/slide17.xml"/><Relationship Id="rId11" Type="http://schemas.openxmlformats.org/officeDocument/2006/relationships/slide" Target="slides/slide52.xml"/><Relationship Id="rId5" Type="http://schemas.openxmlformats.org/officeDocument/2006/relationships/slide" Target="slides/slide16.xml"/><Relationship Id="rId15" Type="http://schemas.openxmlformats.org/officeDocument/2006/relationships/slide" Target="slides/slide89.xml"/><Relationship Id="rId10" Type="http://schemas.openxmlformats.org/officeDocument/2006/relationships/slide" Target="slides/slide41.xml"/><Relationship Id="rId19" Type="http://schemas.openxmlformats.org/officeDocument/2006/relationships/slide" Target="slides/slide146.xml"/><Relationship Id="rId4" Type="http://schemas.openxmlformats.org/officeDocument/2006/relationships/slide" Target="slides/slide4.xml"/><Relationship Id="rId9" Type="http://schemas.openxmlformats.org/officeDocument/2006/relationships/slide" Target="slides/slide32.xml"/><Relationship Id="rId14" Type="http://schemas.openxmlformats.org/officeDocument/2006/relationships/slide" Target="slides/slide79.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1.xlsx"/><Relationship Id="rId1" Type="http://schemas.openxmlformats.org/officeDocument/2006/relationships/themeOverride" Target="../theme/themeOverride1.xml"/></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Worksheet10.xlsx"/></Relationships>
</file>

<file path=ppt/charts/_rels/chart11.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12.xml.rels><?xml version="1.0" encoding="UTF-8" standalone="yes"?>
<Relationships xmlns="http://schemas.openxmlformats.org/package/2006/relationships"><Relationship Id="rId3" Type="http://schemas.openxmlformats.org/officeDocument/2006/relationships/chartUserShapes" Target="../drawings/drawing2.xml"/><Relationship Id="rId2" Type="http://schemas.openxmlformats.org/officeDocument/2006/relationships/oleObject" Target="../embeddings/oleObject2.bin"/><Relationship Id="rId1" Type="http://schemas.openxmlformats.org/officeDocument/2006/relationships/themeOverride" Target="../theme/themeOverride5.xml"/></Relationships>
</file>

<file path=ppt/charts/_rels/chart13.xml.rels><?xml version="1.0" encoding="UTF-8" standalone="yes"?>
<Relationships xmlns="http://schemas.openxmlformats.org/package/2006/relationships"><Relationship Id="rId1" Type="http://schemas.openxmlformats.org/officeDocument/2006/relationships/package" Target="../embeddings/Microsoft_Excel_Worksheet11.xlsx"/></Relationships>
</file>

<file path=ppt/charts/_rels/chart14.xml.rels><?xml version="1.0" encoding="UTF-8" standalone="yes"?>
<Relationships xmlns="http://schemas.openxmlformats.org/package/2006/relationships"><Relationship Id="rId2" Type="http://schemas.openxmlformats.org/officeDocument/2006/relationships/chartUserShapes" Target="../drawings/drawing3.xml"/><Relationship Id="rId1" Type="http://schemas.openxmlformats.org/officeDocument/2006/relationships/package" Target="../embeddings/Microsoft_Excel_Worksheet12.xlsx"/></Relationships>
</file>

<file path=ppt/charts/_rels/chart15.xml.rels><?xml version="1.0" encoding="UTF-8" standalone="yes"?>
<Relationships xmlns="http://schemas.openxmlformats.org/package/2006/relationships"><Relationship Id="rId2" Type="http://schemas.openxmlformats.org/officeDocument/2006/relationships/chartUserShapes" Target="../drawings/drawing4.xml"/><Relationship Id="rId1" Type="http://schemas.openxmlformats.org/officeDocument/2006/relationships/package" Target="../embeddings/Microsoft_Excel_Worksheet13.xlsx"/></Relationships>
</file>

<file path=ppt/charts/_rels/chart16.xml.rels><?xml version="1.0" encoding="UTF-8" standalone="yes"?>
<Relationships xmlns="http://schemas.openxmlformats.org/package/2006/relationships"><Relationship Id="rId1" Type="http://schemas.openxmlformats.org/officeDocument/2006/relationships/package" Target="../embeddings/Microsoft_Excel_Worksheet14.xlsx"/></Relationships>
</file>

<file path=ppt/charts/_rels/chart17.xml.rels><?xml version="1.0" encoding="UTF-8" standalone="yes"?>
<Relationships xmlns="http://schemas.openxmlformats.org/package/2006/relationships"><Relationship Id="rId2" Type="http://schemas.openxmlformats.org/officeDocument/2006/relationships/chartUserShapes" Target="../drawings/drawing5.xml"/><Relationship Id="rId1" Type="http://schemas.openxmlformats.org/officeDocument/2006/relationships/oleObject" Target="http://prim21x/PE/Projects/2013%20Client%20Conference/PE%20Spreads%20for%20MB_4.30.12.xlsx" TargetMode="External"/></Relationships>
</file>

<file path=ppt/charts/_rels/chart18.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19.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20.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1.xml.rels><?xml version="1.0" encoding="UTF-8" standalone="yes"?>
<Relationships xmlns="http://schemas.openxmlformats.org/package/2006/relationships"><Relationship Id="rId2" Type="http://schemas.openxmlformats.org/officeDocument/2006/relationships/package" Target="../embeddings/Microsoft_Excel_Worksheet15.xlsx"/><Relationship Id="rId1" Type="http://schemas.openxmlformats.org/officeDocument/2006/relationships/themeOverride" Target="../theme/themeOverride6.xml"/></Relationships>
</file>

<file path=ppt/charts/_rels/chart22.xml.rels><?xml version="1.0" encoding="UTF-8" standalone="yes"?>
<Relationships xmlns="http://schemas.openxmlformats.org/package/2006/relationships"><Relationship Id="rId3" Type="http://schemas.openxmlformats.org/officeDocument/2006/relationships/chartUserShapes" Target="../drawings/drawing6.xml"/><Relationship Id="rId2" Type="http://schemas.openxmlformats.org/officeDocument/2006/relationships/package" Target="../embeddings/Microsoft_Excel_Worksheet16.xlsx"/><Relationship Id="rId1" Type="http://schemas.openxmlformats.org/officeDocument/2006/relationships/themeOverride" Target="../theme/themeOverride7.xml"/></Relationships>
</file>

<file path=ppt/charts/_rels/chart23.xml.rels><?xml version="1.0" encoding="UTF-8" standalone="yes"?>
<Relationships xmlns="http://schemas.openxmlformats.org/package/2006/relationships"><Relationship Id="rId2" Type="http://schemas.openxmlformats.org/officeDocument/2006/relationships/package" Target="../embeddings/Microsoft_Excel_Worksheet17.xlsx"/><Relationship Id="rId1" Type="http://schemas.openxmlformats.org/officeDocument/2006/relationships/themeOverride" Target="../theme/themeOverride8.xml"/></Relationships>
</file>

<file path=ppt/charts/_rels/chart24.xml.rels><?xml version="1.0" encoding="UTF-8" standalone="yes"?>
<Relationships xmlns="http://schemas.openxmlformats.org/package/2006/relationships"><Relationship Id="rId2" Type="http://schemas.openxmlformats.org/officeDocument/2006/relationships/package" Target="../embeddings/Microsoft_Excel_Worksheet18.xlsx"/><Relationship Id="rId1" Type="http://schemas.openxmlformats.org/officeDocument/2006/relationships/themeOverride" Target="../theme/themeOverride9.xml"/></Relationships>
</file>

<file path=ppt/charts/_rels/chart25.xml.rels><?xml version="1.0" encoding="UTF-8" standalone="yes"?>
<Relationships xmlns="http://schemas.openxmlformats.org/package/2006/relationships"><Relationship Id="rId1" Type="http://schemas.openxmlformats.org/officeDocument/2006/relationships/package" Target="../embeddings/Microsoft_Excel_Worksheet19.xlsx"/></Relationships>
</file>

<file path=ppt/charts/_rels/chart26.xml.rels><?xml version="1.0" encoding="UTF-8" standalone="yes"?>
<Relationships xmlns="http://schemas.openxmlformats.org/package/2006/relationships"><Relationship Id="rId1" Type="http://schemas.openxmlformats.org/officeDocument/2006/relationships/package" Target="../embeddings/Microsoft_Excel_Worksheet20.xlsx"/></Relationships>
</file>

<file path=ppt/charts/_rels/chart27.xml.rels><?xml version="1.0" encoding="UTF-8" standalone="yes"?>
<Relationships xmlns="http://schemas.openxmlformats.org/package/2006/relationships"><Relationship Id="rId2" Type="http://schemas.openxmlformats.org/officeDocument/2006/relationships/package" Target="../embeddings/Microsoft_Excel_Worksheet21.xlsx"/><Relationship Id="rId1" Type="http://schemas.openxmlformats.org/officeDocument/2006/relationships/themeOverride" Target="../theme/themeOverride10.xml"/></Relationships>
</file>

<file path=ppt/charts/_rels/chart28.xml.rels><?xml version="1.0" encoding="UTF-8" standalone="yes"?>
<Relationships xmlns="http://schemas.openxmlformats.org/package/2006/relationships"><Relationship Id="rId1" Type="http://schemas.openxmlformats.org/officeDocument/2006/relationships/package" Target="../embeddings/Microsoft_Excel_Worksheet22.xlsx"/></Relationships>
</file>

<file path=ppt/charts/_rels/chart29.xml.rels><?xml version="1.0" encoding="UTF-8" standalone="yes"?>
<Relationships xmlns="http://schemas.openxmlformats.org/package/2006/relationships"><Relationship Id="rId2" Type="http://schemas.openxmlformats.org/officeDocument/2006/relationships/package" Target="../embeddings/Microsoft_Excel_Worksheet23.xlsx"/><Relationship Id="rId1" Type="http://schemas.openxmlformats.org/officeDocument/2006/relationships/themeOverride" Target="../theme/themeOverride11.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30.xml.rels><?xml version="1.0" encoding="UTF-8" standalone="yes"?>
<Relationships xmlns="http://schemas.openxmlformats.org/package/2006/relationships"><Relationship Id="rId1" Type="http://schemas.openxmlformats.org/officeDocument/2006/relationships/package" Target="../embeddings/Microsoft_Excel_Worksheet24.xlsx"/></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25.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26.xlsx"/></Relationships>
</file>

<file path=ppt/charts/_rels/chart33.xml.rels><?xml version="1.0" encoding="UTF-8" standalone="yes"?>
<Relationships xmlns="http://schemas.openxmlformats.org/package/2006/relationships"><Relationship Id="rId1" Type="http://schemas.openxmlformats.org/officeDocument/2006/relationships/package" Target="../embeddings/Microsoft_Excel_Worksheet27.xlsx"/></Relationships>
</file>

<file path=ppt/charts/_rels/chart34.xml.rels><?xml version="1.0" encoding="UTF-8" standalone="yes"?>
<Relationships xmlns="http://schemas.openxmlformats.org/package/2006/relationships"><Relationship Id="rId1" Type="http://schemas.openxmlformats.org/officeDocument/2006/relationships/package" Target="../embeddings/Microsoft_Excel_Worksheet28.xlsx"/></Relationships>
</file>

<file path=ppt/charts/_rels/chart35.xml.rels><?xml version="1.0" encoding="UTF-8" standalone="yes"?>
<Relationships xmlns="http://schemas.openxmlformats.org/package/2006/relationships"><Relationship Id="rId1" Type="http://schemas.openxmlformats.org/officeDocument/2006/relationships/package" Target="../embeddings/Microsoft_Excel_Worksheet29.xlsx"/></Relationships>
</file>

<file path=ppt/charts/_rels/chart36.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7.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8.xml.rels><?xml version="1.0" encoding="UTF-8" standalone="yes"?>
<Relationships xmlns="http://schemas.openxmlformats.org/package/2006/relationships"><Relationship Id="rId1" Type="http://schemas.openxmlformats.org/officeDocument/2006/relationships/package" Target="../embeddings/Microsoft_Excel_Worksheet32.xlsx"/></Relationships>
</file>

<file path=ppt/charts/_rels/chart39.xml.rels><?xml version="1.0" encoding="UTF-8" standalone="yes"?>
<Relationships xmlns="http://schemas.openxmlformats.org/package/2006/relationships"><Relationship Id="rId1" Type="http://schemas.openxmlformats.org/officeDocument/2006/relationships/package" Target="../embeddings/Microsoft_Excel_Worksheet33.xlsx"/></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4.xlsx"/></Relationships>
</file>

<file path=ppt/charts/_rels/chart40.xml.rels><?xml version="1.0" encoding="UTF-8" standalone="yes"?>
<Relationships xmlns="http://schemas.openxmlformats.org/package/2006/relationships"><Relationship Id="rId1" Type="http://schemas.openxmlformats.org/officeDocument/2006/relationships/package" Target="../embeddings/Microsoft_Excel_Worksheet34.xlsx"/></Relationships>
</file>

<file path=ppt/charts/_rels/chart41.xml.rels><?xml version="1.0" encoding="UTF-8" standalone="yes"?>
<Relationships xmlns="http://schemas.openxmlformats.org/package/2006/relationships"><Relationship Id="rId1" Type="http://schemas.openxmlformats.org/officeDocument/2006/relationships/package" Target="../embeddings/Microsoft_Excel_Worksheet35.xlsx"/></Relationships>
</file>

<file path=ppt/charts/_rels/chart42.xml.rels><?xml version="1.0" encoding="UTF-8" standalone="yes"?>
<Relationships xmlns="http://schemas.openxmlformats.org/package/2006/relationships"><Relationship Id="rId1" Type="http://schemas.openxmlformats.org/officeDocument/2006/relationships/package" Target="../embeddings/Microsoft_Excel_Worksheet36.xlsx"/></Relationships>
</file>

<file path=ppt/charts/_rels/chart43.xml.rels><?xml version="1.0" encoding="UTF-8" standalone="yes"?>
<Relationships xmlns="http://schemas.openxmlformats.org/package/2006/relationships"><Relationship Id="rId1" Type="http://schemas.openxmlformats.org/officeDocument/2006/relationships/package" Target="../embeddings/Microsoft_Excel_Worksheet37.xlsx"/></Relationships>
</file>

<file path=ppt/charts/_rels/chart44.xml.rels><?xml version="1.0" encoding="UTF-8" standalone="yes"?>
<Relationships xmlns="http://schemas.openxmlformats.org/package/2006/relationships"><Relationship Id="rId1" Type="http://schemas.openxmlformats.org/officeDocument/2006/relationships/package" Target="../embeddings/Microsoft_Excel_Worksheet38.xlsx"/></Relationships>
</file>

<file path=ppt/charts/_rels/chart45.xml.rels><?xml version="1.0" encoding="UTF-8" standalone="yes"?>
<Relationships xmlns="http://schemas.openxmlformats.org/package/2006/relationships"><Relationship Id="rId1" Type="http://schemas.openxmlformats.org/officeDocument/2006/relationships/package" Target="../embeddings/Microsoft_Excel_Worksheet39.xlsx"/></Relationships>
</file>

<file path=ppt/charts/_rels/chart46.xml.rels><?xml version="1.0" encoding="UTF-8" standalone="yes"?>
<Relationships xmlns="http://schemas.openxmlformats.org/package/2006/relationships"><Relationship Id="rId1" Type="http://schemas.openxmlformats.org/officeDocument/2006/relationships/package" Target="../embeddings/Microsoft_Excel_Worksheet40.xlsx"/></Relationships>
</file>

<file path=ppt/charts/_rels/chart47.xml.rels><?xml version="1.0" encoding="UTF-8" standalone="yes"?>
<Relationships xmlns="http://schemas.openxmlformats.org/package/2006/relationships"><Relationship Id="rId1" Type="http://schemas.openxmlformats.org/officeDocument/2006/relationships/package" Target="../embeddings/Microsoft_Excel_Worksheet41.xlsx"/></Relationships>
</file>

<file path=ppt/charts/_rels/chart48.xml.rels><?xml version="1.0" encoding="UTF-8" standalone="yes"?>
<Relationships xmlns="http://schemas.openxmlformats.org/package/2006/relationships"><Relationship Id="rId1" Type="http://schemas.openxmlformats.org/officeDocument/2006/relationships/package" Target="../embeddings/Microsoft_Excel_Worksheet42.xlsx"/></Relationships>
</file>

<file path=ppt/charts/_rels/chart49.xml.rels><?xml version="1.0" encoding="UTF-8" standalone="yes"?>
<Relationships xmlns="http://schemas.openxmlformats.org/package/2006/relationships"><Relationship Id="rId2" Type="http://schemas.openxmlformats.org/officeDocument/2006/relationships/package" Target="../embeddings/Microsoft_Excel_Worksheet43.xlsx"/><Relationship Id="rId1" Type="http://schemas.openxmlformats.org/officeDocument/2006/relationships/themeOverride" Target="../theme/themeOverride14.xml"/></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Worksheet5.xlsx"/></Relationships>
</file>

<file path=ppt/charts/_rels/chart50.xml.rels><?xml version="1.0" encoding="UTF-8" standalone="yes"?>
<Relationships xmlns="http://schemas.openxmlformats.org/package/2006/relationships"><Relationship Id="rId1" Type="http://schemas.openxmlformats.org/officeDocument/2006/relationships/package" Target="../embeddings/Microsoft_Excel_Worksheet44.xlsx"/></Relationships>
</file>

<file path=ppt/charts/_rels/chart51.xml.rels><?xml version="1.0" encoding="UTF-8" standalone="yes"?>
<Relationships xmlns="http://schemas.openxmlformats.org/package/2006/relationships"><Relationship Id="rId1" Type="http://schemas.openxmlformats.org/officeDocument/2006/relationships/package" Target="../embeddings/Microsoft_Excel_Worksheet45.xlsx"/></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6.xlsx"/><Relationship Id="rId1" Type="http://schemas.openxmlformats.org/officeDocument/2006/relationships/themeOverride" Target="../theme/themeOverride2.xml"/></Relationships>
</file>

<file path=ppt/charts/_rels/chart7.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Worksheet7.xlsx"/><Relationship Id="rId1" Type="http://schemas.openxmlformats.org/officeDocument/2006/relationships/themeOverride" Target="../theme/themeOverride3.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Worksheet8.xlsx"/></Relationships>
</file>

<file path=ppt/charts/_rels/chart9.xml.rels><?xml version="1.0" encoding="UTF-8" standalone="yes"?>
<Relationships xmlns="http://schemas.openxmlformats.org/package/2006/relationships"><Relationship Id="rId2" Type="http://schemas.openxmlformats.org/officeDocument/2006/relationships/package" Target="../embeddings/Microsoft_Excel_Worksheet9.xlsx"/><Relationship Id="rId1" Type="http://schemas.openxmlformats.org/officeDocument/2006/relationships/themeOverride" Target="../theme/themeOverrid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4.9720301897080335E-2"/>
          <c:y val="5.7911147949085709E-2"/>
          <c:w val="0.91020638075177462"/>
          <c:h val="0.84227398602181325"/>
        </c:manualLayout>
      </c:layout>
      <c:barChart>
        <c:barDir val="col"/>
        <c:grouping val="clustered"/>
        <c:varyColors val="0"/>
        <c:ser>
          <c:idx val="0"/>
          <c:order val="0"/>
          <c:tx>
            <c:strRef>
              <c:f>Sheet1!$A$2</c:f>
              <c:strCache>
                <c:ptCount val="1"/>
                <c:pt idx="0">
                  <c:v>PRIT Fund Core</c:v>
                </c:pt>
              </c:strCache>
            </c:strRef>
          </c:tx>
          <c:spPr>
            <a:solidFill>
              <a:srgbClr val="002060"/>
            </a:solidFill>
            <a:ln w="12337">
              <a:solidFill>
                <a:sysClr val="windowText" lastClr="000000"/>
              </a:solidFill>
              <a:prstDash val="solid"/>
            </a:ln>
          </c:spPr>
          <c:invertIfNegative val="1"/>
          <c:dPt>
            <c:idx val="0"/>
            <c:invertIfNegative val="1"/>
            <c:bubble3D val="0"/>
            <c:spPr>
              <a:solidFill>
                <a:srgbClr val="002060"/>
              </a:solidFill>
              <a:ln>
                <a:solidFill>
                  <a:sysClr val="windowText" lastClr="000000"/>
                </a:solidFill>
              </a:ln>
            </c:spPr>
          </c:dPt>
          <c:dLbls>
            <c:dLbl>
              <c:idx val="0"/>
              <c:layout>
                <c:manualLayout>
                  <c:x val="2.8541119860017498E-3"/>
                  <c:y val="1.1393583117399278E-2"/>
                </c:manualLayout>
              </c:layout>
              <c:numFmt formatCode="0.00%" sourceLinked="0"/>
              <c:spPr/>
              <c:txPr>
                <a:bodyPr/>
                <a:lstStyle/>
                <a:p>
                  <a:pPr>
                    <a:defRPr sz="1100" b="0">
                      <a:solidFill>
                        <a:srgbClr val="002060"/>
                      </a:solidFill>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1"/>
              <c:layout>
                <c:manualLayout>
                  <c:x val="-3.669838145231846E-3"/>
                  <c:y val="1.3877654466564028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4.3024934383201589E-3"/>
                  <c:y val="8.0491717195326391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1648075240594928E-3"/>
                  <c:y val="6.9143549792543774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5.2888232720909884E-3"/>
                  <c:y val="1.4730788859725867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0760389326334208E-2"/>
                  <c:y val="9.4241328831701447E-3"/>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1.6666666666666666E-2"/>
                  <c:y val="6.2702476747831925E-3"/>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100" b="0">
                    <a:solidFill>
                      <a:srgbClr val="00206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FYTD</c:v>
                </c:pt>
                <c:pt idx="1">
                  <c:v>1 Year</c:v>
                </c:pt>
                <c:pt idx="2">
                  <c:v>3 Years</c:v>
                </c:pt>
                <c:pt idx="3">
                  <c:v>5 Years</c:v>
                </c:pt>
                <c:pt idx="4">
                  <c:v>10 Years</c:v>
                </c:pt>
              </c:strCache>
            </c:strRef>
          </c:cat>
          <c:val>
            <c:numRef>
              <c:f>Sheet1!$B$2:$F$2</c:f>
              <c:numCache>
                <c:formatCode>0.00%</c:formatCode>
                <c:ptCount val="5"/>
                <c:pt idx="0">
                  <c:v>0.12559999999999999</c:v>
                </c:pt>
                <c:pt idx="1">
                  <c:v>0.10929999999999999</c:v>
                </c:pt>
                <c:pt idx="2">
                  <c:v>9.3700000000000006E-2</c:v>
                </c:pt>
                <c:pt idx="3">
                  <c:v>3.3000000000000002E-2</c:v>
                </c:pt>
                <c:pt idx="4">
                  <c:v>9.3100000000000002E-2</c:v>
                </c:pt>
              </c:numCache>
            </c:numRef>
          </c:val>
          <c:extLst>
            <c:ext xmlns:c14="http://schemas.microsoft.com/office/drawing/2007/8/2/chart" uri="{6F2FDCE9-48DA-4B69-8628-5D25D57E5C99}">
              <c14:invertSolidFillFmt>
                <c14:spPr xmlns:c14="http://schemas.microsoft.com/office/drawing/2007/8/2/chart">
                  <a:solidFill>
                    <a:srgbClr val="FFFFFF"/>
                  </a:solidFill>
                  <a:ln w="12337">
                    <a:solidFill>
                      <a:sysClr val="windowText" lastClr="000000"/>
                    </a:solidFill>
                    <a:prstDash val="solid"/>
                  </a:ln>
                </c14:spPr>
              </c14:invertSolidFillFmt>
            </c:ext>
          </c:extLst>
        </c:ser>
        <c:ser>
          <c:idx val="1"/>
          <c:order val="1"/>
          <c:tx>
            <c:strRef>
              <c:f>Sheet1!$A$3</c:f>
              <c:strCache>
                <c:ptCount val="1"/>
                <c:pt idx="0">
                  <c:v>Policy Benchmark</c:v>
                </c:pt>
              </c:strCache>
            </c:strRef>
          </c:tx>
          <c:spPr>
            <a:solidFill>
              <a:srgbClr val="FF0000"/>
            </a:solidFill>
            <a:ln w="12337">
              <a:solidFill>
                <a:srgbClr val="000000"/>
              </a:solidFill>
              <a:prstDash val="solid"/>
            </a:ln>
          </c:spPr>
          <c:invertIfNegative val="1"/>
          <c:dPt>
            <c:idx val="0"/>
            <c:invertIfNegative val="0"/>
            <c:bubble3D val="0"/>
          </c:dPt>
          <c:dPt>
            <c:idx val="1"/>
            <c:invertIfNegative val="0"/>
            <c:bubble3D val="0"/>
          </c:dPt>
          <c:dPt>
            <c:idx val="2"/>
            <c:invertIfNegative val="0"/>
            <c:bubble3D val="0"/>
          </c:dPt>
          <c:dLbls>
            <c:dLbl>
              <c:idx val="0"/>
              <c:layout>
                <c:manualLayout>
                  <c:x val="1.4794072615923009E-2"/>
                  <c:y val="7.8724960203700386E-3"/>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4378608923884515E-2"/>
                  <c:y val="1.1115783167923322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9.7228783902012245E-3"/>
                  <c:y val="8.4424523745065885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702351268591426E-2"/>
                  <c:y val="6.9938770455448742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9920166229221345E-3"/>
                  <c:y val="1.2768594123247396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8.8876859142607168E-3"/>
                  <c:y val="3.6773932885309601E-3"/>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1.0185067526415994E-16"/>
                  <c:y val="1.0450412791305257E-2"/>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100" b="0">
                    <a:solidFill>
                      <a:srgbClr val="00206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FYTD</c:v>
                </c:pt>
                <c:pt idx="1">
                  <c:v>1 Year</c:v>
                </c:pt>
                <c:pt idx="2">
                  <c:v>3 Years</c:v>
                </c:pt>
                <c:pt idx="3">
                  <c:v>5 Years</c:v>
                </c:pt>
                <c:pt idx="4">
                  <c:v>10 Years</c:v>
                </c:pt>
              </c:strCache>
            </c:strRef>
          </c:cat>
          <c:val>
            <c:numRef>
              <c:f>Sheet1!$B$3:$F$3</c:f>
              <c:numCache>
                <c:formatCode>0.00%</c:formatCode>
                <c:ptCount val="5"/>
                <c:pt idx="0">
                  <c:v>0.1205</c:v>
                </c:pt>
                <c:pt idx="1">
                  <c:v>0.10059999999999999</c:v>
                </c:pt>
                <c:pt idx="2">
                  <c:v>8.6300000000000002E-2</c:v>
                </c:pt>
                <c:pt idx="3">
                  <c:v>3.61E-2</c:v>
                </c:pt>
                <c:pt idx="4">
                  <c:v>9.1399999999999995E-2</c:v>
                </c:pt>
              </c:numCache>
            </c:numRef>
          </c:val>
          <c:extLst>
            <c:ext xmlns:c14="http://schemas.microsoft.com/office/drawing/2007/8/2/chart" uri="{6F2FDCE9-48DA-4B69-8628-5D25D57E5C99}">
              <c14:invertSolidFillFmt>
                <c14:spPr xmlns:c14="http://schemas.microsoft.com/office/drawing/2007/8/2/chart">
                  <a:solidFill>
                    <a:srgbClr val="FFFFFF"/>
                  </a:solidFill>
                  <a:ln w="12337">
                    <a:solidFill>
                      <a:srgbClr val="000000"/>
                    </a:solidFill>
                    <a:prstDash val="solid"/>
                  </a:ln>
                </c14:spPr>
              </c14:invertSolidFillFmt>
            </c:ext>
          </c:extLst>
        </c:ser>
        <c:ser>
          <c:idx val="2"/>
          <c:order val="2"/>
          <c:tx>
            <c:strRef>
              <c:f>Sheet1!$A$4</c:f>
              <c:strCache>
                <c:ptCount val="1"/>
                <c:pt idx="0">
                  <c:v>Value Add</c:v>
                </c:pt>
              </c:strCache>
            </c:strRef>
          </c:tx>
          <c:spPr>
            <a:solidFill>
              <a:srgbClr val="0070C0"/>
            </a:solidFill>
            <a:ln w="12337">
              <a:solidFill>
                <a:srgbClr val="2DA2BF"/>
              </a:solidFill>
              <a:prstDash val="solid"/>
            </a:ln>
          </c:spPr>
          <c:invertIfNegative val="0"/>
          <c:dLbls>
            <c:dLbl>
              <c:idx val="0"/>
              <c:layout>
                <c:manualLayout>
                  <c:x val="1.3634951881014873E-2"/>
                  <c:y val="1.3918425012871946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8.3510498687664036E-3"/>
                  <c:y val="1.3340392491558226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0269138232720909E-2"/>
                  <c:y val="-9.3787645646783567E-4"/>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4.4786745406824148E-3"/>
                  <c:y val="4.9054066895558102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6729877515310587E-2"/>
                  <c:y val="1.3287074992145015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0655511811023623E-2"/>
                  <c:y val="1.5567332623876128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1.9444444444444445E-2"/>
                  <c:y val="4.1804942633816714E-3"/>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100" b="0">
                    <a:solidFill>
                      <a:srgbClr val="00206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FYTD</c:v>
                </c:pt>
                <c:pt idx="1">
                  <c:v>1 Year</c:v>
                </c:pt>
                <c:pt idx="2">
                  <c:v>3 Years</c:v>
                </c:pt>
                <c:pt idx="3">
                  <c:v>5 Years</c:v>
                </c:pt>
                <c:pt idx="4">
                  <c:v>10 Years</c:v>
                </c:pt>
              </c:strCache>
            </c:strRef>
          </c:cat>
          <c:val>
            <c:numRef>
              <c:f>Sheet1!$B$4:$F$4</c:f>
              <c:numCache>
                <c:formatCode>0.00%</c:formatCode>
                <c:ptCount val="5"/>
                <c:pt idx="0">
                  <c:v>5.0999999999999934E-3</c:v>
                </c:pt>
                <c:pt idx="1">
                  <c:v>8.6999999999999994E-3</c:v>
                </c:pt>
                <c:pt idx="2">
                  <c:v>7.4000000000000038E-3</c:v>
                </c:pt>
                <c:pt idx="3">
                  <c:v>-3.0999999999999986E-3</c:v>
                </c:pt>
                <c:pt idx="4">
                  <c:v>1.7000000000000071E-3</c:v>
                </c:pt>
              </c:numCache>
            </c:numRef>
          </c:val>
          <c:extLst/>
        </c:ser>
        <c:dLbls>
          <c:showLegendKey val="0"/>
          <c:showVal val="1"/>
          <c:showCatName val="0"/>
          <c:showSerName val="0"/>
          <c:showPercent val="0"/>
          <c:showBubbleSize val="0"/>
        </c:dLbls>
        <c:gapWidth val="150"/>
        <c:axId val="508487072"/>
        <c:axId val="508486288"/>
      </c:barChart>
      <c:catAx>
        <c:axId val="508487072"/>
        <c:scaling>
          <c:orientation val="minMax"/>
        </c:scaling>
        <c:delete val="0"/>
        <c:axPos val="b"/>
        <c:numFmt formatCode="General" sourceLinked="1"/>
        <c:majorTickMark val="out"/>
        <c:minorTickMark val="cross"/>
        <c:tickLblPos val="nextTo"/>
        <c:spPr>
          <a:ln w="3084">
            <a:solidFill>
              <a:schemeClr val="tx1"/>
            </a:solidFill>
            <a:prstDash val="solid"/>
          </a:ln>
        </c:spPr>
        <c:txPr>
          <a:bodyPr rot="0" vert="horz"/>
          <a:lstStyle/>
          <a:p>
            <a:pPr>
              <a:defRPr sz="1100">
                <a:solidFill>
                  <a:srgbClr val="002060"/>
                </a:solidFill>
              </a:defRPr>
            </a:pPr>
            <a:endParaRPr lang="en-US"/>
          </a:p>
        </c:txPr>
        <c:crossAx val="508486288"/>
        <c:crossesAt val="0"/>
        <c:auto val="1"/>
        <c:lblAlgn val="ctr"/>
        <c:lblOffset val="160"/>
        <c:noMultiLvlLbl val="1"/>
      </c:catAx>
      <c:valAx>
        <c:axId val="508486288"/>
        <c:scaling>
          <c:orientation val="minMax"/>
        </c:scaling>
        <c:delete val="0"/>
        <c:axPos val="l"/>
        <c:numFmt formatCode="0%" sourceLinked="0"/>
        <c:majorTickMark val="out"/>
        <c:minorTickMark val="cross"/>
        <c:tickLblPos val="nextTo"/>
        <c:spPr>
          <a:ln w="3084">
            <a:solidFill>
              <a:schemeClr val="tx1"/>
            </a:solidFill>
            <a:prstDash val="solid"/>
          </a:ln>
        </c:spPr>
        <c:txPr>
          <a:bodyPr rot="0" vert="horz"/>
          <a:lstStyle/>
          <a:p>
            <a:pPr>
              <a:defRPr sz="1100" b="0">
                <a:solidFill>
                  <a:srgbClr val="002060"/>
                </a:solidFill>
              </a:defRPr>
            </a:pPr>
            <a:endParaRPr lang="en-US"/>
          </a:p>
        </c:txPr>
        <c:crossAx val="508487072"/>
        <c:crosses val="autoZero"/>
        <c:crossBetween val="between"/>
      </c:valAx>
      <c:spPr>
        <a:noFill/>
        <a:ln w="25393">
          <a:noFill/>
        </a:ln>
      </c:spPr>
    </c:plotArea>
    <c:legend>
      <c:legendPos val="t"/>
      <c:layout>
        <c:manualLayout>
          <c:xMode val="edge"/>
          <c:yMode val="edge"/>
          <c:x val="0.31612166233783789"/>
          <c:y val="0.92502993312382531"/>
          <c:w val="0.38201782589676292"/>
          <c:h val="4.2854098248691845E-2"/>
        </c:manualLayout>
      </c:layout>
      <c:overlay val="1"/>
      <c:spPr>
        <a:noFill/>
        <a:ln w="3084">
          <a:noFill/>
          <a:prstDash val="solid"/>
        </a:ln>
      </c:spPr>
      <c:txPr>
        <a:bodyPr/>
        <a:lstStyle/>
        <a:p>
          <a:pPr>
            <a:defRPr sz="1200" b="0">
              <a:solidFill>
                <a:srgbClr val="002060"/>
              </a:solidFill>
            </a:defRPr>
          </a:pPr>
          <a:endParaRPr lang="en-US"/>
        </a:p>
      </c:txPr>
    </c:legend>
    <c:plotVisOnly val="1"/>
    <c:dispBlanksAs val="gap"/>
    <c:showDLblsOverMax val="1"/>
  </c:chart>
  <c:spPr>
    <a:noFill/>
    <a:ln>
      <a:noFill/>
    </a:ln>
  </c:spPr>
  <c:txPr>
    <a:bodyPr/>
    <a:lstStyle/>
    <a:p>
      <a:pPr>
        <a:defRPr sz="1600" b="1" i="0" u="none" strike="noStrike" baseline="0">
          <a:solidFill>
            <a:schemeClr val="tx1"/>
          </a:solidFill>
          <a:latin typeface="Calibri" pitchFamily="34" charset="0"/>
          <a:ea typeface="Times New Roman"/>
          <a:cs typeface="Calibri" pitchFamily="34" charset="0"/>
        </a:defRPr>
      </a:pPr>
      <a:endParaRPr lang="en-US"/>
    </a:p>
  </c:txPr>
  <c:externalData r:id="rId2">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manualLayout>
          <c:layoutTarget val="inner"/>
          <c:xMode val="edge"/>
          <c:yMode val="edge"/>
          <c:x val="0.19148163387235864"/>
          <c:y val="0.15817901234567902"/>
          <c:w val="0.62562634216177526"/>
          <c:h val="0.67438271604938271"/>
        </c:manualLayout>
      </c:layout>
      <c:pieChart>
        <c:varyColors val="1"/>
        <c:ser>
          <c:idx val="0"/>
          <c:order val="0"/>
          <c:tx>
            <c:strRef>
              <c:f>Sheet1!$B$1</c:f>
              <c:strCache>
                <c:ptCount val="1"/>
                <c:pt idx="0">
                  <c:v>Sales</c:v>
                </c:pt>
              </c:strCache>
            </c:strRef>
          </c:tx>
          <c:dPt>
            <c:idx val="0"/>
            <c:bubble3D val="0"/>
            <c:spPr>
              <a:solidFill>
                <a:schemeClr val="accent1"/>
              </a:solidFill>
            </c:spPr>
          </c:dPt>
          <c:dPt>
            <c:idx val="1"/>
            <c:bubble3D val="0"/>
            <c:spPr>
              <a:solidFill>
                <a:schemeClr val="accent1"/>
              </a:solidFill>
            </c:spPr>
          </c:dPt>
          <c:dPt>
            <c:idx val="2"/>
            <c:bubble3D val="0"/>
            <c:spPr>
              <a:solidFill>
                <a:schemeClr val="accent1"/>
              </a:solidFill>
            </c:spPr>
          </c:dPt>
          <c:dPt>
            <c:idx val="3"/>
            <c:bubble3D val="0"/>
            <c:spPr>
              <a:solidFill>
                <a:srgbClr val="7030A0"/>
              </a:solidFill>
            </c:spPr>
          </c:dPt>
          <c:dPt>
            <c:idx val="4"/>
            <c:bubble3D val="0"/>
            <c:spPr>
              <a:solidFill>
                <a:schemeClr val="accent3">
                  <a:lumMod val="75000"/>
                </a:schemeClr>
              </a:solidFill>
            </c:spPr>
          </c:dPt>
          <c:dPt>
            <c:idx val="5"/>
            <c:bubble3D val="0"/>
            <c:spPr>
              <a:solidFill>
                <a:srgbClr val="002060"/>
              </a:solidFill>
            </c:spPr>
          </c:dPt>
          <c:dPt>
            <c:idx val="6"/>
            <c:bubble3D val="0"/>
            <c:spPr>
              <a:solidFill>
                <a:srgbClr val="FFC000"/>
              </a:solidFill>
            </c:spPr>
          </c:dPt>
          <c:dPt>
            <c:idx val="8"/>
            <c:bubble3D val="0"/>
            <c:spPr>
              <a:solidFill>
                <a:srgbClr val="92D050"/>
              </a:solidFill>
            </c:spPr>
          </c:dPt>
          <c:dPt>
            <c:idx val="9"/>
            <c:bubble3D val="0"/>
            <c:spPr>
              <a:solidFill>
                <a:schemeClr val="accent1"/>
              </a:solidFill>
              <a:ln>
                <a:solidFill>
                  <a:schemeClr val="accent1"/>
                </a:solidFill>
              </a:ln>
            </c:spPr>
          </c:dPt>
          <c:dLbls>
            <c:dLbl>
              <c:idx val="0"/>
              <c:layout>
                <c:manualLayout>
                  <c:x val="3.8812721939169369E-2"/>
                  <c:y val="-0.10269535387023986"/>
                </c:manualLayout>
              </c:layout>
              <c:showLegendKey val="0"/>
              <c:showVal val="0"/>
              <c:showCatName val="1"/>
              <c:showSerName val="0"/>
              <c:showPercent val="1"/>
              <c:showBubbleSize val="0"/>
              <c:extLst>
                <c:ext xmlns:c15="http://schemas.microsoft.com/office/drawing/2012/chart" uri="{CE6537A1-D6FC-4f65-9D91-7224C49458BB}"/>
              </c:extLst>
            </c:dLbl>
            <c:dLbl>
              <c:idx val="1"/>
              <c:layout>
                <c:manualLayout>
                  <c:x val="0.15085649220318048"/>
                  <c:y val="4.6783625730994149E-2"/>
                </c:manualLayout>
              </c:layout>
              <c:showLegendKey val="0"/>
              <c:showVal val="0"/>
              <c:showCatName val="1"/>
              <c:showSerName val="0"/>
              <c:showPercent val="1"/>
              <c:showBubbleSize val="0"/>
              <c:extLst>
                <c:ext xmlns:c15="http://schemas.microsoft.com/office/drawing/2012/chart" uri="{CE6537A1-D6FC-4f65-9D91-7224C49458BB}"/>
              </c:extLst>
            </c:dLbl>
            <c:dLbl>
              <c:idx val="2"/>
              <c:layout>
                <c:manualLayout>
                  <c:x val="2.2919375324663625E-2"/>
                  <c:y val="7.6851028554771633E-2"/>
                </c:manualLayout>
              </c:layout>
              <c:showLegendKey val="0"/>
              <c:showVal val="0"/>
              <c:showCatName val="1"/>
              <c:showSerName val="0"/>
              <c:showPercent val="1"/>
              <c:showBubbleSize val="0"/>
              <c:extLst>
                <c:ext xmlns:c15="http://schemas.microsoft.com/office/drawing/2012/chart" uri="{CE6537A1-D6FC-4f65-9D91-7224C49458BB}"/>
              </c:extLst>
            </c:dLbl>
            <c:dLbl>
              <c:idx val="3"/>
              <c:layout>
                <c:manualLayout>
                  <c:x val="-0.15365868328958879"/>
                  <c:y val="6.369570739141478E-2"/>
                </c:manualLayout>
              </c:layout>
              <c:showLegendKey val="0"/>
              <c:showVal val="0"/>
              <c:showCatName val="1"/>
              <c:showSerName val="0"/>
              <c:showPercent val="1"/>
              <c:showBubbleSize val="0"/>
              <c:extLst>
                <c:ext xmlns:c15="http://schemas.microsoft.com/office/drawing/2012/chart" uri="{CE6537A1-D6FC-4f65-9D91-7224C49458BB}"/>
              </c:extLst>
            </c:dLbl>
            <c:dLbl>
              <c:idx val="4"/>
              <c:layout>
                <c:manualLayout>
                  <c:x val="-6.419865485564305E-2"/>
                  <c:y val="8.2953179239691865E-2"/>
                </c:manualLayout>
              </c:layout>
              <c:showLegendKey val="0"/>
              <c:showVal val="0"/>
              <c:showCatName val="1"/>
              <c:showSerName val="0"/>
              <c:showPercent val="1"/>
              <c:showBubbleSize val="0"/>
              <c:extLst>
                <c:ext xmlns:c15="http://schemas.microsoft.com/office/drawing/2012/chart" uri="{CE6537A1-D6FC-4f65-9D91-7224C49458BB}"/>
              </c:extLst>
            </c:dLbl>
            <c:dLbl>
              <c:idx val="5"/>
              <c:layout>
                <c:manualLayout>
                  <c:x val="-0.12868821084864393"/>
                  <c:y val="1.0894505122343578E-2"/>
                </c:manualLayout>
              </c:layout>
              <c:showLegendKey val="0"/>
              <c:showVal val="0"/>
              <c:showCatName val="1"/>
              <c:showSerName val="0"/>
              <c:showPercent val="1"/>
              <c:showBubbleSize val="0"/>
              <c:extLst>
                <c:ext xmlns:c15="http://schemas.microsoft.com/office/drawing/2012/chart" uri="{CE6537A1-D6FC-4f65-9D91-7224C49458BB}"/>
              </c:extLst>
            </c:dLbl>
            <c:dLbl>
              <c:idx val="6"/>
              <c:layout>
                <c:manualLayout>
                  <c:x val="-0.18547334600416326"/>
                  <c:y val="7.9286417322834646E-2"/>
                </c:manualLayout>
              </c:layout>
              <c:showLegendKey val="0"/>
              <c:showVal val="0"/>
              <c:showCatName val="1"/>
              <c:showSerName val="0"/>
              <c:showPercent val="1"/>
              <c:showBubbleSize val="0"/>
              <c:extLst>
                <c:ext xmlns:c15="http://schemas.microsoft.com/office/drawing/2012/chart" uri="{CE6537A1-D6FC-4f65-9D91-7224C49458BB}"/>
              </c:extLst>
            </c:dLbl>
            <c:dLbl>
              <c:idx val="7"/>
              <c:layout>
                <c:manualLayout>
                  <c:x val="-0.20005068331975745"/>
                  <c:y val="4.1666666666666664E-2"/>
                </c:manualLayout>
              </c:layout>
              <c:showLegendKey val="0"/>
              <c:showVal val="0"/>
              <c:showCatName val="1"/>
              <c:showSerName val="0"/>
              <c:showPercent val="1"/>
              <c:showBubbleSize val="0"/>
              <c:extLst>
                <c:ext xmlns:c15="http://schemas.microsoft.com/office/drawing/2012/chart" uri="{CE6537A1-D6FC-4f65-9D91-7224C49458BB}"/>
              </c:extLst>
            </c:dLbl>
            <c:dLbl>
              <c:idx val="8"/>
              <c:layout>
                <c:manualLayout>
                  <c:x val="2.7942913385826773E-2"/>
                  <c:y val="-2.3391812865497071E-2"/>
                </c:manualLayout>
              </c:layout>
              <c:showLegendKey val="0"/>
              <c:showVal val="0"/>
              <c:showCatName val="1"/>
              <c:showSerName val="0"/>
              <c:showPercent val="1"/>
              <c:showBubbleSize val="0"/>
              <c:extLst>
                <c:ext xmlns:c15="http://schemas.microsoft.com/office/drawing/2012/chart" uri="{CE6537A1-D6FC-4f65-9D91-7224C49458BB}"/>
              </c:extLst>
            </c:dLbl>
            <c:dLbl>
              <c:idx val="9"/>
              <c:layout>
                <c:manualLayout>
                  <c:x val="0.26389526201466196"/>
                  <c:y val="4.1666666666666666E-3"/>
                </c:manualLayout>
              </c:layout>
              <c:showLegendKey val="0"/>
              <c:showVal val="0"/>
              <c:showCatName val="1"/>
              <c:showSerName val="0"/>
              <c:showPercent val="1"/>
              <c:showBubbleSize val="0"/>
              <c:extLst>
                <c:ext xmlns:c15="http://schemas.microsoft.com/office/drawing/2012/chart" uri="{CE6537A1-D6FC-4f65-9D91-7224C49458BB}"/>
              </c:extLst>
            </c:dLbl>
            <c:numFmt formatCode="0.0%" sourceLinked="0"/>
            <c:spPr>
              <a:noFill/>
              <a:ln>
                <a:noFill/>
              </a:ln>
              <a:effectLst/>
            </c:spPr>
            <c:txPr>
              <a:bodyPr/>
              <a:lstStyle/>
              <a:p>
                <a:pPr>
                  <a:defRPr sz="1100" b="0">
                    <a:solidFill>
                      <a:srgbClr val="002060"/>
                    </a:solidFill>
                    <a:latin typeface="Calibri" pitchFamily="34" charset="0"/>
                    <a:cs typeface="Calibri" pitchFamily="34" charset="0"/>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Sheet1!$A$2:$A$11</c:f>
              <c:strCache>
                <c:ptCount val="10"/>
                <c:pt idx="0">
                  <c:v>Global Equity</c:v>
                </c:pt>
                <c:pt idx="1">
                  <c:v>Core Fixed Income</c:v>
                </c:pt>
                <c:pt idx="2">
                  <c:v>Value Added Fixed Income (Public)</c:v>
                </c:pt>
                <c:pt idx="3">
                  <c:v>Value Added Fixed Income (Private)</c:v>
                </c:pt>
                <c:pt idx="4">
                  <c:v>Private Equity</c:v>
                </c:pt>
                <c:pt idx="5">
                  <c:v>Real Estate</c:v>
                </c:pt>
                <c:pt idx="6">
                  <c:v>Hedge Funds</c:v>
                </c:pt>
                <c:pt idx="7">
                  <c:v>Portable Alpha Wind Down</c:v>
                </c:pt>
                <c:pt idx="8">
                  <c:v>Timber/ Natural Resources (Private)</c:v>
                </c:pt>
                <c:pt idx="9">
                  <c:v>Natural Resources (Public)</c:v>
                </c:pt>
              </c:strCache>
            </c:strRef>
          </c:cat>
          <c:val>
            <c:numRef>
              <c:f>Sheet1!$B$2:$B$11</c:f>
              <c:numCache>
                <c:formatCode>0.00%</c:formatCode>
                <c:ptCount val="10"/>
                <c:pt idx="0">
                  <c:v>0.45100000000000001</c:v>
                </c:pt>
                <c:pt idx="1">
                  <c:v>0.129</c:v>
                </c:pt>
                <c:pt idx="2">
                  <c:v>5.8999999999999997E-2</c:v>
                </c:pt>
                <c:pt idx="3">
                  <c:v>2.4E-2</c:v>
                </c:pt>
                <c:pt idx="4">
                  <c:v>0.114</c:v>
                </c:pt>
                <c:pt idx="5">
                  <c:v>0.09</c:v>
                </c:pt>
                <c:pt idx="6">
                  <c:v>9.2999999999999999E-2</c:v>
                </c:pt>
                <c:pt idx="7">
                  <c:v>1E-3</c:v>
                </c:pt>
                <c:pt idx="8">
                  <c:v>3.2000000000000001E-2</c:v>
                </c:pt>
                <c:pt idx="9">
                  <c:v>7.0000000000000001E-3</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US"/>
    </a:p>
  </c:txPr>
  <c:externalData r:id="rId1">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0"/>
    </mc:Choice>
    <mc:Fallback>
      <c:style val="10"/>
    </mc:Fallback>
  </mc:AlternateContent>
  <c:chart>
    <c:autoTitleDeleted val="1"/>
    <c:plotArea>
      <c:layout/>
      <c:pieChart>
        <c:varyColors val="1"/>
        <c:dLbls>
          <c:showLegendKey val="0"/>
          <c:showVal val="1"/>
          <c:showCatName val="0"/>
          <c:showSerName val="0"/>
          <c:showPercent val="0"/>
          <c:showBubbleSize val="0"/>
          <c:showLeaderLines val="0"/>
        </c:dLbls>
        <c:firstSliceAng val="0"/>
      </c:pieChart>
    </c:plotArea>
    <c:legend>
      <c:legendPos val="b"/>
      <c:layout>
        <c:manualLayout>
          <c:xMode val="edge"/>
          <c:yMode val="edge"/>
          <c:x val="0.34351170389415608"/>
          <c:y val="0.84220873432487608"/>
          <c:w val="0.2949202503533212"/>
          <c:h val="8.8641732283464572E-2"/>
        </c:manualLayout>
      </c:layout>
      <c:overlay val="0"/>
    </c:legend>
    <c:plotVisOnly val="1"/>
    <c:dispBlanksAs val="gap"/>
    <c:showDLblsOverMax val="0"/>
  </c:chart>
  <c:externalData r:id="rId1">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600" u="sng" dirty="0">
                <a:solidFill>
                  <a:srgbClr val="002060"/>
                </a:solidFill>
              </a:rPr>
              <a:t>PRIT Fund Asset </a:t>
            </a:r>
            <a:r>
              <a:rPr lang="en-US" sz="1600" u="sng" dirty="0" smtClean="0">
                <a:solidFill>
                  <a:srgbClr val="002060"/>
                </a:solidFill>
              </a:rPr>
              <a:t>Allocation: Real Asset Breakdown</a:t>
            </a:r>
            <a:r>
              <a:rPr lang="en-US" u="sng" dirty="0" smtClean="0">
                <a:solidFill>
                  <a:srgbClr val="002060"/>
                </a:solidFill>
              </a:rPr>
              <a:t/>
            </a:r>
            <a:br>
              <a:rPr lang="en-US" u="sng" dirty="0" smtClean="0">
                <a:solidFill>
                  <a:srgbClr val="002060"/>
                </a:solidFill>
              </a:rPr>
            </a:br>
            <a:r>
              <a:rPr lang="en-US" sz="1000" b="0" i="1" u="none" dirty="0" smtClean="0"/>
              <a:t>(Real Assets are highlighted in green)</a:t>
            </a:r>
            <a:endParaRPr lang="en-US" u="sng" dirty="0"/>
          </a:p>
        </c:rich>
      </c:tx>
      <c:layout>
        <c:manualLayout>
          <c:xMode val="edge"/>
          <c:yMode val="edge"/>
          <c:x val="0.27388125111886952"/>
          <c:y val="2.3430367640310508E-3"/>
        </c:manualLayout>
      </c:layout>
      <c:overlay val="1"/>
    </c:title>
    <c:autoTitleDeleted val="0"/>
    <c:plotArea>
      <c:layout>
        <c:manualLayout>
          <c:layoutTarget val="inner"/>
          <c:xMode val="edge"/>
          <c:yMode val="edge"/>
          <c:x val="0.36734281047239037"/>
          <c:y val="0.31006739846198877"/>
          <c:w val="0.43763668269789974"/>
          <c:h val="0.56151646191416615"/>
        </c:manualLayout>
      </c:layout>
      <c:pieChart>
        <c:varyColors val="1"/>
        <c:ser>
          <c:idx val="0"/>
          <c:order val="0"/>
          <c:dPt>
            <c:idx val="0"/>
            <c:bubble3D val="0"/>
            <c:spPr>
              <a:solidFill>
                <a:srgbClr val="131F59"/>
              </a:solidFill>
            </c:spPr>
          </c:dPt>
          <c:dPt>
            <c:idx val="1"/>
            <c:bubble3D val="0"/>
            <c:spPr>
              <a:solidFill>
                <a:srgbClr val="39639D">
                  <a:lumMod val="40000"/>
                  <a:lumOff val="60000"/>
                </a:srgbClr>
              </a:solidFill>
            </c:spPr>
          </c:dPt>
          <c:dPt>
            <c:idx val="2"/>
            <c:bubble3D val="0"/>
            <c:spPr>
              <a:solidFill>
                <a:srgbClr val="39639D">
                  <a:lumMod val="20000"/>
                  <a:lumOff val="80000"/>
                </a:srgbClr>
              </a:solidFill>
            </c:spPr>
          </c:dPt>
          <c:dPt>
            <c:idx val="3"/>
            <c:bubble3D val="0"/>
            <c:spPr>
              <a:solidFill>
                <a:srgbClr val="99FF66"/>
              </a:solidFill>
            </c:spPr>
          </c:dPt>
          <c:dPt>
            <c:idx val="4"/>
            <c:bubble3D val="0"/>
            <c:spPr>
              <a:solidFill>
                <a:srgbClr val="00CC66"/>
              </a:solidFill>
            </c:spPr>
          </c:dPt>
          <c:dPt>
            <c:idx val="5"/>
            <c:bubble3D val="0"/>
            <c:spPr>
              <a:solidFill>
                <a:srgbClr val="92D050"/>
              </a:solidFill>
            </c:spPr>
          </c:dPt>
          <c:dPt>
            <c:idx val="6"/>
            <c:bubble3D val="0"/>
            <c:spPr>
              <a:solidFill>
                <a:srgbClr val="268A37"/>
              </a:solidFill>
            </c:spPr>
          </c:dPt>
          <c:dPt>
            <c:idx val="7"/>
            <c:bubble3D val="0"/>
            <c:spPr>
              <a:solidFill>
                <a:srgbClr val="20550B"/>
              </a:solidFill>
            </c:spPr>
          </c:dPt>
          <c:dPt>
            <c:idx val="8"/>
            <c:bubble3D val="0"/>
            <c:spPr>
              <a:solidFill>
                <a:srgbClr val="474B78">
                  <a:lumMod val="60000"/>
                  <a:lumOff val="40000"/>
                </a:srgbClr>
              </a:solidFill>
              <a:ln>
                <a:solidFill>
                  <a:srgbClr val="474B78">
                    <a:lumMod val="60000"/>
                    <a:lumOff val="40000"/>
                  </a:srgbClr>
                </a:solidFill>
              </a:ln>
            </c:spPr>
          </c:dPt>
          <c:dPt>
            <c:idx val="9"/>
            <c:bubble3D val="0"/>
            <c:spPr>
              <a:solidFill>
                <a:srgbClr val="39639D">
                  <a:lumMod val="75000"/>
                </a:srgbClr>
              </a:solidFill>
            </c:spPr>
          </c:dPt>
          <c:dPt>
            <c:idx val="10"/>
            <c:bubble3D val="0"/>
            <c:spPr>
              <a:solidFill>
                <a:schemeClr val="accent6">
                  <a:lumMod val="75000"/>
                </a:schemeClr>
              </a:solidFill>
            </c:spPr>
          </c:dPt>
          <c:dPt>
            <c:idx val="11"/>
            <c:bubble3D val="0"/>
            <c:spPr>
              <a:solidFill>
                <a:schemeClr val="accent6">
                  <a:lumMod val="50000"/>
                </a:schemeClr>
              </a:solidFill>
            </c:spPr>
          </c:dPt>
          <c:dPt>
            <c:idx val="12"/>
            <c:bubble3D val="0"/>
            <c:spPr>
              <a:solidFill>
                <a:srgbClr val="66FF99"/>
              </a:solidFill>
            </c:spPr>
          </c:dPt>
          <c:dPt>
            <c:idx val="13"/>
            <c:bubble3D val="0"/>
            <c:spPr>
              <a:solidFill>
                <a:srgbClr val="006600"/>
              </a:solidFill>
            </c:spPr>
          </c:dPt>
          <c:dPt>
            <c:idx val="14"/>
            <c:bubble3D val="0"/>
            <c:spPr>
              <a:solidFill>
                <a:srgbClr val="33CC33"/>
              </a:solidFill>
            </c:spPr>
          </c:dPt>
          <c:dPt>
            <c:idx val="15"/>
            <c:bubble3D val="0"/>
            <c:spPr>
              <a:solidFill>
                <a:srgbClr val="669900"/>
              </a:solidFill>
            </c:spPr>
          </c:dPt>
          <c:dPt>
            <c:idx val="16"/>
            <c:bubble3D val="0"/>
            <c:spPr>
              <a:solidFill>
                <a:srgbClr val="99CC00"/>
              </a:solidFill>
            </c:spPr>
          </c:dPt>
          <c:dPt>
            <c:idx val="17"/>
            <c:bubble3D val="0"/>
            <c:spPr>
              <a:solidFill>
                <a:srgbClr val="CCFF66"/>
              </a:solidFill>
            </c:spPr>
          </c:dPt>
          <c:dPt>
            <c:idx val="18"/>
            <c:bubble3D val="0"/>
            <c:spPr>
              <a:solidFill>
                <a:srgbClr val="99FF66"/>
              </a:solidFill>
            </c:spPr>
          </c:dPt>
          <c:dPt>
            <c:idx val="19"/>
            <c:bubble3D val="0"/>
            <c:spPr>
              <a:solidFill>
                <a:srgbClr val="7030A0"/>
              </a:solidFill>
            </c:spPr>
          </c:dPt>
          <c:dLbls>
            <c:dLbl>
              <c:idx val="0"/>
              <c:layout>
                <c:manualLayout>
                  <c:x val="0.12302353599242728"/>
                  <c:y val="3.9875506229124613E-2"/>
                </c:manualLayout>
              </c:layout>
              <c:tx>
                <c:rich>
                  <a:bodyPr/>
                  <a:lstStyle/>
                  <a:p>
                    <a:r>
                      <a:rPr lang="en-US" sz="1000" dirty="0"/>
                      <a:t>Hedge Funds
10%</a:t>
                    </a:r>
                  </a:p>
                </c:rich>
              </c:tx>
              <c:showLegendKey val="0"/>
              <c:showVal val="0"/>
              <c:showCatName val="1"/>
              <c:showSerName val="0"/>
              <c:showPercent val="1"/>
              <c:showBubbleSize val="0"/>
              <c:extLst>
                <c:ext xmlns:c15="http://schemas.microsoft.com/office/drawing/2012/chart" uri="{CE6537A1-D6FC-4f65-9D91-7224C49458BB}"/>
              </c:extLst>
            </c:dLbl>
            <c:dLbl>
              <c:idx val="1"/>
              <c:layout>
                <c:manualLayout>
                  <c:x val="6.212360738144726E-2"/>
                  <c:y val="7.7163397712298621E-3"/>
                </c:manualLayout>
              </c:layout>
              <c:tx>
                <c:rich>
                  <a:bodyPr/>
                  <a:lstStyle/>
                  <a:p>
                    <a:r>
                      <a:rPr lang="en-US" sz="1000" dirty="0" smtClean="0"/>
                      <a:t>Global </a:t>
                    </a:r>
                    <a:r>
                      <a:rPr lang="en-US" sz="1000" dirty="0"/>
                      <a:t>Equities
</a:t>
                    </a:r>
                    <a:r>
                      <a:rPr lang="en-US" sz="1000" dirty="0" smtClean="0"/>
                      <a:t>45%</a:t>
                    </a:r>
                    <a:endParaRPr lang="en-US" sz="1000" dirty="0"/>
                  </a:p>
                </c:rich>
              </c:tx>
              <c:showLegendKey val="0"/>
              <c:showVal val="0"/>
              <c:showCatName val="1"/>
              <c:showSerName val="0"/>
              <c:showPercent val="1"/>
              <c:showBubbleSize val="0"/>
              <c:extLst>
                <c:ext xmlns:c15="http://schemas.microsoft.com/office/drawing/2012/chart" uri="{CE6537A1-D6FC-4f65-9D91-7224C49458BB}"/>
              </c:extLst>
            </c:dLbl>
            <c:dLbl>
              <c:idx val="2"/>
              <c:layout>
                <c:manualLayout>
                  <c:x val="6.4199162604674412E-2"/>
                  <c:y val="3.2372411781860601E-2"/>
                </c:manualLayout>
              </c:layout>
              <c:tx>
                <c:rich>
                  <a:bodyPr/>
                  <a:lstStyle/>
                  <a:p>
                    <a:r>
                      <a:rPr lang="en-US" sz="1000" dirty="0"/>
                      <a:t>Private Equity
12%</a:t>
                    </a:r>
                  </a:p>
                </c:rich>
              </c:tx>
              <c:showLegendKey val="0"/>
              <c:showVal val="0"/>
              <c:showCatName val="1"/>
              <c:showSerName val="0"/>
              <c:showPercent val="1"/>
              <c:showBubbleSize val="0"/>
              <c:extLst>
                <c:ext xmlns:c15="http://schemas.microsoft.com/office/drawing/2012/chart" uri="{CE6537A1-D6FC-4f65-9D91-7224C49458BB}"/>
              </c:extLst>
            </c:dLbl>
            <c:dLbl>
              <c:idx val="3"/>
              <c:layout>
                <c:manualLayout>
                  <c:x val="-5.2868207047889505E-2"/>
                  <c:y val="4.7731188564175395E-2"/>
                </c:manualLayout>
              </c:layout>
              <c:tx>
                <c:rich>
                  <a:bodyPr/>
                  <a:lstStyle/>
                  <a:p>
                    <a:pPr>
                      <a:defRPr sz="1300"/>
                    </a:pPr>
                    <a:r>
                      <a:rPr lang="en-US" sz="1000" dirty="0" smtClean="0"/>
                      <a:t>TIPS/Global ILBs</a:t>
                    </a:r>
                    <a:r>
                      <a:rPr lang="en-US" sz="1000" dirty="0"/>
                      <a:t>
3%</a:t>
                    </a:r>
                  </a:p>
                </c:rich>
              </c:tx>
              <c:spPr>
                <a:solidFill>
                  <a:srgbClr val="92D050"/>
                </a:solidFill>
                <a:ln>
                  <a:solidFill>
                    <a:sysClr val="windowText" lastClr="000000"/>
                  </a:solidFill>
                </a:ln>
              </c:spPr>
              <c:showLegendKey val="0"/>
              <c:showVal val="0"/>
              <c:showCatName val="1"/>
              <c:showSerName val="0"/>
              <c:showPercent val="1"/>
              <c:showBubbleSize val="0"/>
              <c:extLst>
                <c:ext xmlns:c15="http://schemas.microsoft.com/office/drawing/2012/chart" uri="{CE6537A1-D6FC-4f65-9D91-7224C49458BB}"/>
              </c:extLst>
            </c:dLbl>
            <c:dLbl>
              <c:idx val="4"/>
              <c:layout>
                <c:manualLayout>
                  <c:x val="-6.3541370853233511E-2"/>
                  <c:y val="-2.9372675131470226E-3"/>
                </c:manualLayout>
              </c:layout>
              <c:tx>
                <c:rich>
                  <a:bodyPr/>
                  <a:lstStyle/>
                  <a:p>
                    <a:pPr>
                      <a:defRPr sz="1300"/>
                    </a:pPr>
                    <a:r>
                      <a:rPr lang="en-US" sz="1000" dirty="0" smtClean="0"/>
                      <a:t>Private Real</a:t>
                    </a:r>
                    <a:r>
                      <a:rPr lang="en-US" sz="1000" baseline="0" dirty="0" smtClean="0"/>
                      <a:t> Estate</a:t>
                    </a:r>
                    <a:endParaRPr lang="en-US" sz="1000" dirty="0" smtClean="0"/>
                  </a:p>
                  <a:p>
                    <a:pPr>
                      <a:defRPr sz="1300"/>
                    </a:pPr>
                    <a:r>
                      <a:rPr lang="en-US" sz="1000" dirty="0" smtClean="0"/>
                      <a:t>7%</a:t>
                    </a:r>
                    <a:endParaRPr lang="en-US" sz="1000" dirty="0"/>
                  </a:p>
                </c:rich>
              </c:tx>
              <c:spPr>
                <a:solidFill>
                  <a:srgbClr val="92D050"/>
                </a:solidFill>
                <a:ln>
                  <a:solidFill>
                    <a:sysClr val="windowText" lastClr="000000"/>
                  </a:solidFill>
                </a:ln>
              </c:spPr>
              <c:showLegendKey val="0"/>
              <c:showVal val="0"/>
              <c:showCatName val="1"/>
              <c:showSerName val="0"/>
              <c:showPercent val="1"/>
              <c:showBubbleSize val="0"/>
              <c:extLst>
                <c:ext xmlns:c15="http://schemas.microsoft.com/office/drawing/2012/chart" uri="{CE6537A1-D6FC-4f65-9D91-7224C49458BB}"/>
              </c:extLst>
            </c:dLbl>
            <c:dLbl>
              <c:idx val="5"/>
              <c:layout>
                <c:manualLayout>
                  <c:x val="-0.22449990122202468"/>
                  <c:y val="-3.405716137877679E-2"/>
                </c:manualLayout>
              </c:layout>
              <c:tx>
                <c:rich>
                  <a:bodyPr/>
                  <a:lstStyle/>
                  <a:p>
                    <a:pPr>
                      <a:defRPr sz="1300"/>
                    </a:pPr>
                    <a:r>
                      <a:rPr lang="en-US" sz="1000" dirty="0" smtClean="0"/>
                      <a:t>REITs</a:t>
                    </a:r>
                    <a:r>
                      <a:rPr lang="en-US" sz="1000" dirty="0"/>
                      <a:t>
</a:t>
                    </a:r>
                    <a:r>
                      <a:rPr lang="en-US" sz="1000" dirty="0" smtClean="0"/>
                      <a:t>3%</a:t>
                    </a:r>
                    <a:endParaRPr lang="en-US" sz="1000" dirty="0"/>
                  </a:p>
                </c:rich>
              </c:tx>
              <c:spPr>
                <a:solidFill>
                  <a:srgbClr val="92D050"/>
                </a:solidFill>
                <a:ln>
                  <a:solidFill>
                    <a:sysClr val="windowText" lastClr="000000"/>
                  </a:solidFill>
                </a:ln>
              </c:spPr>
              <c:showLegendKey val="0"/>
              <c:showVal val="0"/>
              <c:showCatName val="1"/>
              <c:showSerName val="0"/>
              <c:showPercent val="1"/>
              <c:showBubbleSize val="0"/>
              <c:extLst>
                <c:ext xmlns:c15="http://schemas.microsoft.com/office/drawing/2012/chart" uri="{CE6537A1-D6FC-4f65-9D91-7224C49458BB}"/>
              </c:extLst>
            </c:dLbl>
            <c:dLbl>
              <c:idx val="6"/>
              <c:layout>
                <c:manualLayout>
                  <c:x val="-7.342863695436129E-2"/>
                  <c:y val="-3.7518864829396328E-2"/>
                </c:manualLayout>
              </c:layout>
              <c:tx>
                <c:rich>
                  <a:bodyPr/>
                  <a:lstStyle/>
                  <a:p>
                    <a:pPr>
                      <a:defRPr sz="1300"/>
                    </a:pPr>
                    <a:r>
                      <a:rPr lang="en-US" sz="1000" dirty="0"/>
                      <a:t>Timber
3%</a:t>
                    </a:r>
                  </a:p>
                </c:rich>
              </c:tx>
              <c:spPr>
                <a:solidFill>
                  <a:srgbClr val="92D050"/>
                </a:solidFill>
                <a:ln>
                  <a:solidFill>
                    <a:sysClr val="windowText" lastClr="000000"/>
                  </a:solidFill>
                </a:ln>
              </c:spPr>
              <c:showLegendKey val="0"/>
              <c:showVal val="0"/>
              <c:showCatName val="1"/>
              <c:showSerName val="0"/>
              <c:showPercent val="1"/>
              <c:showBubbleSize val="0"/>
              <c:extLst>
                <c:ext xmlns:c15="http://schemas.microsoft.com/office/drawing/2012/chart" uri="{CE6537A1-D6FC-4f65-9D91-7224C49458BB}"/>
              </c:extLst>
            </c:dLbl>
            <c:dLbl>
              <c:idx val="7"/>
              <c:layout>
                <c:manualLayout>
                  <c:x val="-0.1385572909943634"/>
                  <c:y val="-0.13995671582025532"/>
                </c:manualLayout>
              </c:layout>
              <c:tx>
                <c:rich>
                  <a:bodyPr/>
                  <a:lstStyle/>
                  <a:p>
                    <a:pPr>
                      <a:defRPr sz="1300"/>
                    </a:pPr>
                    <a:r>
                      <a:rPr lang="en-US" sz="1000" dirty="0"/>
                      <a:t>Natural Resource Equities
1%</a:t>
                    </a:r>
                  </a:p>
                </c:rich>
              </c:tx>
              <c:spPr>
                <a:solidFill>
                  <a:srgbClr val="92D050"/>
                </a:solidFill>
                <a:ln>
                  <a:solidFill>
                    <a:sysClr val="windowText" lastClr="000000"/>
                  </a:solidFill>
                </a:ln>
              </c:spPr>
              <c:showLegendKey val="0"/>
              <c:showVal val="0"/>
              <c:showCatName val="1"/>
              <c:showSerName val="0"/>
              <c:showPercent val="1"/>
              <c:showBubbleSize val="0"/>
              <c:extLst>
                <c:ext xmlns:c15="http://schemas.microsoft.com/office/drawing/2012/chart" uri="{CE6537A1-D6FC-4f65-9D91-7224C49458BB}"/>
              </c:extLst>
            </c:dLbl>
            <c:dLbl>
              <c:idx val="8"/>
              <c:layout>
                <c:manualLayout>
                  <c:x val="7.4664039012751315E-2"/>
                  <c:y val="-6.5497553411939732E-2"/>
                </c:manualLayout>
              </c:layout>
              <c:tx>
                <c:rich>
                  <a:bodyPr/>
                  <a:lstStyle/>
                  <a:p>
                    <a:r>
                      <a:rPr lang="en-US" sz="1300" dirty="0" smtClean="0"/>
                      <a:t> </a:t>
                    </a:r>
                    <a:r>
                      <a:rPr lang="en-US" sz="1000" dirty="0" smtClean="0"/>
                      <a:t>Core </a:t>
                    </a:r>
                    <a:r>
                      <a:rPr lang="en-US" sz="1000" dirty="0"/>
                      <a:t>Fixed </a:t>
                    </a:r>
                    <a:r>
                      <a:rPr lang="en-US" sz="1000" dirty="0" smtClean="0"/>
                      <a:t>Income</a:t>
                    </a:r>
                    <a:r>
                      <a:rPr lang="en-US" sz="1000" baseline="0" dirty="0" smtClean="0"/>
                      <a:t> (ex TIPS/Global ILBs)</a:t>
                    </a:r>
                    <a:r>
                      <a:rPr lang="en-US" sz="1000" dirty="0"/>
                      <a:t>
</a:t>
                    </a:r>
                    <a:r>
                      <a:rPr lang="en-US" sz="1000" dirty="0" smtClean="0"/>
                      <a:t>9%</a:t>
                    </a:r>
                    <a:endParaRPr lang="en-US" sz="1000" dirty="0"/>
                  </a:p>
                </c:rich>
              </c:tx>
              <c:showLegendKey val="0"/>
              <c:showVal val="0"/>
              <c:showCatName val="1"/>
              <c:showSerName val="0"/>
              <c:showPercent val="1"/>
              <c:showBubbleSize val="0"/>
              <c:extLst>
                <c:ext xmlns:c15="http://schemas.microsoft.com/office/drawing/2012/chart" uri="{CE6537A1-D6FC-4f65-9D91-7224C49458BB}"/>
              </c:extLst>
            </c:dLbl>
            <c:dLbl>
              <c:idx val="9"/>
              <c:layout>
                <c:manualLayout>
                  <c:x val="0.18217128100922869"/>
                  <c:y val="-2.9497476469624476E-2"/>
                </c:manualLayout>
              </c:layout>
              <c:tx>
                <c:rich>
                  <a:bodyPr/>
                  <a:lstStyle/>
                  <a:p>
                    <a:r>
                      <a:rPr lang="en-US" sz="1000" dirty="0" smtClean="0"/>
                      <a:t>Value </a:t>
                    </a:r>
                    <a:r>
                      <a:rPr lang="en-US" sz="1000" dirty="0"/>
                      <a:t>Added Fixed Income
</a:t>
                    </a:r>
                    <a:r>
                      <a:rPr lang="en-US" sz="1000" dirty="0" smtClean="0"/>
                      <a:t>8%</a:t>
                    </a:r>
                    <a:endParaRPr lang="en-US" sz="1000" dirty="0"/>
                  </a:p>
                </c:rich>
              </c:tx>
              <c:showLegendKey val="0"/>
              <c:showVal val="0"/>
              <c:showCatName val="1"/>
              <c:showSerName val="0"/>
              <c:showPercent val="1"/>
              <c:showBubbleSize val="0"/>
              <c:extLst>
                <c:ext xmlns:c15="http://schemas.microsoft.com/office/drawing/2012/chart" uri="{CE6537A1-D6FC-4f65-9D91-7224C49458BB}"/>
              </c:extLst>
            </c:dLbl>
            <c:dLbl>
              <c:idx val="10"/>
              <c:layout>
                <c:manualLayout>
                  <c:x val="5.7517636884984756E-2"/>
                  <c:y val="-4.5353679241321249E-2"/>
                </c:manualLayout>
              </c:layout>
              <c:showLegendKey val="0"/>
              <c:showVal val="0"/>
              <c:showCatName val="1"/>
              <c:showSerName val="0"/>
              <c:showPercent val="1"/>
              <c:showBubbleSize val="0"/>
              <c:extLst>
                <c:ext xmlns:c15="http://schemas.microsoft.com/office/drawing/2012/chart" uri="{CE6537A1-D6FC-4f65-9D91-7224C49458BB}"/>
              </c:extLst>
            </c:dLbl>
            <c:dLbl>
              <c:idx val="11"/>
              <c:layout>
                <c:manualLayout>
                  <c:x val="0.14442108031293777"/>
                  <c:y val="-8.6857080536555196E-3"/>
                </c:manualLayout>
              </c:layout>
              <c:showLegendKey val="0"/>
              <c:showVal val="0"/>
              <c:showCatName val="1"/>
              <c:showSerName val="0"/>
              <c:showPercent val="1"/>
              <c:showBubbleSize val="0"/>
              <c:extLst>
                <c:ext xmlns:c15="http://schemas.microsoft.com/office/drawing/2012/chart" uri="{CE6537A1-D6FC-4f65-9D91-7224C49458BB}"/>
              </c:extLst>
            </c:dLbl>
            <c:dLbl>
              <c:idx val="12"/>
              <c:layout>
                <c:manualLayout>
                  <c:x val="-2.4103489953929171E-2"/>
                  <c:y val="5.5669006220811735E-3"/>
                </c:manualLayout>
              </c:layout>
              <c:showLegendKey val="0"/>
              <c:showVal val="0"/>
              <c:showCatName val="1"/>
              <c:showSerName val="0"/>
              <c:showPercent val="1"/>
              <c:showBubbleSize val="0"/>
              <c:extLst>
                <c:ext xmlns:c15="http://schemas.microsoft.com/office/drawing/2012/chart" uri="{CE6537A1-D6FC-4f65-9D91-7224C49458BB}"/>
              </c:extLst>
            </c:dLbl>
            <c:dLbl>
              <c:idx val="13"/>
              <c:layout>
                <c:manualLayout>
                  <c:x val="-0.10216133387950783"/>
                  <c:y val="-2.9271178471979884E-2"/>
                </c:manualLayout>
              </c:layout>
              <c:showLegendKey val="0"/>
              <c:showVal val="0"/>
              <c:showCatName val="1"/>
              <c:showSerName val="0"/>
              <c:showPercent val="1"/>
              <c:showBubbleSize val="0"/>
              <c:extLst>
                <c:ext xmlns:c15="http://schemas.microsoft.com/office/drawing/2012/chart" uri="{CE6537A1-D6FC-4f65-9D91-7224C49458BB}"/>
              </c:extLst>
            </c:dLbl>
            <c:dLbl>
              <c:idx val="14"/>
              <c:layout>
                <c:manualLayout>
                  <c:x val="-6.7611750843283316E-2"/>
                  <c:y val="-2.3382268670905877E-2"/>
                </c:manualLayout>
              </c:layout>
              <c:showLegendKey val="0"/>
              <c:showVal val="0"/>
              <c:showCatName val="1"/>
              <c:showSerName val="0"/>
              <c:showPercent val="1"/>
              <c:showBubbleSize val="0"/>
              <c:extLst>
                <c:ext xmlns:c15="http://schemas.microsoft.com/office/drawing/2012/chart" uri="{CE6537A1-D6FC-4f65-9D91-7224C49458BB}"/>
              </c:extLst>
            </c:dLbl>
            <c:dLbl>
              <c:idx val="15"/>
              <c:layout>
                <c:manualLayout>
                  <c:x val="-0.2113725668684478"/>
                  <c:y val="-3.5628757546626408E-2"/>
                </c:manualLayout>
              </c:layout>
              <c:showLegendKey val="0"/>
              <c:showVal val="0"/>
              <c:showCatName val="1"/>
              <c:showSerName val="0"/>
              <c:showPercent val="1"/>
              <c:showBubbleSize val="0"/>
              <c:extLst>
                <c:ext xmlns:c15="http://schemas.microsoft.com/office/drawing/2012/chart" uri="{CE6537A1-D6FC-4f65-9D91-7224C49458BB}"/>
              </c:extLst>
            </c:dLbl>
            <c:dLbl>
              <c:idx val="17"/>
              <c:layout>
                <c:manualLayout>
                  <c:x val="-0.17877080393852501"/>
                  <c:y val="-6.3631932131742813E-2"/>
                </c:manualLayout>
              </c:layout>
              <c:showLegendKey val="0"/>
              <c:showVal val="0"/>
              <c:showCatName val="1"/>
              <c:showSerName val="0"/>
              <c:showPercent val="1"/>
              <c:showBubbleSize val="0"/>
              <c:extLst>
                <c:ext xmlns:c15="http://schemas.microsoft.com/office/drawing/2012/chart" uri="{CE6537A1-D6FC-4f65-9D91-7224C49458BB}"/>
              </c:extLst>
            </c:dLbl>
            <c:dLbl>
              <c:idx val="18"/>
              <c:layout>
                <c:manualLayout>
                  <c:x val="7.3504973727994985E-2"/>
                  <c:y val="-3.8492957471293082E-2"/>
                </c:manualLayout>
              </c:layout>
              <c:showLegendKey val="0"/>
              <c:showVal val="0"/>
              <c:showCatName val="1"/>
              <c:showSerName val="0"/>
              <c:showPercent val="1"/>
              <c:showBubbleSize val="0"/>
              <c:extLst>
                <c:ext xmlns:c15="http://schemas.microsoft.com/office/drawing/2012/chart" uri="{CE6537A1-D6FC-4f65-9D91-7224C49458BB}"/>
              </c:extLst>
            </c:dLbl>
            <c:dLbl>
              <c:idx val="19"/>
              <c:layout>
                <c:manualLayout>
                  <c:x val="0.1376117002715701"/>
                  <c:y val="-2.0906854022258205E-2"/>
                </c:manualLayout>
              </c:layout>
              <c:showLegendKey val="0"/>
              <c:showVal val="0"/>
              <c:showCatName val="1"/>
              <c:showSerName val="0"/>
              <c:showPercent val="1"/>
              <c:showBubbleSize val="0"/>
              <c:extLst>
                <c:ext xmlns:c15="http://schemas.microsoft.com/office/drawing/2012/chart" uri="{CE6537A1-D6FC-4f65-9D91-7224C49458BB}"/>
              </c:extLst>
            </c:dLbl>
            <c:spPr>
              <a:noFill/>
              <a:ln>
                <a:noFill/>
              </a:ln>
              <a:effectLst/>
            </c:spPr>
            <c:txPr>
              <a:bodyPr/>
              <a:lstStyle/>
              <a:p>
                <a:pPr>
                  <a:defRPr sz="1300"/>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Sheet1!$A$1:$A$10</c:f>
              <c:strCache>
                <c:ptCount val="10"/>
                <c:pt idx="0">
                  <c:v>Hedge Funds</c:v>
                </c:pt>
                <c:pt idx="1">
                  <c:v>Global Equities</c:v>
                </c:pt>
                <c:pt idx="2">
                  <c:v>Private Equity</c:v>
                </c:pt>
                <c:pt idx="3">
                  <c:v>TIPS/ILBs</c:v>
                </c:pt>
                <c:pt idx="4">
                  <c:v>Private Real Estate</c:v>
                </c:pt>
                <c:pt idx="5">
                  <c:v>REITs</c:v>
                </c:pt>
                <c:pt idx="6">
                  <c:v>Timber</c:v>
                </c:pt>
                <c:pt idx="7">
                  <c:v>Natural Resource Equities</c:v>
                </c:pt>
                <c:pt idx="8">
                  <c:v>Core Fixed Income </c:v>
                </c:pt>
                <c:pt idx="9">
                  <c:v>Value Added Fixed Income</c:v>
                </c:pt>
              </c:strCache>
            </c:strRef>
          </c:cat>
          <c:val>
            <c:numRef>
              <c:f>Sheet1!$B$1:$B$10</c:f>
              <c:numCache>
                <c:formatCode>General</c:formatCode>
                <c:ptCount val="10"/>
                <c:pt idx="0">
                  <c:v>4922406</c:v>
                </c:pt>
                <c:pt idx="1">
                  <c:v>22593638</c:v>
                </c:pt>
                <c:pt idx="2">
                  <c:v>6151303</c:v>
                </c:pt>
                <c:pt idx="3">
                  <c:v>1506817</c:v>
                </c:pt>
                <c:pt idx="4">
                  <c:v>3810907</c:v>
                </c:pt>
                <c:pt idx="5">
                  <c:v>1300143</c:v>
                </c:pt>
                <c:pt idx="6">
                  <c:v>1386609</c:v>
                </c:pt>
                <c:pt idx="7">
                  <c:v>633117</c:v>
                </c:pt>
                <c:pt idx="8">
                  <c:v>4919803</c:v>
                </c:pt>
                <c:pt idx="9">
                  <c:v>4440280</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externalData r:id="rId2">
    <c:autoUpdate val="0"/>
  </c:externalData>
  <c:userShapes r:id="rId3"/>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0"/>
      <c:rAngAx val="0"/>
    </c:view3D>
    <c:floor>
      <c:thickness val="0"/>
    </c:floor>
    <c:sideWall>
      <c:thickness val="0"/>
    </c:sideWall>
    <c:backWall>
      <c:thickness val="0"/>
    </c:backWall>
    <c:plotArea>
      <c:layout/>
      <c:pie3DChart>
        <c:varyColors val="1"/>
        <c:ser>
          <c:idx val="0"/>
          <c:order val="0"/>
          <c:tx>
            <c:strRef>
              <c:f>Sheet1!$B$1</c:f>
              <c:strCache>
                <c:ptCount val="1"/>
                <c:pt idx="0">
                  <c:v>  </c:v>
                </c:pt>
              </c:strCache>
            </c:strRef>
          </c:tx>
          <c:spPr>
            <a:solidFill>
              <a:srgbClr val="0070C0"/>
            </a:solidFill>
          </c:spPr>
          <c:explosion val="19"/>
          <c:dPt>
            <c:idx val="0"/>
            <c:bubble3D val="0"/>
            <c:explosion val="3"/>
            <c:spPr>
              <a:solidFill>
                <a:srgbClr val="92D050"/>
              </a:solidFill>
            </c:spPr>
          </c:dPt>
          <c:dPt>
            <c:idx val="1"/>
            <c:bubble3D val="0"/>
            <c:explosion val="6"/>
            <c:spPr>
              <a:solidFill>
                <a:srgbClr val="FFFF00"/>
              </a:solidFill>
            </c:spPr>
          </c:dPt>
          <c:dPt>
            <c:idx val="2"/>
            <c:bubble3D val="0"/>
          </c:dPt>
          <c:dLbls>
            <c:dLbl>
              <c:idx val="0"/>
              <c:layout>
                <c:manualLayout>
                  <c:x val="-5.009876169324988E-2"/>
                  <c:y val="-2.9063450402033078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6447607510599635E-2"/>
                  <c:y val="4.7938591009457153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8.9874991587590033E-2"/>
                  <c:y val="-0.18550493688288963"/>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b="0">
                    <a:solidFill>
                      <a:srgbClr val="002060"/>
                    </a:solidFill>
                  </a:defRPr>
                </a:pPr>
                <a:endParaRPr lang="en-US"/>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REIT</c:v>
                </c:pt>
                <c:pt idx="1">
                  <c:v>Non-Core</c:v>
                </c:pt>
                <c:pt idx="2">
                  <c:v>Core-Direct</c:v>
                </c:pt>
              </c:strCache>
            </c:strRef>
          </c:cat>
          <c:val>
            <c:numRef>
              <c:f>Sheet1!$B$2:$B$4</c:f>
              <c:numCache>
                <c:formatCode>0%</c:formatCode>
                <c:ptCount val="3"/>
                <c:pt idx="0">
                  <c:v>0.32300000000000001</c:v>
                </c:pt>
                <c:pt idx="1">
                  <c:v>0.06</c:v>
                </c:pt>
                <c:pt idx="2">
                  <c:v>0.624</c:v>
                </c:pt>
              </c:numCache>
            </c:numRef>
          </c:val>
        </c:ser>
        <c:dLbls>
          <c:showLegendKey val="0"/>
          <c:showVal val="0"/>
          <c:showCatName val="0"/>
          <c:showSerName val="0"/>
          <c:showPercent val="0"/>
          <c:showBubbleSize val="0"/>
          <c:showLeaderLines val="1"/>
        </c:dLbls>
      </c:pie3DChart>
    </c:plotArea>
    <c:legend>
      <c:legendPos val="b"/>
      <c:layout>
        <c:manualLayout>
          <c:xMode val="edge"/>
          <c:yMode val="edge"/>
          <c:x val="0.18097920452251162"/>
          <c:y val="0.77577990251218598"/>
          <c:w val="0.62949441415976848"/>
          <c:h val="7.3426446694163233E-2"/>
        </c:manualLayout>
      </c:layout>
      <c:overlay val="0"/>
      <c:txPr>
        <a:bodyPr/>
        <a:lstStyle/>
        <a:p>
          <a:pPr>
            <a:defRPr sz="1400" b="0">
              <a:solidFill>
                <a:srgbClr val="002060"/>
              </a:solidFill>
            </a:defRPr>
          </a:pPr>
          <a:endParaRPr lang="en-US"/>
        </a:p>
      </c:txPr>
    </c:legend>
    <c:plotVisOnly val="1"/>
    <c:dispBlanksAs val="gap"/>
    <c:showDLblsOverMax val="0"/>
  </c:chart>
  <c:txPr>
    <a:bodyPr/>
    <a:lstStyle/>
    <a:p>
      <a:pPr>
        <a:defRPr sz="1800">
          <a:latin typeface="Calibri" pitchFamily="34" charset="0"/>
          <a:cs typeface="Calibri" pitchFamily="34" charset="0"/>
        </a:defRPr>
      </a:pPr>
      <a:endParaRPr lang="en-US"/>
    </a:p>
  </c:txPr>
  <c:externalData r:id="rId1">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052328660711132"/>
          <c:y val="8.9332902316049942E-2"/>
          <c:w val="0.69306698209808981"/>
          <c:h val="0.81117303322436629"/>
        </c:manualLayout>
      </c:layout>
      <c:barChart>
        <c:barDir val="col"/>
        <c:grouping val="clustered"/>
        <c:varyColors val="0"/>
        <c:ser>
          <c:idx val="0"/>
          <c:order val="0"/>
          <c:tx>
            <c:strRef>
              <c:f>Sheet1!$E$5:$E$5</c:f>
              <c:strCache>
                <c:ptCount val="1"/>
                <c:pt idx="0">
                  <c:v>PRIM PE Program</c:v>
                </c:pt>
              </c:strCache>
            </c:strRef>
          </c:tx>
          <c:spPr>
            <a:solidFill>
              <a:srgbClr val="002060"/>
            </a:solidFill>
          </c:spPr>
          <c:invertIfNegative val="0"/>
          <c:dPt>
            <c:idx val="2"/>
            <c:invertIfNegative val="0"/>
            <c:bubble3D val="0"/>
          </c:dPt>
          <c:dLbls>
            <c:dLbl>
              <c:idx val="0"/>
              <c:showLegendKey val="0"/>
              <c:showVal val="1"/>
              <c:showCatName val="0"/>
              <c:showSerName val="0"/>
              <c:showPercent val="0"/>
              <c:showBubbleSize val="0"/>
              <c:extLst>
                <c:ext xmlns:c15="http://schemas.microsoft.com/office/drawing/2012/chart" uri="{CE6537A1-D6FC-4f65-9D91-7224C49458BB}"/>
              </c:extLst>
            </c:dLbl>
            <c:dLbl>
              <c:idx val="1"/>
              <c:showLegendKey val="0"/>
              <c:showVal val="1"/>
              <c:showCatName val="0"/>
              <c:showSerName val="0"/>
              <c:showPercent val="0"/>
              <c:showBubbleSize val="0"/>
              <c:extLst>
                <c:ext xmlns:c15="http://schemas.microsoft.com/office/drawing/2012/chart" uri="{CE6537A1-D6FC-4f65-9D91-7224C49458BB}"/>
              </c:extLst>
            </c:dLbl>
            <c:dLbl>
              <c:idx val="2"/>
              <c:showLegendKey val="0"/>
              <c:showVal val="1"/>
              <c:showCatName val="0"/>
              <c:showSerName val="0"/>
              <c:showPercent val="0"/>
              <c:showBubbleSize val="0"/>
              <c:extLst>
                <c:ext xmlns:c15="http://schemas.microsoft.com/office/drawing/2012/chart" uri="{CE6537A1-D6FC-4f65-9D91-7224C49458BB}"/>
              </c:extLst>
            </c:dLbl>
            <c:dLbl>
              <c:idx val="3"/>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a:latin typeface="Calibri" pitchFamily="34" charset="0"/>
                    <a:cs typeface="Calibri" pitchFamily="34" charset="0"/>
                  </a:defRPr>
                </a:pPr>
                <a:endParaRPr lang="en-US"/>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Sheet1!$D$6:$D$8</c:f>
              <c:strCache>
                <c:ptCount val="3"/>
                <c:pt idx="0">
                  <c:v>3 Year</c:v>
                </c:pt>
                <c:pt idx="1">
                  <c:v>5 Year</c:v>
                </c:pt>
                <c:pt idx="2">
                  <c:v>10 Year</c:v>
                </c:pt>
              </c:strCache>
            </c:strRef>
          </c:cat>
          <c:val>
            <c:numRef>
              <c:f>Sheet1!$E$6:$E$8</c:f>
              <c:numCache>
                <c:formatCode>0.00%</c:formatCode>
                <c:ptCount val="3"/>
                <c:pt idx="0">
                  <c:v>0.15870000000000001</c:v>
                </c:pt>
                <c:pt idx="1">
                  <c:v>7.0199999999999999E-2</c:v>
                </c:pt>
                <c:pt idx="2">
                  <c:v>0.1736</c:v>
                </c:pt>
              </c:numCache>
            </c:numRef>
          </c:val>
        </c:ser>
        <c:ser>
          <c:idx val="1"/>
          <c:order val="1"/>
          <c:tx>
            <c:strRef>
              <c:f>Sheet1!$F$5:$F$5</c:f>
              <c:strCache>
                <c:ptCount val="1"/>
                <c:pt idx="0">
                  <c:v>Russell 3000</c:v>
                </c:pt>
              </c:strCache>
            </c:strRef>
          </c:tx>
          <c:spPr>
            <a:solidFill>
              <a:srgbClr val="0070C0"/>
            </a:solidFill>
          </c:spPr>
          <c:invertIfNegative val="0"/>
          <c:dLbls>
            <c:spPr>
              <a:noFill/>
              <a:ln>
                <a:noFill/>
              </a:ln>
              <a:effectLst/>
            </c:spPr>
            <c:txPr>
              <a:bodyPr/>
              <a:lstStyle/>
              <a:p>
                <a:pPr>
                  <a:defRPr>
                    <a:latin typeface="Calibri" pitchFamily="34" charset="0"/>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Sheet1!$D$6:$D$8</c:f>
              <c:strCache>
                <c:ptCount val="3"/>
                <c:pt idx="0">
                  <c:v>3 Year</c:v>
                </c:pt>
                <c:pt idx="1">
                  <c:v>5 Year</c:v>
                </c:pt>
                <c:pt idx="2">
                  <c:v>10 Year</c:v>
                </c:pt>
              </c:strCache>
            </c:strRef>
          </c:cat>
          <c:val>
            <c:numRef>
              <c:f>Sheet1!$F$6:$F$8</c:f>
              <c:numCache>
                <c:formatCode>0.00%</c:formatCode>
                <c:ptCount val="3"/>
                <c:pt idx="0">
                  <c:v>0.12970000000000001</c:v>
                </c:pt>
                <c:pt idx="1">
                  <c:v>6.3200000000000006E-2</c:v>
                </c:pt>
                <c:pt idx="2">
                  <c:v>9.1499999999999998E-2</c:v>
                </c:pt>
              </c:numCache>
            </c:numRef>
          </c:val>
        </c:ser>
        <c:ser>
          <c:idx val="2"/>
          <c:order val="2"/>
          <c:tx>
            <c:strRef>
              <c:f>Sheet1!$G$5:$G$5</c:f>
              <c:strCache>
                <c:ptCount val="1"/>
                <c:pt idx="0">
                  <c:v>Value Add</c:v>
                </c:pt>
              </c:strCache>
            </c:strRef>
          </c:tx>
          <c:spPr>
            <a:solidFill>
              <a:srgbClr val="00B050"/>
            </a:solidFill>
          </c:spPr>
          <c:invertIfNegative val="0"/>
          <c:dLbls>
            <c:dLbl>
              <c:idx val="3"/>
              <c:layout>
                <c:manualLayout>
                  <c:x val="2.9126213592233011E-2"/>
                  <c:y val="4.3859649122807015E-3"/>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Sheet1!$D$6:$D$8</c:f>
              <c:strCache>
                <c:ptCount val="3"/>
                <c:pt idx="0">
                  <c:v>3 Year</c:v>
                </c:pt>
                <c:pt idx="1">
                  <c:v>5 Year</c:v>
                </c:pt>
                <c:pt idx="2">
                  <c:v>10 Year</c:v>
                </c:pt>
              </c:strCache>
            </c:strRef>
          </c:cat>
          <c:val>
            <c:numRef>
              <c:f>Sheet1!$G$6:$G$8</c:f>
              <c:numCache>
                <c:formatCode>0.00%</c:formatCode>
                <c:ptCount val="3"/>
                <c:pt idx="0">
                  <c:v>2.8999999999999998E-2</c:v>
                </c:pt>
                <c:pt idx="1">
                  <c:v>6.9999999999999923E-3</c:v>
                </c:pt>
                <c:pt idx="2">
                  <c:v>8.2100000000000006E-2</c:v>
                </c:pt>
              </c:numCache>
            </c:numRef>
          </c:val>
        </c:ser>
        <c:dLbls>
          <c:showLegendKey val="0"/>
          <c:showVal val="0"/>
          <c:showCatName val="0"/>
          <c:showSerName val="0"/>
          <c:showPercent val="0"/>
          <c:showBubbleSize val="0"/>
        </c:dLbls>
        <c:gapWidth val="150"/>
        <c:axId val="512026896"/>
        <c:axId val="512027288"/>
      </c:barChart>
      <c:catAx>
        <c:axId val="512026896"/>
        <c:scaling>
          <c:orientation val="minMax"/>
        </c:scaling>
        <c:delete val="0"/>
        <c:axPos val="b"/>
        <c:numFmt formatCode="General" sourceLinked="0"/>
        <c:majorTickMark val="out"/>
        <c:minorTickMark val="none"/>
        <c:tickLblPos val="nextTo"/>
        <c:txPr>
          <a:bodyPr/>
          <a:lstStyle/>
          <a:p>
            <a:pPr>
              <a:defRPr sz="1200">
                <a:latin typeface="Calibri" pitchFamily="34" charset="0"/>
                <a:cs typeface="Calibri" pitchFamily="34" charset="0"/>
              </a:defRPr>
            </a:pPr>
            <a:endParaRPr lang="en-US"/>
          </a:p>
        </c:txPr>
        <c:crossAx val="512027288"/>
        <c:crosses val="autoZero"/>
        <c:auto val="1"/>
        <c:lblAlgn val="ctr"/>
        <c:lblOffset val="100"/>
        <c:noMultiLvlLbl val="0"/>
      </c:catAx>
      <c:valAx>
        <c:axId val="512027288"/>
        <c:scaling>
          <c:orientation val="minMax"/>
          <c:max val="0.2"/>
        </c:scaling>
        <c:delete val="0"/>
        <c:axPos val="l"/>
        <c:majorGridlines/>
        <c:numFmt formatCode="0%" sourceLinked="0"/>
        <c:majorTickMark val="out"/>
        <c:minorTickMark val="none"/>
        <c:tickLblPos val="nextTo"/>
        <c:txPr>
          <a:bodyPr/>
          <a:lstStyle/>
          <a:p>
            <a:pPr>
              <a:defRPr>
                <a:latin typeface="Calibri" pitchFamily="34" charset="0"/>
                <a:cs typeface="Calibri" pitchFamily="34" charset="0"/>
              </a:defRPr>
            </a:pPr>
            <a:endParaRPr lang="en-US"/>
          </a:p>
        </c:txPr>
        <c:crossAx val="512026896"/>
        <c:crosses val="autoZero"/>
        <c:crossBetween val="between"/>
      </c:valAx>
    </c:plotArea>
    <c:legend>
      <c:legendPos val="r"/>
      <c:overlay val="0"/>
      <c:txPr>
        <a:bodyPr/>
        <a:lstStyle/>
        <a:p>
          <a:pPr>
            <a:defRPr sz="1000"/>
          </a:pPr>
          <a:endParaRPr lang="en-US"/>
        </a:p>
      </c:txPr>
    </c:legend>
    <c:plotVisOnly val="1"/>
    <c:dispBlanksAs val="gap"/>
    <c:showDLblsOverMax val="0"/>
  </c:chart>
  <c:externalData r:id="rId1">
    <c:autoUpdate val="0"/>
  </c:externalData>
  <c:userShapes r:id="rId2"/>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9687740374735042E-2"/>
          <c:y val="2.5805675376991903E-2"/>
          <c:w val="0.74089954664757818"/>
          <c:h val="0.93507298429801533"/>
        </c:manualLayout>
      </c:layout>
      <c:barChart>
        <c:barDir val="col"/>
        <c:grouping val="clustered"/>
        <c:varyColors val="0"/>
        <c:ser>
          <c:idx val="0"/>
          <c:order val="0"/>
          <c:tx>
            <c:strRef>
              <c:f>Sheet1!$E$5:$E$5</c:f>
              <c:strCache>
                <c:ptCount val="1"/>
                <c:pt idx="0">
                  <c:v>PRIM Private AFI Program</c:v>
                </c:pt>
              </c:strCache>
            </c:strRef>
          </c:tx>
          <c:spPr>
            <a:solidFill>
              <a:schemeClr val="accent2"/>
            </a:solidFill>
          </c:spPr>
          <c:invertIfNegative val="0"/>
          <c:dPt>
            <c:idx val="0"/>
            <c:invertIfNegative val="0"/>
            <c:bubble3D val="0"/>
            <c:spPr>
              <a:solidFill>
                <a:srgbClr val="002060"/>
              </a:solidFill>
            </c:spPr>
          </c:dPt>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Sheet1!$D$6:$D$8</c:f>
              <c:strCache>
                <c:ptCount val="3"/>
                <c:pt idx="0">
                  <c:v>3 Year</c:v>
                </c:pt>
                <c:pt idx="1">
                  <c:v>5 Year</c:v>
                </c:pt>
                <c:pt idx="2">
                  <c:v>10 Year</c:v>
                </c:pt>
              </c:strCache>
            </c:strRef>
          </c:cat>
          <c:val>
            <c:numRef>
              <c:f>Sheet1!$E$6:$E$8</c:f>
              <c:numCache>
                <c:formatCode>0.00%</c:formatCode>
                <c:ptCount val="3"/>
                <c:pt idx="0">
                  <c:v>0.12139999999999999</c:v>
                </c:pt>
                <c:pt idx="1">
                  <c:v>0.10199999999999999</c:v>
                </c:pt>
                <c:pt idx="2">
                  <c:v>0.1633</c:v>
                </c:pt>
              </c:numCache>
            </c:numRef>
          </c:val>
        </c:ser>
        <c:ser>
          <c:idx val="1"/>
          <c:order val="1"/>
          <c:tx>
            <c:strRef>
              <c:f>Sheet1!$F$5:$F$5</c:f>
              <c:strCache>
                <c:ptCount val="1"/>
                <c:pt idx="0">
                  <c:v>AFI Custom BM</c:v>
                </c:pt>
              </c:strCache>
            </c:strRef>
          </c:tx>
          <c:spPr>
            <a:solidFill>
              <a:srgbClr val="0070C0"/>
            </a:solidFill>
          </c:spPr>
          <c:invertIfNegative val="0"/>
          <c:dLbls>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Sheet1!$D$6:$D$8</c:f>
              <c:strCache>
                <c:ptCount val="3"/>
                <c:pt idx="0">
                  <c:v>3 Year</c:v>
                </c:pt>
                <c:pt idx="1">
                  <c:v>5 Year</c:v>
                </c:pt>
                <c:pt idx="2">
                  <c:v>10 Year</c:v>
                </c:pt>
              </c:strCache>
            </c:strRef>
          </c:cat>
          <c:val>
            <c:numRef>
              <c:f>Sheet1!$F$6:$F$8</c:f>
              <c:numCache>
                <c:formatCode>0.00%</c:formatCode>
                <c:ptCount val="3"/>
                <c:pt idx="0">
                  <c:v>6.83E-2</c:v>
                </c:pt>
                <c:pt idx="1">
                  <c:v>0.1091</c:v>
                </c:pt>
                <c:pt idx="2">
                  <c:v>0.1462</c:v>
                </c:pt>
              </c:numCache>
            </c:numRef>
          </c:val>
        </c:ser>
        <c:ser>
          <c:idx val="2"/>
          <c:order val="2"/>
          <c:tx>
            <c:strRef>
              <c:f>Sheet1!$G$5:$G$5</c:f>
              <c:strCache>
                <c:ptCount val="1"/>
                <c:pt idx="0">
                  <c:v>Value Add</c:v>
                </c:pt>
              </c:strCache>
            </c:strRef>
          </c:tx>
          <c:spPr>
            <a:solidFill>
              <a:srgbClr val="00B050"/>
            </a:solidFill>
          </c:spPr>
          <c:invertIfNegative val="0"/>
          <c:dLbls>
            <c:dLbl>
              <c:idx val="1"/>
              <c:layout>
                <c:manualLayout>
                  <c:x val="3.2362459546925568E-3"/>
                  <c:y val="0.11842105263157894"/>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9126213592233011E-2"/>
                  <c:y val="4.3859649122807015E-3"/>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Sheet1!$D$6:$D$8</c:f>
              <c:strCache>
                <c:ptCount val="3"/>
                <c:pt idx="0">
                  <c:v>3 Year</c:v>
                </c:pt>
                <c:pt idx="1">
                  <c:v>5 Year</c:v>
                </c:pt>
                <c:pt idx="2">
                  <c:v>10 Year</c:v>
                </c:pt>
              </c:strCache>
            </c:strRef>
          </c:cat>
          <c:val>
            <c:numRef>
              <c:f>Sheet1!$G$6:$G$8</c:f>
              <c:numCache>
                <c:formatCode>0.00%</c:formatCode>
                <c:ptCount val="3"/>
                <c:pt idx="0">
                  <c:v>5.3099999999999994E-2</c:v>
                </c:pt>
                <c:pt idx="1">
                  <c:v>-7.1000000000000091E-3</c:v>
                </c:pt>
                <c:pt idx="2">
                  <c:v>1.7100000000000004E-2</c:v>
                </c:pt>
              </c:numCache>
            </c:numRef>
          </c:val>
        </c:ser>
        <c:dLbls>
          <c:showLegendKey val="0"/>
          <c:showVal val="0"/>
          <c:showCatName val="0"/>
          <c:showSerName val="0"/>
          <c:showPercent val="0"/>
          <c:showBubbleSize val="0"/>
        </c:dLbls>
        <c:gapWidth val="150"/>
        <c:axId val="510883696"/>
        <c:axId val="512027680"/>
      </c:barChart>
      <c:catAx>
        <c:axId val="510883696"/>
        <c:scaling>
          <c:orientation val="minMax"/>
        </c:scaling>
        <c:delete val="0"/>
        <c:axPos val="b"/>
        <c:numFmt formatCode="General" sourceLinked="0"/>
        <c:majorTickMark val="out"/>
        <c:minorTickMark val="none"/>
        <c:tickLblPos val="nextTo"/>
        <c:crossAx val="512027680"/>
        <c:crosses val="autoZero"/>
        <c:auto val="1"/>
        <c:lblAlgn val="ctr"/>
        <c:lblOffset val="100"/>
        <c:noMultiLvlLbl val="0"/>
      </c:catAx>
      <c:valAx>
        <c:axId val="512027680"/>
        <c:scaling>
          <c:orientation val="minMax"/>
          <c:max val="0.2"/>
          <c:min val="-2.0000000000000004E-2"/>
        </c:scaling>
        <c:delete val="0"/>
        <c:axPos val="l"/>
        <c:majorGridlines/>
        <c:numFmt formatCode="0%" sourceLinked="0"/>
        <c:majorTickMark val="out"/>
        <c:minorTickMark val="none"/>
        <c:tickLblPos val="nextTo"/>
        <c:crossAx val="510883696"/>
        <c:crosses val="autoZero"/>
        <c:crossBetween val="between"/>
        <c:majorUnit val="2.0000000000000004E-2"/>
      </c:valAx>
    </c:plotArea>
    <c:legend>
      <c:legendPos val="r"/>
      <c:layout>
        <c:manualLayout>
          <c:xMode val="edge"/>
          <c:yMode val="edge"/>
          <c:x val="0.83938676961496317"/>
          <c:y val="0.29027628125431687"/>
          <c:w val="0.15090449252095914"/>
          <c:h val="0.44576322696505044"/>
        </c:manualLayout>
      </c:layout>
      <c:overlay val="0"/>
    </c:legend>
    <c:plotVisOnly val="1"/>
    <c:dispBlanksAs val="gap"/>
    <c:showDLblsOverMax val="0"/>
  </c:chart>
  <c:txPr>
    <a:bodyPr/>
    <a:lstStyle/>
    <a:p>
      <a:pPr>
        <a:defRPr sz="1100">
          <a:latin typeface="Calibri" pitchFamily="34" charset="0"/>
          <a:cs typeface="Calibri" pitchFamily="34" charset="0"/>
        </a:defRPr>
      </a:pPr>
      <a:endParaRPr lang="en-US"/>
    </a:p>
  </c:txPr>
  <c:externalData r:id="rId1">
    <c:autoUpdate val="0"/>
  </c:externalData>
  <c:userShapes r:id="rId2"/>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117913139923034E-2"/>
          <c:y val="0.14144725330386335"/>
          <c:w val="0.60619214677373245"/>
          <c:h val="0.77558502555601616"/>
        </c:manualLayout>
      </c:layout>
      <c:pieChart>
        <c:varyColors val="1"/>
        <c:ser>
          <c:idx val="0"/>
          <c:order val="0"/>
          <c:tx>
            <c:strRef>
              <c:f>portfolio_holding_diversificati!$B$15</c:f>
              <c:strCache>
                <c:ptCount val="1"/>
                <c:pt idx="0">
                  <c:v>% Market Value</c:v>
                </c:pt>
              </c:strCache>
            </c:strRef>
          </c:tx>
          <c:dPt>
            <c:idx val="0"/>
            <c:bubble3D val="0"/>
            <c:spPr>
              <a:solidFill>
                <a:srgbClr val="00B050"/>
              </a:solidFill>
            </c:spPr>
          </c:dPt>
          <c:dPt>
            <c:idx val="1"/>
            <c:bubble3D val="0"/>
            <c:spPr>
              <a:solidFill>
                <a:srgbClr val="FF9900"/>
              </a:solidFill>
            </c:spPr>
          </c:dPt>
          <c:dPt>
            <c:idx val="2"/>
            <c:bubble3D val="0"/>
            <c:spPr>
              <a:solidFill>
                <a:srgbClr val="FFFF00"/>
              </a:solidFill>
            </c:spPr>
          </c:dPt>
          <c:dPt>
            <c:idx val="3"/>
            <c:bubble3D val="0"/>
            <c:spPr>
              <a:solidFill>
                <a:srgbClr val="33CCFF"/>
              </a:solidFill>
            </c:spPr>
          </c:dPt>
          <c:dPt>
            <c:idx val="4"/>
            <c:bubble3D val="0"/>
            <c:spPr>
              <a:solidFill>
                <a:srgbClr val="0066CC"/>
              </a:solidFill>
            </c:spPr>
          </c:dPt>
          <c:dLbls>
            <c:spPr>
              <a:noFill/>
              <a:ln>
                <a:noFill/>
              </a:ln>
              <a:effectLst/>
            </c:spPr>
            <c:txPr>
              <a:bodyPr/>
              <a:lstStyle/>
              <a:p>
                <a:pPr>
                  <a:defRPr sz="1100">
                    <a:latin typeface="Calibri" pitchFamily="34" charset="0"/>
                    <a:cs typeface="Calibri" pitchFamily="34" charset="0"/>
                  </a:defRPr>
                </a:pPr>
                <a:endParaRPr lang="en-US"/>
              </a:p>
            </c:txPr>
            <c:dLblPos val="outEnd"/>
            <c:showLegendKey val="0"/>
            <c:showVal val="1"/>
            <c:showCatName val="1"/>
            <c:showSerName val="0"/>
            <c:showPercent val="0"/>
            <c:showBubbleSize val="0"/>
            <c:showLeaderLines val="1"/>
            <c:extLst>
              <c:ext xmlns:c15="http://schemas.microsoft.com/office/drawing/2012/chart" uri="{CE6537A1-D6FC-4f65-9D91-7224C49458BB}"/>
            </c:extLst>
          </c:dLbls>
          <c:cat>
            <c:strRef>
              <c:f>portfolio_holding_diversificati!$A$16:$A$20</c:f>
              <c:strCache>
                <c:ptCount val="5"/>
                <c:pt idx="0">
                  <c:v>Buyout - Large &amp; mega</c:v>
                </c:pt>
                <c:pt idx="1">
                  <c:v>Buyout - Small &amp; mid</c:v>
                </c:pt>
                <c:pt idx="2">
                  <c:v>Growth &amp; venture</c:v>
                </c:pt>
                <c:pt idx="3">
                  <c:v>Distressed - control</c:v>
                </c:pt>
                <c:pt idx="4">
                  <c:v>Distressed - non-control</c:v>
                </c:pt>
              </c:strCache>
            </c:strRef>
          </c:cat>
          <c:val>
            <c:numRef>
              <c:f>portfolio_holding_diversificati!$B$16:$B$20</c:f>
              <c:numCache>
                <c:formatCode>0%</c:formatCode>
                <c:ptCount val="5"/>
                <c:pt idx="0">
                  <c:v>0.35</c:v>
                </c:pt>
                <c:pt idx="1">
                  <c:v>0.3</c:v>
                </c:pt>
                <c:pt idx="2">
                  <c:v>0.13</c:v>
                </c:pt>
                <c:pt idx="3">
                  <c:v>7.0000000000000007E-2</c:v>
                </c:pt>
                <c:pt idx="4">
                  <c:v>0.15</c:v>
                </c:pt>
              </c:numCache>
            </c:numRef>
          </c:val>
        </c:ser>
        <c:dLbls>
          <c:showLegendKey val="0"/>
          <c:showVal val="0"/>
          <c:showCatName val="0"/>
          <c:showSerName val="0"/>
          <c:showPercent val="0"/>
          <c:showBubbleSize val="0"/>
          <c:showLeaderLines val="1"/>
        </c:dLbls>
        <c:firstSliceAng val="0"/>
      </c:pieChart>
    </c:plotArea>
    <c:plotVisOnly val="1"/>
    <c:dispBlanksAs val="gap"/>
    <c:showDLblsOverMax val="0"/>
  </c:chart>
  <c:externalData r:id="rId1">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93297568467932E-2"/>
          <c:y val="0.12213650883128827"/>
          <c:w val="0.90082865861200678"/>
          <c:h val="0.56948066643725315"/>
        </c:manualLayout>
      </c:layout>
      <c:stockChart>
        <c:ser>
          <c:idx val="0"/>
          <c:order val="0"/>
          <c:tx>
            <c:strRef>
              <c:f>AllPrimaryQuartiles_HLData!$C$1</c:f>
              <c:strCache>
                <c:ptCount val="1"/>
                <c:pt idx="0">
                  <c:v>TopQIRR</c:v>
                </c:pt>
              </c:strCache>
            </c:strRef>
          </c:tx>
          <c:spPr>
            <a:ln w="28575">
              <a:noFill/>
            </a:ln>
          </c:spPr>
          <c:marker>
            <c:symbol val="dash"/>
            <c:size val="14"/>
            <c:spPr>
              <a:solidFill>
                <a:srgbClr val="002060"/>
              </a:solidFill>
            </c:spPr>
          </c:marker>
          <c:cat>
            <c:numRef>
              <c:f>AllPrimaryQuartiles_HLData!$B$2:$B$11</c:f>
              <c:numCache>
                <c:formatCode>General</c:formatCode>
                <c:ptCount val="10"/>
                <c:pt idx="0">
                  <c:v>2001</c:v>
                </c:pt>
                <c:pt idx="1">
                  <c:v>2002</c:v>
                </c:pt>
                <c:pt idx="2">
                  <c:v>2003</c:v>
                </c:pt>
                <c:pt idx="3">
                  <c:v>2004</c:v>
                </c:pt>
                <c:pt idx="4">
                  <c:v>2005</c:v>
                </c:pt>
                <c:pt idx="5">
                  <c:v>2006</c:v>
                </c:pt>
                <c:pt idx="6">
                  <c:v>2007</c:v>
                </c:pt>
                <c:pt idx="7">
                  <c:v>2008</c:v>
                </c:pt>
                <c:pt idx="8">
                  <c:v>2009</c:v>
                </c:pt>
                <c:pt idx="9">
                  <c:v>2010</c:v>
                </c:pt>
              </c:numCache>
            </c:numRef>
          </c:cat>
          <c:val>
            <c:numRef>
              <c:f>AllPrimaryQuartiles_HLData!$C$2:$C$11</c:f>
              <c:numCache>
                <c:formatCode>0.0%</c:formatCode>
                <c:ptCount val="10"/>
                <c:pt idx="0">
                  <c:v>0.29338140000000001</c:v>
                </c:pt>
                <c:pt idx="1">
                  <c:v>0.26665287500000001</c:v>
                </c:pt>
                <c:pt idx="2">
                  <c:v>0.25285762500000003</c:v>
                </c:pt>
                <c:pt idx="3">
                  <c:v>0.150236325</c:v>
                </c:pt>
                <c:pt idx="4">
                  <c:v>0.11116897499999999</c:v>
                </c:pt>
                <c:pt idx="5">
                  <c:v>8.4471174999999996E-2</c:v>
                </c:pt>
                <c:pt idx="6">
                  <c:v>0.12009875</c:v>
                </c:pt>
                <c:pt idx="7">
                  <c:v>0.16122142499999997</c:v>
                </c:pt>
                <c:pt idx="8">
                  <c:v>0.14858779999999999</c:v>
                </c:pt>
                <c:pt idx="9">
                  <c:v>0.12737309999999999</c:v>
                </c:pt>
              </c:numCache>
            </c:numRef>
          </c:val>
          <c:smooth val="0"/>
        </c:ser>
        <c:ser>
          <c:idx val="1"/>
          <c:order val="1"/>
          <c:tx>
            <c:strRef>
              <c:f>AllPrimaryQuartiles_HLData!$D$1</c:f>
              <c:strCache>
                <c:ptCount val="1"/>
                <c:pt idx="0">
                  <c:v>BottomQIRR</c:v>
                </c:pt>
              </c:strCache>
            </c:strRef>
          </c:tx>
          <c:spPr>
            <a:ln w="28575">
              <a:noFill/>
            </a:ln>
          </c:spPr>
          <c:marker>
            <c:symbol val="dash"/>
            <c:size val="14"/>
            <c:spPr>
              <a:solidFill>
                <a:schemeClr val="accent2">
                  <a:lumMod val="40000"/>
                  <a:lumOff val="60000"/>
                </a:schemeClr>
              </a:solidFill>
              <a:ln>
                <a:noFill/>
              </a:ln>
            </c:spPr>
          </c:marker>
          <c:cat>
            <c:numRef>
              <c:f>AllPrimaryQuartiles_HLData!$B$2:$B$11</c:f>
              <c:numCache>
                <c:formatCode>General</c:formatCode>
                <c:ptCount val="10"/>
                <c:pt idx="0">
                  <c:v>2001</c:v>
                </c:pt>
                <c:pt idx="1">
                  <c:v>2002</c:v>
                </c:pt>
                <c:pt idx="2">
                  <c:v>2003</c:v>
                </c:pt>
                <c:pt idx="3">
                  <c:v>2004</c:v>
                </c:pt>
                <c:pt idx="4">
                  <c:v>2005</c:v>
                </c:pt>
                <c:pt idx="5">
                  <c:v>2006</c:v>
                </c:pt>
                <c:pt idx="6">
                  <c:v>2007</c:v>
                </c:pt>
                <c:pt idx="7">
                  <c:v>2008</c:v>
                </c:pt>
                <c:pt idx="8">
                  <c:v>2009</c:v>
                </c:pt>
                <c:pt idx="9">
                  <c:v>2010</c:v>
                </c:pt>
              </c:numCache>
            </c:numRef>
          </c:cat>
          <c:val>
            <c:numRef>
              <c:f>AllPrimaryQuartiles_HLData!$D$2:$D$11</c:f>
              <c:numCache>
                <c:formatCode>0.0%</c:formatCode>
                <c:ptCount val="10"/>
                <c:pt idx="0">
                  <c:v>2.83203E-2</c:v>
                </c:pt>
                <c:pt idx="1">
                  <c:v>8.7311250000000007E-2</c:v>
                </c:pt>
                <c:pt idx="2">
                  <c:v>4.0487875E-2</c:v>
                </c:pt>
                <c:pt idx="3">
                  <c:v>2.7585375000000002E-2</c:v>
                </c:pt>
                <c:pt idx="4">
                  <c:v>-2.9083999999999994E-3</c:v>
                </c:pt>
                <c:pt idx="5">
                  <c:v>4.4027249999999997E-3</c:v>
                </c:pt>
                <c:pt idx="6">
                  <c:v>-1.3888899999999999E-2</c:v>
                </c:pt>
                <c:pt idx="7">
                  <c:v>6.0869749999999997E-3</c:v>
                </c:pt>
                <c:pt idx="8">
                  <c:v>-4.3808199999999999E-2</c:v>
                </c:pt>
                <c:pt idx="9">
                  <c:v>-3.2429150000000004E-2</c:v>
                </c:pt>
              </c:numCache>
            </c:numRef>
          </c:val>
          <c:smooth val="0"/>
        </c:ser>
        <c:ser>
          <c:idx val="2"/>
          <c:order val="2"/>
          <c:tx>
            <c:strRef>
              <c:f>AllPrimaryQuartiles_HLData!$E$1</c:f>
              <c:strCache>
                <c:ptCount val="1"/>
                <c:pt idx="0">
                  <c:v>MedianIRR</c:v>
                </c:pt>
              </c:strCache>
            </c:strRef>
          </c:tx>
          <c:spPr>
            <a:ln w="28575">
              <a:noFill/>
            </a:ln>
          </c:spPr>
          <c:marker>
            <c:symbol val="dash"/>
            <c:size val="14"/>
            <c:spPr>
              <a:solidFill>
                <a:srgbClr val="FF9900"/>
              </a:solidFill>
            </c:spPr>
          </c:marker>
          <c:cat>
            <c:numRef>
              <c:f>AllPrimaryQuartiles_HLData!$B$2:$B$11</c:f>
              <c:numCache>
                <c:formatCode>General</c:formatCode>
                <c:ptCount val="10"/>
                <c:pt idx="0">
                  <c:v>2001</c:v>
                </c:pt>
                <c:pt idx="1">
                  <c:v>2002</c:v>
                </c:pt>
                <c:pt idx="2">
                  <c:v>2003</c:v>
                </c:pt>
                <c:pt idx="3">
                  <c:v>2004</c:v>
                </c:pt>
                <c:pt idx="4">
                  <c:v>2005</c:v>
                </c:pt>
                <c:pt idx="5">
                  <c:v>2006</c:v>
                </c:pt>
                <c:pt idx="6">
                  <c:v>2007</c:v>
                </c:pt>
                <c:pt idx="7">
                  <c:v>2008</c:v>
                </c:pt>
                <c:pt idx="8">
                  <c:v>2009</c:v>
                </c:pt>
                <c:pt idx="9">
                  <c:v>2010</c:v>
                </c:pt>
              </c:numCache>
            </c:numRef>
          </c:cat>
          <c:val>
            <c:numRef>
              <c:f>AllPrimaryQuartiles_HLData!$E$2:$E$11</c:f>
              <c:numCache>
                <c:formatCode>0.0%</c:formatCode>
                <c:ptCount val="10"/>
                <c:pt idx="0">
                  <c:v>0.13620720000000003</c:v>
                </c:pt>
                <c:pt idx="1">
                  <c:v>0.1705256</c:v>
                </c:pt>
                <c:pt idx="2">
                  <c:v>9.2234900000000009E-2</c:v>
                </c:pt>
                <c:pt idx="3">
                  <c:v>9.7925399999999996E-2</c:v>
                </c:pt>
                <c:pt idx="4">
                  <c:v>7.029705E-2</c:v>
                </c:pt>
                <c:pt idx="5">
                  <c:v>5.0389649999999994E-2</c:v>
                </c:pt>
                <c:pt idx="6">
                  <c:v>5.8129200000000006E-2</c:v>
                </c:pt>
                <c:pt idx="7">
                  <c:v>8.3598749999999999E-2</c:v>
                </c:pt>
                <c:pt idx="8">
                  <c:v>8.2841299999999993E-2</c:v>
                </c:pt>
                <c:pt idx="9">
                  <c:v>6.208205E-2</c:v>
                </c:pt>
              </c:numCache>
            </c:numRef>
          </c:val>
          <c:smooth val="0"/>
        </c:ser>
        <c:dLbls>
          <c:showLegendKey val="0"/>
          <c:showVal val="0"/>
          <c:showCatName val="0"/>
          <c:showSerName val="0"/>
          <c:showPercent val="0"/>
          <c:showBubbleSize val="0"/>
        </c:dLbls>
        <c:hiLowLines>
          <c:spPr>
            <a:ln w="203200">
              <a:solidFill>
                <a:schemeClr val="tx2">
                  <a:lumMod val="40000"/>
                  <a:lumOff val="60000"/>
                  <a:alpha val="75000"/>
                </a:schemeClr>
              </a:solidFill>
            </a:ln>
          </c:spPr>
        </c:hiLowLines>
        <c:axId val="248359768"/>
        <c:axId val="248359376"/>
      </c:stockChart>
      <c:catAx>
        <c:axId val="248359768"/>
        <c:scaling>
          <c:orientation val="minMax"/>
        </c:scaling>
        <c:delete val="0"/>
        <c:axPos val="b"/>
        <c:numFmt formatCode="General" sourceLinked="1"/>
        <c:majorTickMark val="out"/>
        <c:minorTickMark val="none"/>
        <c:tickLblPos val="low"/>
        <c:txPr>
          <a:bodyPr rot="-2340000"/>
          <a:lstStyle/>
          <a:p>
            <a:pPr>
              <a:defRPr sz="1100">
                <a:latin typeface="Calibri" pitchFamily="34" charset="0"/>
                <a:cs typeface="Calibri" pitchFamily="34" charset="0"/>
              </a:defRPr>
            </a:pPr>
            <a:endParaRPr lang="en-US"/>
          </a:p>
        </c:txPr>
        <c:crossAx val="248359376"/>
        <c:crosses val="autoZero"/>
        <c:auto val="1"/>
        <c:lblAlgn val="ctr"/>
        <c:lblOffset val="100"/>
        <c:tickLblSkip val="1"/>
        <c:noMultiLvlLbl val="0"/>
      </c:catAx>
      <c:valAx>
        <c:axId val="248359376"/>
        <c:scaling>
          <c:orientation val="minMax"/>
        </c:scaling>
        <c:delete val="0"/>
        <c:axPos val="l"/>
        <c:majorGridlines/>
        <c:numFmt formatCode="0%" sourceLinked="0"/>
        <c:majorTickMark val="out"/>
        <c:minorTickMark val="none"/>
        <c:tickLblPos val="nextTo"/>
        <c:txPr>
          <a:bodyPr/>
          <a:lstStyle/>
          <a:p>
            <a:pPr>
              <a:defRPr sz="1100">
                <a:latin typeface="Calibri" pitchFamily="34" charset="0"/>
                <a:cs typeface="Calibri" pitchFamily="34" charset="0"/>
              </a:defRPr>
            </a:pPr>
            <a:endParaRPr lang="en-US"/>
          </a:p>
        </c:txPr>
        <c:crossAx val="248359768"/>
        <c:crosses val="autoZero"/>
        <c:crossBetween val="between"/>
        <c:majorUnit val="5.000000000000001E-2"/>
      </c:valAx>
    </c:plotArea>
    <c:legend>
      <c:legendPos val="b"/>
      <c:layout>
        <c:manualLayout>
          <c:xMode val="edge"/>
          <c:yMode val="edge"/>
          <c:x val="0.24239099409548165"/>
          <c:y val="0.79411738424052902"/>
          <c:w val="0.59169388753092134"/>
          <c:h val="5.3362762828215046E-2"/>
        </c:manualLayout>
      </c:layout>
      <c:overlay val="0"/>
      <c:txPr>
        <a:bodyPr/>
        <a:lstStyle/>
        <a:p>
          <a:pPr>
            <a:defRPr sz="1100">
              <a:latin typeface="Calibri" pitchFamily="34" charset="0"/>
              <a:cs typeface="Calibri" pitchFamily="34" charset="0"/>
            </a:defRPr>
          </a:pPr>
          <a:endParaRPr lang="en-US"/>
        </a:p>
      </c:txPr>
    </c:legend>
    <c:plotVisOnly val="1"/>
    <c:dispBlanksAs val="gap"/>
    <c:showDLblsOverMax val="0"/>
  </c:chart>
  <c:spPr>
    <a:noFill/>
    <a:ln>
      <a:noFill/>
    </a:ln>
  </c:spPr>
  <c:externalData r:id="rId1">
    <c:autoUpdate val="0"/>
  </c:externalData>
  <c:userShapes r:id="rId2"/>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2012 Results</a:t>
            </a:r>
          </a:p>
        </c:rich>
      </c:tx>
      <c:overlay val="0"/>
    </c:title>
    <c:autoTitleDeleted val="0"/>
    <c:plotArea>
      <c:layout/>
      <c:barChart>
        <c:barDir val="bar"/>
        <c:grouping val="clustered"/>
        <c:varyColors val="0"/>
        <c:ser>
          <c:idx val="0"/>
          <c:order val="0"/>
          <c:invertIfNegative val="0"/>
          <c:dLbls>
            <c:spPr>
              <a:noFill/>
              <a:ln>
                <a:noFill/>
              </a:ln>
              <a:effectLst/>
            </c:spPr>
            <c:txPr>
              <a:bodyPr/>
              <a:lstStyle/>
              <a:p>
                <a:pPr>
                  <a:defRPr sz="1100" b="1" i="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Sheet1!$A$3:$A$13</c:f>
              <c:strCache>
                <c:ptCount val="11"/>
                <c:pt idx="0">
                  <c:v>Technology</c:v>
                </c:pt>
                <c:pt idx="1">
                  <c:v>Automotive</c:v>
                </c:pt>
                <c:pt idx="2">
                  <c:v>Food and Beverage</c:v>
                </c:pt>
                <c:pt idx="3">
                  <c:v>Consumer Packaged Goods</c:v>
                </c:pt>
                <c:pt idx="4">
                  <c:v>Telecommunications</c:v>
                </c:pt>
                <c:pt idx="5">
                  <c:v>Brewing and Spirits</c:v>
                </c:pt>
                <c:pt idx="6">
                  <c:v>Pharmaceuticals</c:v>
                </c:pt>
                <c:pt idx="7">
                  <c:v>Energy</c:v>
                </c:pt>
                <c:pt idx="8">
                  <c:v>Media</c:v>
                </c:pt>
                <c:pt idx="9">
                  <c:v>Banks</c:v>
                </c:pt>
                <c:pt idx="10">
                  <c:v>Financial Sevices</c:v>
                </c:pt>
              </c:strCache>
            </c:strRef>
          </c:cat>
          <c:val>
            <c:numRef>
              <c:f>Sheet1!$B$3:$B$13</c:f>
              <c:numCache>
                <c:formatCode>0%</c:formatCode>
                <c:ptCount val="11"/>
                <c:pt idx="0">
                  <c:v>0.79</c:v>
                </c:pt>
                <c:pt idx="1">
                  <c:v>0.66</c:v>
                </c:pt>
                <c:pt idx="2">
                  <c:v>0.64</c:v>
                </c:pt>
                <c:pt idx="3">
                  <c:v>0.62</c:v>
                </c:pt>
                <c:pt idx="4">
                  <c:v>0.6</c:v>
                </c:pt>
                <c:pt idx="5">
                  <c:v>0.59</c:v>
                </c:pt>
                <c:pt idx="6">
                  <c:v>0.56000000000000005</c:v>
                </c:pt>
                <c:pt idx="7">
                  <c:v>0.53</c:v>
                </c:pt>
                <c:pt idx="8">
                  <c:v>0.51</c:v>
                </c:pt>
                <c:pt idx="9">
                  <c:v>0.47</c:v>
                </c:pt>
                <c:pt idx="10">
                  <c:v>0.45</c:v>
                </c:pt>
              </c:numCache>
            </c:numRef>
          </c:val>
        </c:ser>
        <c:dLbls>
          <c:showLegendKey val="0"/>
          <c:showVal val="0"/>
          <c:showCatName val="0"/>
          <c:showSerName val="0"/>
          <c:showPercent val="0"/>
          <c:showBubbleSize val="0"/>
        </c:dLbls>
        <c:gapWidth val="115"/>
        <c:axId val="502309832"/>
        <c:axId val="502310224"/>
      </c:barChart>
      <c:catAx>
        <c:axId val="502309832"/>
        <c:scaling>
          <c:orientation val="maxMin"/>
        </c:scaling>
        <c:delete val="0"/>
        <c:axPos val="l"/>
        <c:numFmt formatCode="0%" sourceLinked="0"/>
        <c:majorTickMark val="none"/>
        <c:minorTickMark val="none"/>
        <c:tickLblPos val="nextTo"/>
        <c:txPr>
          <a:bodyPr/>
          <a:lstStyle/>
          <a:p>
            <a:pPr>
              <a:defRPr sz="1100" b="1" i="0" baseline="0"/>
            </a:pPr>
            <a:endParaRPr lang="en-US"/>
          </a:p>
        </c:txPr>
        <c:crossAx val="502310224"/>
        <c:crosses val="autoZero"/>
        <c:auto val="1"/>
        <c:lblAlgn val="ctr"/>
        <c:lblOffset val="100"/>
        <c:tickLblSkip val="1"/>
        <c:noMultiLvlLbl val="0"/>
      </c:catAx>
      <c:valAx>
        <c:axId val="502310224"/>
        <c:scaling>
          <c:orientation val="minMax"/>
        </c:scaling>
        <c:delete val="0"/>
        <c:axPos val="t"/>
        <c:majorGridlines>
          <c:spPr>
            <a:ln>
              <a:noFill/>
            </a:ln>
          </c:spPr>
        </c:majorGridlines>
        <c:numFmt formatCode="0%" sourceLinked="1"/>
        <c:majorTickMark val="none"/>
        <c:minorTickMark val="none"/>
        <c:tickLblPos val="none"/>
        <c:spPr>
          <a:ln>
            <a:noFill/>
          </a:ln>
        </c:spPr>
        <c:crossAx val="502309832"/>
        <c:crosses val="autoZero"/>
        <c:crossBetween val="between"/>
      </c:valAx>
      <c:spPr>
        <a:noFill/>
        <a:ln>
          <a:noFill/>
        </a:ln>
      </c:spPr>
    </c:plotArea>
    <c:plotVisOnly val="1"/>
    <c:dispBlanksAs val="gap"/>
    <c:showDLblsOverMax val="0"/>
  </c:chart>
  <c:externalData r:id="rId1">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2013 Results</a:t>
            </a:r>
          </a:p>
        </c:rich>
      </c:tx>
      <c:overlay val="0"/>
    </c:title>
    <c:autoTitleDeleted val="0"/>
    <c:plotArea>
      <c:layout/>
      <c:barChart>
        <c:barDir val="bar"/>
        <c:grouping val="clustered"/>
        <c:varyColors val="0"/>
        <c:ser>
          <c:idx val="0"/>
          <c:order val="0"/>
          <c:spPr>
            <a:solidFill>
              <a:srgbClr val="FF0000"/>
            </a:solidFill>
          </c:spPr>
          <c:invertIfNegative val="0"/>
          <c:dLbls>
            <c:spPr>
              <a:noFill/>
              <a:ln>
                <a:noFill/>
              </a:ln>
              <a:effectLst/>
            </c:spPr>
            <c:txPr>
              <a:bodyPr/>
              <a:lstStyle/>
              <a:p>
                <a:pPr>
                  <a:defRPr sz="1100" b="1" i="0" baseline="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Sheet1!$A$16:$A$26</c:f>
              <c:strCache>
                <c:ptCount val="11"/>
                <c:pt idx="0">
                  <c:v>Technology</c:v>
                </c:pt>
                <c:pt idx="1">
                  <c:v>Automotive</c:v>
                </c:pt>
                <c:pt idx="2">
                  <c:v>Food and Beverage</c:v>
                </c:pt>
                <c:pt idx="3">
                  <c:v>Consumer Packaged Goods</c:v>
                </c:pt>
                <c:pt idx="4">
                  <c:v>Telecommunications</c:v>
                </c:pt>
                <c:pt idx="5">
                  <c:v>Brewing and Spirits</c:v>
                </c:pt>
                <c:pt idx="6">
                  <c:v>Energy</c:v>
                </c:pt>
                <c:pt idx="7">
                  <c:v>Pharmaceuticals</c:v>
                </c:pt>
                <c:pt idx="8">
                  <c:v>Media</c:v>
                </c:pt>
                <c:pt idx="9">
                  <c:v>Banks</c:v>
                </c:pt>
                <c:pt idx="10">
                  <c:v>Financial Sevices</c:v>
                </c:pt>
              </c:strCache>
            </c:strRef>
          </c:cat>
          <c:val>
            <c:numRef>
              <c:f>Sheet1!$B$16:$B$26</c:f>
              <c:numCache>
                <c:formatCode>0%</c:formatCode>
                <c:ptCount val="11"/>
                <c:pt idx="0">
                  <c:v>0.77</c:v>
                </c:pt>
                <c:pt idx="1">
                  <c:v>0.69</c:v>
                </c:pt>
                <c:pt idx="2">
                  <c:v>0.66</c:v>
                </c:pt>
                <c:pt idx="3">
                  <c:v>0.65</c:v>
                </c:pt>
                <c:pt idx="4">
                  <c:v>0.62</c:v>
                </c:pt>
                <c:pt idx="5">
                  <c:v>0.62</c:v>
                </c:pt>
                <c:pt idx="6">
                  <c:v>0.59</c:v>
                </c:pt>
                <c:pt idx="7">
                  <c:v>0.57999999999999996</c:v>
                </c:pt>
                <c:pt idx="8">
                  <c:v>0.53</c:v>
                </c:pt>
                <c:pt idx="9">
                  <c:v>0.5</c:v>
                </c:pt>
                <c:pt idx="10">
                  <c:v>0.5</c:v>
                </c:pt>
              </c:numCache>
            </c:numRef>
          </c:val>
        </c:ser>
        <c:dLbls>
          <c:showLegendKey val="0"/>
          <c:showVal val="0"/>
          <c:showCatName val="0"/>
          <c:showSerName val="0"/>
          <c:showPercent val="0"/>
          <c:showBubbleSize val="0"/>
        </c:dLbls>
        <c:gapWidth val="115"/>
        <c:axId val="502311400"/>
        <c:axId val="502310616"/>
      </c:barChart>
      <c:catAx>
        <c:axId val="502311400"/>
        <c:scaling>
          <c:orientation val="maxMin"/>
        </c:scaling>
        <c:delete val="0"/>
        <c:axPos val="l"/>
        <c:numFmt formatCode="0%" sourceLinked="0"/>
        <c:majorTickMark val="none"/>
        <c:minorTickMark val="none"/>
        <c:tickLblPos val="nextTo"/>
        <c:txPr>
          <a:bodyPr/>
          <a:lstStyle/>
          <a:p>
            <a:pPr>
              <a:defRPr sz="1100" b="1" i="0" baseline="0"/>
            </a:pPr>
            <a:endParaRPr lang="en-US"/>
          </a:p>
        </c:txPr>
        <c:crossAx val="502310616"/>
        <c:crosses val="autoZero"/>
        <c:auto val="1"/>
        <c:lblAlgn val="ctr"/>
        <c:lblOffset val="100"/>
        <c:tickLblSkip val="1"/>
        <c:noMultiLvlLbl val="0"/>
      </c:catAx>
      <c:valAx>
        <c:axId val="502310616"/>
        <c:scaling>
          <c:orientation val="minMax"/>
        </c:scaling>
        <c:delete val="0"/>
        <c:axPos val="t"/>
        <c:majorGridlines>
          <c:spPr>
            <a:ln>
              <a:noFill/>
            </a:ln>
          </c:spPr>
        </c:majorGridlines>
        <c:numFmt formatCode="0%" sourceLinked="1"/>
        <c:majorTickMark val="none"/>
        <c:minorTickMark val="none"/>
        <c:tickLblPos val="none"/>
        <c:spPr>
          <a:ln>
            <a:noFill/>
          </a:ln>
        </c:spPr>
        <c:crossAx val="502311400"/>
        <c:crosses val="autoZero"/>
        <c:crossBetween val="between"/>
      </c:valAx>
      <c:spPr>
        <a:noFill/>
        <a:ln>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3733814523184605E-2"/>
          <c:y val="6.8245548698304598E-2"/>
          <c:w val="0.94813027744270262"/>
          <c:h val="0.66744550952870008"/>
        </c:manualLayout>
      </c:layout>
      <c:barChart>
        <c:barDir val="col"/>
        <c:grouping val="clustered"/>
        <c:varyColors val="1"/>
        <c:ser>
          <c:idx val="0"/>
          <c:order val="0"/>
          <c:tx>
            <c:strRef>
              <c:f>Sheet1!$A$2</c:f>
              <c:strCache>
                <c:ptCount val="1"/>
                <c:pt idx="0">
                  <c:v>PRIT</c:v>
                </c:pt>
              </c:strCache>
            </c:strRef>
          </c:tx>
          <c:spPr>
            <a:solidFill>
              <a:srgbClr val="002060"/>
            </a:solidFill>
            <a:ln w="12700">
              <a:solidFill>
                <a:srgbClr val="000000"/>
              </a:solidFill>
              <a:prstDash val="solid"/>
            </a:ln>
          </c:spPr>
          <c:invertIfNegative val="1"/>
          <c:dPt>
            <c:idx val="0"/>
            <c:invertIfNegative val="1"/>
            <c:bubble3D val="0"/>
          </c:dPt>
          <c:dPt>
            <c:idx val="6"/>
            <c:invertIfNegative val="0"/>
            <c:bubble3D val="0"/>
          </c:dPt>
          <c:dLbls>
            <c:dLbl>
              <c:idx val="0"/>
              <c:layout>
                <c:manualLayout>
                  <c:x val="-1.609657947686124E-3"/>
                  <c:y val="1.3431833445265278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4.82897384305835E-3"/>
                  <c:y val="1.3431833445265303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9.5672624553754613E-3"/>
                  <c:y val="1.0908745102514359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0982573895099369E-2"/>
                  <c:y val="6.2410133515919206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8.1550743657042863E-3"/>
                  <c:y val="6.6758884869121092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2.2175196850393701E-3"/>
                  <c:y val="1.3366141732283465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1.3855037884972716E-3"/>
                  <c:y val="3.6252805355852257E-3"/>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8.4780183727034119E-3"/>
                  <c:y val="1.4470100021281124E-2"/>
                </c:manualLayout>
              </c:layout>
              <c:showLegendKey val="0"/>
              <c:showVal val="1"/>
              <c:showCatName val="0"/>
              <c:showSerName val="0"/>
              <c:showPercent val="0"/>
              <c:showBubbleSize val="0"/>
              <c:extLst>
                <c:ext xmlns:c15="http://schemas.microsoft.com/office/drawing/2012/chart" uri="{CE6537A1-D6FC-4f65-9D91-7224C49458BB}"/>
              </c:extLst>
            </c:dLbl>
            <c:spPr>
              <a:noFill/>
              <a:ln w="25400">
                <a:noFill/>
              </a:ln>
            </c:spPr>
            <c:txPr>
              <a:bodyPr/>
              <a:lstStyle/>
              <a:p>
                <a:pPr>
                  <a:defRPr sz="1100" b="0" i="0" u="none" strike="noStrike" baseline="0">
                    <a:solidFill>
                      <a:srgbClr val="002060"/>
                    </a:solidFill>
                    <a:latin typeface="Calibri" pitchFamily="34" charset="0"/>
                    <a:ea typeface="Times New Roman"/>
                    <a:cs typeface="Times New Roman"/>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Private Equity</c:v>
                </c:pt>
                <c:pt idx="1">
                  <c:v>Global Equity</c:v>
                </c:pt>
                <c:pt idx="2">
                  <c:v>Real Estate</c:v>
                </c:pt>
                <c:pt idx="3">
                  <c:v>Value Added FI</c:v>
                </c:pt>
                <c:pt idx="4">
                  <c:v>Hedge Funds (net of fees)</c:v>
                </c:pt>
                <c:pt idx="5">
                  <c:v>Core Fixed Income</c:v>
                </c:pt>
                <c:pt idx="6">
                  <c:v>Timber/Nat Res</c:v>
                </c:pt>
              </c:strCache>
            </c:strRef>
          </c:cat>
          <c:val>
            <c:numRef>
              <c:f>Sheet1!$B$2:$H$2</c:f>
              <c:numCache>
                <c:formatCode>0.00%</c:formatCode>
                <c:ptCount val="7"/>
                <c:pt idx="0">
                  <c:v>0.1454</c:v>
                </c:pt>
                <c:pt idx="1">
                  <c:v>0.12230000000000001</c:v>
                </c:pt>
                <c:pt idx="2">
                  <c:v>0.1168</c:v>
                </c:pt>
                <c:pt idx="3">
                  <c:v>0.11169999999999999</c:v>
                </c:pt>
                <c:pt idx="4">
                  <c:v>9.1999999999999998E-2</c:v>
                </c:pt>
                <c:pt idx="5">
                  <c:v>5.45E-2</c:v>
                </c:pt>
                <c:pt idx="6">
                  <c:v>0.05</c:v>
                </c:pt>
              </c:numCache>
            </c:numRef>
          </c:val>
          <c:extLst>
            <c:ext xmlns:c14="http://schemas.microsoft.com/office/drawing/2007/8/2/chart" uri="{6F2FDCE9-48DA-4B69-8628-5D25D57E5C99}">
              <c14:invertSolidFillFmt>
                <c14:spPr xmlns:c14="http://schemas.microsoft.com/office/drawing/2007/8/2/chart">
                  <a:solidFill>
                    <a:srgbClr val="FFFFFF"/>
                  </a:solidFill>
                  <a:ln w="12700">
                    <a:solidFill>
                      <a:srgbClr val="000000"/>
                    </a:solidFill>
                    <a:prstDash val="solid"/>
                  </a:ln>
                </c14:spPr>
              </c14:invertSolidFillFmt>
            </c:ext>
          </c:extLst>
        </c:ser>
        <c:ser>
          <c:idx val="1"/>
          <c:order val="1"/>
          <c:tx>
            <c:strRef>
              <c:f>Sheet1!$A$3</c:f>
              <c:strCache>
                <c:ptCount val="1"/>
                <c:pt idx="0">
                  <c:v>Portfolio Benchmark</c:v>
                </c:pt>
              </c:strCache>
            </c:strRef>
          </c:tx>
          <c:spPr>
            <a:solidFill>
              <a:srgbClr val="FF0000"/>
            </a:solidFill>
            <a:ln w="12700">
              <a:solidFill>
                <a:srgbClr val="002060"/>
              </a:solidFill>
              <a:prstDash val="solid"/>
            </a:ln>
          </c:spPr>
          <c:invertIfNegative val="1"/>
          <c:dPt>
            <c:idx val="0"/>
            <c:invertIfNegative val="1"/>
            <c:bubble3D val="0"/>
          </c:dPt>
          <c:dPt>
            <c:idx val="2"/>
            <c:invertIfNegative val="0"/>
            <c:bubble3D val="0"/>
          </c:dPt>
          <c:dPt>
            <c:idx val="4"/>
            <c:invertIfNegative val="0"/>
            <c:bubble3D val="0"/>
          </c:dPt>
          <c:dPt>
            <c:idx val="5"/>
            <c:invertIfNegative val="0"/>
            <c:bubble3D val="0"/>
          </c:dPt>
          <c:dPt>
            <c:idx val="6"/>
            <c:invertIfNegative val="0"/>
            <c:bubble3D val="0"/>
          </c:dPt>
          <c:dPt>
            <c:idx val="7"/>
            <c:invertIfNegative val="0"/>
            <c:bubble3D val="0"/>
          </c:dPt>
          <c:dLbls>
            <c:dLbl>
              <c:idx val="0"/>
              <c:layout>
                <c:manualLayout>
                  <c:x val="1.5776295568687718E-2"/>
                  <c:y val="1.2094995848823129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6.9712379702537436E-3"/>
                  <c:y val="1.4890224870539832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3.3384569373830671E-3"/>
                  <c:y val="7.5075126478755371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7.2115048118985125E-3"/>
                  <c:y val="6.3430162445910479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3.1630333899789107E-3"/>
                  <c:y val="1.1811910335532383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2276888350584891E-2"/>
                  <c:y val="1.5809654228004108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1.0727663277757623E-2"/>
                  <c:y val="7.301532960553844E-4"/>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2.6075021872266984E-3"/>
                  <c:y val="5.1296375115272757E-3"/>
                </c:manualLayout>
              </c:layout>
              <c:showLegendKey val="0"/>
              <c:showVal val="1"/>
              <c:showCatName val="0"/>
              <c:showSerName val="0"/>
              <c:showPercent val="0"/>
              <c:showBubbleSize val="0"/>
              <c:extLst>
                <c:ext xmlns:c15="http://schemas.microsoft.com/office/drawing/2012/chart" uri="{CE6537A1-D6FC-4f65-9D91-7224C49458BB}"/>
              </c:extLst>
            </c:dLbl>
            <c:spPr>
              <a:noFill/>
              <a:ln w="25400">
                <a:noFill/>
              </a:ln>
            </c:spPr>
            <c:txPr>
              <a:bodyPr/>
              <a:lstStyle/>
              <a:p>
                <a:pPr>
                  <a:defRPr sz="1100" b="0" i="0" u="none" strike="noStrike" baseline="0">
                    <a:solidFill>
                      <a:srgbClr val="002060"/>
                    </a:solidFill>
                    <a:latin typeface="Calibri" pitchFamily="34" charset="0"/>
                    <a:ea typeface="Times New Roman"/>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Private Equity</c:v>
                </c:pt>
                <c:pt idx="1">
                  <c:v>Global Equity</c:v>
                </c:pt>
                <c:pt idx="2">
                  <c:v>Real Estate</c:v>
                </c:pt>
                <c:pt idx="3">
                  <c:v>Value Added FI</c:v>
                </c:pt>
                <c:pt idx="4">
                  <c:v>Hedge Funds (net of fees)</c:v>
                </c:pt>
                <c:pt idx="5">
                  <c:v>Core Fixed Income</c:v>
                </c:pt>
                <c:pt idx="6">
                  <c:v>Timber/Nat Res</c:v>
                </c:pt>
              </c:strCache>
            </c:strRef>
          </c:cat>
          <c:val>
            <c:numRef>
              <c:f>Sheet1!$B$3:$H$3</c:f>
              <c:numCache>
                <c:formatCode>0.00%</c:formatCode>
                <c:ptCount val="7"/>
                <c:pt idx="0">
                  <c:v>0.1454</c:v>
                </c:pt>
                <c:pt idx="1">
                  <c:v>0.1129</c:v>
                </c:pt>
                <c:pt idx="2">
                  <c:v>0.12620000000000001</c:v>
                </c:pt>
                <c:pt idx="3">
                  <c:v>0.1211</c:v>
                </c:pt>
                <c:pt idx="4">
                  <c:v>4.7800000000000002E-2</c:v>
                </c:pt>
                <c:pt idx="5">
                  <c:v>4.2900000000000001E-2</c:v>
                </c:pt>
                <c:pt idx="6">
                  <c:v>4.6199999999999998E-2</c:v>
                </c:pt>
              </c:numCache>
            </c:numRef>
          </c:val>
          <c:extLst>
            <c:ext xmlns:c14="http://schemas.microsoft.com/office/drawing/2007/8/2/chart" uri="{6F2FDCE9-48DA-4B69-8628-5D25D57E5C99}">
              <c14:invertSolidFillFmt>
                <c14:spPr xmlns:c14="http://schemas.microsoft.com/office/drawing/2007/8/2/chart">
                  <a:solidFill>
                    <a:srgbClr val="FFFFFF"/>
                  </a:solidFill>
                  <a:ln w="12700">
                    <a:solidFill>
                      <a:srgbClr val="002060"/>
                    </a:solidFill>
                    <a:prstDash val="solid"/>
                  </a:ln>
                </c14:spPr>
              </c14:invertSolidFillFmt>
            </c:ext>
          </c:extLst>
        </c:ser>
        <c:ser>
          <c:idx val="2"/>
          <c:order val="2"/>
          <c:tx>
            <c:strRef>
              <c:f>Sheet1!$A$4</c:f>
              <c:strCache>
                <c:ptCount val="1"/>
                <c:pt idx="0">
                  <c:v>Value Add</c:v>
                </c:pt>
              </c:strCache>
            </c:strRef>
          </c:tx>
          <c:spPr>
            <a:solidFill>
              <a:srgbClr val="0070C0"/>
            </a:solidFill>
            <a:ln w="12700">
              <a:solidFill>
                <a:srgbClr val="000000"/>
              </a:solidFill>
              <a:prstDash val="solid"/>
            </a:ln>
          </c:spPr>
          <c:invertIfNegative val="0"/>
          <c:dLbls>
            <c:dLbl>
              <c:idx val="0"/>
              <c:layout>
                <c:manualLayout>
                  <c:x val="7.967300962379702E-3"/>
                  <c:y val="4.7224586791515923E-3"/>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9.1467629046369202E-3"/>
                  <c:y val="4.3862169255870047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6.8137265509113842E-3"/>
                  <c:y val="1.1439903121579244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3257217847769029E-2"/>
                  <c:y val="8.9072143009150881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4454282073336317E-2"/>
                  <c:y val="1.0779598496133929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5.3694619729994491E-3"/>
                  <c:y val="3.7293395757962687E-3"/>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4.725506307795794E-3"/>
                  <c:y val="1.2698801163368093E-2"/>
                </c:manualLayout>
              </c:layout>
              <c:showLegendKey val="0"/>
              <c:showVal val="1"/>
              <c:showCatName val="0"/>
              <c:showSerName val="0"/>
              <c:showPercent val="0"/>
              <c:showBubbleSize val="0"/>
              <c:extLst>
                <c:ext xmlns:c15="http://schemas.microsoft.com/office/drawing/2012/chart" uri="{CE6537A1-D6FC-4f65-9D91-7224C49458BB}"/>
              </c:extLst>
            </c:dLbl>
            <c:dLbl>
              <c:idx val="7"/>
              <c:layout>
                <c:manualLayout>
                  <c:x val="1.8707546557398334E-3"/>
                  <c:y val="1.1230916484667086E-2"/>
                </c:manualLayout>
              </c:layout>
              <c:showLegendKey val="0"/>
              <c:showVal val="1"/>
              <c:showCatName val="0"/>
              <c:showSerName val="0"/>
              <c:showPercent val="0"/>
              <c:showBubbleSize val="0"/>
              <c:extLst>
                <c:ext xmlns:c15="http://schemas.microsoft.com/office/drawing/2012/chart" uri="{CE6537A1-D6FC-4f65-9D91-7224C49458BB}"/>
              </c:extLst>
            </c:dLbl>
            <c:spPr>
              <a:noFill/>
              <a:ln w="25400">
                <a:noFill/>
              </a:ln>
            </c:spPr>
            <c:txPr>
              <a:bodyPr/>
              <a:lstStyle/>
              <a:p>
                <a:pPr>
                  <a:defRPr sz="1100" b="0" i="0" u="none" strike="noStrike" baseline="0">
                    <a:solidFill>
                      <a:srgbClr val="002060"/>
                    </a:solidFill>
                    <a:latin typeface="Calibri" pitchFamily="34" charset="0"/>
                    <a:ea typeface="Times New Roman"/>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Sheet1!$B$1:$H$1</c:f>
              <c:strCache>
                <c:ptCount val="7"/>
                <c:pt idx="0">
                  <c:v>Private Equity</c:v>
                </c:pt>
                <c:pt idx="1">
                  <c:v>Global Equity</c:v>
                </c:pt>
                <c:pt idx="2">
                  <c:v>Real Estate</c:v>
                </c:pt>
                <c:pt idx="3">
                  <c:v>Value Added FI</c:v>
                </c:pt>
                <c:pt idx="4">
                  <c:v>Hedge Funds (net of fees)</c:v>
                </c:pt>
                <c:pt idx="5">
                  <c:v>Core Fixed Income</c:v>
                </c:pt>
                <c:pt idx="6">
                  <c:v>Timber/Nat Res</c:v>
                </c:pt>
              </c:strCache>
            </c:strRef>
          </c:cat>
          <c:val>
            <c:numRef>
              <c:f>Sheet1!$B$4:$H$4</c:f>
              <c:numCache>
                <c:formatCode>0.00%</c:formatCode>
                <c:ptCount val="7"/>
                <c:pt idx="0">
                  <c:v>0</c:v>
                </c:pt>
                <c:pt idx="1">
                  <c:v>9.4000000000000056E-3</c:v>
                </c:pt>
                <c:pt idx="2">
                  <c:v>-9.4000000000000056E-3</c:v>
                </c:pt>
                <c:pt idx="3">
                  <c:v>-9.4000000000000056E-3</c:v>
                </c:pt>
                <c:pt idx="4">
                  <c:v>4.4199999999999996E-2</c:v>
                </c:pt>
                <c:pt idx="5">
                  <c:v>1.1599999999999999E-2</c:v>
                </c:pt>
                <c:pt idx="6">
                  <c:v>3.8000000000000048E-3</c:v>
                </c:pt>
              </c:numCache>
            </c:numRef>
          </c:val>
          <c:extLst/>
        </c:ser>
        <c:dLbls>
          <c:showLegendKey val="1"/>
          <c:showVal val="1"/>
          <c:showCatName val="1"/>
          <c:showSerName val="1"/>
          <c:showPercent val="1"/>
          <c:showBubbleSize val="1"/>
        </c:dLbls>
        <c:gapWidth val="60"/>
        <c:axId val="508489032"/>
        <c:axId val="508489424"/>
      </c:barChart>
      <c:catAx>
        <c:axId val="508489032"/>
        <c:scaling>
          <c:orientation val="minMax"/>
        </c:scaling>
        <c:delete val="0"/>
        <c:axPos val="b"/>
        <c:numFmt formatCode="General" sourceLinked="1"/>
        <c:majorTickMark val="out"/>
        <c:minorTickMark val="cross"/>
        <c:tickLblPos val="nextTo"/>
        <c:spPr>
          <a:ln w="3175">
            <a:solidFill>
              <a:schemeClr val="tx1"/>
            </a:solidFill>
            <a:prstDash val="solid"/>
          </a:ln>
        </c:spPr>
        <c:txPr>
          <a:bodyPr rot="-5340000" vert="horz"/>
          <a:lstStyle/>
          <a:p>
            <a:pPr>
              <a:defRPr sz="1100" b="0" i="0" u="none" strike="noStrike" baseline="0">
                <a:solidFill>
                  <a:srgbClr val="002060"/>
                </a:solidFill>
                <a:latin typeface="Calibri" pitchFamily="34" charset="0"/>
                <a:ea typeface="Times New Roman"/>
                <a:cs typeface="Times New Roman"/>
              </a:defRPr>
            </a:pPr>
            <a:endParaRPr lang="en-US"/>
          </a:p>
        </c:txPr>
        <c:crossAx val="508489424"/>
        <c:crosses val="autoZero"/>
        <c:auto val="1"/>
        <c:lblAlgn val="ctr"/>
        <c:lblOffset val="100"/>
        <c:noMultiLvlLbl val="1"/>
      </c:catAx>
      <c:valAx>
        <c:axId val="508489424"/>
        <c:scaling>
          <c:orientation val="minMax"/>
        </c:scaling>
        <c:delete val="0"/>
        <c:axPos val="l"/>
        <c:numFmt formatCode="0%" sourceLinked="0"/>
        <c:majorTickMark val="out"/>
        <c:minorTickMark val="cross"/>
        <c:tickLblPos val="nextTo"/>
        <c:spPr>
          <a:ln w="3175">
            <a:solidFill>
              <a:schemeClr val="tx1"/>
            </a:solidFill>
            <a:prstDash val="solid"/>
          </a:ln>
        </c:spPr>
        <c:txPr>
          <a:bodyPr rot="0" vert="horz"/>
          <a:lstStyle/>
          <a:p>
            <a:pPr>
              <a:defRPr sz="1100" b="0" i="0" u="none" strike="noStrike" baseline="0">
                <a:solidFill>
                  <a:srgbClr val="002060"/>
                </a:solidFill>
                <a:latin typeface="Calibri" pitchFamily="34" charset="0"/>
                <a:ea typeface="Times New Roman"/>
                <a:cs typeface="Calibri" pitchFamily="34" charset="0"/>
              </a:defRPr>
            </a:pPr>
            <a:endParaRPr lang="en-US"/>
          </a:p>
        </c:txPr>
        <c:crossAx val="508489032"/>
        <c:crosses val="autoZero"/>
        <c:crossBetween val="between"/>
      </c:valAx>
      <c:spPr>
        <a:noFill/>
        <a:ln w="25400">
          <a:noFill/>
        </a:ln>
      </c:spPr>
    </c:plotArea>
    <c:legend>
      <c:legendPos val="t"/>
      <c:layout>
        <c:manualLayout>
          <c:xMode val="edge"/>
          <c:yMode val="edge"/>
          <c:x val="0.23159361120435659"/>
          <c:y val="0.85246110540530262"/>
          <c:w val="0.33018635170603672"/>
          <c:h val="4.3458714620131941E-2"/>
        </c:manualLayout>
      </c:layout>
      <c:overlay val="1"/>
      <c:spPr>
        <a:noFill/>
        <a:ln w="3175">
          <a:noFill/>
          <a:prstDash val="solid"/>
        </a:ln>
      </c:spPr>
      <c:txPr>
        <a:bodyPr/>
        <a:lstStyle/>
        <a:p>
          <a:pPr>
            <a:defRPr sz="1100" b="0" i="0" u="none" strike="noStrike" baseline="0">
              <a:solidFill>
                <a:srgbClr val="002060"/>
              </a:solidFill>
              <a:latin typeface="Calibri" pitchFamily="34" charset="0"/>
              <a:ea typeface="Times New Roman"/>
              <a:cs typeface="Times New Roman"/>
            </a:defRPr>
          </a:pPr>
          <a:endParaRPr lang="en-US"/>
        </a:p>
      </c:txPr>
    </c:legend>
    <c:plotVisOnly val="1"/>
    <c:dispBlanksAs val="gap"/>
    <c:showDLblsOverMax val="1"/>
  </c:chart>
  <c:spPr>
    <a:noFill/>
    <a:ln>
      <a:noFill/>
    </a:ln>
  </c:spPr>
  <c:txPr>
    <a:bodyPr/>
    <a:lstStyle/>
    <a:p>
      <a:pPr>
        <a:defRPr sz="1800" b="1" i="0" u="none" strike="noStrike" baseline="0">
          <a:solidFill>
            <a:schemeClr val="tx1"/>
          </a:solidFill>
          <a:latin typeface="Times New Roman"/>
          <a:ea typeface="Times New Roman"/>
          <a:cs typeface="Times New Roman"/>
        </a:defRPr>
      </a:pPr>
      <a:endParaRPr lang="en-US"/>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50845251794392698"/>
          <c:y val="3.53854249118353E-2"/>
          <c:w val="0.46848668160363899"/>
          <c:h val="0.86608207203788301"/>
        </c:manualLayout>
      </c:layout>
      <c:barChart>
        <c:barDir val="bar"/>
        <c:grouping val="clustered"/>
        <c:varyColors val="0"/>
        <c:ser>
          <c:idx val="0"/>
          <c:order val="0"/>
          <c:tx>
            <c:strRef>
              <c:f>Sheet1!$B$2</c:f>
              <c:strCache>
                <c:ptCount val="1"/>
                <c:pt idx="0">
                  <c:v>IMPORTANCE</c:v>
                </c:pt>
              </c:strCache>
            </c:strRef>
          </c:tx>
          <c:invertIfNegative val="0"/>
          <c:dLbls>
            <c:spPr>
              <a:noFill/>
              <a:ln>
                <a:noFill/>
              </a:ln>
              <a:effectLst/>
            </c:spPr>
            <c:txPr>
              <a:bodyPr/>
              <a:lstStyle/>
              <a:p>
                <a:pPr>
                  <a:defRPr b="1" i="0" baseline="0">
                    <a:latin typeface="Arial"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Sheet1!$A$3:$A$9</c:f>
              <c:strCache>
                <c:ptCount val="7"/>
                <c:pt idx="0">
                  <c:v>OFFERS HIGH QUALITY PRODUCTS OR SERVICES</c:v>
                </c:pt>
                <c:pt idx="1">
                  <c:v>PLACES CUSTOMERS AHEAD OF PROFITS</c:v>
                </c:pt>
                <c:pt idx="2">
                  <c:v>HAS ETHICAL BUSINESS PRACTICES</c:v>
                </c:pt>
                <c:pt idx="3">
                  <c:v>HAS TRANSPARENT AND OPEN BUSINESS PRACTICES</c:v>
                </c:pt>
                <c:pt idx="4">
                  <c:v>COMMUNICATES FREQUENTLY AND HONESTLY ON THE STATE OF ITS BUSINESSS</c:v>
                </c:pt>
                <c:pt idx="5">
                  <c:v>HAS HIGHLY-REGARDED AND WIDELY ADMIRED TOP LEADERSHIP</c:v>
                </c:pt>
                <c:pt idx="6">
                  <c:v>DELIVERS CONSISTENT FINANCIAL RETURNS TO INVESTORS</c:v>
                </c:pt>
              </c:strCache>
            </c:strRef>
          </c:cat>
          <c:val>
            <c:numRef>
              <c:f>Sheet1!$B$3:$B$9</c:f>
              <c:numCache>
                <c:formatCode>0%</c:formatCode>
                <c:ptCount val="7"/>
                <c:pt idx="0">
                  <c:v>0.63</c:v>
                </c:pt>
                <c:pt idx="1">
                  <c:v>0.59</c:v>
                </c:pt>
                <c:pt idx="2">
                  <c:v>0.57999999999999996</c:v>
                </c:pt>
                <c:pt idx="3">
                  <c:v>0.56999999999999995</c:v>
                </c:pt>
                <c:pt idx="4">
                  <c:v>0.54</c:v>
                </c:pt>
                <c:pt idx="5">
                  <c:v>0.41</c:v>
                </c:pt>
                <c:pt idx="6">
                  <c:v>0.38</c:v>
                </c:pt>
              </c:numCache>
            </c:numRef>
          </c:val>
        </c:ser>
        <c:ser>
          <c:idx val="1"/>
          <c:order val="1"/>
          <c:tx>
            <c:strRef>
              <c:f>Sheet1!$C$2</c:f>
              <c:strCache>
                <c:ptCount val="1"/>
                <c:pt idx="0">
                  <c:v>PERFORMANCE</c:v>
                </c:pt>
              </c:strCache>
            </c:strRef>
          </c:tx>
          <c:invertIfNegative val="0"/>
          <c:dLbls>
            <c:spPr>
              <a:noFill/>
              <a:ln>
                <a:noFill/>
              </a:ln>
              <a:effectLst/>
            </c:spPr>
            <c:txPr>
              <a:bodyPr/>
              <a:lstStyle/>
              <a:p>
                <a:pPr>
                  <a:defRPr b="1">
                    <a:latin typeface="Arial" pitchFamily="34" charset="0"/>
                    <a:cs typeface="Arial"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Sheet1!$A$3:$A$9</c:f>
              <c:strCache>
                <c:ptCount val="7"/>
                <c:pt idx="0">
                  <c:v>OFFERS HIGH QUALITY PRODUCTS OR SERVICES</c:v>
                </c:pt>
                <c:pt idx="1">
                  <c:v>PLACES CUSTOMERS AHEAD OF PROFITS</c:v>
                </c:pt>
                <c:pt idx="2">
                  <c:v>HAS ETHICAL BUSINESS PRACTICES</c:v>
                </c:pt>
                <c:pt idx="3">
                  <c:v>HAS TRANSPARENT AND OPEN BUSINESS PRACTICES</c:v>
                </c:pt>
                <c:pt idx="4">
                  <c:v>COMMUNICATES FREQUENTLY AND HONESTLY ON THE STATE OF ITS BUSINESSS</c:v>
                </c:pt>
                <c:pt idx="5">
                  <c:v>HAS HIGHLY-REGARDED AND WIDELY ADMIRED TOP LEADERSHIP</c:v>
                </c:pt>
                <c:pt idx="6">
                  <c:v>DELIVERS CONSISTENT FINANCIAL RETURNS TO INVESTORS</c:v>
                </c:pt>
              </c:strCache>
            </c:strRef>
          </c:cat>
          <c:val>
            <c:numRef>
              <c:f>Sheet1!$C$3:$C$9</c:f>
              <c:numCache>
                <c:formatCode>0%</c:formatCode>
                <c:ptCount val="7"/>
                <c:pt idx="0">
                  <c:v>0.41</c:v>
                </c:pt>
                <c:pt idx="1">
                  <c:v>0.23</c:v>
                </c:pt>
                <c:pt idx="2">
                  <c:v>0.28000000000000003</c:v>
                </c:pt>
                <c:pt idx="3">
                  <c:v>0.24</c:v>
                </c:pt>
                <c:pt idx="4">
                  <c:v>0.23</c:v>
                </c:pt>
                <c:pt idx="5">
                  <c:v>0.26</c:v>
                </c:pt>
                <c:pt idx="6">
                  <c:v>0.22</c:v>
                </c:pt>
              </c:numCache>
            </c:numRef>
          </c:val>
        </c:ser>
        <c:dLbls>
          <c:showLegendKey val="0"/>
          <c:showVal val="0"/>
          <c:showCatName val="0"/>
          <c:showSerName val="0"/>
          <c:showPercent val="0"/>
          <c:showBubbleSize val="0"/>
        </c:dLbls>
        <c:gapWidth val="95"/>
        <c:overlap val="-30"/>
        <c:axId val="502312184"/>
        <c:axId val="502312576"/>
      </c:barChart>
      <c:catAx>
        <c:axId val="502312184"/>
        <c:scaling>
          <c:orientation val="maxMin"/>
        </c:scaling>
        <c:delete val="0"/>
        <c:axPos val="l"/>
        <c:numFmt formatCode="General" sourceLinked="0"/>
        <c:majorTickMark val="out"/>
        <c:minorTickMark val="none"/>
        <c:tickLblPos val="nextTo"/>
        <c:txPr>
          <a:bodyPr/>
          <a:lstStyle/>
          <a:p>
            <a:pPr>
              <a:defRPr b="1">
                <a:latin typeface="Arial" pitchFamily="34" charset="0"/>
                <a:cs typeface="Arial" pitchFamily="34" charset="0"/>
              </a:defRPr>
            </a:pPr>
            <a:endParaRPr lang="en-US"/>
          </a:p>
        </c:txPr>
        <c:crossAx val="502312576"/>
        <c:crosses val="autoZero"/>
        <c:auto val="1"/>
        <c:lblAlgn val="ctr"/>
        <c:lblOffset val="100"/>
        <c:noMultiLvlLbl val="0"/>
      </c:catAx>
      <c:valAx>
        <c:axId val="502312576"/>
        <c:scaling>
          <c:orientation val="minMax"/>
        </c:scaling>
        <c:delete val="0"/>
        <c:axPos val="t"/>
        <c:majorGridlines>
          <c:spPr>
            <a:ln>
              <a:noFill/>
            </a:ln>
          </c:spPr>
        </c:majorGridlines>
        <c:numFmt formatCode="0%" sourceLinked="1"/>
        <c:majorTickMark val="none"/>
        <c:minorTickMark val="none"/>
        <c:tickLblPos val="none"/>
        <c:spPr>
          <a:ln>
            <a:noFill/>
          </a:ln>
        </c:spPr>
        <c:crossAx val="502312184"/>
        <c:crosses val="autoZero"/>
        <c:crossBetween val="between"/>
      </c:valAx>
      <c:spPr>
        <a:noFill/>
        <a:ln>
          <a:noFill/>
        </a:ln>
      </c:spPr>
    </c:plotArea>
    <c:legend>
      <c:legendPos val="b"/>
      <c:overlay val="0"/>
      <c:txPr>
        <a:bodyPr/>
        <a:lstStyle/>
        <a:p>
          <a:pPr>
            <a:defRPr b="1">
              <a:latin typeface="Arial" pitchFamily="34" charset="0"/>
              <a:cs typeface="Arial" pitchFamily="34" charset="0"/>
            </a:defRPr>
          </a:pPr>
          <a:endParaRPr lang="en-US"/>
        </a:p>
      </c:txPr>
    </c:legend>
    <c:plotVisOnly val="1"/>
    <c:dispBlanksAs val="gap"/>
    <c:showDLblsOverMax val="0"/>
  </c:chart>
  <c:spPr>
    <a:ln>
      <a:noFill/>
    </a:ln>
  </c:spPr>
  <c:externalData r:id="rId1">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402900180449047"/>
          <c:y val="0.12342195462328555"/>
          <c:w val="0.8669721164623222"/>
          <c:h val="0.65185892277745272"/>
        </c:manualLayout>
      </c:layout>
      <c:barChart>
        <c:barDir val="col"/>
        <c:grouping val="clustered"/>
        <c:varyColors val="1"/>
        <c:ser>
          <c:idx val="0"/>
          <c:order val="0"/>
          <c:tx>
            <c:strRef>
              <c:f>GDP!$A$13</c:f>
              <c:strCache>
                <c:ptCount val="1"/>
                <c:pt idx="0">
                  <c:v>GDP Growth</c:v>
                </c:pt>
              </c:strCache>
            </c:strRef>
          </c:tx>
          <c:spPr>
            <a:solidFill>
              <a:schemeClr val="accent2"/>
            </a:solidFill>
            <a:ln w="22791">
              <a:noFill/>
            </a:ln>
          </c:spPr>
          <c:invertIfNegative val="0"/>
          <c:dLbls>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GDP!$B$12:$I$12</c:f>
              <c:numCache>
                <c:formatCode>General</c:formatCode>
                <c:ptCount val="8"/>
                <c:pt idx="0">
                  <c:v>2008</c:v>
                </c:pt>
                <c:pt idx="1">
                  <c:v>2009</c:v>
                </c:pt>
                <c:pt idx="2">
                  <c:v>2010</c:v>
                </c:pt>
                <c:pt idx="3">
                  <c:v>2011</c:v>
                </c:pt>
                <c:pt idx="4">
                  <c:v>2012</c:v>
                </c:pt>
                <c:pt idx="5">
                  <c:v>2013</c:v>
                </c:pt>
                <c:pt idx="6">
                  <c:v>2014</c:v>
                </c:pt>
                <c:pt idx="7">
                  <c:v>2015</c:v>
                </c:pt>
              </c:numCache>
            </c:numRef>
          </c:cat>
          <c:val>
            <c:numRef>
              <c:f>GDP!$B$13:$I$13</c:f>
              <c:numCache>
                <c:formatCode>0.00%</c:formatCode>
                <c:ptCount val="8"/>
                <c:pt idx="0">
                  <c:v>-3.3657987146359369E-3</c:v>
                </c:pt>
                <c:pt idx="1">
                  <c:v>-3.0692698826349396E-2</c:v>
                </c:pt>
                <c:pt idx="2">
                  <c:v>2.3908621682950493E-2</c:v>
                </c:pt>
                <c:pt idx="3">
                  <c:v>1.8075897718551781E-2</c:v>
                </c:pt>
                <c:pt idx="4">
                  <c:v>2.1999999999999999E-2</c:v>
                </c:pt>
              </c:numCache>
            </c:numRef>
          </c:val>
        </c:ser>
        <c:ser>
          <c:idx val="1"/>
          <c:order val="1"/>
          <c:tx>
            <c:strRef>
              <c:f>GDP!$A$14</c:f>
              <c:strCache>
                <c:ptCount val="1"/>
                <c:pt idx="0">
                  <c:v>Current Forecast</c:v>
                </c:pt>
              </c:strCache>
            </c:strRef>
          </c:tx>
          <c:spPr>
            <a:solidFill>
              <a:srgbClr val="B2BDCE"/>
            </a:solidFill>
            <a:ln w="22791">
              <a:noFill/>
            </a:ln>
          </c:spPr>
          <c:invertIfNegative val="1"/>
          <c:dPt>
            <c:idx val="10"/>
            <c:invertIfNegative val="1"/>
            <c:bubble3D val="0"/>
            <c:spPr>
              <a:solidFill>
                <a:schemeClr val="accent2"/>
              </a:solidFill>
              <a:ln w="22791">
                <a:noFill/>
              </a:ln>
            </c:spPr>
          </c:dPt>
          <c:dLbls>
            <c:dLbl>
              <c:idx val="5"/>
              <c:layout>
                <c:manualLayout>
                  <c:x val="0"/>
                  <c:y val="2.0806239032012938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0"/>
                  <c:y val="1.7338532526677448E-2"/>
                </c:manualLayout>
              </c:layout>
              <c:showLegendKey val="0"/>
              <c:showVal val="1"/>
              <c:showCatName val="0"/>
              <c:showSerName val="0"/>
              <c:showPercent val="0"/>
              <c:showBubbleSize val="0"/>
              <c:extLst>
                <c:ext xmlns:c15="http://schemas.microsoft.com/office/drawing/2012/chart" uri="{CE6537A1-D6FC-4f65-9D91-7224C49458BB}"/>
              </c:extLst>
            </c:dLbl>
            <c:dLbl>
              <c:idx val="13"/>
              <c:layout>
                <c:manualLayout>
                  <c:x val="0"/>
                  <c:y val="-1.0403119516006469E-2"/>
                </c:manualLayout>
              </c:layout>
              <c:showLegendKey val="0"/>
              <c:showVal val="1"/>
              <c:showCatName val="0"/>
              <c:showSerName val="0"/>
              <c:showPercent val="0"/>
              <c:showBubbleSize val="0"/>
              <c:extLst>
                <c:ext xmlns:c15="http://schemas.microsoft.com/office/drawing/2012/chart" uri="{CE6537A1-D6FC-4f65-9D91-7224C49458BB}"/>
              </c:extLst>
            </c:dLbl>
            <c:numFmt formatCode="0.0%" sourceLinked="0"/>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GDP!$B$12:$I$12</c:f>
              <c:numCache>
                <c:formatCode>General</c:formatCode>
                <c:ptCount val="8"/>
                <c:pt idx="0">
                  <c:v>2008</c:v>
                </c:pt>
                <c:pt idx="1">
                  <c:v>2009</c:v>
                </c:pt>
                <c:pt idx="2">
                  <c:v>2010</c:v>
                </c:pt>
                <c:pt idx="3">
                  <c:v>2011</c:v>
                </c:pt>
                <c:pt idx="4">
                  <c:v>2012</c:v>
                </c:pt>
                <c:pt idx="5">
                  <c:v>2013</c:v>
                </c:pt>
                <c:pt idx="6">
                  <c:v>2014</c:v>
                </c:pt>
                <c:pt idx="7">
                  <c:v>2015</c:v>
                </c:pt>
              </c:numCache>
            </c:numRef>
          </c:cat>
          <c:val>
            <c:numRef>
              <c:f>GDP!$B$14:$I$14</c:f>
              <c:numCache>
                <c:formatCode>General</c:formatCode>
                <c:ptCount val="8"/>
                <c:pt idx="5" formatCode="0.00%">
                  <c:v>1.9837124444575194E-2</c:v>
                </c:pt>
                <c:pt idx="6" formatCode="0.00%">
                  <c:v>2.7867105248920554E-2</c:v>
                </c:pt>
                <c:pt idx="7" formatCode="0.00%">
                  <c:v>3.2055907827597707E-2</c:v>
                </c:pt>
              </c:numCache>
            </c:numRef>
          </c:val>
          <c:extLst>
            <c:ext xmlns:c14="http://schemas.microsoft.com/office/drawing/2007/8/2/chart" uri="{6F2FDCE9-48DA-4B69-8628-5D25D57E5C99}">
              <c14:invertSolidFillFmt>
                <c14:spPr xmlns:c14="http://schemas.microsoft.com/office/drawing/2007/8/2/chart">
                  <a:solidFill>
                    <a:srgbClr val="FFFFFF"/>
                  </a:solidFill>
                  <a:ln w="22791">
                    <a:noFill/>
                  </a:ln>
                </c14:spPr>
              </c14:invertSolidFillFmt>
            </c:ext>
          </c:extLst>
        </c:ser>
        <c:dLbls>
          <c:showLegendKey val="0"/>
          <c:showVal val="0"/>
          <c:showCatName val="0"/>
          <c:showSerName val="0"/>
          <c:showPercent val="0"/>
          <c:showBubbleSize val="0"/>
        </c:dLbls>
        <c:gapWidth val="60"/>
        <c:overlap val="100"/>
        <c:axId val="516810336"/>
        <c:axId val="516810728"/>
      </c:barChart>
      <c:lineChart>
        <c:grouping val="standard"/>
        <c:varyColors val="1"/>
        <c:ser>
          <c:idx val="2"/>
          <c:order val="2"/>
          <c:tx>
            <c:strRef>
              <c:f>GDP!$A$15</c:f>
              <c:strCache>
                <c:ptCount val="1"/>
                <c:pt idx="0">
                  <c:v>January 2012 Forecast</c:v>
                </c:pt>
              </c:strCache>
            </c:strRef>
          </c:tx>
          <c:spPr>
            <a:ln w="28574">
              <a:noFill/>
            </a:ln>
          </c:spPr>
          <c:marker>
            <c:symbol val="dash"/>
            <c:size val="14"/>
            <c:spPr>
              <a:solidFill>
                <a:schemeClr val="bg2"/>
              </a:solidFill>
              <a:ln>
                <a:solidFill>
                  <a:schemeClr val="bg2"/>
                </a:solidFill>
              </a:ln>
            </c:spPr>
          </c:marker>
          <c:cat>
            <c:numRef>
              <c:f>GDP!$B$13:$I$13</c:f>
              <c:numCache>
                <c:formatCode>0.00%</c:formatCode>
                <c:ptCount val="8"/>
                <c:pt idx="0">
                  <c:v>-3.3657987146359369E-3</c:v>
                </c:pt>
                <c:pt idx="1">
                  <c:v>-3.0692698826349396E-2</c:v>
                </c:pt>
                <c:pt idx="2">
                  <c:v>2.3908621682950493E-2</c:v>
                </c:pt>
                <c:pt idx="3">
                  <c:v>1.8075897718551781E-2</c:v>
                </c:pt>
                <c:pt idx="4">
                  <c:v>2.1999999999999999E-2</c:v>
                </c:pt>
              </c:numCache>
            </c:numRef>
          </c:cat>
          <c:val>
            <c:numRef>
              <c:f>GDP!$B$15:$I$15</c:f>
              <c:numCache>
                <c:formatCode>General</c:formatCode>
                <c:ptCount val="8"/>
                <c:pt idx="5" formatCode="0.0%">
                  <c:v>2.3825781543552301E-2</c:v>
                </c:pt>
                <c:pt idx="6" formatCode="0.0%">
                  <c:v>3.4497726686284501E-2</c:v>
                </c:pt>
                <c:pt idx="7" formatCode="0.0%">
                  <c:v>3.3319335122045095E-2</c:v>
                </c:pt>
              </c:numCache>
            </c:numRef>
          </c:val>
          <c:smooth val="1"/>
        </c:ser>
        <c:dLbls>
          <c:showLegendKey val="0"/>
          <c:showVal val="0"/>
          <c:showCatName val="0"/>
          <c:showSerName val="0"/>
          <c:showPercent val="0"/>
          <c:showBubbleSize val="0"/>
        </c:dLbls>
        <c:marker val="1"/>
        <c:smooth val="0"/>
        <c:axId val="516810336"/>
        <c:axId val="516810728"/>
      </c:lineChart>
      <c:catAx>
        <c:axId val="516810336"/>
        <c:scaling>
          <c:orientation val="minMax"/>
        </c:scaling>
        <c:delete val="0"/>
        <c:axPos val="b"/>
        <c:numFmt formatCode="General" sourceLinked="1"/>
        <c:majorTickMark val="none"/>
        <c:minorTickMark val="none"/>
        <c:tickLblPos val="low"/>
        <c:spPr>
          <a:ln w="11396">
            <a:solidFill>
              <a:schemeClr val="tx1"/>
            </a:solidFill>
            <a:prstDash val="solid"/>
          </a:ln>
        </c:spPr>
        <c:txPr>
          <a:bodyPr rot="0" vert="horz"/>
          <a:lstStyle/>
          <a:p>
            <a:pPr>
              <a:defRPr/>
            </a:pPr>
            <a:endParaRPr lang="en-US"/>
          </a:p>
        </c:txPr>
        <c:crossAx val="516810728"/>
        <c:crosses val="autoZero"/>
        <c:auto val="1"/>
        <c:lblAlgn val="ctr"/>
        <c:lblOffset val="100"/>
        <c:tickLblSkip val="1"/>
        <c:tickMarkSkip val="1"/>
        <c:noMultiLvlLbl val="1"/>
      </c:catAx>
      <c:valAx>
        <c:axId val="516810728"/>
        <c:scaling>
          <c:orientation val="minMax"/>
          <c:max val="4.0000000000000008E-2"/>
          <c:min val="-4.0000000000000022E-2"/>
        </c:scaling>
        <c:delete val="0"/>
        <c:axPos val="l"/>
        <c:majorGridlines>
          <c:spPr>
            <a:ln w="2849">
              <a:solidFill>
                <a:srgbClr val="DFE1E3"/>
              </a:solidFill>
              <a:prstDash val="solid"/>
            </a:ln>
          </c:spPr>
        </c:majorGridlines>
        <c:title>
          <c:tx>
            <c:rich>
              <a:bodyPr/>
              <a:lstStyle/>
              <a:p>
                <a:pPr>
                  <a:defRPr/>
                </a:pPr>
                <a:r>
                  <a:rPr lang="en-US"/>
                  <a:t>% Change Y/Y</a:t>
                </a:r>
              </a:p>
            </c:rich>
          </c:tx>
          <c:layout>
            <c:manualLayout>
              <c:xMode val="edge"/>
              <c:yMode val="edge"/>
              <c:x val="1.1247478362725321E-3"/>
              <c:y val="0.2955346042978263"/>
            </c:manualLayout>
          </c:layout>
          <c:overlay val="1"/>
          <c:spPr>
            <a:noFill/>
            <a:ln w="22791">
              <a:noFill/>
            </a:ln>
          </c:spPr>
        </c:title>
        <c:numFmt formatCode="0%" sourceLinked="0"/>
        <c:majorTickMark val="out"/>
        <c:minorTickMark val="none"/>
        <c:tickLblPos val="nextTo"/>
        <c:spPr>
          <a:ln w="11396">
            <a:solidFill>
              <a:schemeClr val="tx1"/>
            </a:solidFill>
            <a:prstDash val="solid"/>
          </a:ln>
        </c:spPr>
        <c:txPr>
          <a:bodyPr rot="0" vert="horz"/>
          <a:lstStyle/>
          <a:p>
            <a:pPr>
              <a:defRPr sz="1600"/>
            </a:pPr>
            <a:endParaRPr lang="en-US"/>
          </a:p>
        </c:txPr>
        <c:crossAx val="516810336"/>
        <c:crosses val="autoZero"/>
        <c:crossBetween val="between"/>
        <c:majorUnit val="2.0000000000000004E-2"/>
      </c:valAx>
      <c:spPr>
        <a:noFill/>
        <a:ln w="25399">
          <a:noFill/>
        </a:ln>
      </c:spPr>
    </c:plotArea>
    <c:legend>
      <c:legendPos val="b"/>
      <c:legendEntry>
        <c:idx val="0"/>
        <c:delete val="1"/>
      </c:legendEntry>
      <c:legendEntry>
        <c:idx val="1"/>
        <c:delete val="1"/>
      </c:legendEntry>
      <c:layout>
        <c:manualLayout>
          <c:xMode val="edge"/>
          <c:yMode val="edge"/>
          <c:x val="0.54380165289256199"/>
          <c:y val="0.67095834028467416"/>
          <c:w val="0.35291885208563806"/>
          <c:h val="6.6844189930804099E-2"/>
        </c:manualLayout>
      </c:layout>
      <c:overlay val="1"/>
    </c:legend>
    <c:plotVisOnly val="1"/>
    <c:dispBlanksAs val="gap"/>
    <c:showDLblsOverMax val="1"/>
  </c:chart>
  <c:spPr>
    <a:noFill/>
    <a:ln>
      <a:noFill/>
    </a:ln>
  </c:spPr>
  <c:txPr>
    <a:bodyPr/>
    <a:lstStyle/>
    <a:p>
      <a:pPr>
        <a:defRPr sz="1400" b="1" i="0" u="none" strike="noStrike" baseline="0">
          <a:solidFill>
            <a:schemeClr val="tx1"/>
          </a:solidFill>
          <a:latin typeface="Arial"/>
          <a:ea typeface="Arial"/>
          <a:cs typeface="Arial"/>
        </a:defRPr>
      </a:pPr>
      <a:endParaRPr lang="en-US"/>
    </a:p>
  </c:txPr>
  <c:externalData r:id="rId2">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075646971688116"/>
          <c:y val="3.7385933313194578E-2"/>
          <c:w val="0.80906528346399942"/>
          <c:h val="0.64871919327336114"/>
        </c:manualLayout>
      </c:layout>
      <c:barChart>
        <c:barDir val="col"/>
        <c:grouping val="stacked"/>
        <c:varyColors val="1"/>
        <c:ser>
          <c:idx val="0"/>
          <c:order val="0"/>
          <c:tx>
            <c:strRef>
              <c:f>'Global Insight'!$B$17</c:f>
              <c:strCache>
                <c:ptCount val="1"/>
                <c:pt idx="0">
                  <c:v>Government</c:v>
                </c:pt>
              </c:strCache>
            </c:strRef>
          </c:tx>
          <c:spPr>
            <a:solidFill>
              <a:srgbClr val="78A22F"/>
            </a:solidFill>
            <a:ln w="25739">
              <a:noFill/>
            </a:ln>
          </c:spPr>
          <c:invertIfNegative val="0"/>
          <c:dPt>
            <c:idx val="40"/>
            <c:invertIfNegative val="0"/>
            <c:bubble3D val="0"/>
          </c:dPt>
          <c:dPt>
            <c:idx val="41"/>
            <c:invertIfNegative val="0"/>
            <c:bubble3D val="0"/>
          </c:dPt>
          <c:dPt>
            <c:idx val="42"/>
            <c:invertIfNegative val="0"/>
            <c:bubble3D val="0"/>
            <c:spPr>
              <a:solidFill>
                <a:srgbClr val="BECEAD"/>
              </a:solidFill>
              <a:ln w="25739">
                <a:noFill/>
              </a:ln>
            </c:spPr>
          </c:dPt>
          <c:dPt>
            <c:idx val="43"/>
            <c:invertIfNegative val="0"/>
            <c:bubble3D val="0"/>
            <c:spPr>
              <a:solidFill>
                <a:srgbClr val="BECEAD"/>
              </a:solidFill>
              <a:ln w="25739">
                <a:noFill/>
              </a:ln>
            </c:spPr>
          </c:dPt>
          <c:dPt>
            <c:idx val="44"/>
            <c:invertIfNegative val="0"/>
            <c:bubble3D val="0"/>
            <c:spPr>
              <a:solidFill>
                <a:srgbClr val="BECEAD"/>
              </a:solidFill>
              <a:ln w="25739">
                <a:noFill/>
              </a:ln>
            </c:spPr>
          </c:dPt>
          <c:dPt>
            <c:idx val="45"/>
            <c:invertIfNegative val="0"/>
            <c:bubble3D val="0"/>
            <c:spPr>
              <a:solidFill>
                <a:srgbClr val="BECEAD"/>
              </a:solidFill>
              <a:ln w="25739">
                <a:noFill/>
              </a:ln>
            </c:spPr>
          </c:dPt>
          <c:dPt>
            <c:idx val="46"/>
            <c:invertIfNegative val="0"/>
            <c:bubble3D val="0"/>
            <c:spPr>
              <a:solidFill>
                <a:srgbClr val="D6E3C0"/>
              </a:solidFill>
              <a:ln w="25739">
                <a:noFill/>
              </a:ln>
            </c:spPr>
          </c:dPt>
          <c:dPt>
            <c:idx val="47"/>
            <c:invertIfNegative val="0"/>
            <c:bubble3D val="0"/>
            <c:spPr>
              <a:solidFill>
                <a:srgbClr val="D6E3C0"/>
              </a:solidFill>
              <a:ln w="25739">
                <a:noFill/>
              </a:ln>
            </c:spPr>
          </c:dPt>
          <c:dPt>
            <c:idx val="48"/>
            <c:invertIfNegative val="0"/>
            <c:bubble3D val="0"/>
            <c:spPr>
              <a:solidFill>
                <a:srgbClr val="D6E3C0"/>
              </a:solidFill>
              <a:ln w="25739">
                <a:noFill/>
              </a:ln>
            </c:spPr>
          </c:dPt>
          <c:dPt>
            <c:idx val="49"/>
            <c:invertIfNegative val="0"/>
            <c:bubble3D val="0"/>
            <c:spPr>
              <a:solidFill>
                <a:srgbClr val="D6E3C0"/>
              </a:solidFill>
              <a:ln w="25739">
                <a:noFill/>
              </a:ln>
            </c:spPr>
          </c:dPt>
          <c:dPt>
            <c:idx val="50"/>
            <c:invertIfNegative val="0"/>
            <c:bubble3D val="0"/>
            <c:spPr>
              <a:solidFill>
                <a:srgbClr val="BECEAD"/>
              </a:solidFill>
              <a:ln w="25739">
                <a:noFill/>
              </a:ln>
            </c:spPr>
          </c:dPt>
          <c:dPt>
            <c:idx val="51"/>
            <c:invertIfNegative val="0"/>
            <c:bubble3D val="0"/>
            <c:spPr>
              <a:solidFill>
                <a:srgbClr val="BECEAD"/>
              </a:solidFill>
              <a:ln w="25739">
                <a:noFill/>
              </a:ln>
            </c:spPr>
          </c:dPt>
          <c:dPt>
            <c:idx val="52"/>
            <c:invertIfNegative val="0"/>
            <c:bubble3D val="0"/>
            <c:spPr>
              <a:solidFill>
                <a:srgbClr val="BECEAD"/>
              </a:solidFill>
              <a:ln w="25739">
                <a:noFill/>
              </a:ln>
            </c:spPr>
          </c:dPt>
          <c:dPt>
            <c:idx val="53"/>
            <c:invertIfNegative val="0"/>
            <c:bubble3D val="0"/>
            <c:spPr>
              <a:solidFill>
                <a:srgbClr val="BECEAD"/>
              </a:solidFill>
              <a:ln w="25739">
                <a:noFill/>
              </a:ln>
            </c:spPr>
          </c:dPt>
          <c:dPt>
            <c:idx val="54"/>
            <c:invertIfNegative val="0"/>
            <c:bubble3D val="0"/>
            <c:spPr>
              <a:solidFill>
                <a:srgbClr val="BECEAD"/>
              </a:solidFill>
              <a:ln w="25739">
                <a:noFill/>
              </a:ln>
            </c:spPr>
          </c:dPt>
          <c:dPt>
            <c:idx val="55"/>
            <c:invertIfNegative val="0"/>
            <c:bubble3D val="0"/>
            <c:spPr>
              <a:solidFill>
                <a:srgbClr val="BECEAD"/>
              </a:solidFill>
              <a:ln w="25739">
                <a:noFill/>
              </a:ln>
            </c:spPr>
          </c:dPt>
          <c:dPt>
            <c:idx val="56"/>
            <c:invertIfNegative val="0"/>
            <c:bubble3D val="0"/>
            <c:spPr>
              <a:solidFill>
                <a:srgbClr val="BECEAD"/>
              </a:solidFill>
              <a:ln w="25739">
                <a:noFill/>
              </a:ln>
            </c:spPr>
          </c:dPt>
          <c:dPt>
            <c:idx val="57"/>
            <c:invertIfNegative val="0"/>
            <c:bubble3D val="0"/>
            <c:spPr>
              <a:solidFill>
                <a:srgbClr val="BECEAD"/>
              </a:solidFill>
              <a:ln w="25739">
                <a:noFill/>
              </a:ln>
            </c:spPr>
          </c:dPt>
          <c:dPt>
            <c:idx val="58"/>
            <c:invertIfNegative val="0"/>
            <c:bubble3D val="0"/>
            <c:spPr>
              <a:solidFill>
                <a:srgbClr val="BECEAD"/>
              </a:solidFill>
              <a:ln w="25739">
                <a:noFill/>
              </a:ln>
            </c:spPr>
          </c:dPt>
          <c:dPt>
            <c:idx val="59"/>
            <c:invertIfNegative val="0"/>
            <c:bubble3D val="0"/>
            <c:spPr>
              <a:solidFill>
                <a:srgbClr val="BECEAD"/>
              </a:solidFill>
              <a:ln w="25739">
                <a:noFill/>
              </a:ln>
            </c:spPr>
          </c:dPt>
          <c:cat>
            <c:numRef>
              <c:f>'Global Insight'!$C$16:$BG$16</c:f>
              <c:numCache>
                <c:formatCode>[$-409]mmm\-yy;@</c:formatCode>
                <c:ptCount val="57"/>
                <c:pt idx="0">
                  <c:v>37621</c:v>
                </c:pt>
                <c:pt idx="1">
                  <c:v>37711</c:v>
                </c:pt>
                <c:pt idx="2">
                  <c:v>37802</c:v>
                </c:pt>
                <c:pt idx="3">
                  <c:v>37894</c:v>
                </c:pt>
                <c:pt idx="4">
                  <c:v>37986</c:v>
                </c:pt>
                <c:pt idx="5">
                  <c:v>38077</c:v>
                </c:pt>
                <c:pt idx="6">
                  <c:v>38168</c:v>
                </c:pt>
                <c:pt idx="7">
                  <c:v>38260</c:v>
                </c:pt>
                <c:pt idx="8">
                  <c:v>38352</c:v>
                </c:pt>
                <c:pt idx="9">
                  <c:v>38442</c:v>
                </c:pt>
                <c:pt idx="10">
                  <c:v>38533</c:v>
                </c:pt>
                <c:pt idx="11">
                  <c:v>38625</c:v>
                </c:pt>
                <c:pt idx="12">
                  <c:v>38717</c:v>
                </c:pt>
                <c:pt idx="13">
                  <c:v>38807</c:v>
                </c:pt>
                <c:pt idx="14">
                  <c:v>38898</c:v>
                </c:pt>
                <c:pt idx="15">
                  <c:v>38990</c:v>
                </c:pt>
                <c:pt idx="16">
                  <c:v>39082</c:v>
                </c:pt>
                <c:pt idx="17">
                  <c:v>39172</c:v>
                </c:pt>
                <c:pt idx="18">
                  <c:v>39263</c:v>
                </c:pt>
                <c:pt idx="19">
                  <c:v>39355</c:v>
                </c:pt>
                <c:pt idx="20">
                  <c:v>39447</c:v>
                </c:pt>
                <c:pt idx="21">
                  <c:v>39538</c:v>
                </c:pt>
                <c:pt idx="22">
                  <c:v>39629</c:v>
                </c:pt>
                <c:pt idx="23">
                  <c:v>39721</c:v>
                </c:pt>
                <c:pt idx="24">
                  <c:v>39813</c:v>
                </c:pt>
                <c:pt idx="25">
                  <c:v>39903</c:v>
                </c:pt>
                <c:pt idx="26">
                  <c:v>39994</c:v>
                </c:pt>
                <c:pt idx="27">
                  <c:v>40086</c:v>
                </c:pt>
                <c:pt idx="28">
                  <c:v>40178</c:v>
                </c:pt>
                <c:pt idx="29">
                  <c:v>40268</c:v>
                </c:pt>
                <c:pt idx="30">
                  <c:v>40359</c:v>
                </c:pt>
                <c:pt idx="31">
                  <c:v>40451</c:v>
                </c:pt>
                <c:pt idx="32">
                  <c:v>40543</c:v>
                </c:pt>
                <c:pt idx="33">
                  <c:v>40633</c:v>
                </c:pt>
                <c:pt idx="34">
                  <c:v>40724</c:v>
                </c:pt>
                <c:pt idx="35">
                  <c:v>40816</c:v>
                </c:pt>
                <c:pt idx="36">
                  <c:v>40908</c:v>
                </c:pt>
                <c:pt idx="37">
                  <c:v>40999</c:v>
                </c:pt>
                <c:pt idx="38">
                  <c:v>41090</c:v>
                </c:pt>
                <c:pt idx="39">
                  <c:v>41182</c:v>
                </c:pt>
                <c:pt idx="40">
                  <c:v>41274</c:v>
                </c:pt>
                <c:pt idx="41">
                  <c:v>41364</c:v>
                </c:pt>
                <c:pt idx="42">
                  <c:v>41455</c:v>
                </c:pt>
                <c:pt idx="43">
                  <c:v>41547</c:v>
                </c:pt>
                <c:pt idx="44">
                  <c:v>41639</c:v>
                </c:pt>
                <c:pt idx="45">
                  <c:v>41729</c:v>
                </c:pt>
                <c:pt idx="46">
                  <c:v>41820</c:v>
                </c:pt>
                <c:pt idx="47">
                  <c:v>41912</c:v>
                </c:pt>
                <c:pt idx="48">
                  <c:v>42004</c:v>
                </c:pt>
                <c:pt idx="49">
                  <c:v>42094</c:v>
                </c:pt>
                <c:pt idx="50">
                  <c:v>42185</c:v>
                </c:pt>
                <c:pt idx="51">
                  <c:v>42277</c:v>
                </c:pt>
                <c:pt idx="52">
                  <c:v>42369</c:v>
                </c:pt>
                <c:pt idx="53">
                  <c:v>42460</c:v>
                </c:pt>
                <c:pt idx="54">
                  <c:v>42551</c:v>
                </c:pt>
                <c:pt idx="55">
                  <c:v>42643</c:v>
                </c:pt>
                <c:pt idx="56">
                  <c:v>42735</c:v>
                </c:pt>
              </c:numCache>
            </c:numRef>
          </c:cat>
          <c:val>
            <c:numRef>
              <c:f>'Global Insight'!$C$17:$BG$17</c:f>
              <c:numCache>
                <c:formatCode>General</c:formatCode>
                <c:ptCount val="57"/>
                <c:pt idx="0">
                  <c:v>16.333333333001576</c:v>
                </c:pt>
                <c:pt idx="1">
                  <c:v>44.000000000000483</c:v>
                </c:pt>
                <c:pt idx="2">
                  <c:v>-30.666666666999021</c:v>
                </c:pt>
                <c:pt idx="3">
                  <c:v>-25.000000000002132</c:v>
                </c:pt>
                <c:pt idx="4">
                  <c:v>-17.999999999997129</c:v>
                </c:pt>
                <c:pt idx="5">
                  <c:v>12.333333333998553</c:v>
                </c:pt>
                <c:pt idx="6">
                  <c:v>50.99999999999838</c:v>
                </c:pt>
                <c:pt idx="7">
                  <c:v>12.666666666003579</c:v>
                </c:pt>
                <c:pt idx="8">
                  <c:v>57.999999999999829</c:v>
                </c:pt>
                <c:pt idx="9">
                  <c:v>59.333333333995597</c:v>
                </c:pt>
                <c:pt idx="10">
                  <c:v>26.333333333003139</c:v>
                </c:pt>
                <c:pt idx="11">
                  <c:v>88.999999999998636</c:v>
                </c:pt>
                <c:pt idx="12">
                  <c:v>0.66666666700143651</c:v>
                </c:pt>
                <c:pt idx="13">
                  <c:v>20.333333332999359</c:v>
                </c:pt>
                <c:pt idx="14">
                  <c:v>46.33333333299916</c:v>
                </c:pt>
                <c:pt idx="15">
                  <c:v>99.666666667001635</c:v>
                </c:pt>
                <c:pt idx="16">
                  <c:v>57.666666667000044</c:v>
                </c:pt>
                <c:pt idx="17">
                  <c:v>45.333333332997938</c:v>
                </c:pt>
                <c:pt idx="18">
                  <c:v>66.666666667000385</c:v>
                </c:pt>
                <c:pt idx="19">
                  <c:v>33.666666666000822</c:v>
                </c:pt>
                <c:pt idx="20">
                  <c:v>110.33333333399753</c:v>
                </c:pt>
                <c:pt idx="21">
                  <c:v>80.333333333001633</c:v>
                </c:pt>
                <c:pt idx="22">
                  <c:v>67.333333332999956</c:v>
                </c:pt>
                <c:pt idx="23">
                  <c:v>74.00000000000162</c:v>
                </c:pt>
                <c:pt idx="24">
                  <c:v>-2.3333333330022299</c:v>
                </c:pt>
                <c:pt idx="25">
                  <c:v>20.000000000003126</c:v>
                </c:pt>
                <c:pt idx="26">
                  <c:v>51.333333332998166</c:v>
                </c:pt>
                <c:pt idx="27">
                  <c:v>-125.99999999999767</c:v>
                </c:pt>
                <c:pt idx="28">
                  <c:v>10.666666666999447</c:v>
                </c:pt>
                <c:pt idx="29">
                  <c:v>-22.000000000002018</c:v>
                </c:pt>
                <c:pt idx="30">
                  <c:v>287.66666666700047</c:v>
                </c:pt>
                <c:pt idx="31">
                  <c:v>-361.33333333399878</c:v>
                </c:pt>
                <c:pt idx="32">
                  <c:v>-132.33333333300124</c:v>
                </c:pt>
                <c:pt idx="33">
                  <c:v>-64.333333332999842</c:v>
                </c:pt>
                <c:pt idx="34">
                  <c:v>-61.333333334001594</c:v>
                </c:pt>
                <c:pt idx="35">
                  <c:v>-137.66666666600003</c:v>
                </c:pt>
                <c:pt idx="36">
                  <c:v>-49.333333333997587</c:v>
                </c:pt>
                <c:pt idx="37">
                  <c:v>-29.3333333329997</c:v>
                </c:pt>
                <c:pt idx="38">
                  <c:v>-22.999999999999687</c:v>
                </c:pt>
                <c:pt idx="39">
                  <c:v>2.3333333329986772</c:v>
                </c:pt>
                <c:pt idx="40">
                  <c:v>-39.999999999999147</c:v>
                </c:pt>
                <c:pt idx="41">
                  <c:v>-15.333333333003907</c:v>
                </c:pt>
                <c:pt idx="42">
                  <c:v>-83.960000000001145</c:v>
                </c:pt>
                <c:pt idx="43">
                  <c:v>-33.269999999998134</c:v>
                </c:pt>
                <c:pt idx="44">
                  <c:v>25.479999999998171</c:v>
                </c:pt>
                <c:pt idx="45">
                  <c:v>34.650000000002734</c:v>
                </c:pt>
                <c:pt idx="46">
                  <c:v>36.970000000000169</c:v>
                </c:pt>
                <c:pt idx="47">
                  <c:v>43.309999999998183</c:v>
                </c:pt>
                <c:pt idx="48">
                  <c:v>15.440000000001675</c:v>
                </c:pt>
                <c:pt idx="49">
                  <c:v>25.05999999999986</c:v>
                </c:pt>
                <c:pt idx="50">
                  <c:v>12.609999999998678</c:v>
                </c:pt>
                <c:pt idx="51">
                  <c:v>22.95000000000158</c:v>
                </c:pt>
                <c:pt idx="52">
                  <c:v>24.960000000000093</c:v>
                </c:pt>
                <c:pt idx="53">
                  <c:v>19.91999999999905</c:v>
                </c:pt>
                <c:pt idx="54">
                  <c:v>25.600000000000733</c:v>
                </c:pt>
                <c:pt idx="55">
                  <c:v>32.7699999999993</c:v>
                </c:pt>
                <c:pt idx="56">
                  <c:v>39.100000000001245</c:v>
                </c:pt>
              </c:numCache>
            </c:numRef>
          </c:val>
        </c:ser>
        <c:ser>
          <c:idx val="1"/>
          <c:order val="1"/>
          <c:tx>
            <c:strRef>
              <c:f>'Global Insight'!$B$18</c:f>
              <c:strCache>
                <c:ptCount val="1"/>
                <c:pt idx="0">
                  <c:v>Private Nonfarm</c:v>
                </c:pt>
              </c:strCache>
            </c:strRef>
          </c:tx>
          <c:spPr>
            <a:solidFill>
              <a:srgbClr val="00245D"/>
            </a:solidFill>
            <a:ln w="25739">
              <a:noFill/>
            </a:ln>
          </c:spPr>
          <c:invertIfNegative val="0"/>
          <c:dPt>
            <c:idx val="40"/>
            <c:invertIfNegative val="0"/>
            <c:bubble3D val="0"/>
          </c:dPt>
          <c:dPt>
            <c:idx val="41"/>
            <c:invertIfNegative val="0"/>
            <c:bubble3D val="0"/>
          </c:dPt>
          <c:dPt>
            <c:idx val="42"/>
            <c:invertIfNegative val="0"/>
            <c:bubble3D val="0"/>
            <c:spPr>
              <a:solidFill>
                <a:srgbClr val="B2BDCE"/>
              </a:solidFill>
              <a:ln w="25739">
                <a:noFill/>
              </a:ln>
            </c:spPr>
          </c:dPt>
          <c:dPt>
            <c:idx val="43"/>
            <c:invertIfNegative val="0"/>
            <c:bubble3D val="0"/>
            <c:spPr>
              <a:solidFill>
                <a:srgbClr val="B2BDCE"/>
              </a:solidFill>
              <a:ln w="25739">
                <a:noFill/>
              </a:ln>
            </c:spPr>
          </c:dPt>
          <c:dPt>
            <c:idx val="44"/>
            <c:invertIfNegative val="0"/>
            <c:bubble3D val="0"/>
            <c:spPr>
              <a:solidFill>
                <a:srgbClr val="B2BDCE"/>
              </a:solidFill>
              <a:ln w="25739">
                <a:noFill/>
              </a:ln>
            </c:spPr>
          </c:dPt>
          <c:dPt>
            <c:idx val="45"/>
            <c:invertIfNegative val="0"/>
            <c:bubble3D val="0"/>
            <c:spPr>
              <a:solidFill>
                <a:srgbClr val="B2BDCE"/>
              </a:solidFill>
              <a:ln w="25739">
                <a:noFill/>
              </a:ln>
            </c:spPr>
          </c:dPt>
          <c:dPt>
            <c:idx val="46"/>
            <c:invertIfNegative val="0"/>
            <c:bubble3D val="0"/>
            <c:spPr>
              <a:solidFill>
                <a:srgbClr val="B2BDCE"/>
              </a:solidFill>
              <a:ln w="25739">
                <a:noFill/>
              </a:ln>
            </c:spPr>
          </c:dPt>
          <c:dPt>
            <c:idx val="47"/>
            <c:invertIfNegative val="0"/>
            <c:bubble3D val="0"/>
            <c:spPr>
              <a:solidFill>
                <a:srgbClr val="B2BDCE"/>
              </a:solidFill>
              <a:ln w="25739">
                <a:noFill/>
              </a:ln>
            </c:spPr>
          </c:dPt>
          <c:dPt>
            <c:idx val="48"/>
            <c:invertIfNegative val="0"/>
            <c:bubble3D val="0"/>
            <c:spPr>
              <a:solidFill>
                <a:srgbClr val="B2BDCE"/>
              </a:solidFill>
              <a:ln w="25739">
                <a:noFill/>
              </a:ln>
            </c:spPr>
          </c:dPt>
          <c:dPt>
            <c:idx val="49"/>
            <c:invertIfNegative val="0"/>
            <c:bubble3D val="0"/>
            <c:spPr>
              <a:solidFill>
                <a:srgbClr val="B2BDCE"/>
              </a:solidFill>
              <a:ln w="25739">
                <a:noFill/>
              </a:ln>
            </c:spPr>
          </c:dPt>
          <c:dPt>
            <c:idx val="50"/>
            <c:invertIfNegative val="0"/>
            <c:bubble3D val="0"/>
            <c:spPr>
              <a:solidFill>
                <a:srgbClr val="B2BDCE"/>
              </a:solidFill>
              <a:ln w="25739">
                <a:noFill/>
              </a:ln>
            </c:spPr>
          </c:dPt>
          <c:dPt>
            <c:idx val="51"/>
            <c:invertIfNegative val="0"/>
            <c:bubble3D val="0"/>
            <c:spPr>
              <a:solidFill>
                <a:srgbClr val="B2BDCE"/>
              </a:solidFill>
              <a:ln w="25739">
                <a:noFill/>
              </a:ln>
            </c:spPr>
          </c:dPt>
          <c:dPt>
            <c:idx val="52"/>
            <c:invertIfNegative val="0"/>
            <c:bubble3D val="0"/>
            <c:spPr>
              <a:solidFill>
                <a:srgbClr val="B2BDCE"/>
              </a:solidFill>
              <a:ln w="25739">
                <a:noFill/>
              </a:ln>
            </c:spPr>
          </c:dPt>
          <c:dPt>
            <c:idx val="53"/>
            <c:invertIfNegative val="0"/>
            <c:bubble3D val="0"/>
            <c:spPr>
              <a:solidFill>
                <a:srgbClr val="B2BDCE"/>
              </a:solidFill>
              <a:ln w="25739">
                <a:noFill/>
              </a:ln>
            </c:spPr>
          </c:dPt>
          <c:dPt>
            <c:idx val="54"/>
            <c:invertIfNegative val="0"/>
            <c:bubble3D val="0"/>
            <c:spPr>
              <a:solidFill>
                <a:srgbClr val="B2BDCE"/>
              </a:solidFill>
              <a:ln w="25739">
                <a:noFill/>
              </a:ln>
            </c:spPr>
          </c:dPt>
          <c:dPt>
            <c:idx val="55"/>
            <c:invertIfNegative val="0"/>
            <c:bubble3D val="0"/>
            <c:spPr>
              <a:solidFill>
                <a:srgbClr val="B2BDCE"/>
              </a:solidFill>
              <a:ln w="25739">
                <a:noFill/>
              </a:ln>
            </c:spPr>
          </c:dPt>
          <c:dPt>
            <c:idx val="56"/>
            <c:invertIfNegative val="0"/>
            <c:bubble3D val="0"/>
            <c:spPr>
              <a:solidFill>
                <a:srgbClr val="B2BDCE"/>
              </a:solidFill>
              <a:ln w="25739">
                <a:noFill/>
              </a:ln>
            </c:spPr>
          </c:dPt>
          <c:dPt>
            <c:idx val="57"/>
            <c:invertIfNegative val="0"/>
            <c:bubble3D val="0"/>
            <c:spPr>
              <a:solidFill>
                <a:srgbClr val="B2BDCE"/>
              </a:solidFill>
              <a:ln w="25739">
                <a:noFill/>
              </a:ln>
            </c:spPr>
          </c:dPt>
          <c:dPt>
            <c:idx val="58"/>
            <c:invertIfNegative val="0"/>
            <c:bubble3D val="0"/>
            <c:spPr>
              <a:solidFill>
                <a:srgbClr val="B2BDCE"/>
              </a:solidFill>
              <a:ln w="25739">
                <a:noFill/>
              </a:ln>
            </c:spPr>
          </c:dPt>
          <c:dPt>
            <c:idx val="59"/>
            <c:invertIfNegative val="0"/>
            <c:bubble3D val="0"/>
            <c:spPr>
              <a:solidFill>
                <a:srgbClr val="B2BDCE"/>
              </a:solidFill>
              <a:ln w="25739">
                <a:noFill/>
              </a:ln>
            </c:spPr>
          </c:dPt>
          <c:cat>
            <c:numRef>
              <c:f>'Global Insight'!$C$16:$BG$16</c:f>
              <c:numCache>
                <c:formatCode>[$-409]mmm\-yy;@</c:formatCode>
                <c:ptCount val="57"/>
                <c:pt idx="0">
                  <c:v>37621</c:v>
                </c:pt>
                <c:pt idx="1">
                  <c:v>37711</c:v>
                </c:pt>
                <c:pt idx="2">
                  <c:v>37802</c:v>
                </c:pt>
                <c:pt idx="3">
                  <c:v>37894</c:v>
                </c:pt>
                <c:pt idx="4">
                  <c:v>37986</c:v>
                </c:pt>
                <c:pt idx="5">
                  <c:v>38077</c:v>
                </c:pt>
                <c:pt idx="6">
                  <c:v>38168</c:v>
                </c:pt>
                <c:pt idx="7">
                  <c:v>38260</c:v>
                </c:pt>
                <c:pt idx="8">
                  <c:v>38352</c:v>
                </c:pt>
                <c:pt idx="9">
                  <c:v>38442</c:v>
                </c:pt>
                <c:pt idx="10">
                  <c:v>38533</c:v>
                </c:pt>
                <c:pt idx="11">
                  <c:v>38625</c:v>
                </c:pt>
                <c:pt idx="12">
                  <c:v>38717</c:v>
                </c:pt>
                <c:pt idx="13">
                  <c:v>38807</c:v>
                </c:pt>
                <c:pt idx="14">
                  <c:v>38898</c:v>
                </c:pt>
                <c:pt idx="15">
                  <c:v>38990</c:v>
                </c:pt>
                <c:pt idx="16">
                  <c:v>39082</c:v>
                </c:pt>
                <c:pt idx="17">
                  <c:v>39172</c:v>
                </c:pt>
                <c:pt idx="18">
                  <c:v>39263</c:v>
                </c:pt>
                <c:pt idx="19">
                  <c:v>39355</c:v>
                </c:pt>
                <c:pt idx="20">
                  <c:v>39447</c:v>
                </c:pt>
                <c:pt idx="21">
                  <c:v>39538</c:v>
                </c:pt>
                <c:pt idx="22">
                  <c:v>39629</c:v>
                </c:pt>
                <c:pt idx="23">
                  <c:v>39721</c:v>
                </c:pt>
                <c:pt idx="24">
                  <c:v>39813</c:v>
                </c:pt>
                <c:pt idx="25">
                  <c:v>39903</c:v>
                </c:pt>
                <c:pt idx="26">
                  <c:v>39994</c:v>
                </c:pt>
                <c:pt idx="27">
                  <c:v>40086</c:v>
                </c:pt>
                <c:pt idx="28">
                  <c:v>40178</c:v>
                </c:pt>
                <c:pt idx="29">
                  <c:v>40268</c:v>
                </c:pt>
                <c:pt idx="30">
                  <c:v>40359</c:v>
                </c:pt>
                <c:pt idx="31">
                  <c:v>40451</c:v>
                </c:pt>
                <c:pt idx="32">
                  <c:v>40543</c:v>
                </c:pt>
                <c:pt idx="33">
                  <c:v>40633</c:v>
                </c:pt>
                <c:pt idx="34">
                  <c:v>40724</c:v>
                </c:pt>
                <c:pt idx="35">
                  <c:v>40816</c:v>
                </c:pt>
                <c:pt idx="36">
                  <c:v>40908</c:v>
                </c:pt>
                <c:pt idx="37">
                  <c:v>40999</c:v>
                </c:pt>
                <c:pt idx="38">
                  <c:v>41090</c:v>
                </c:pt>
                <c:pt idx="39">
                  <c:v>41182</c:v>
                </c:pt>
                <c:pt idx="40">
                  <c:v>41274</c:v>
                </c:pt>
                <c:pt idx="41">
                  <c:v>41364</c:v>
                </c:pt>
                <c:pt idx="42">
                  <c:v>41455</c:v>
                </c:pt>
                <c:pt idx="43">
                  <c:v>41547</c:v>
                </c:pt>
                <c:pt idx="44">
                  <c:v>41639</c:v>
                </c:pt>
                <c:pt idx="45">
                  <c:v>41729</c:v>
                </c:pt>
                <c:pt idx="46">
                  <c:v>41820</c:v>
                </c:pt>
                <c:pt idx="47">
                  <c:v>41912</c:v>
                </c:pt>
                <c:pt idx="48">
                  <c:v>42004</c:v>
                </c:pt>
                <c:pt idx="49">
                  <c:v>42094</c:v>
                </c:pt>
                <c:pt idx="50">
                  <c:v>42185</c:v>
                </c:pt>
                <c:pt idx="51">
                  <c:v>42277</c:v>
                </c:pt>
                <c:pt idx="52">
                  <c:v>42369</c:v>
                </c:pt>
                <c:pt idx="53">
                  <c:v>42460</c:v>
                </c:pt>
                <c:pt idx="54">
                  <c:v>42551</c:v>
                </c:pt>
                <c:pt idx="55">
                  <c:v>42643</c:v>
                </c:pt>
                <c:pt idx="56">
                  <c:v>42735</c:v>
                </c:pt>
              </c:numCache>
            </c:numRef>
          </c:cat>
          <c:val>
            <c:numRef>
              <c:f>'Global Insight'!$C$18:$BG$18</c:f>
              <c:numCache>
                <c:formatCode>General</c:formatCode>
                <c:ptCount val="57"/>
                <c:pt idx="0">
                  <c:v>15.000000001009539</c:v>
                </c:pt>
                <c:pt idx="1">
                  <c:v>-237.66666666702463</c:v>
                </c:pt>
                <c:pt idx="2">
                  <c:v>-223.99999999998954</c:v>
                </c:pt>
                <c:pt idx="3">
                  <c:v>45.333333334014014</c:v>
                </c:pt>
                <c:pt idx="4">
                  <c:v>318.66666666599031</c:v>
                </c:pt>
                <c:pt idx="5">
                  <c:v>370.00000000000455</c:v>
                </c:pt>
                <c:pt idx="6">
                  <c:v>662.33333333299527</c:v>
                </c:pt>
                <c:pt idx="7">
                  <c:v>313.33333333398627</c:v>
                </c:pt>
                <c:pt idx="8">
                  <c:v>516.00000000000534</c:v>
                </c:pt>
                <c:pt idx="9">
                  <c:v>382.66666666598326</c:v>
                </c:pt>
                <c:pt idx="10">
                  <c:v>699.6666666669995</c:v>
                </c:pt>
                <c:pt idx="11">
                  <c:v>652.66666666701667</c:v>
                </c:pt>
                <c:pt idx="12">
                  <c:v>463.66666666600054</c:v>
                </c:pt>
                <c:pt idx="13">
                  <c:v>774.66666666698814</c:v>
                </c:pt>
                <c:pt idx="14">
                  <c:v>467.33333333401106</c:v>
                </c:pt>
                <c:pt idx="15">
                  <c:v>342.99999999898034</c:v>
                </c:pt>
                <c:pt idx="16">
                  <c:v>298.00000000001603</c:v>
                </c:pt>
                <c:pt idx="17">
                  <c:v>491.66666666701531</c:v>
                </c:pt>
                <c:pt idx="18">
                  <c:v>283.99999999999181</c:v>
                </c:pt>
                <c:pt idx="19">
                  <c:v>41.333333334023337</c:v>
                </c:pt>
                <c:pt idx="20">
                  <c:v>123.99999999898625</c:v>
                </c:pt>
                <c:pt idx="21">
                  <c:v>-50.333333333000496</c:v>
                </c:pt>
                <c:pt idx="22">
                  <c:v>-543.66666666601304</c:v>
                </c:pt>
                <c:pt idx="23">
                  <c:v>-797.66666666701269</c:v>
                </c:pt>
                <c:pt idx="24">
                  <c:v>-1617.3333333340024</c:v>
                </c:pt>
                <c:pt idx="25">
                  <c:v>-2282.3333333329715</c:v>
                </c:pt>
                <c:pt idx="26">
                  <c:v>-1932.3333333330338</c:v>
                </c:pt>
                <c:pt idx="27">
                  <c:v>-874.66666666699666</c:v>
                </c:pt>
                <c:pt idx="28">
                  <c:v>-493.33333333296991</c:v>
                </c:pt>
                <c:pt idx="29">
                  <c:v>-120.00000000000455</c:v>
                </c:pt>
                <c:pt idx="30">
                  <c:v>334.66666666599565</c:v>
                </c:pt>
                <c:pt idx="31">
                  <c:v>323.33333333399139</c:v>
                </c:pt>
                <c:pt idx="32">
                  <c:v>447.00000000001694</c:v>
                </c:pt>
                <c:pt idx="33">
                  <c:v>443.66666666599031</c:v>
                </c:pt>
                <c:pt idx="34">
                  <c:v>713.6666666669953</c:v>
                </c:pt>
                <c:pt idx="35">
                  <c:v>556.33333333300072</c:v>
                </c:pt>
                <c:pt idx="36">
                  <c:v>602.00000000099863</c:v>
                </c:pt>
                <c:pt idx="37">
                  <c:v>800.66666666598962</c:v>
                </c:pt>
                <c:pt idx="38">
                  <c:v>474.33333333299288</c:v>
                </c:pt>
                <c:pt idx="39">
                  <c:v>406.33333333401822</c:v>
                </c:pt>
                <c:pt idx="40">
                  <c:v>584.66666666701883</c:v>
                </c:pt>
                <c:pt idx="41">
                  <c:v>599.66666666598201</c:v>
                </c:pt>
                <c:pt idx="42">
                  <c:v>535.56000000001802</c:v>
                </c:pt>
                <c:pt idx="43">
                  <c:v>452.56999999998015</c:v>
                </c:pt>
                <c:pt idx="44">
                  <c:v>507.62000000000285</c:v>
                </c:pt>
                <c:pt idx="45">
                  <c:v>492.55000000000848</c:v>
                </c:pt>
                <c:pt idx="46">
                  <c:v>519.63000000000648</c:v>
                </c:pt>
                <c:pt idx="47">
                  <c:v>601.18999999998834</c:v>
                </c:pt>
                <c:pt idx="48">
                  <c:v>637.35999999998683</c:v>
                </c:pt>
                <c:pt idx="49">
                  <c:v>553.04000000000997</c:v>
                </c:pt>
                <c:pt idx="50">
                  <c:v>589.08999999999878</c:v>
                </c:pt>
                <c:pt idx="51">
                  <c:v>631.55000000000427</c:v>
                </c:pt>
                <c:pt idx="52">
                  <c:v>619.14000000001579</c:v>
                </c:pt>
                <c:pt idx="53">
                  <c:v>567.47999999997489</c:v>
                </c:pt>
                <c:pt idx="54">
                  <c:v>510.70000000001414</c:v>
                </c:pt>
                <c:pt idx="55">
                  <c:v>483.42999999999847</c:v>
                </c:pt>
                <c:pt idx="56">
                  <c:v>498.8000000000028</c:v>
                </c:pt>
              </c:numCache>
            </c:numRef>
          </c:val>
        </c:ser>
        <c:dLbls>
          <c:showLegendKey val="0"/>
          <c:showVal val="0"/>
          <c:showCatName val="0"/>
          <c:showSerName val="0"/>
          <c:showPercent val="0"/>
          <c:showBubbleSize val="0"/>
        </c:dLbls>
        <c:gapWidth val="75"/>
        <c:overlap val="100"/>
        <c:axId val="516811512"/>
        <c:axId val="516812296"/>
      </c:barChart>
      <c:lineChart>
        <c:grouping val="standard"/>
        <c:varyColors val="1"/>
        <c:ser>
          <c:idx val="2"/>
          <c:order val="2"/>
          <c:tx>
            <c:v>Unemployment Rate</c:v>
          </c:tx>
          <c:spPr>
            <a:ln w="38100">
              <a:solidFill>
                <a:srgbClr val="DE791C"/>
              </a:solidFill>
            </a:ln>
          </c:spPr>
          <c:marker>
            <c:symbol val="none"/>
          </c:marker>
          <c:cat>
            <c:numRef>
              <c:f>'Global Insight'!$C$28:$BC$28</c:f>
              <c:numCache>
                <c:formatCode>[$-409]mmm\-yy;@</c:formatCode>
                <c:ptCount val="53"/>
                <c:pt idx="0">
                  <c:v>37621</c:v>
                </c:pt>
                <c:pt idx="1">
                  <c:v>37711</c:v>
                </c:pt>
                <c:pt idx="2">
                  <c:v>37802</c:v>
                </c:pt>
                <c:pt idx="3">
                  <c:v>37894</c:v>
                </c:pt>
                <c:pt idx="4">
                  <c:v>37986</c:v>
                </c:pt>
                <c:pt idx="5">
                  <c:v>38077</c:v>
                </c:pt>
                <c:pt idx="6">
                  <c:v>38168</c:v>
                </c:pt>
                <c:pt idx="7">
                  <c:v>38260</c:v>
                </c:pt>
                <c:pt idx="8">
                  <c:v>38352</c:v>
                </c:pt>
                <c:pt idx="9">
                  <c:v>38442</c:v>
                </c:pt>
                <c:pt idx="10">
                  <c:v>38533</c:v>
                </c:pt>
                <c:pt idx="11">
                  <c:v>38625</c:v>
                </c:pt>
                <c:pt idx="12">
                  <c:v>38717</c:v>
                </c:pt>
                <c:pt idx="13">
                  <c:v>38807</c:v>
                </c:pt>
                <c:pt idx="14">
                  <c:v>38898</c:v>
                </c:pt>
                <c:pt idx="15">
                  <c:v>38990</c:v>
                </c:pt>
                <c:pt idx="16">
                  <c:v>39082</c:v>
                </c:pt>
                <c:pt idx="17">
                  <c:v>39172</c:v>
                </c:pt>
                <c:pt idx="18">
                  <c:v>39263</c:v>
                </c:pt>
                <c:pt idx="19">
                  <c:v>39355</c:v>
                </c:pt>
                <c:pt idx="20">
                  <c:v>39447</c:v>
                </c:pt>
                <c:pt idx="21">
                  <c:v>39538</c:v>
                </c:pt>
                <c:pt idx="22">
                  <c:v>39629</c:v>
                </c:pt>
                <c:pt idx="23">
                  <c:v>39721</c:v>
                </c:pt>
                <c:pt idx="24">
                  <c:v>39813</c:v>
                </c:pt>
                <c:pt idx="25">
                  <c:v>39903</c:v>
                </c:pt>
                <c:pt idx="26">
                  <c:v>39994</c:v>
                </c:pt>
                <c:pt idx="27">
                  <c:v>40086</c:v>
                </c:pt>
                <c:pt idx="28">
                  <c:v>40178</c:v>
                </c:pt>
                <c:pt idx="29">
                  <c:v>40268</c:v>
                </c:pt>
                <c:pt idx="30">
                  <c:v>40359</c:v>
                </c:pt>
                <c:pt idx="31">
                  <c:v>40451</c:v>
                </c:pt>
                <c:pt idx="32">
                  <c:v>40543</c:v>
                </c:pt>
                <c:pt idx="33">
                  <c:v>40633</c:v>
                </c:pt>
                <c:pt idx="34">
                  <c:v>40724</c:v>
                </c:pt>
                <c:pt idx="35">
                  <c:v>40816</c:v>
                </c:pt>
                <c:pt idx="36">
                  <c:v>40908</c:v>
                </c:pt>
                <c:pt idx="37">
                  <c:v>40999</c:v>
                </c:pt>
                <c:pt idx="38">
                  <c:v>41090</c:v>
                </c:pt>
                <c:pt idx="39">
                  <c:v>41182</c:v>
                </c:pt>
                <c:pt idx="40">
                  <c:v>41274</c:v>
                </c:pt>
                <c:pt idx="41">
                  <c:v>41364</c:v>
                </c:pt>
                <c:pt idx="42">
                  <c:v>41455</c:v>
                </c:pt>
                <c:pt idx="43">
                  <c:v>41547</c:v>
                </c:pt>
                <c:pt idx="44">
                  <c:v>41639</c:v>
                </c:pt>
                <c:pt idx="45">
                  <c:v>41729</c:v>
                </c:pt>
                <c:pt idx="46">
                  <c:v>41820</c:v>
                </c:pt>
                <c:pt idx="47">
                  <c:v>41912</c:v>
                </c:pt>
                <c:pt idx="48">
                  <c:v>42004</c:v>
                </c:pt>
                <c:pt idx="49">
                  <c:v>42094</c:v>
                </c:pt>
                <c:pt idx="50">
                  <c:v>42185</c:v>
                </c:pt>
                <c:pt idx="51">
                  <c:v>42277</c:v>
                </c:pt>
                <c:pt idx="52">
                  <c:v>42369</c:v>
                </c:pt>
              </c:numCache>
            </c:numRef>
          </c:cat>
          <c:val>
            <c:numRef>
              <c:f>'Global Insight'!$C$29:$BG$29</c:f>
              <c:numCache>
                <c:formatCode>0.00</c:formatCode>
                <c:ptCount val="57"/>
                <c:pt idx="0">
                  <c:v>5.8666666666670002</c:v>
                </c:pt>
                <c:pt idx="1">
                  <c:v>5.8666666666670002</c:v>
                </c:pt>
                <c:pt idx="2">
                  <c:v>6.1333333333329998</c:v>
                </c:pt>
                <c:pt idx="3">
                  <c:v>6.1333333333329998</c:v>
                </c:pt>
                <c:pt idx="4">
                  <c:v>5.833333333333</c:v>
                </c:pt>
                <c:pt idx="5">
                  <c:v>5.7</c:v>
                </c:pt>
                <c:pt idx="6">
                  <c:v>5.6000000000000005</c:v>
                </c:pt>
                <c:pt idx="7">
                  <c:v>5.4333333333329996</c:v>
                </c:pt>
                <c:pt idx="8">
                  <c:v>5.4333333333329996</c:v>
                </c:pt>
                <c:pt idx="9">
                  <c:v>5.3</c:v>
                </c:pt>
                <c:pt idx="10">
                  <c:v>5.1000000000000005</c:v>
                </c:pt>
                <c:pt idx="11">
                  <c:v>4.9666666666670007</c:v>
                </c:pt>
                <c:pt idx="12">
                  <c:v>4.9666666666670007</c:v>
                </c:pt>
                <c:pt idx="13">
                  <c:v>4.7333333333329994</c:v>
                </c:pt>
                <c:pt idx="14">
                  <c:v>4.6333333333329998</c:v>
                </c:pt>
                <c:pt idx="15">
                  <c:v>4.6333333333329998</c:v>
                </c:pt>
                <c:pt idx="16">
                  <c:v>4.4333333333329996</c:v>
                </c:pt>
                <c:pt idx="17">
                  <c:v>4.5</c:v>
                </c:pt>
                <c:pt idx="18">
                  <c:v>4.5</c:v>
                </c:pt>
                <c:pt idx="19">
                  <c:v>4.666666666667</c:v>
                </c:pt>
                <c:pt idx="20">
                  <c:v>4.8</c:v>
                </c:pt>
                <c:pt idx="21">
                  <c:v>5</c:v>
                </c:pt>
                <c:pt idx="22">
                  <c:v>5.333333333333</c:v>
                </c:pt>
                <c:pt idx="23">
                  <c:v>6</c:v>
                </c:pt>
                <c:pt idx="24">
                  <c:v>6.8666666666670002</c:v>
                </c:pt>
                <c:pt idx="25">
                  <c:v>8.2666666666669997</c:v>
                </c:pt>
                <c:pt idx="26">
                  <c:v>9.3000000000000007</c:v>
                </c:pt>
                <c:pt idx="27">
                  <c:v>9.6333333333330007</c:v>
                </c:pt>
                <c:pt idx="28">
                  <c:v>9.9333333333330014</c:v>
                </c:pt>
                <c:pt idx="29">
                  <c:v>9.8333333333330017</c:v>
                </c:pt>
                <c:pt idx="30">
                  <c:v>9.6333333333330007</c:v>
                </c:pt>
                <c:pt idx="31">
                  <c:v>9.5</c:v>
                </c:pt>
                <c:pt idx="32">
                  <c:v>9.533333333333001</c:v>
                </c:pt>
                <c:pt idx="33">
                  <c:v>9</c:v>
                </c:pt>
                <c:pt idx="34">
                  <c:v>9.033333333333001</c:v>
                </c:pt>
                <c:pt idx="35">
                  <c:v>9</c:v>
                </c:pt>
                <c:pt idx="36">
                  <c:v>8.666666666667</c:v>
                </c:pt>
                <c:pt idx="37">
                  <c:v>8.2666666666669997</c:v>
                </c:pt>
                <c:pt idx="38">
                  <c:v>8.166666666667</c:v>
                </c:pt>
                <c:pt idx="39">
                  <c:v>8.033333333333001</c:v>
                </c:pt>
                <c:pt idx="40">
                  <c:v>7.833333333333</c:v>
                </c:pt>
                <c:pt idx="41">
                  <c:v>7.7333333333333298</c:v>
                </c:pt>
              </c:numCache>
            </c:numRef>
          </c:val>
          <c:smooth val="0"/>
        </c:ser>
        <c:ser>
          <c:idx val="3"/>
          <c:order val="3"/>
          <c:tx>
            <c:v>Forecast Unemployment</c:v>
          </c:tx>
          <c:spPr>
            <a:ln w="38100">
              <a:solidFill>
                <a:srgbClr val="DE791C"/>
              </a:solidFill>
              <a:prstDash val="sysDash"/>
            </a:ln>
          </c:spPr>
          <c:marker>
            <c:symbol val="none"/>
          </c:marker>
          <c:cat>
            <c:numRef>
              <c:f>'Global Insight'!$C$28:$BC$28</c:f>
              <c:numCache>
                <c:formatCode>[$-409]mmm\-yy;@</c:formatCode>
                <c:ptCount val="53"/>
                <c:pt idx="0">
                  <c:v>37621</c:v>
                </c:pt>
                <c:pt idx="1">
                  <c:v>37711</c:v>
                </c:pt>
                <c:pt idx="2">
                  <c:v>37802</c:v>
                </c:pt>
                <c:pt idx="3">
                  <c:v>37894</c:v>
                </c:pt>
                <c:pt idx="4">
                  <c:v>37986</c:v>
                </c:pt>
                <c:pt idx="5">
                  <c:v>38077</c:v>
                </c:pt>
                <c:pt idx="6">
                  <c:v>38168</c:v>
                </c:pt>
                <c:pt idx="7">
                  <c:v>38260</c:v>
                </c:pt>
                <c:pt idx="8">
                  <c:v>38352</c:v>
                </c:pt>
                <c:pt idx="9">
                  <c:v>38442</c:v>
                </c:pt>
                <c:pt idx="10">
                  <c:v>38533</c:v>
                </c:pt>
                <c:pt idx="11">
                  <c:v>38625</c:v>
                </c:pt>
                <c:pt idx="12">
                  <c:v>38717</c:v>
                </c:pt>
                <c:pt idx="13">
                  <c:v>38807</c:v>
                </c:pt>
                <c:pt idx="14">
                  <c:v>38898</c:v>
                </c:pt>
                <c:pt idx="15">
                  <c:v>38990</c:v>
                </c:pt>
                <c:pt idx="16">
                  <c:v>39082</c:v>
                </c:pt>
                <c:pt idx="17">
                  <c:v>39172</c:v>
                </c:pt>
                <c:pt idx="18">
                  <c:v>39263</c:v>
                </c:pt>
                <c:pt idx="19">
                  <c:v>39355</c:v>
                </c:pt>
                <c:pt idx="20">
                  <c:v>39447</c:v>
                </c:pt>
                <c:pt idx="21">
                  <c:v>39538</c:v>
                </c:pt>
                <c:pt idx="22">
                  <c:v>39629</c:v>
                </c:pt>
                <c:pt idx="23">
                  <c:v>39721</c:v>
                </c:pt>
                <c:pt idx="24">
                  <c:v>39813</c:v>
                </c:pt>
                <c:pt idx="25">
                  <c:v>39903</c:v>
                </c:pt>
                <c:pt idx="26">
                  <c:v>39994</c:v>
                </c:pt>
                <c:pt idx="27">
                  <c:v>40086</c:v>
                </c:pt>
                <c:pt idx="28">
                  <c:v>40178</c:v>
                </c:pt>
                <c:pt idx="29">
                  <c:v>40268</c:v>
                </c:pt>
                <c:pt idx="30">
                  <c:v>40359</c:v>
                </c:pt>
                <c:pt idx="31">
                  <c:v>40451</c:v>
                </c:pt>
                <c:pt idx="32">
                  <c:v>40543</c:v>
                </c:pt>
                <c:pt idx="33">
                  <c:v>40633</c:v>
                </c:pt>
                <c:pt idx="34">
                  <c:v>40724</c:v>
                </c:pt>
                <c:pt idx="35">
                  <c:v>40816</c:v>
                </c:pt>
                <c:pt idx="36">
                  <c:v>40908</c:v>
                </c:pt>
                <c:pt idx="37">
                  <c:v>40999</c:v>
                </c:pt>
                <c:pt idx="38">
                  <c:v>41090</c:v>
                </c:pt>
                <c:pt idx="39">
                  <c:v>41182</c:v>
                </c:pt>
                <c:pt idx="40">
                  <c:v>41274</c:v>
                </c:pt>
                <c:pt idx="41">
                  <c:v>41364</c:v>
                </c:pt>
                <c:pt idx="42">
                  <c:v>41455</c:v>
                </c:pt>
                <c:pt idx="43">
                  <c:v>41547</c:v>
                </c:pt>
                <c:pt idx="44">
                  <c:v>41639</c:v>
                </c:pt>
                <c:pt idx="45">
                  <c:v>41729</c:v>
                </c:pt>
                <c:pt idx="46">
                  <c:v>41820</c:v>
                </c:pt>
                <c:pt idx="47">
                  <c:v>41912</c:v>
                </c:pt>
                <c:pt idx="48">
                  <c:v>42004</c:v>
                </c:pt>
                <c:pt idx="49">
                  <c:v>42094</c:v>
                </c:pt>
                <c:pt idx="50">
                  <c:v>42185</c:v>
                </c:pt>
                <c:pt idx="51">
                  <c:v>42277</c:v>
                </c:pt>
                <c:pt idx="52">
                  <c:v>42369</c:v>
                </c:pt>
              </c:numCache>
            </c:numRef>
          </c:cat>
          <c:val>
            <c:numRef>
              <c:f>'Global Insight'!$C$30:$BG$30</c:f>
              <c:numCache>
                <c:formatCode>General</c:formatCode>
                <c:ptCount val="57"/>
                <c:pt idx="41" formatCode="0.00">
                  <c:v>7.7333333333333298</c:v>
                </c:pt>
                <c:pt idx="42" formatCode="0.00">
                  <c:v>7.731052</c:v>
                </c:pt>
                <c:pt idx="43" formatCode="0.00">
                  <c:v>7.7150979999999993</c:v>
                </c:pt>
                <c:pt idx="44" formatCode="0.00">
                  <c:v>7.6290719999999999</c:v>
                </c:pt>
                <c:pt idx="45" formatCode="0.00">
                  <c:v>7.5222699999999998</c:v>
                </c:pt>
                <c:pt idx="46" formatCode="0.00">
                  <c:v>7.378298</c:v>
                </c:pt>
                <c:pt idx="47" formatCode="0.00">
                  <c:v>7.2294899999999993</c:v>
                </c:pt>
                <c:pt idx="48" formatCode="0.00">
                  <c:v>7.0769549999999999</c:v>
                </c:pt>
                <c:pt idx="49" formatCode="0.00">
                  <c:v>6.9218719999999996</c:v>
                </c:pt>
                <c:pt idx="50" formatCode="0.00">
                  <c:v>6.7668710000000001</c:v>
                </c:pt>
                <c:pt idx="51" formatCode="0.00">
                  <c:v>6.6120419999999998</c:v>
                </c:pt>
                <c:pt idx="52" formatCode="0.00">
                  <c:v>6.4812609999999999</c:v>
                </c:pt>
                <c:pt idx="53" formatCode="0.00">
                  <c:v>6.389443</c:v>
                </c:pt>
                <c:pt idx="54" formatCode="0.00">
                  <c:v>6.316268</c:v>
                </c:pt>
                <c:pt idx="55" formatCode="0.00">
                  <c:v>6.2492979999999996</c:v>
                </c:pt>
                <c:pt idx="56" formatCode="0.00">
                  <c:v>6.16859</c:v>
                </c:pt>
              </c:numCache>
            </c:numRef>
          </c:val>
          <c:smooth val="0"/>
        </c:ser>
        <c:dLbls>
          <c:showLegendKey val="0"/>
          <c:showVal val="0"/>
          <c:showCatName val="0"/>
          <c:showSerName val="0"/>
          <c:showPercent val="0"/>
          <c:showBubbleSize val="0"/>
        </c:dLbls>
        <c:marker val="1"/>
        <c:smooth val="0"/>
        <c:axId val="516812688"/>
        <c:axId val="516813080"/>
      </c:lineChart>
      <c:catAx>
        <c:axId val="516811512"/>
        <c:scaling>
          <c:orientation val="minMax"/>
        </c:scaling>
        <c:delete val="0"/>
        <c:axPos val="b"/>
        <c:numFmt formatCode="yyyy" sourceLinked="0"/>
        <c:majorTickMark val="out"/>
        <c:minorTickMark val="none"/>
        <c:tickLblPos val="low"/>
        <c:spPr>
          <a:ln w="11490">
            <a:solidFill>
              <a:srgbClr val="BEC3C7"/>
            </a:solidFill>
            <a:prstDash val="solid"/>
          </a:ln>
        </c:spPr>
        <c:txPr>
          <a:bodyPr rot="-5400000" vert="horz"/>
          <a:lstStyle/>
          <a:p>
            <a:pPr>
              <a:defRPr/>
            </a:pPr>
            <a:endParaRPr lang="en-US"/>
          </a:p>
        </c:txPr>
        <c:crossAx val="516812296"/>
        <c:crossesAt val="0"/>
        <c:auto val="0"/>
        <c:lblAlgn val="ctr"/>
        <c:lblOffset val="100"/>
        <c:tickLblSkip val="4"/>
        <c:noMultiLvlLbl val="1"/>
      </c:catAx>
      <c:valAx>
        <c:axId val="516812296"/>
        <c:scaling>
          <c:orientation val="minMax"/>
          <c:max val="900"/>
          <c:min val="-2400"/>
        </c:scaling>
        <c:delete val="0"/>
        <c:axPos val="l"/>
        <c:title>
          <c:tx>
            <c:rich>
              <a:bodyPr/>
              <a:lstStyle/>
              <a:p>
                <a:pPr>
                  <a:defRPr/>
                </a:pPr>
                <a:r>
                  <a:rPr lang="en-US"/>
                  <a:t>Payroll (Ths)</a:t>
                </a:r>
              </a:p>
            </c:rich>
          </c:tx>
          <c:layout>
            <c:manualLayout>
              <c:xMode val="edge"/>
              <c:yMode val="edge"/>
              <c:x val="4.470537308966409E-3"/>
              <c:y val="0.22401899845507361"/>
            </c:manualLayout>
          </c:layout>
          <c:overlay val="1"/>
        </c:title>
        <c:numFmt formatCode="#,##0" sourceLinked="0"/>
        <c:majorTickMark val="out"/>
        <c:minorTickMark val="none"/>
        <c:tickLblPos val="nextTo"/>
        <c:spPr>
          <a:ln w="11490">
            <a:solidFill>
              <a:srgbClr val="BEC3C7"/>
            </a:solidFill>
            <a:prstDash val="solid"/>
          </a:ln>
        </c:spPr>
        <c:txPr>
          <a:bodyPr rot="0" vert="horz"/>
          <a:lstStyle/>
          <a:p>
            <a:pPr>
              <a:defRPr/>
            </a:pPr>
            <a:endParaRPr lang="en-US"/>
          </a:p>
        </c:txPr>
        <c:crossAx val="516811512"/>
        <c:crosses val="autoZero"/>
        <c:crossBetween val="between"/>
        <c:majorUnit val="600"/>
      </c:valAx>
      <c:dateAx>
        <c:axId val="516812688"/>
        <c:scaling>
          <c:orientation val="minMax"/>
        </c:scaling>
        <c:delete val="1"/>
        <c:axPos val="b"/>
        <c:numFmt formatCode="[$-409]mmm\-yy;@" sourceLinked="1"/>
        <c:majorTickMark val="out"/>
        <c:minorTickMark val="cross"/>
        <c:tickLblPos val="low"/>
        <c:crossAx val="516813080"/>
        <c:crossesAt val="8.5"/>
        <c:auto val="1"/>
        <c:lblOffset val="100"/>
        <c:baseTimeUnit val="months"/>
      </c:dateAx>
      <c:valAx>
        <c:axId val="516813080"/>
        <c:scaling>
          <c:orientation val="minMax"/>
          <c:max val="10.1"/>
          <c:min val="4"/>
        </c:scaling>
        <c:delete val="0"/>
        <c:axPos val="r"/>
        <c:title>
          <c:tx>
            <c:rich>
              <a:bodyPr rot="-5400000" vert="horz"/>
              <a:lstStyle/>
              <a:p>
                <a:pPr>
                  <a:defRPr/>
                </a:pPr>
                <a:r>
                  <a:rPr lang="en-US"/>
                  <a:t>Unemployment Rate (%)</a:t>
                </a:r>
              </a:p>
            </c:rich>
          </c:tx>
          <c:layout>
            <c:manualLayout>
              <c:xMode val="edge"/>
              <c:yMode val="edge"/>
              <c:x val="0.96979274503068258"/>
              <c:y val="6.1707924791328118E-2"/>
            </c:manualLayout>
          </c:layout>
          <c:overlay val="1"/>
        </c:title>
        <c:numFmt formatCode="#,##0" sourceLinked="0"/>
        <c:majorTickMark val="out"/>
        <c:minorTickMark val="none"/>
        <c:tickLblPos val="nextTo"/>
        <c:spPr>
          <a:ln>
            <a:solidFill>
              <a:srgbClr val="C7C5C3"/>
            </a:solidFill>
          </a:ln>
        </c:spPr>
        <c:txPr>
          <a:bodyPr rot="0" vert="horz"/>
          <a:lstStyle/>
          <a:p>
            <a:pPr>
              <a:defRPr/>
            </a:pPr>
            <a:endParaRPr lang="en-US"/>
          </a:p>
        </c:txPr>
        <c:crossAx val="516812688"/>
        <c:crosses val="max"/>
        <c:crossBetween val="between"/>
      </c:valAx>
      <c:spPr>
        <a:solidFill>
          <a:srgbClr val="FFFFFF"/>
        </a:solidFill>
        <a:ln w="11490">
          <a:solidFill>
            <a:srgbClr val="BEC3C7"/>
          </a:solidFill>
          <a:prstDash val="solid"/>
        </a:ln>
      </c:spPr>
    </c:plotArea>
    <c:legend>
      <c:legendPos val="b"/>
      <c:legendEntry>
        <c:idx val="3"/>
        <c:delete val="1"/>
      </c:legendEntry>
      <c:layout>
        <c:manualLayout>
          <c:xMode val="edge"/>
          <c:yMode val="edge"/>
          <c:x val="0"/>
          <c:y val="0.9047283159501297"/>
          <c:w val="1"/>
          <c:h val="7.407407407407407E-2"/>
        </c:manualLayout>
      </c:layout>
      <c:overlay val="1"/>
      <c:spPr>
        <a:solidFill>
          <a:schemeClr val="bg1"/>
        </a:solidFill>
        <a:ln w="22980">
          <a:noFill/>
        </a:ln>
      </c:spPr>
    </c:legend>
    <c:plotVisOnly val="1"/>
    <c:dispBlanksAs val="gap"/>
    <c:showDLblsOverMax val="1"/>
  </c:chart>
  <c:spPr>
    <a:noFill/>
    <a:ln>
      <a:noFill/>
    </a:ln>
  </c:spPr>
  <c:txPr>
    <a:bodyPr/>
    <a:lstStyle/>
    <a:p>
      <a:pPr>
        <a:defRPr sz="1400" b="0" i="0" u="none" strike="noStrike" baseline="0">
          <a:solidFill>
            <a:srgbClr val="50534D"/>
          </a:solidFill>
          <a:latin typeface="Arial"/>
          <a:ea typeface="Arial"/>
          <a:cs typeface="Arial"/>
        </a:defRPr>
      </a:pPr>
      <a:endParaRPr lang="en-US"/>
    </a:p>
  </c:txPr>
  <c:externalData r:id="rId2">
    <c:autoUpdate val="0"/>
  </c:externalData>
  <c:userShapes r:id="rId3"/>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100"/>
            </a:pPr>
            <a:r>
              <a:rPr lang="en-US" sz="1100"/>
              <a:t>Change in Monthly Payrolls- Past 12 Months</a:t>
            </a:r>
          </a:p>
        </c:rich>
      </c:tx>
      <c:layout>
        <c:manualLayout>
          <c:xMode val="edge"/>
          <c:yMode val="edge"/>
          <c:x val="0.24220389774112883"/>
          <c:y val="1.1635016211208892E-2"/>
        </c:manualLayout>
      </c:layout>
      <c:overlay val="1"/>
    </c:title>
    <c:autoTitleDeleted val="0"/>
    <c:plotArea>
      <c:layout>
        <c:manualLayout>
          <c:layoutTarget val="inner"/>
          <c:xMode val="edge"/>
          <c:yMode val="edge"/>
          <c:x val="0.26018682704032076"/>
          <c:y val="0.2250246345065236"/>
          <c:w val="0.69151135635604599"/>
          <c:h val="0.46441394825646792"/>
        </c:manualLayout>
      </c:layout>
      <c:barChart>
        <c:barDir val="col"/>
        <c:grouping val="clustered"/>
        <c:varyColors val="0"/>
        <c:ser>
          <c:idx val="0"/>
          <c:order val="0"/>
          <c:tx>
            <c:strRef>
              <c:f>Sheet1!$F$16</c:f>
              <c:strCache>
                <c:ptCount val="1"/>
                <c:pt idx="0">
                  <c:v>Monthly Employment Change</c:v>
                </c:pt>
              </c:strCache>
            </c:strRef>
          </c:tx>
          <c:spPr>
            <a:solidFill>
              <a:srgbClr val="FFC000"/>
            </a:solidFill>
          </c:spPr>
          <c:invertIfNegative val="0"/>
          <c:cat>
            <c:numRef>
              <c:f>Sheet1!$E$30:$E$57</c:f>
              <c:numCache>
                <c:formatCode>d\-mmm\-yy</c:formatCode>
                <c:ptCount val="28"/>
                <c:pt idx="0">
                  <c:v>40633</c:v>
                </c:pt>
                <c:pt idx="1">
                  <c:v>40663</c:v>
                </c:pt>
                <c:pt idx="2">
                  <c:v>40694</c:v>
                </c:pt>
                <c:pt idx="3">
                  <c:v>40724</c:v>
                </c:pt>
                <c:pt idx="4">
                  <c:v>40755</c:v>
                </c:pt>
                <c:pt idx="5">
                  <c:v>40786</c:v>
                </c:pt>
                <c:pt idx="6">
                  <c:v>40816</c:v>
                </c:pt>
                <c:pt idx="7">
                  <c:v>40847</c:v>
                </c:pt>
                <c:pt idx="8">
                  <c:v>40877</c:v>
                </c:pt>
                <c:pt idx="9">
                  <c:v>40908</c:v>
                </c:pt>
                <c:pt idx="10">
                  <c:v>40939</c:v>
                </c:pt>
                <c:pt idx="11">
                  <c:v>40968</c:v>
                </c:pt>
                <c:pt idx="12">
                  <c:v>40999</c:v>
                </c:pt>
                <c:pt idx="13">
                  <c:v>41029</c:v>
                </c:pt>
                <c:pt idx="14">
                  <c:v>41060</c:v>
                </c:pt>
                <c:pt idx="15">
                  <c:v>41090</c:v>
                </c:pt>
                <c:pt idx="16">
                  <c:v>41121</c:v>
                </c:pt>
                <c:pt idx="17">
                  <c:v>41152</c:v>
                </c:pt>
                <c:pt idx="18">
                  <c:v>41182</c:v>
                </c:pt>
                <c:pt idx="19">
                  <c:v>41213</c:v>
                </c:pt>
                <c:pt idx="20">
                  <c:v>41243</c:v>
                </c:pt>
                <c:pt idx="21">
                  <c:v>41274</c:v>
                </c:pt>
                <c:pt idx="22">
                  <c:v>41305</c:v>
                </c:pt>
                <c:pt idx="23">
                  <c:v>41333</c:v>
                </c:pt>
                <c:pt idx="24">
                  <c:v>41364</c:v>
                </c:pt>
                <c:pt idx="25">
                  <c:v>41394</c:v>
                </c:pt>
              </c:numCache>
            </c:numRef>
          </c:cat>
          <c:val>
            <c:numRef>
              <c:f>Sheet1!$F$30:$F$57</c:f>
              <c:numCache>
                <c:formatCode>General</c:formatCode>
                <c:ptCount val="28"/>
                <c:pt idx="0">
                  <c:v>205</c:v>
                </c:pt>
                <c:pt idx="1">
                  <c:v>304</c:v>
                </c:pt>
                <c:pt idx="2">
                  <c:v>115</c:v>
                </c:pt>
                <c:pt idx="3">
                  <c:v>209</c:v>
                </c:pt>
                <c:pt idx="4">
                  <c:v>78</c:v>
                </c:pt>
                <c:pt idx="5">
                  <c:v>132</c:v>
                </c:pt>
                <c:pt idx="6">
                  <c:v>225</c:v>
                </c:pt>
                <c:pt idx="7">
                  <c:v>166</c:v>
                </c:pt>
                <c:pt idx="8">
                  <c:v>174</c:v>
                </c:pt>
                <c:pt idx="9">
                  <c:v>230</c:v>
                </c:pt>
                <c:pt idx="10">
                  <c:v>311</c:v>
                </c:pt>
                <c:pt idx="11">
                  <c:v>271</c:v>
                </c:pt>
                <c:pt idx="12">
                  <c:v>205</c:v>
                </c:pt>
                <c:pt idx="13">
                  <c:v>112</c:v>
                </c:pt>
                <c:pt idx="14">
                  <c:v>152</c:v>
                </c:pt>
                <c:pt idx="15">
                  <c:v>78</c:v>
                </c:pt>
                <c:pt idx="16">
                  <c:v>177</c:v>
                </c:pt>
                <c:pt idx="17">
                  <c:v>131</c:v>
                </c:pt>
                <c:pt idx="18">
                  <c:v>118</c:v>
                </c:pt>
                <c:pt idx="19">
                  <c:v>217</c:v>
                </c:pt>
                <c:pt idx="20">
                  <c:v>256</c:v>
                </c:pt>
                <c:pt idx="21">
                  <c:v>224</c:v>
                </c:pt>
                <c:pt idx="22">
                  <c:v>164</c:v>
                </c:pt>
                <c:pt idx="23">
                  <c:v>319</c:v>
                </c:pt>
                <c:pt idx="24">
                  <c:v>154</c:v>
                </c:pt>
                <c:pt idx="25">
                  <c:v>176</c:v>
                </c:pt>
              </c:numCache>
            </c:numRef>
          </c:val>
        </c:ser>
        <c:dLbls>
          <c:showLegendKey val="0"/>
          <c:showVal val="0"/>
          <c:showCatName val="0"/>
          <c:showSerName val="0"/>
          <c:showPercent val="0"/>
          <c:showBubbleSize val="0"/>
        </c:dLbls>
        <c:gapWidth val="150"/>
        <c:axId val="516813472"/>
        <c:axId val="516813864"/>
      </c:barChart>
      <c:dateAx>
        <c:axId val="516813472"/>
        <c:scaling>
          <c:orientation val="minMax"/>
          <c:min val="41000"/>
        </c:scaling>
        <c:delete val="0"/>
        <c:axPos val="b"/>
        <c:numFmt formatCode="[$-409]mmm\-yy;@" sourceLinked="0"/>
        <c:majorTickMark val="out"/>
        <c:minorTickMark val="out"/>
        <c:tickLblPos val="nextTo"/>
        <c:crossAx val="516813864"/>
        <c:crosses val="autoZero"/>
        <c:auto val="1"/>
        <c:lblOffset val="100"/>
        <c:baseTimeUnit val="months"/>
        <c:majorUnit val="2"/>
        <c:majorTimeUnit val="months"/>
      </c:dateAx>
      <c:valAx>
        <c:axId val="516813864"/>
        <c:scaling>
          <c:orientation val="minMax"/>
          <c:max val="300"/>
        </c:scaling>
        <c:delete val="0"/>
        <c:axPos val="l"/>
        <c:title>
          <c:tx>
            <c:rich>
              <a:bodyPr/>
              <a:lstStyle/>
              <a:p>
                <a:pPr>
                  <a:defRPr/>
                </a:pPr>
                <a:r>
                  <a:rPr lang="en-US"/>
                  <a:t>Payroll (Ths)</a:t>
                </a:r>
              </a:p>
            </c:rich>
          </c:tx>
          <c:layout>
            <c:manualLayout>
              <c:xMode val="edge"/>
              <c:yMode val="edge"/>
              <c:x val="2.2774298881931096E-2"/>
              <c:y val="0.19305286839145108"/>
            </c:manualLayout>
          </c:layout>
          <c:overlay val="1"/>
        </c:title>
        <c:numFmt formatCode="General" sourceLinked="1"/>
        <c:majorTickMark val="out"/>
        <c:minorTickMark val="none"/>
        <c:tickLblPos val="nextTo"/>
        <c:crossAx val="516813472"/>
        <c:crosses val="autoZero"/>
        <c:crossBetween val="between"/>
      </c:valAx>
    </c:plotArea>
    <c:plotVisOnly val="1"/>
    <c:dispBlanksAs val="gap"/>
    <c:showDLblsOverMax val="1"/>
  </c:chart>
  <c:spPr>
    <a:noFill/>
  </c:spPr>
  <c:txPr>
    <a:bodyPr/>
    <a:lstStyle/>
    <a:p>
      <a:pPr>
        <a:defRPr sz="1100"/>
      </a:pPr>
      <a:endParaRPr lang="en-US"/>
    </a:p>
  </c:txPr>
  <c:externalData r:id="rId2">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616181215170453"/>
          <c:y val="1.8959314994854124E-2"/>
          <c:w val="0.85642771730897527"/>
          <c:h val="0.69082994396692776"/>
        </c:manualLayout>
      </c:layout>
      <c:lineChart>
        <c:grouping val="standard"/>
        <c:varyColors val="1"/>
        <c:ser>
          <c:idx val="1"/>
          <c:order val="0"/>
          <c:tx>
            <c:v>Case-Shiller 20-Metro Composite Index</c:v>
          </c:tx>
          <c:spPr>
            <a:ln w="38100"/>
          </c:spPr>
          <c:marker>
            <c:symbol val="none"/>
          </c:marker>
          <c:cat>
            <c:numRef>
              <c:f>'Housing Price Indices'!$E$16:$E$505</c:f>
              <c:numCache>
                <c:formatCode>d\-mmm\-yy</c:formatCode>
                <c:ptCount val="490"/>
                <c:pt idx="0">
                  <c:v>32173</c:v>
                </c:pt>
                <c:pt idx="1">
                  <c:v>32202</c:v>
                </c:pt>
                <c:pt idx="2">
                  <c:v>32233</c:v>
                </c:pt>
                <c:pt idx="3">
                  <c:v>32263</c:v>
                </c:pt>
                <c:pt idx="4">
                  <c:v>32294</c:v>
                </c:pt>
                <c:pt idx="5">
                  <c:v>32324</c:v>
                </c:pt>
                <c:pt idx="6">
                  <c:v>32355</c:v>
                </c:pt>
                <c:pt idx="7">
                  <c:v>32386</c:v>
                </c:pt>
                <c:pt idx="8">
                  <c:v>32416</c:v>
                </c:pt>
                <c:pt idx="9">
                  <c:v>32447</c:v>
                </c:pt>
                <c:pt idx="10">
                  <c:v>32477</c:v>
                </c:pt>
                <c:pt idx="11">
                  <c:v>32508</c:v>
                </c:pt>
                <c:pt idx="12">
                  <c:v>32539</c:v>
                </c:pt>
                <c:pt idx="13">
                  <c:v>32567</c:v>
                </c:pt>
                <c:pt idx="14">
                  <c:v>32598</c:v>
                </c:pt>
                <c:pt idx="15">
                  <c:v>32628</c:v>
                </c:pt>
                <c:pt idx="16">
                  <c:v>32659</c:v>
                </c:pt>
                <c:pt idx="17">
                  <c:v>32689</c:v>
                </c:pt>
                <c:pt idx="18">
                  <c:v>32720</c:v>
                </c:pt>
                <c:pt idx="19">
                  <c:v>32751</c:v>
                </c:pt>
                <c:pt idx="20">
                  <c:v>32781</c:v>
                </c:pt>
                <c:pt idx="21">
                  <c:v>32812</c:v>
                </c:pt>
                <c:pt idx="22">
                  <c:v>32842</c:v>
                </c:pt>
                <c:pt idx="23">
                  <c:v>32873</c:v>
                </c:pt>
                <c:pt idx="24">
                  <c:v>32904</c:v>
                </c:pt>
                <c:pt idx="25">
                  <c:v>32932</c:v>
                </c:pt>
                <c:pt idx="26">
                  <c:v>32963</c:v>
                </c:pt>
                <c:pt idx="27">
                  <c:v>32993</c:v>
                </c:pt>
                <c:pt idx="28">
                  <c:v>33024</c:v>
                </c:pt>
                <c:pt idx="29">
                  <c:v>33054</c:v>
                </c:pt>
                <c:pt idx="30">
                  <c:v>33085</c:v>
                </c:pt>
                <c:pt idx="31">
                  <c:v>33116</c:v>
                </c:pt>
                <c:pt idx="32">
                  <c:v>33146</c:v>
                </c:pt>
                <c:pt idx="33">
                  <c:v>33177</c:v>
                </c:pt>
                <c:pt idx="34">
                  <c:v>33207</c:v>
                </c:pt>
                <c:pt idx="35">
                  <c:v>33238</c:v>
                </c:pt>
                <c:pt idx="36">
                  <c:v>33269</c:v>
                </c:pt>
                <c:pt idx="37">
                  <c:v>33297</c:v>
                </c:pt>
                <c:pt idx="38">
                  <c:v>33328</c:v>
                </c:pt>
                <c:pt idx="39">
                  <c:v>33358</c:v>
                </c:pt>
                <c:pt idx="40">
                  <c:v>33389</c:v>
                </c:pt>
                <c:pt idx="41">
                  <c:v>33419</c:v>
                </c:pt>
                <c:pt idx="42">
                  <c:v>33450</c:v>
                </c:pt>
                <c:pt idx="43">
                  <c:v>33481</c:v>
                </c:pt>
                <c:pt idx="44">
                  <c:v>33511</c:v>
                </c:pt>
                <c:pt idx="45">
                  <c:v>33542</c:v>
                </c:pt>
                <c:pt idx="46">
                  <c:v>33572</c:v>
                </c:pt>
                <c:pt idx="47">
                  <c:v>33603</c:v>
                </c:pt>
                <c:pt idx="48">
                  <c:v>33634</c:v>
                </c:pt>
                <c:pt idx="49">
                  <c:v>33663</c:v>
                </c:pt>
                <c:pt idx="50">
                  <c:v>33694</c:v>
                </c:pt>
                <c:pt idx="51">
                  <c:v>33724</c:v>
                </c:pt>
                <c:pt idx="52">
                  <c:v>33755</c:v>
                </c:pt>
                <c:pt idx="53">
                  <c:v>33785</c:v>
                </c:pt>
                <c:pt idx="54">
                  <c:v>33816</c:v>
                </c:pt>
                <c:pt idx="55">
                  <c:v>33847</c:v>
                </c:pt>
                <c:pt idx="56">
                  <c:v>33877</c:v>
                </c:pt>
                <c:pt idx="57">
                  <c:v>33908</c:v>
                </c:pt>
                <c:pt idx="58">
                  <c:v>33938</c:v>
                </c:pt>
                <c:pt idx="59">
                  <c:v>33969</c:v>
                </c:pt>
                <c:pt idx="60">
                  <c:v>34000</c:v>
                </c:pt>
                <c:pt idx="61">
                  <c:v>34028</c:v>
                </c:pt>
                <c:pt idx="62">
                  <c:v>34059</c:v>
                </c:pt>
                <c:pt idx="63">
                  <c:v>34089</c:v>
                </c:pt>
                <c:pt idx="64">
                  <c:v>34120</c:v>
                </c:pt>
                <c:pt idx="65">
                  <c:v>34150</c:v>
                </c:pt>
                <c:pt idx="66">
                  <c:v>34181</c:v>
                </c:pt>
                <c:pt idx="67">
                  <c:v>34212</c:v>
                </c:pt>
                <c:pt idx="68">
                  <c:v>34242</c:v>
                </c:pt>
                <c:pt idx="69">
                  <c:v>34273</c:v>
                </c:pt>
                <c:pt idx="70">
                  <c:v>34303</c:v>
                </c:pt>
                <c:pt idx="71">
                  <c:v>34334</c:v>
                </c:pt>
                <c:pt idx="72">
                  <c:v>34365</c:v>
                </c:pt>
                <c:pt idx="73">
                  <c:v>34393</c:v>
                </c:pt>
                <c:pt idx="74">
                  <c:v>34424</c:v>
                </c:pt>
                <c:pt idx="75">
                  <c:v>34454</c:v>
                </c:pt>
                <c:pt idx="76">
                  <c:v>34485</c:v>
                </c:pt>
                <c:pt idx="77">
                  <c:v>34515</c:v>
                </c:pt>
                <c:pt idx="78">
                  <c:v>34546</c:v>
                </c:pt>
                <c:pt idx="79">
                  <c:v>34577</c:v>
                </c:pt>
                <c:pt idx="80">
                  <c:v>34607</c:v>
                </c:pt>
                <c:pt idx="81">
                  <c:v>34638</c:v>
                </c:pt>
                <c:pt idx="82">
                  <c:v>34668</c:v>
                </c:pt>
                <c:pt idx="83">
                  <c:v>34699</c:v>
                </c:pt>
                <c:pt idx="84">
                  <c:v>34730</c:v>
                </c:pt>
                <c:pt idx="85">
                  <c:v>34758</c:v>
                </c:pt>
                <c:pt idx="86">
                  <c:v>34789</c:v>
                </c:pt>
                <c:pt idx="87">
                  <c:v>34819</c:v>
                </c:pt>
                <c:pt idx="88">
                  <c:v>34850</c:v>
                </c:pt>
                <c:pt idx="89">
                  <c:v>34880</c:v>
                </c:pt>
                <c:pt idx="90">
                  <c:v>34911</c:v>
                </c:pt>
                <c:pt idx="91">
                  <c:v>34942</c:v>
                </c:pt>
                <c:pt idx="92">
                  <c:v>34972</c:v>
                </c:pt>
                <c:pt idx="93">
                  <c:v>35003</c:v>
                </c:pt>
                <c:pt idx="94">
                  <c:v>35033</c:v>
                </c:pt>
                <c:pt idx="95">
                  <c:v>35064</c:v>
                </c:pt>
                <c:pt idx="96">
                  <c:v>35095</c:v>
                </c:pt>
                <c:pt idx="97">
                  <c:v>35124</c:v>
                </c:pt>
                <c:pt idx="98">
                  <c:v>35155</c:v>
                </c:pt>
                <c:pt idx="99">
                  <c:v>35185</c:v>
                </c:pt>
                <c:pt idx="100">
                  <c:v>35216</c:v>
                </c:pt>
                <c:pt idx="101">
                  <c:v>35246</c:v>
                </c:pt>
                <c:pt idx="102">
                  <c:v>35277</c:v>
                </c:pt>
                <c:pt idx="103">
                  <c:v>35308</c:v>
                </c:pt>
                <c:pt idx="104">
                  <c:v>35338</c:v>
                </c:pt>
                <c:pt idx="105">
                  <c:v>35369</c:v>
                </c:pt>
                <c:pt idx="106">
                  <c:v>35399</c:v>
                </c:pt>
                <c:pt idx="107">
                  <c:v>35430</c:v>
                </c:pt>
                <c:pt idx="108">
                  <c:v>35461</c:v>
                </c:pt>
                <c:pt idx="109">
                  <c:v>35489</c:v>
                </c:pt>
                <c:pt idx="110">
                  <c:v>35520</c:v>
                </c:pt>
                <c:pt idx="111">
                  <c:v>35550</c:v>
                </c:pt>
                <c:pt idx="112">
                  <c:v>35581</c:v>
                </c:pt>
                <c:pt idx="113">
                  <c:v>35611</c:v>
                </c:pt>
                <c:pt idx="114">
                  <c:v>35642</c:v>
                </c:pt>
                <c:pt idx="115">
                  <c:v>35673</c:v>
                </c:pt>
                <c:pt idx="116">
                  <c:v>35703</c:v>
                </c:pt>
                <c:pt idx="117">
                  <c:v>35734</c:v>
                </c:pt>
                <c:pt idx="118">
                  <c:v>35764</c:v>
                </c:pt>
                <c:pt idx="119">
                  <c:v>35795</c:v>
                </c:pt>
                <c:pt idx="120">
                  <c:v>35826</c:v>
                </c:pt>
                <c:pt idx="121">
                  <c:v>35854</c:v>
                </c:pt>
                <c:pt idx="122">
                  <c:v>35885</c:v>
                </c:pt>
                <c:pt idx="123">
                  <c:v>35915</c:v>
                </c:pt>
                <c:pt idx="124">
                  <c:v>35946</c:v>
                </c:pt>
                <c:pt idx="125">
                  <c:v>35976</c:v>
                </c:pt>
                <c:pt idx="126">
                  <c:v>36007</c:v>
                </c:pt>
                <c:pt idx="127">
                  <c:v>36038</c:v>
                </c:pt>
                <c:pt idx="128">
                  <c:v>36068</c:v>
                </c:pt>
                <c:pt idx="129">
                  <c:v>36099</c:v>
                </c:pt>
                <c:pt idx="130">
                  <c:v>36129</c:v>
                </c:pt>
                <c:pt idx="131">
                  <c:v>36160</c:v>
                </c:pt>
                <c:pt idx="132">
                  <c:v>36191</c:v>
                </c:pt>
                <c:pt idx="133">
                  <c:v>36219</c:v>
                </c:pt>
                <c:pt idx="134">
                  <c:v>36250</c:v>
                </c:pt>
                <c:pt idx="135">
                  <c:v>36280</c:v>
                </c:pt>
                <c:pt idx="136">
                  <c:v>36311</c:v>
                </c:pt>
                <c:pt idx="137">
                  <c:v>36341</c:v>
                </c:pt>
                <c:pt idx="138">
                  <c:v>36372</c:v>
                </c:pt>
                <c:pt idx="139">
                  <c:v>36403</c:v>
                </c:pt>
                <c:pt idx="140">
                  <c:v>36433</c:v>
                </c:pt>
                <c:pt idx="141">
                  <c:v>36464</c:v>
                </c:pt>
                <c:pt idx="142">
                  <c:v>36494</c:v>
                </c:pt>
                <c:pt idx="143">
                  <c:v>36525</c:v>
                </c:pt>
                <c:pt idx="144">
                  <c:v>36556</c:v>
                </c:pt>
                <c:pt idx="145">
                  <c:v>36585</c:v>
                </c:pt>
                <c:pt idx="146">
                  <c:v>36616</c:v>
                </c:pt>
                <c:pt idx="147">
                  <c:v>36646</c:v>
                </c:pt>
                <c:pt idx="148">
                  <c:v>36677</c:v>
                </c:pt>
                <c:pt idx="149">
                  <c:v>36707</c:v>
                </c:pt>
                <c:pt idx="150">
                  <c:v>36738</c:v>
                </c:pt>
                <c:pt idx="151">
                  <c:v>36769</c:v>
                </c:pt>
                <c:pt idx="152">
                  <c:v>36799</c:v>
                </c:pt>
                <c:pt idx="153">
                  <c:v>36830</c:v>
                </c:pt>
                <c:pt idx="154">
                  <c:v>36860</c:v>
                </c:pt>
                <c:pt idx="155">
                  <c:v>36891</c:v>
                </c:pt>
                <c:pt idx="156">
                  <c:v>36922</c:v>
                </c:pt>
                <c:pt idx="157">
                  <c:v>36950</c:v>
                </c:pt>
                <c:pt idx="158">
                  <c:v>36981</c:v>
                </c:pt>
                <c:pt idx="159">
                  <c:v>37011</c:v>
                </c:pt>
                <c:pt idx="160">
                  <c:v>37042</c:v>
                </c:pt>
                <c:pt idx="161">
                  <c:v>37072</c:v>
                </c:pt>
                <c:pt idx="162">
                  <c:v>37103</c:v>
                </c:pt>
                <c:pt idx="163">
                  <c:v>37134</c:v>
                </c:pt>
                <c:pt idx="164">
                  <c:v>37164</c:v>
                </c:pt>
                <c:pt idx="165">
                  <c:v>37195</c:v>
                </c:pt>
                <c:pt idx="166">
                  <c:v>37225</c:v>
                </c:pt>
                <c:pt idx="167">
                  <c:v>37256</c:v>
                </c:pt>
                <c:pt idx="168">
                  <c:v>37287</c:v>
                </c:pt>
                <c:pt idx="169">
                  <c:v>37315</c:v>
                </c:pt>
                <c:pt idx="170">
                  <c:v>37346</c:v>
                </c:pt>
                <c:pt idx="171">
                  <c:v>37376</c:v>
                </c:pt>
                <c:pt idx="172">
                  <c:v>37407</c:v>
                </c:pt>
                <c:pt idx="173">
                  <c:v>37437</c:v>
                </c:pt>
                <c:pt idx="174">
                  <c:v>37468</c:v>
                </c:pt>
                <c:pt idx="175">
                  <c:v>37499</c:v>
                </c:pt>
                <c:pt idx="176">
                  <c:v>37529</c:v>
                </c:pt>
                <c:pt idx="177">
                  <c:v>37560</c:v>
                </c:pt>
                <c:pt idx="178">
                  <c:v>37590</c:v>
                </c:pt>
                <c:pt idx="179">
                  <c:v>37621</c:v>
                </c:pt>
                <c:pt idx="180">
                  <c:v>37652</c:v>
                </c:pt>
                <c:pt idx="181">
                  <c:v>37680</c:v>
                </c:pt>
                <c:pt idx="182">
                  <c:v>37711</c:v>
                </c:pt>
                <c:pt idx="183">
                  <c:v>37741</c:v>
                </c:pt>
                <c:pt idx="184">
                  <c:v>37772</c:v>
                </c:pt>
                <c:pt idx="185">
                  <c:v>37802</c:v>
                </c:pt>
                <c:pt idx="186">
                  <c:v>37833</c:v>
                </c:pt>
                <c:pt idx="187">
                  <c:v>37864</c:v>
                </c:pt>
                <c:pt idx="188">
                  <c:v>37894</c:v>
                </c:pt>
                <c:pt idx="189">
                  <c:v>37925</c:v>
                </c:pt>
                <c:pt idx="190">
                  <c:v>37955</c:v>
                </c:pt>
                <c:pt idx="191">
                  <c:v>37986</c:v>
                </c:pt>
                <c:pt idx="192">
                  <c:v>38017</c:v>
                </c:pt>
                <c:pt idx="193">
                  <c:v>38046</c:v>
                </c:pt>
                <c:pt idx="194">
                  <c:v>38077</c:v>
                </c:pt>
                <c:pt idx="195">
                  <c:v>38107</c:v>
                </c:pt>
                <c:pt idx="196">
                  <c:v>38138</c:v>
                </c:pt>
                <c:pt idx="197">
                  <c:v>38168</c:v>
                </c:pt>
                <c:pt idx="198">
                  <c:v>38199</c:v>
                </c:pt>
                <c:pt idx="199">
                  <c:v>38230</c:v>
                </c:pt>
                <c:pt idx="200">
                  <c:v>38260</c:v>
                </c:pt>
                <c:pt idx="201">
                  <c:v>38291</c:v>
                </c:pt>
                <c:pt idx="202">
                  <c:v>38321</c:v>
                </c:pt>
                <c:pt idx="203">
                  <c:v>38352</c:v>
                </c:pt>
                <c:pt idx="204">
                  <c:v>38383</c:v>
                </c:pt>
                <c:pt idx="205">
                  <c:v>38411</c:v>
                </c:pt>
                <c:pt idx="206">
                  <c:v>38442</c:v>
                </c:pt>
                <c:pt idx="207">
                  <c:v>38472</c:v>
                </c:pt>
                <c:pt idx="208">
                  <c:v>38503</c:v>
                </c:pt>
                <c:pt idx="209">
                  <c:v>38533</c:v>
                </c:pt>
                <c:pt idx="210">
                  <c:v>38564</c:v>
                </c:pt>
                <c:pt idx="211">
                  <c:v>38595</c:v>
                </c:pt>
                <c:pt idx="212">
                  <c:v>38625</c:v>
                </c:pt>
                <c:pt idx="213">
                  <c:v>38656</c:v>
                </c:pt>
                <c:pt idx="214">
                  <c:v>38686</c:v>
                </c:pt>
                <c:pt idx="215">
                  <c:v>38717</c:v>
                </c:pt>
                <c:pt idx="216">
                  <c:v>38748</c:v>
                </c:pt>
                <c:pt idx="217">
                  <c:v>38776</c:v>
                </c:pt>
                <c:pt idx="218">
                  <c:v>38807</c:v>
                </c:pt>
                <c:pt idx="219">
                  <c:v>38837</c:v>
                </c:pt>
                <c:pt idx="220">
                  <c:v>38868</c:v>
                </c:pt>
                <c:pt idx="221">
                  <c:v>38898</c:v>
                </c:pt>
                <c:pt idx="222">
                  <c:v>38929</c:v>
                </c:pt>
                <c:pt idx="223">
                  <c:v>38960</c:v>
                </c:pt>
                <c:pt idx="224">
                  <c:v>38990</c:v>
                </c:pt>
                <c:pt idx="225">
                  <c:v>39021</c:v>
                </c:pt>
                <c:pt idx="226">
                  <c:v>39051</c:v>
                </c:pt>
                <c:pt idx="227">
                  <c:v>39082</c:v>
                </c:pt>
                <c:pt idx="228">
                  <c:v>39113</c:v>
                </c:pt>
                <c:pt idx="229">
                  <c:v>39141</c:v>
                </c:pt>
                <c:pt idx="230">
                  <c:v>39172</c:v>
                </c:pt>
                <c:pt idx="231">
                  <c:v>39202</c:v>
                </c:pt>
                <c:pt idx="232">
                  <c:v>39233</c:v>
                </c:pt>
                <c:pt idx="233">
                  <c:v>39263</c:v>
                </c:pt>
                <c:pt idx="234">
                  <c:v>39294</c:v>
                </c:pt>
                <c:pt idx="235">
                  <c:v>39325</c:v>
                </c:pt>
                <c:pt idx="236">
                  <c:v>39355</c:v>
                </c:pt>
                <c:pt idx="237">
                  <c:v>39386</c:v>
                </c:pt>
                <c:pt idx="238">
                  <c:v>39416</c:v>
                </c:pt>
                <c:pt idx="239">
                  <c:v>39447</c:v>
                </c:pt>
                <c:pt idx="240">
                  <c:v>39478</c:v>
                </c:pt>
                <c:pt idx="241">
                  <c:v>39507</c:v>
                </c:pt>
                <c:pt idx="242">
                  <c:v>39538</c:v>
                </c:pt>
                <c:pt idx="243">
                  <c:v>39568</c:v>
                </c:pt>
                <c:pt idx="244">
                  <c:v>39599</c:v>
                </c:pt>
                <c:pt idx="245">
                  <c:v>39629</c:v>
                </c:pt>
                <c:pt idx="246">
                  <c:v>39660</c:v>
                </c:pt>
                <c:pt idx="247">
                  <c:v>39691</c:v>
                </c:pt>
                <c:pt idx="248">
                  <c:v>39721</c:v>
                </c:pt>
                <c:pt idx="249">
                  <c:v>39752</c:v>
                </c:pt>
                <c:pt idx="250">
                  <c:v>39782</c:v>
                </c:pt>
                <c:pt idx="251">
                  <c:v>39813</c:v>
                </c:pt>
                <c:pt idx="252">
                  <c:v>39844</c:v>
                </c:pt>
                <c:pt idx="253">
                  <c:v>39872</c:v>
                </c:pt>
                <c:pt idx="254">
                  <c:v>39903</c:v>
                </c:pt>
                <c:pt idx="255">
                  <c:v>39933</c:v>
                </c:pt>
                <c:pt idx="256">
                  <c:v>39964</c:v>
                </c:pt>
                <c:pt idx="257">
                  <c:v>39994</c:v>
                </c:pt>
                <c:pt idx="258">
                  <c:v>40025</c:v>
                </c:pt>
                <c:pt idx="259">
                  <c:v>40056</c:v>
                </c:pt>
                <c:pt idx="260">
                  <c:v>40086</c:v>
                </c:pt>
                <c:pt idx="261">
                  <c:v>40117</c:v>
                </c:pt>
                <c:pt idx="262">
                  <c:v>40147</c:v>
                </c:pt>
                <c:pt idx="263">
                  <c:v>40178</c:v>
                </c:pt>
                <c:pt idx="264">
                  <c:v>40209</c:v>
                </c:pt>
                <c:pt idx="265">
                  <c:v>40237</c:v>
                </c:pt>
                <c:pt idx="266">
                  <c:v>40268</c:v>
                </c:pt>
                <c:pt idx="267">
                  <c:v>40298</c:v>
                </c:pt>
                <c:pt idx="268">
                  <c:v>40329</c:v>
                </c:pt>
                <c:pt idx="269">
                  <c:v>40359</c:v>
                </c:pt>
                <c:pt idx="270">
                  <c:v>40390</c:v>
                </c:pt>
                <c:pt idx="271">
                  <c:v>40421</c:v>
                </c:pt>
                <c:pt idx="272">
                  <c:v>40451</c:v>
                </c:pt>
                <c:pt idx="273">
                  <c:v>40482</c:v>
                </c:pt>
                <c:pt idx="274">
                  <c:v>40512</c:v>
                </c:pt>
                <c:pt idx="275">
                  <c:v>40543</c:v>
                </c:pt>
                <c:pt idx="276">
                  <c:v>40574</c:v>
                </c:pt>
                <c:pt idx="277">
                  <c:v>40602</c:v>
                </c:pt>
                <c:pt idx="278">
                  <c:v>40633</c:v>
                </c:pt>
                <c:pt idx="279">
                  <c:v>40663</c:v>
                </c:pt>
                <c:pt idx="280">
                  <c:v>40694</c:v>
                </c:pt>
                <c:pt idx="281">
                  <c:v>40724</c:v>
                </c:pt>
                <c:pt idx="282">
                  <c:v>40755</c:v>
                </c:pt>
                <c:pt idx="283">
                  <c:v>40786</c:v>
                </c:pt>
                <c:pt idx="284">
                  <c:v>40816</c:v>
                </c:pt>
                <c:pt idx="285">
                  <c:v>40847</c:v>
                </c:pt>
                <c:pt idx="286">
                  <c:v>40877</c:v>
                </c:pt>
                <c:pt idx="287">
                  <c:v>40908</c:v>
                </c:pt>
                <c:pt idx="288">
                  <c:v>40939</c:v>
                </c:pt>
                <c:pt idx="289">
                  <c:v>40968</c:v>
                </c:pt>
                <c:pt idx="290">
                  <c:v>40999</c:v>
                </c:pt>
                <c:pt idx="291">
                  <c:v>41029</c:v>
                </c:pt>
                <c:pt idx="292">
                  <c:v>41060</c:v>
                </c:pt>
                <c:pt idx="293">
                  <c:v>41090</c:v>
                </c:pt>
                <c:pt idx="294">
                  <c:v>41121</c:v>
                </c:pt>
                <c:pt idx="295">
                  <c:v>41152</c:v>
                </c:pt>
                <c:pt idx="296">
                  <c:v>41182</c:v>
                </c:pt>
                <c:pt idx="297">
                  <c:v>41213</c:v>
                </c:pt>
                <c:pt idx="298">
                  <c:v>41243</c:v>
                </c:pt>
                <c:pt idx="299">
                  <c:v>41274</c:v>
                </c:pt>
                <c:pt idx="300">
                  <c:v>41305</c:v>
                </c:pt>
                <c:pt idx="301">
                  <c:v>41333</c:v>
                </c:pt>
              </c:numCache>
            </c:numRef>
          </c:cat>
          <c:val>
            <c:numRef>
              <c:f>'Housing Price Indices'!$C$16:$C$505</c:f>
              <c:numCache>
                <c:formatCode>General</c:formatCode>
                <c:ptCount val="490"/>
                <c:pt idx="156" formatCode="0.00%">
                  <c:v>0.12386917188587332</c:v>
                </c:pt>
                <c:pt idx="157" formatCode="0.00%">
                  <c:v>0.12233257940800479</c:v>
                </c:pt>
                <c:pt idx="158" formatCode="0.00%">
                  <c:v>0.11977038334306278</c:v>
                </c:pt>
                <c:pt idx="159" formatCode="0.00%">
                  <c:v>0.11384615384615393</c:v>
                </c:pt>
                <c:pt idx="160" formatCode="0.00%">
                  <c:v>0.10498812351543951</c:v>
                </c:pt>
                <c:pt idx="161" formatCode="0.00%">
                  <c:v>9.8684210526315708E-2</c:v>
                </c:pt>
                <c:pt idx="162" formatCode="0.00%">
                  <c:v>9.6798282460561991E-2</c:v>
                </c:pt>
                <c:pt idx="163" formatCode="0.00%">
                  <c:v>9.6328574077507945E-2</c:v>
                </c:pt>
                <c:pt idx="164" formatCode="0.00%">
                  <c:v>9.5939600405119174E-2</c:v>
                </c:pt>
                <c:pt idx="165" formatCode="0.00%">
                  <c:v>9.3159192620340558E-2</c:v>
                </c:pt>
                <c:pt idx="166" formatCode="0.00%">
                  <c:v>8.7727231617989343E-2</c:v>
                </c:pt>
                <c:pt idx="167" formatCode="0.00%">
                  <c:v>7.9338103756708467E-2</c:v>
                </c:pt>
                <c:pt idx="168" formatCode="0.00%">
                  <c:v>7.350729765590458E-2</c:v>
                </c:pt>
                <c:pt idx="169" formatCode="0.00%">
                  <c:v>7.0621221414176816E-2</c:v>
                </c:pt>
                <c:pt idx="170" formatCode="0.00%">
                  <c:v>7.1509253627586977E-2</c:v>
                </c:pt>
                <c:pt idx="171" formatCode="0.00%">
                  <c:v>7.4844613259668513E-2</c:v>
                </c:pt>
                <c:pt idx="172" formatCode="0.00%">
                  <c:v>8.271711092003442E-2</c:v>
                </c:pt>
                <c:pt idx="173" formatCode="0.00%">
                  <c:v>8.9734816082121416E-2</c:v>
                </c:pt>
                <c:pt idx="174" formatCode="0.00%">
                  <c:v>9.6851063829787254E-2</c:v>
                </c:pt>
                <c:pt idx="175" formatCode="0.00%">
                  <c:v>0.10198731501057079</c:v>
                </c:pt>
                <c:pt idx="176" formatCode="0.00%">
                  <c:v>0.10501554230026033</c:v>
                </c:pt>
                <c:pt idx="177" formatCode="0.00%">
                  <c:v>0.1099507895396441</c:v>
                </c:pt>
                <c:pt idx="178" formatCode="0.00%">
                  <c:v>0.11490812338904144</c:v>
                </c:pt>
                <c:pt idx="179" formatCode="0.00%">
                  <c:v>0.12206836827711953</c:v>
                </c:pt>
                <c:pt idx="180" formatCode="0.00%">
                  <c:v>0.12450560316413983</c:v>
                </c:pt>
                <c:pt idx="181" formatCode="0.00%">
                  <c:v>0.12496939193060008</c:v>
                </c:pt>
                <c:pt idx="182" formatCode="0.00%">
                  <c:v>0.12220240025948836</c:v>
                </c:pt>
                <c:pt idx="183" formatCode="0.00%">
                  <c:v>0.11838406553690461</c:v>
                </c:pt>
                <c:pt idx="184" formatCode="0.00%">
                  <c:v>0.11300817979669642</c:v>
                </c:pt>
                <c:pt idx="185" formatCode="0.00%">
                  <c:v>0.10620927859328821</c:v>
                </c:pt>
                <c:pt idx="186" formatCode="0.00%">
                  <c:v>0.10273122284295466</c:v>
                </c:pt>
                <c:pt idx="187" formatCode="0.00%">
                  <c:v>0.10160386770009988</c:v>
                </c:pt>
                <c:pt idx="188" formatCode="0.00%">
                  <c:v>0.10438675587317725</c:v>
                </c:pt>
                <c:pt idx="189" formatCode="0.00%">
                  <c:v>0.10643582187159795</c:v>
                </c:pt>
                <c:pt idx="190" formatCode="0.00%">
                  <c:v>0.10985166679096126</c:v>
                </c:pt>
                <c:pt idx="191" formatCode="0.00%">
                  <c:v>0.11336788134179332</c:v>
                </c:pt>
                <c:pt idx="192" formatCode="0.00%">
                  <c:v>0.11834102733201446</c:v>
                </c:pt>
                <c:pt idx="193" formatCode="0.00%">
                  <c:v>0.12425417399576055</c:v>
                </c:pt>
                <c:pt idx="194" formatCode="0.00%">
                  <c:v>0.1341137365416587</c:v>
                </c:pt>
                <c:pt idx="195" formatCode="0.00%">
                  <c:v>0.14434477558348302</c:v>
                </c:pt>
                <c:pt idx="196" formatCode="0.00%">
                  <c:v>0.15412066743636577</c:v>
                </c:pt>
                <c:pt idx="197" formatCode="0.00%">
                  <c:v>0.16598069826852946</c:v>
                </c:pt>
                <c:pt idx="198" formatCode="0.00%">
                  <c:v>0.1707711792851041</c:v>
                </c:pt>
                <c:pt idx="199" formatCode="0.00%">
                  <c:v>0.17081163357715079</c:v>
                </c:pt>
                <c:pt idx="200" formatCode="0.00%">
                  <c:v>0.16790583559864758</c:v>
                </c:pt>
                <c:pt idx="201" formatCode="0.00%">
                  <c:v>0.16531722121795211</c:v>
                </c:pt>
                <c:pt idx="202" formatCode="0.00%">
                  <c:v>0.16301564554390247</c:v>
                </c:pt>
                <c:pt idx="203" formatCode="0.00%">
                  <c:v>0.1613267661691542</c:v>
                </c:pt>
                <c:pt idx="204" formatCode="0.00%">
                  <c:v>0.16328128685623766</c:v>
                </c:pt>
                <c:pt idx="205" formatCode="0.00%">
                  <c:v>0.16636477069787037</c:v>
                </c:pt>
                <c:pt idx="206" formatCode="0.00%">
                  <c:v>0.16756928958267703</c:v>
                </c:pt>
                <c:pt idx="207" formatCode="0.00%">
                  <c:v>0.16416679233342379</c:v>
                </c:pt>
                <c:pt idx="208" formatCode="0.00%">
                  <c:v>0.15950540958268933</c:v>
                </c:pt>
                <c:pt idx="209" formatCode="0.00%">
                  <c:v>0.1534903535999026</c:v>
                </c:pt>
                <c:pt idx="210" formatCode="0.00%">
                  <c:v>0.15012921449607042</c:v>
                </c:pt>
                <c:pt idx="211" formatCode="0.00%">
                  <c:v>0.15053244775793151</c:v>
                </c:pt>
                <c:pt idx="212" formatCode="0.00%">
                  <c:v>0.15302099339941022</c:v>
                </c:pt>
                <c:pt idx="213" formatCode="0.00%">
                  <c:v>0.15517550091515075</c:v>
                </c:pt>
                <c:pt idx="214" formatCode="0.00%">
                  <c:v>0.15628611046914709</c:v>
                </c:pt>
                <c:pt idx="215" formatCode="0.00%">
                  <c:v>0.15473803879944947</c:v>
                </c:pt>
                <c:pt idx="216" formatCode="0.00%">
                  <c:v>0.1476287680313666</c:v>
                </c:pt>
                <c:pt idx="217" formatCode="0.00%">
                  <c:v>0.13925109570041605</c:v>
                </c:pt>
                <c:pt idx="218" formatCode="0.00%">
                  <c:v>0.12567530695770812</c:v>
                </c:pt>
                <c:pt idx="219" formatCode="0.00%">
                  <c:v>0.11395612710669178</c:v>
                </c:pt>
                <c:pt idx="220" formatCode="0.00%">
                  <c:v>0.10114636097040797</c:v>
                </c:pt>
                <c:pt idx="221" formatCode="0.00%">
                  <c:v>8.5843929720888612E-2</c:v>
                </c:pt>
                <c:pt idx="222" formatCode="0.00%">
                  <c:v>7.0857448920938593E-2</c:v>
                </c:pt>
                <c:pt idx="223" formatCode="0.00%">
                  <c:v>5.5541190463877621E-2</c:v>
                </c:pt>
                <c:pt idx="224" formatCode="0.00%">
                  <c:v>4.0693267215377471E-2</c:v>
                </c:pt>
                <c:pt idx="225" formatCode="0.00%">
                  <c:v>2.8554101177540758E-2</c:v>
                </c:pt>
                <c:pt idx="226" formatCode="0.00%">
                  <c:v>1.7388697346724769E-2</c:v>
                </c:pt>
                <c:pt idx="227" formatCode="0.00%">
                  <c:v>6.3316185199842057E-3</c:v>
                </c:pt>
                <c:pt idx="228" formatCode="0.00%">
                  <c:v>-1.9626993865029529E-4</c:v>
                </c:pt>
                <c:pt idx="229" formatCode="0.00%">
                  <c:v>-6.3794494093328824E-3</c:v>
                </c:pt>
                <c:pt idx="230" formatCode="0.00%">
                  <c:v>-1.0325819274772163E-2</c:v>
                </c:pt>
                <c:pt idx="231" formatCode="0.00%">
                  <c:v>-1.8146625605933941E-2</c:v>
                </c:pt>
                <c:pt idx="232" formatCode="0.00%">
                  <c:v>-2.6438117373620007E-2</c:v>
                </c:pt>
                <c:pt idx="233" formatCode="0.00%">
                  <c:v>-3.3819241982507298E-2</c:v>
                </c:pt>
                <c:pt idx="234" formatCode="0.00%">
                  <c:v>-3.9476847678565741E-2</c:v>
                </c:pt>
                <c:pt idx="235" formatCode="0.00%">
                  <c:v>-4.5171721130767839E-2</c:v>
                </c:pt>
                <c:pt idx="236" formatCode="0.00%">
                  <c:v>-5.1431937346763434E-2</c:v>
                </c:pt>
                <c:pt idx="237" formatCode="0.00%">
                  <c:v>-6.1861291273584973E-2</c:v>
                </c:pt>
                <c:pt idx="238" formatCode="0.00%">
                  <c:v>-7.7451991552477839E-2</c:v>
                </c:pt>
                <c:pt idx="239" formatCode="0.00%">
                  <c:v>-9.0493511600471921E-2</c:v>
                </c:pt>
                <c:pt idx="240" formatCode="0.00%">
                  <c:v>-0.10618039830246928</c:v>
                </c:pt>
                <c:pt idx="241" formatCode="0.00%">
                  <c:v>-0.12517149211779088</c:v>
                </c:pt>
                <c:pt idx="242" formatCode="0.00%">
                  <c:v>-0.14087676418696371</c:v>
                </c:pt>
                <c:pt idx="243" formatCode="0.00%">
                  <c:v>-0.14982745933107244</c:v>
                </c:pt>
                <c:pt idx="244" formatCode="0.00%">
                  <c:v>-0.15642096886501533</c:v>
                </c:pt>
                <c:pt idx="245" formatCode="0.00%">
                  <c:v>-0.15917320458660233</c:v>
                </c:pt>
                <c:pt idx="246" formatCode="0.00%">
                  <c:v>-0.16475309896362533</c:v>
                </c:pt>
                <c:pt idx="247" formatCode="0.00%">
                  <c:v>-0.1681974447123975</c:v>
                </c:pt>
                <c:pt idx="248" formatCode="0.00%">
                  <c:v>-0.17617818870128477</c:v>
                </c:pt>
                <c:pt idx="249" formatCode="0.00%">
                  <c:v>-0.18179433204809781</c:v>
                </c:pt>
                <c:pt idx="250" formatCode="0.00%">
                  <c:v>-0.18254897785349233</c:v>
                </c:pt>
                <c:pt idx="251" formatCode="0.00%">
                  <c:v>-0.18596984272820627</c:v>
                </c:pt>
                <c:pt idx="252" formatCode="0.00%">
                  <c:v>-0.18920254833040429</c:v>
                </c:pt>
                <c:pt idx="253" formatCode="0.00%">
                  <c:v>-0.1845938375350139</c:v>
                </c:pt>
                <c:pt idx="254" formatCode="0.00%">
                  <c:v>-0.18456012315410897</c:v>
                </c:pt>
                <c:pt idx="255" formatCode="0.00%">
                  <c:v>-0.17860869565217397</c:v>
                </c:pt>
                <c:pt idx="256" formatCode="0.00%">
                  <c:v>-0.16909386239018931</c:v>
                </c:pt>
                <c:pt idx="257" formatCode="0.00%">
                  <c:v>-0.1544948860577785</c:v>
                </c:pt>
                <c:pt idx="258" formatCode="0.00%">
                  <c:v>-0.13472422602032119</c:v>
                </c:pt>
                <c:pt idx="259" formatCode="0.00%">
                  <c:v>-0.1151687126025539</c:v>
                </c:pt>
                <c:pt idx="260" formatCode="0.00%">
                  <c:v>-9.4795071662056918E-2</c:v>
                </c:pt>
                <c:pt idx="261" formatCode="0.00%">
                  <c:v>-7.3934195365516597E-2</c:v>
                </c:pt>
                <c:pt idx="262" formatCode="0.00%">
                  <c:v>-5.3728427222403119E-2</c:v>
                </c:pt>
                <c:pt idx="263" formatCode="0.00%">
                  <c:v>-3.0274863895896953E-2</c:v>
                </c:pt>
                <c:pt idx="264" formatCode="0.00%">
                  <c:v>-5.9608480661111907E-3</c:v>
                </c:pt>
                <c:pt idx="265" formatCode="0.00%">
                  <c:v>8.725592579869268E-3</c:v>
                </c:pt>
                <c:pt idx="266" formatCode="0.00%">
                  <c:v>2.5450985876101173E-2</c:v>
                </c:pt>
                <c:pt idx="267" formatCode="0.00%">
                  <c:v>4.0158091608440971E-2</c:v>
                </c:pt>
                <c:pt idx="268" formatCode="0.00%">
                  <c:v>4.6548076814594275E-2</c:v>
                </c:pt>
                <c:pt idx="269" formatCode="0.00%">
                  <c:v>4.1383771929824453E-2</c:v>
                </c:pt>
                <c:pt idx="270" formatCode="0.00%">
                  <c:v>2.9242304881365699E-2</c:v>
                </c:pt>
                <c:pt idx="271" formatCode="0.00%">
                  <c:v>1.4082612939208206E-2</c:v>
                </c:pt>
                <c:pt idx="272" formatCode="0.00%">
                  <c:v>2.7777083333333508E-3</c:v>
                </c:pt>
                <c:pt idx="273" formatCode="0.00%">
                  <c:v>-8.8477224027097012E-3</c:v>
                </c:pt>
                <c:pt idx="274" formatCode="0.00%">
                  <c:v>-1.5898072952511999E-2</c:v>
                </c:pt>
                <c:pt idx="275" formatCode="0.00%">
                  <c:v>-2.3278104888402096E-2</c:v>
                </c:pt>
                <c:pt idx="276" formatCode="0.00%">
                  <c:v>-3.025553662691649E-2</c:v>
                </c:pt>
                <c:pt idx="277" formatCode="0.00%">
                  <c:v>-3.3169933716807432E-2</c:v>
                </c:pt>
                <c:pt idx="278" formatCode="0.00%">
                  <c:v>-3.8729033137876678E-2</c:v>
                </c:pt>
                <c:pt idx="279" formatCode="0.00%">
                  <c:v>-4.1389605102456151E-2</c:v>
                </c:pt>
                <c:pt idx="280" formatCode="0.00%">
                  <c:v>-4.5155668509345159E-2</c:v>
                </c:pt>
                <c:pt idx="281" formatCode="0.00%">
                  <c:v>-4.4494324808482921E-2</c:v>
                </c:pt>
                <c:pt idx="282" formatCode="0.00%">
                  <c:v>-4.1797568638157534E-2</c:v>
                </c:pt>
                <c:pt idx="283" formatCode="0.00%">
                  <c:v>-3.8498622404879557E-2</c:v>
                </c:pt>
                <c:pt idx="284" formatCode="0.00%">
                  <c:v>-3.6703465145669356E-2</c:v>
                </c:pt>
                <c:pt idx="285" formatCode="0.00%">
                  <c:v>-3.5637073715036105E-2</c:v>
                </c:pt>
                <c:pt idx="286" formatCode="0.00%">
                  <c:v>-3.832449553644357E-2</c:v>
                </c:pt>
                <c:pt idx="287" formatCode="0.00%">
                  <c:v>-4.0095331557549407E-2</c:v>
                </c:pt>
                <c:pt idx="288" formatCode="0.00%">
                  <c:v>-3.8929098447052168E-2</c:v>
                </c:pt>
                <c:pt idx="289" formatCode="0.00%">
                  <c:v>-3.5012328284607541E-2</c:v>
                </c:pt>
                <c:pt idx="290" formatCode="0.00%">
                  <c:v>-2.5535536955589633E-2</c:v>
                </c:pt>
                <c:pt idx="291" formatCode="0.00%">
                  <c:v>-1.7270668176670445E-2</c:v>
                </c:pt>
                <c:pt idx="292" formatCode="0.00%">
                  <c:v>-5.041539444720633E-3</c:v>
                </c:pt>
                <c:pt idx="293" formatCode="0.00%">
                  <c:v>5.687544433385483E-3</c:v>
                </c:pt>
                <c:pt idx="294" formatCode="0.00%">
                  <c:v>1.1047826086956425E-2</c:v>
                </c:pt>
                <c:pt idx="295" formatCode="0.00%">
                  <c:v>1.9305019305019266E-2</c:v>
                </c:pt>
                <c:pt idx="296" formatCode="0.00%">
                  <c:v>2.9403232968854498E-2</c:v>
                </c:pt>
                <c:pt idx="297" formatCode="0.00%">
                  <c:v>4.2305467168064714E-2</c:v>
                </c:pt>
                <c:pt idx="298" formatCode="0.00%">
                  <c:v>5.4687008558440553E-2</c:v>
                </c:pt>
                <c:pt idx="299" formatCode="0.00%">
                  <c:v>6.8862275449101951E-2</c:v>
                </c:pt>
                <c:pt idx="300" formatCode="0.00%">
                  <c:v>8.1085033267529472E-2</c:v>
                </c:pt>
              </c:numCache>
            </c:numRef>
          </c:val>
          <c:smooth val="0"/>
        </c:ser>
        <c:ser>
          <c:idx val="0"/>
          <c:order val="1"/>
          <c:tx>
            <c:v>NAR Index 12-Mo Moving Avg</c:v>
          </c:tx>
          <c:spPr>
            <a:ln w="38100"/>
          </c:spPr>
          <c:marker>
            <c:symbol val="none"/>
          </c:marker>
          <c:cat>
            <c:numRef>
              <c:f>'Housing Price Indices'!$E$16:$E$505</c:f>
              <c:numCache>
                <c:formatCode>d\-mmm\-yy</c:formatCode>
                <c:ptCount val="490"/>
                <c:pt idx="0">
                  <c:v>32173</c:v>
                </c:pt>
                <c:pt idx="1">
                  <c:v>32202</c:v>
                </c:pt>
                <c:pt idx="2">
                  <c:v>32233</c:v>
                </c:pt>
                <c:pt idx="3">
                  <c:v>32263</c:v>
                </c:pt>
                <c:pt idx="4">
                  <c:v>32294</c:v>
                </c:pt>
                <c:pt idx="5">
                  <c:v>32324</c:v>
                </c:pt>
                <c:pt idx="6">
                  <c:v>32355</c:v>
                </c:pt>
                <c:pt idx="7">
                  <c:v>32386</c:v>
                </c:pt>
                <c:pt idx="8">
                  <c:v>32416</c:v>
                </c:pt>
                <c:pt idx="9">
                  <c:v>32447</c:v>
                </c:pt>
                <c:pt idx="10">
                  <c:v>32477</c:v>
                </c:pt>
                <c:pt idx="11">
                  <c:v>32508</c:v>
                </c:pt>
                <c:pt idx="12">
                  <c:v>32539</c:v>
                </c:pt>
                <c:pt idx="13">
                  <c:v>32567</c:v>
                </c:pt>
                <c:pt idx="14">
                  <c:v>32598</c:v>
                </c:pt>
                <c:pt idx="15">
                  <c:v>32628</c:v>
                </c:pt>
                <c:pt idx="16">
                  <c:v>32659</c:v>
                </c:pt>
                <c:pt idx="17">
                  <c:v>32689</c:v>
                </c:pt>
                <c:pt idx="18">
                  <c:v>32720</c:v>
                </c:pt>
                <c:pt idx="19">
                  <c:v>32751</c:v>
                </c:pt>
                <c:pt idx="20">
                  <c:v>32781</c:v>
                </c:pt>
                <c:pt idx="21">
                  <c:v>32812</c:v>
                </c:pt>
                <c:pt idx="22">
                  <c:v>32842</c:v>
                </c:pt>
                <c:pt idx="23">
                  <c:v>32873</c:v>
                </c:pt>
                <c:pt idx="24">
                  <c:v>32904</c:v>
                </c:pt>
                <c:pt idx="25">
                  <c:v>32932</c:v>
                </c:pt>
                <c:pt idx="26">
                  <c:v>32963</c:v>
                </c:pt>
                <c:pt idx="27">
                  <c:v>32993</c:v>
                </c:pt>
                <c:pt idx="28">
                  <c:v>33024</c:v>
                </c:pt>
                <c:pt idx="29">
                  <c:v>33054</c:v>
                </c:pt>
                <c:pt idx="30">
                  <c:v>33085</c:v>
                </c:pt>
                <c:pt idx="31">
                  <c:v>33116</c:v>
                </c:pt>
                <c:pt idx="32">
                  <c:v>33146</c:v>
                </c:pt>
                <c:pt idx="33">
                  <c:v>33177</c:v>
                </c:pt>
                <c:pt idx="34">
                  <c:v>33207</c:v>
                </c:pt>
                <c:pt idx="35">
                  <c:v>33238</c:v>
                </c:pt>
                <c:pt idx="36">
                  <c:v>33269</c:v>
                </c:pt>
                <c:pt idx="37">
                  <c:v>33297</c:v>
                </c:pt>
                <c:pt idx="38">
                  <c:v>33328</c:v>
                </c:pt>
                <c:pt idx="39">
                  <c:v>33358</c:v>
                </c:pt>
                <c:pt idx="40">
                  <c:v>33389</c:v>
                </c:pt>
                <c:pt idx="41">
                  <c:v>33419</c:v>
                </c:pt>
                <c:pt idx="42">
                  <c:v>33450</c:v>
                </c:pt>
                <c:pt idx="43">
                  <c:v>33481</c:v>
                </c:pt>
                <c:pt idx="44">
                  <c:v>33511</c:v>
                </c:pt>
                <c:pt idx="45">
                  <c:v>33542</c:v>
                </c:pt>
                <c:pt idx="46">
                  <c:v>33572</c:v>
                </c:pt>
                <c:pt idx="47">
                  <c:v>33603</c:v>
                </c:pt>
                <c:pt idx="48">
                  <c:v>33634</c:v>
                </c:pt>
                <c:pt idx="49">
                  <c:v>33663</c:v>
                </c:pt>
                <c:pt idx="50">
                  <c:v>33694</c:v>
                </c:pt>
                <c:pt idx="51">
                  <c:v>33724</c:v>
                </c:pt>
                <c:pt idx="52">
                  <c:v>33755</c:v>
                </c:pt>
                <c:pt idx="53">
                  <c:v>33785</c:v>
                </c:pt>
                <c:pt idx="54">
                  <c:v>33816</c:v>
                </c:pt>
                <c:pt idx="55">
                  <c:v>33847</c:v>
                </c:pt>
                <c:pt idx="56">
                  <c:v>33877</c:v>
                </c:pt>
                <c:pt idx="57">
                  <c:v>33908</c:v>
                </c:pt>
                <c:pt idx="58">
                  <c:v>33938</c:v>
                </c:pt>
                <c:pt idx="59">
                  <c:v>33969</c:v>
                </c:pt>
                <c:pt idx="60">
                  <c:v>34000</c:v>
                </c:pt>
                <c:pt idx="61">
                  <c:v>34028</c:v>
                </c:pt>
                <c:pt idx="62">
                  <c:v>34059</c:v>
                </c:pt>
                <c:pt idx="63">
                  <c:v>34089</c:v>
                </c:pt>
                <c:pt idx="64">
                  <c:v>34120</c:v>
                </c:pt>
                <c:pt idx="65">
                  <c:v>34150</c:v>
                </c:pt>
                <c:pt idx="66">
                  <c:v>34181</c:v>
                </c:pt>
                <c:pt idx="67">
                  <c:v>34212</c:v>
                </c:pt>
                <c:pt idx="68">
                  <c:v>34242</c:v>
                </c:pt>
                <c:pt idx="69">
                  <c:v>34273</c:v>
                </c:pt>
                <c:pt idx="70">
                  <c:v>34303</c:v>
                </c:pt>
                <c:pt idx="71">
                  <c:v>34334</c:v>
                </c:pt>
                <c:pt idx="72">
                  <c:v>34365</c:v>
                </c:pt>
                <c:pt idx="73">
                  <c:v>34393</c:v>
                </c:pt>
                <c:pt idx="74">
                  <c:v>34424</c:v>
                </c:pt>
                <c:pt idx="75">
                  <c:v>34454</c:v>
                </c:pt>
                <c:pt idx="76">
                  <c:v>34485</c:v>
                </c:pt>
                <c:pt idx="77">
                  <c:v>34515</c:v>
                </c:pt>
                <c:pt idx="78">
                  <c:v>34546</c:v>
                </c:pt>
                <c:pt idx="79">
                  <c:v>34577</c:v>
                </c:pt>
                <c:pt idx="80">
                  <c:v>34607</c:v>
                </c:pt>
                <c:pt idx="81">
                  <c:v>34638</c:v>
                </c:pt>
                <c:pt idx="82">
                  <c:v>34668</c:v>
                </c:pt>
                <c:pt idx="83">
                  <c:v>34699</c:v>
                </c:pt>
                <c:pt idx="84">
                  <c:v>34730</c:v>
                </c:pt>
                <c:pt idx="85">
                  <c:v>34758</c:v>
                </c:pt>
                <c:pt idx="86">
                  <c:v>34789</c:v>
                </c:pt>
                <c:pt idx="87">
                  <c:v>34819</c:v>
                </c:pt>
                <c:pt idx="88">
                  <c:v>34850</c:v>
                </c:pt>
                <c:pt idx="89">
                  <c:v>34880</c:v>
                </c:pt>
                <c:pt idx="90">
                  <c:v>34911</c:v>
                </c:pt>
                <c:pt idx="91">
                  <c:v>34942</c:v>
                </c:pt>
                <c:pt idx="92">
                  <c:v>34972</c:v>
                </c:pt>
                <c:pt idx="93">
                  <c:v>35003</c:v>
                </c:pt>
                <c:pt idx="94">
                  <c:v>35033</c:v>
                </c:pt>
                <c:pt idx="95">
                  <c:v>35064</c:v>
                </c:pt>
                <c:pt idx="96">
                  <c:v>35095</c:v>
                </c:pt>
                <c:pt idx="97">
                  <c:v>35124</c:v>
                </c:pt>
                <c:pt idx="98">
                  <c:v>35155</c:v>
                </c:pt>
                <c:pt idx="99">
                  <c:v>35185</c:v>
                </c:pt>
                <c:pt idx="100">
                  <c:v>35216</c:v>
                </c:pt>
                <c:pt idx="101">
                  <c:v>35246</c:v>
                </c:pt>
                <c:pt idx="102">
                  <c:v>35277</c:v>
                </c:pt>
                <c:pt idx="103">
                  <c:v>35308</c:v>
                </c:pt>
                <c:pt idx="104">
                  <c:v>35338</c:v>
                </c:pt>
                <c:pt idx="105">
                  <c:v>35369</c:v>
                </c:pt>
                <c:pt idx="106">
                  <c:v>35399</c:v>
                </c:pt>
                <c:pt idx="107">
                  <c:v>35430</c:v>
                </c:pt>
                <c:pt idx="108">
                  <c:v>35461</c:v>
                </c:pt>
                <c:pt idx="109">
                  <c:v>35489</c:v>
                </c:pt>
                <c:pt idx="110">
                  <c:v>35520</c:v>
                </c:pt>
                <c:pt idx="111">
                  <c:v>35550</c:v>
                </c:pt>
                <c:pt idx="112">
                  <c:v>35581</c:v>
                </c:pt>
                <c:pt idx="113">
                  <c:v>35611</c:v>
                </c:pt>
                <c:pt idx="114">
                  <c:v>35642</c:v>
                </c:pt>
                <c:pt idx="115">
                  <c:v>35673</c:v>
                </c:pt>
                <c:pt idx="116">
                  <c:v>35703</c:v>
                </c:pt>
                <c:pt idx="117">
                  <c:v>35734</c:v>
                </c:pt>
                <c:pt idx="118">
                  <c:v>35764</c:v>
                </c:pt>
                <c:pt idx="119">
                  <c:v>35795</c:v>
                </c:pt>
                <c:pt idx="120">
                  <c:v>35826</c:v>
                </c:pt>
                <c:pt idx="121">
                  <c:v>35854</c:v>
                </c:pt>
                <c:pt idx="122">
                  <c:v>35885</c:v>
                </c:pt>
                <c:pt idx="123">
                  <c:v>35915</c:v>
                </c:pt>
                <c:pt idx="124">
                  <c:v>35946</c:v>
                </c:pt>
                <c:pt idx="125">
                  <c:v>35976</c:v>
                </c:pt>
                <c:pt idx="126">
                  <c:v>36007</c:v>
                </c:pt>
                <c:pt idx="127">
                  <c:v>36038</c:v>
                </c:pt>
                <c:pt idx="128">
                  <c:v>36068</c:v>
                </c:pt>
                <c:pt idx="129">
                  <c:v>36099</c:v>
                </c:pt>
                <c:pt idx="130">
                  <c:v>36129</c:v>
                </c:pt>
                <c:pt idx="131">
                  <c:v>36160</c:v>
                </c:pt>
                <c:pt idx="132">
                  <c:v>36191</c:v>
                </c:pt>
                <c:pt idx="133">
                  <c:v>36219</c:v>
                </c:pt>
                <c:pt idx="134">
                  <c:v>36250</c:v>
                </c:pt>
                <c:pt idx="135">
                  <c:v>36280</c:v>
                </c:pt>
                <c:pt idx="136">
                  <c:v>36311</c:v>
                </c:pt>
                <c:pt idx="137">
                  <c:v>36341</c:v>
                </c:pt>
                <c:pt idx="138">
                  <c:v>36372</c:v>
                </c:pt>
                <c:pt idx="139">
                  <c:v>36403</c:v>
                </c:pt>
                <c:pt idx="140">
                  <c:v>36433</c:v>
                </c:pt>
                <c:pt idx="141">
                  <c:v>36464</c:v>
                </c:pt>
                <c:pt idx="142">
                  <c:v>36494</c:v>
                </c:pt>
                <c:pt idx="143">
                  <c:v>36525</c:v>
                </c:pt>
                <c:pt idx="144">
                  <c:v>36556</c:v>
                </c:pt>
                <c:pt idx="145">
                  <c:v>36585</c:v>
                </c:pt>
                <c:pt idx="146">
                  <c:v>36616</c:v>
                </c:pt>
                <c:pt idx="147">
                  <c:v>36646</c:v>
                </c:pt>
                <c:pt idx="148">
                  <c:v>36677</c:v>
                </c:pt>
                <c:pt idx="149">
                  <c:v>36707</c:v>
                </c:pt>
                <c:pt idx="150">
                  <c:v>36738</c:v>
                </c:pt>
                <c:pt idx="151">
                  <c:v>36769</c:v>
                </c:pt>
                <c:pt idx="152">
                  <c:v>36799</c:v>
                </c:pt>
                <c:pt idx="153">
                  <c:v>36830</c:v>
                </c:pt>
                <c:pt idx="154">
                  <c:v>36860</c:v>
                </c:pt>
                <c:pt idx="155">
                  <c:v>36891</c:v>
                </c:pt>
                <c:pt idx="156">
                  <c:v>36922</c:v>
                </c:pt>
                <c:pt idx="157">
                  <c:v>36950</c:v>
                </c:pt>
                <c:pt idx="158">
                  <c:v>36981</c:v>
                </c:pt>
                <c:pt idx="159">
                  <c:v>37011</c:v>
                </c:pt>
                <c:pt idx="160">
                  <c:v>37042</c:v>
                </c:pt>
                <c:pt idx="161">
                  <c:v>37072</c:v>
                </c:pt>
                <c:pt idx="162">
                  <c:v>37103</c:v>
                </c:pt>
                <c:pt idx="163">
                  <c:v>37134</c:v>
                </c:pt>
                <c:pt idx="164">
                  <c:v>37164</c:v>
                </c:pt>
                <c:pt idx="165">
                  <c:v>37195</c:v>
                </c:pt>
                <c:pt idx="166">
                  <c:v>37225</c:v>
                </c:pt>
                <c:pt idx="167">
                  <c:v>37256</c:v>
                </c:pt>
                <c:pt idx="168">
                  <c:v>37287</c:v>
                </c:pt>
                <c:pt idx="169">
                  <c:v>37315</c:v>
                </c:pt>
                <c:pt idx="170">
                  <c:v>37346</c:v>
                </c:pt>
                <c:pt idx="171">
                  <c:v>37376</c:v>
                </c:pt>
                <c:pt idx="172">
                  <c:v>37407</c:v>
                </c:pt>
                <c:pt idx="173">
                  <c:v>37437</c:v>
                </c:pt>
                <c:pt idx="174">
                  <c:v>37468</c:v>
                </c:pt>
                <c:pt idx="175">
                  <c:v>37499</c:v>
                </c:pt>
                <c:pt idx="176">
                  <c:v>37529</c:v>
                </c:pt>
                <c:pt idx="177">
                  <c:v>37560</c:v>
                </c:pt>
                <c:pt idx="178">
                  <c:v>37590</c:v>
                </c:pt>
                <c:pt idx="179">
                  <c:v>37621</c:v>
                </c:pt>
                <c:pt idx="180">
                  <c:v>37652</c:v>
                </c:pt>
                <c:pt idx="181">
                  <c:v>37680</c:v>
                </c:pt>
                <c:pt idx="182">
                  <c:v>37711</c:v>
                </c:pt>
                <c:pt idx="183">
                  <c:v>37741</c:v>
                </c:pt>
                <c:pt idx="184">
                  <c:v>37772</c:v>
                </c:pt>
                <c:pt idx="185">
                  <c:v>37802</c:v>
                </c:pt>
                <c:pt idx="186">
                  <c:v>37833</c:v>
                </c:pt>
                <c:pt idx="187">
                  <c:v>37864</c:v>
                </c:pt>
                <c:pt idx="188">
                  <c:v>37894</c:v>
                </c:pt>
                <c:pt idx="189">
                  <c:v>37925</c:v>
                </c:pt>
                <c:pt idx="190">
                  <c:v>37955</c:v>
                </c:pt>
                <c:pt idx="191">
                  <c:v>37986</c:v>
                </c:pt>
                <c:pt idx="192">
                  <c:v>38017</c:v>
                </c:pt>
                <c:pt idx="193">
                  <c:v>38046</c:v>
                </c:pt>
                <c:pt idx="194">
                  <c:v>38077</c:v>
                </c:pt>
                <c:pt idx="195">
                  <c:v>38107</c:v>
                </c:pt>
                <c:pt idx="196">
                  <c:v>38138</c:v>
                </c:pt>
                <c:pt idx="197">
                  <c:v>38168</c:v>
                </c:pt>
                <c:pt idx="198">
                  <c:v>38199</c:v>
                </c:pt>
                <c:pt idx="199">
                  <c:v>38230</c:v>
                </c:pt>
                <c:pt idx="200">
                  <c:v>38260</c:v>
                </c:pt>
                <c:pt idx="201">
                  <c:v>38291</c:v>
                </c:pt>
                <c:pt idx="202">
                  <c:v>38321</c:v>
                </c:pt>
                <c:pt idx="203">
                  <c:v>38352</c:v>
                </c:pt>
                <c:pt idx="204">
                  <c:v>38383</c:v>
                </c:pt>
                <c:pt idx="205">
                  <c:v>38411</c:v>
                </c:pt>
                <c:pt idx="206">
                  <c:v>38442</c:v>
                </c:pt>
                <c:pt idx="207">
                  <c:v>38472</c:v>
                </c:pt>
                <c:pt idx="208">
                  <c:v>38503</c:v>
                </c:pt>
                <c:pt idx="209">
                  <c:v>38533</c:v>
                </c:pt>
                <c:pt idx="210">
                  <c:v>38564</c:v>
                </c:pt>
                <c:pt idx="211">
                  <c:v>38595</c:v>
                </c:pt>
                <c:pt idx="212">
                  <c:v>38625</c:v>
                </c:pt>
                <c:pt idx="213">
                  <c:v>38656</c:v>
                </c:pt>
                <c:pt idx="214">
                  <c:v>38686</c:v>
                </c:pt>
                <c:pt idx="215">
                  <c:v>38717</c:v>
                </c:pt>
                <c:pt idx="216">
                  <c:v>38748</c:v>
                </c:pt>
                <c:pt idx="217">
                  <c:v>38776</c:v>
                </c:pt>
                <c:pt idx="218">
                  <c:v>38807</c:v>
                </c:pt>
                <c:pt idx="219">
                  <c:v>38837</c:v>
                </c:pt>
                <c:pt idx="220">
                  <c:v>38868</c:v>
                </c:pt>
                <c:pt idx="221">
                  <c:v>38898</c:v>
                </c:pt>
                <c:pt idx="222">
                  <c:v>38929</c:v>
                </c:pt>
                <c:pt idx="223">
                  <c:v>38960</c:v>
                </c:pt>
                <c:pt idx="224">
                  <c:v>38990</c:v>
                </c:pt>
                <c:pt idx="225">
                  <c:v>39021</c:v>
                </c:pt>
                <c:pt idx="226">
                  <c:v>39051</c:v>
                </c:pt>
                <c:pt idx="227">
                  <c:v>39082</c:v>
                </c:pt>
                <c:pt idx="228">
                  <c:v>39113</c:v>
                </c:pt>
                <c:pt idx="229">
                  <c:v>39141</c:v>
                </c:pt>
                <c:pt idx="230">
                  <c:v>39172</c:v>
                </c:pt>
                <c:pt idx="231">
                  <c:v>39202</c:v>
                </c:pt>
                <c:pt idx="232">
                  <c:v>39233</c:v>
                </c:pt>
                <c:pt idx="233">
                  <c:v>39263</c:v>
                </c:pt>
                <c:pt idx="234">
                  <c:v>39294</c:v>
                </c:pt>
                <c:pt idx="235">
                  <c:v>39325</c:v>
                </c:pt>
                <c:pt idx="236">
                  <c:v>39355</c:v>
                </c:pt>
                <c:pt idx="237">
                  <c:v>39386</c:v>
                </c:pt>
                <c:pt idx="238">
                  <c:v>39416</c:v>
                </c:pt>
                <c:pt idx="239">
                  <c:v>39447</c:v>
                </c:pt>
                <c:pt idx="240">
                  <c:v>39478</c:v>
                </c:pt>
                <c:pt idx="241">
                  <c:v>39507</c:v>
                </c:pt>
                <c:pt idx="242">
                  <c:v>39538</c:v>
                </c:pt>
                <c:pt idx="243">
                  <c:v>39568</c:v>
                </c:pt>
                <c:pt idx="244">
                  <c:v>39599</c:v>
                </c:pt>
                <c:pt idx="245">
                  <c:v>39629</c:v>
                </c:pt>
                <c:pt idx="246">
                  <c:v>39660</c:v>
                </c:pt>
                <c:pt idx="247">
                  <c:v>39691</c:v>
                </c:pt>
                <c:pt idx="248">
                  <c:v>39721</c:v>
                </c:pt>
                <c:pt idx="249">
                  <c:v>39752</c:v>
                </c:pt>
                <c:pt idx="250">
                  <c:v>39782</c:v>
                </c:pt>
                <c:pt idx="251">
                  <c:v>39813</c:v>
                </c:pt>
                <c:pt idx="252">
                  <c:v>39844</c:v>
                </c:pt>
                <c:pt idx="253">
                  <c:v>39872</c:v>
                </c:pt>
                <c:pt idx="254">
                  <c:v>39903</c:v>
                </c:pt>
                <c:pt idx="255">
                  <c:v>39933</c:v>
                </c:pt>
                <c:pt idx="256">
                  <c:v>39964</c:v>
                </c:pt>
                <c:pt idx="257">
                  <c:v>39994</c:v>
                </c:pt>
                <c:pt idx="258">
                  <c:v>40025</c:v>
                </c:pt>
                <c:pt idx="259">
                  <c:v>40056</c:v>
                </c:pt>
                <c:pt idx="260">
                  <c:v>40086</c:v>
                </c:pt>
                <c:pt idx="261">
                  <c:v>40117</c:v>
                </c:pt>
                <c:pt idx="262">
                  <c:v>40147</c:v>
                </c:pt>
                <c:pt idx="263">
                  <c:v>40178</c:v>
                </c:pt>
                <c:pt idx="264">
                  <c:v>40209</c:v>
                </c:pt>
                <c:pt idx="265">
                  <c:v>40237</c:v>
                </c:pt>
                <c:pt idx="266">
                  <c:v>40268</c:v>
                </c:pt>
                <c:pt idx="267">
                  <c:v>40298</c:v>
                </c:pt>
                <c:pt idx="268">
                  <c:v>40329</c:v>
                </c:pt>
                <c:pt idx="269">
                  <c:v>40359</c:v>
                </c:pt>
                <c:pt idx="270">
                  <c:v>40390</c:v>
                </c:pt>
                <c:pt idx="271">
                  <c:v>40421</c:v>
                </c:pt>
                <c:pt idx="272">
                  <c:v>40451</c:v>
                </c:pt>
                <c:pt idx="273">
                  <c:v>40482</c:v>
                </c:pt>
                <c:pt idx="274">
                  <c:v>40512</c:v>
                </c:pt>
                <c:pt idx="275">
                  <c:v>40543</c:v>
                </c:pt>
                <c:pt idx="276">
                  <c:v>40574</c:v>
                </c:pt>
                <c:pt idx="277">
                  <c:v>40602</c:v>
                </c:pt>
                <c:pt idx="278">
                  <c:v>40633</c:v>
                </c:pt>
                <c:pt idx="279">
                  <c:v>40663</c:v>
                </c:pt>
                <c:pt idx="280">
                  <c:v>40694</c:v>
                </c:pt>
                <c:pt idx="281">
                  <c:v>40724</c:v>
                </c:pt>
                <c:pt idx="282">
                  <c:v>40755</c:v>
                </c:pt>
                <c:pt idx="283">
                  <c:v>40786</c:v>
                </c:pt>
                <c:pt idx="284">
                  <c:v>40816</c:v>
                </c:pt>
                <c:pt idx="285">
                  <c:v>40847</c:v>
                </c:pt>
                <c:pt idx="286">
                  <c:v>40877</c:v>
                </c:pt>
                <c:pt idx="287">
                  <c:v>40908</c:v>
                </c:pt>
                <c:pt idx="288">
                  <c:v>40939</c:v>
                </c:pt>
                <c:pt idx="289">
                  <c:v>40968</c:v>
                </c:pt>
                <c:pt idx="290">
                  <c:v>40999</c:v>
                </c:pt>
                <c:pt idx="291">
                  <c:v>41029</c:v>
                </c:pt>
                <c:pt idx="292">
                  <c:v>41060</c:v>
                </c:pt>
                <c:pt idx="293">
                  <c:v>41090</c:v>
                </c:pt>
                <c:pt idx="294">
                  <c:v>41121</c:v>
                </c:pt>
                <c:pt idx="295">
                  <c:v>41152</c:v>
                </c:pt>
                <c:pt idx="296">
                  <c:v>41182</c:v>
                </c:pt>
                <c:pt idx="297">
                  <c:v>41213</c:v>
                </c:pt>
                <c:pt idx="298">
                  <c:v>41243</c:v>
                </c:pt>
                <c:pt idx="299">
                  <c:v>41274</c:v>
                </c:pt>
                <c:pt idx="300">
                  <c:v>41305</c:v>
                </c:pt>
                <c:pt idx="301">
                  <c:v>41333</c:v>
                </c:pt>
              </c:numCache>
            </c:numRef>
          </c:cat>
          <c:val>
            <c:numRef>
              <c:f>'Housing Price Indices'!$H$16:$H$505</c:f>
              <c:numCache>
                <c:formatCode>General</c:formatCode>
                <c:ptCount val="490"/>
                <c:pt idx="23" formatCode="0.00%">
                  <c:v>-0.12921751615218957</c:v>
                </c:pt>
                <c:pt idx="24" formatCode="0.00%">
                  <c:v>-0.13203050524308857</c:v>
                </c:pt>
                <c:pt idx="25" formatCode="0.00%">
                  <c:v>-0.13293556085918856</c:v>
                </c:pt>
                <c:pt idx="26" formatCode="0.00%">
                  <c:v>-0.12509020928554238</c:v>
                </c:pt>
                <c:pt idx="27" formatCode="0.00%">
                  <c:v>-0.11192392099487924</c:v>
                </c:pt>
                <c:pt idx="28" formatCode="0.00%">
                  <c:v>-9.4068006949615368E-2</c:v>
                </c:pt>
                <c:pt idx="29" formatCode="0.00%">
                  <c:v>-7.2515212981744348E-2</c:v>
                </c:pt>
                <c:pt idx="30" formatCode="0.00%">
                  <c:v>-5.9490084985835745E-2</c:v>
                </c:pt>
                <c:pt idx="31" formatCode="0.00%">
                  <c:v>-4.5703839122486323E-2</c:v>
                </c:pt>
                <c:pt idx="32" formatCode="0.00%">
                  <c:v>-4.534669127339841E-2</c:v>
                </c:pt>
                <c:pt idx="33" formatCode="0.00%">
                  <c:v>-4.3721674220208007E-2</c:v>
                </c:pt>
                <c:pt idx="34" formatCode="0.00%">
                  <c:v>-4.289182627461563E-2</c:v>
                </c:pt>
                <c:pt idx="35" formatCode="0.00%">
                  <c:v>-3.6823303105248617E-2</c:v>
                </c:pt>
                <c:pt idx="36" formatCode="0.00%">
                  <c:v>-5.57386051619988E-2</c:v>
                </c:pt>
                <c:pt idx="37" formatCode="0.00%">
                  <c:v>-6.1106523534269153E-2</c:v>
                </c:pt>
                <c:pt idx="38" formatCode="0.00%">
                  <c:v>-6.7638163321418698E-2</c:v>
                </c:pt>
                <c:pt idx="39" formatCode="0.00%">
                  <c:v>-6.864360241625489E-2</c:v>
                </c:pt>
                <c:pt idx="40" formatCode="0.00%">
                  <c:v>-6.5753424657534199E-2</c:v>
                </c:pt>
                <c:pt idx="41" formatCode="0.00%">
                  <c:v>-6.314926189174408E-2</c:v>
                </c:pt>
                <c:pt idx="42" formatCode="0.00%">
                  <c:v>-5.9967141292442516E-2</c:v>
                </c:pt>
                <c:pt idx="43" formatCode="0.00%">
                  <c:v>-6.568144499178985E-2</c:v>
                </c:pt>
                <c:pt idx="44" formatCode="0.00%">
                  <c:v>-5.7442695388014386E-2</c:v>
                </c:pt>
                <c:pt idx="45" formatCode="0.00%">
                  <c:v>-4.9902425425146335E-2</c:v>
                </c:pt>
                <c:pt idx="46" formatCode="0.00%">
                  <c:v>-3.6640360766629021E-2</c:v>
                </c:pt>
                <c:pt idx="47" formatCode="0.00%">
                  <c:v>-1.8544935805991591E-2</c:v>
                </c:pt>
                <c:pt idx="48" formatCode="0.00%">
                  <c:v>9.8865949403894593E-3</c:v>
                </c:pt>
                <c:pt idx="49" formatCode="0.00%">
                  <c:v>2.9023746701847042E-2</c:v>
                </c:pt>
                <c:pt idx="50" formatCode="0.00%">
                  <c:v>4.5414332055440765E-2</c:v>
                </c:pt>
                <c:pt idx="51" formatCode="0.00%">
                  <c:v>5.2181603773584939E-2</c:v>
                </c:pt>
                <c:pt idx="52" formatCode="0.00%">
                  <c:v>4.7214076246334447E-2</c:v>
                </c:pt>
                <c:pt idx="53" formatCode="0.00%">
                  <c:v>4.0560256784359483E-2</c:v>
                </c:pt>
                <c:pt idx="54" formatCode="0.00%">
                  <c:v>4.1071948732886776E-2</c:v>
                </c:pt>
                <c:pt idx="55" formatCode="0.00%">
                  <c:v>5.1845342706502651E-2</c:v>
                </c:pt>
                <c:pt idx="56" formatCode="0.00%">
                  <c:v>5.8013477878699149E-2</c:v>
                </c:pt>
                <c:pt idx="57" formatCode="0.00%">
                  <c:v>7.3356807511737232E-2</c:v>
                </c:pt>
                <c:pt idx="58" formatCode="0.00%">
                  <c:v>8.5430076067875893E-2</c:v>
                </c:pt>
                <c:pt idx="59" formatCode="0.00%">
                  <c:v>9.6511627906976871E-2</c:v>
                </c:pt>
                <c:pt idx="60" formatCode="0.00%">
                  <c:v>9.7898070832133754E-2</c:v>
                </c:pt>
                <c:pt idx="61" formatCode="0.00%">
                  <c:v>8.746438746438745E-2</c:v>
                </c:pt>
                <c:pt idx="62" formatCode="0.00%">
                  <c:v>7.5035260930888636E-2</c:v>
                </c:pt>
                <c:pt idx="63" formatCode="0.00%">
                  <c:v>6.6405155505743885E-2</c:v>
                </c:pt>
                <c:pt idx="64" formatCode="0.00%">
                  <c:v>7.0288434612153505E-2</c:v>
                </c:pt>
                <c:pt idx="65" formatCode="0.00%">
                  <c:v>8.1323611890073089E-2</c:v>
                </c:pt>
                <c:pt idx="66" formatCode="0.00%">
                  <c:v>9.0934527140458687E-2</c:v>
                </c:pt>
                <c:pt idx="67" formatCode="0.00%">
                  <c:v>9.9136730715678079E-2</c:v>
                </c:pt>
                <c:pt idx="68" formatCode="0.00%">
                  <c:v>0.10634173359180288</c:v>
                </c:pt>
                <c:pt idx="69" formatCode="0.00%">
                  <c:v>0.10060142154182605</c:v>
                </c:pt>
                <c:pt idx="70" formatCode="0.00%">
                  <c:v>9.5417789757412441E-2</c:v>
                </c:pt>
                <c:pt idx="71" formatCode="0.00%">
                  <c:v>8.8282078472958547E-2</c:v>
                </c:pt>
                <c:pt idx="72" formatCode="0.00%">
                  <c:v>8.7595069499082134E-2</c:v>
                </c:pt>
                <c:pt idx="73" formatCode="0.00%">
                  <c:v>9.6410793817133911E-2</c:v>
                </c:pt>
                <c:pt idx="74" formatCode="0.00%">
                  <c:v>0.11256887955917083</c:v>
                </c:pt>
                <c:pt idx="75" formatCode="0.00%">
                  <c:v>0.13058328954282716</c:v>
                </c:pt>
                <c:pt idx="76" formatCode="0.00%">
                  <c:v>0.13736263736263732</c:v>
                </c:pt>
                <c:pt idx="77" formatCode="0.00%">
                  <c:v>0.13329875518672196</c:v>
                </c:pt>
                <c:pt idx="78" formatCode="0.00%">
                  <c:v>0.12054372916132361</c:v>
                </c:pt>
                <c:pt idx="79" formatCode="0.00%">
                  <c:v>0.10691664555358504</c:v>
                </c:pt>
                <c:pt idx="80" formatCode="0.00%">
                  <c:v>9.0112640801001342E-2</c:v>
                </c:pt>
                <c:pt idx="81" formatCode="0.00%">
                  <c:v>7.824143070044709E-2</c:v>
                </c:pt>
                <c:pt idx="82" formatCode="0.00%">
                  <c:v>5.9793307086614123E-2</c:v>
                </c:pt>
                <c:pt idx="83" formatCode="0.00%">
                  <c:v>3.8976857490864658E-2</c:v>
                </c:pt>
                <c:pt idx="84" formatCode="0.00%">
                  <c:v>1.7603086568603654E-2</c:v>
                </c:pt>
                <c:pt idx="85" formatCode="0.00%">
                  <c:v>2.1505376344086446E-3</c:v>
                </c:pt>
                <c:pt idx="86" formatCode="0.00%">
                  <c:v>-1.9339622641509457E-2</c:v>
                </c:pt>
                <c:pt idx="87" formatCode="0.00%">
                  <c:v>-4.8105972577271672E-2</c:v>
                </c:pt>
                <c:pt idx="88" formatCode="0.00%">
                  <c:v>-6.6022544283413809E-2</c:v>
                </c:pt>
                <c:pt idx="89" formatCode="0.00%">
                  <c:v>-7.3684210526315685E-2</c:v>
                </c:pt>
                <c:pt idx="90" formatCode="0.00%">
                  <c:v>-7.0496681162737551E-2</c:v>
                </c:pt>
                <c:pt idx="91" formatCode="0.00%">
                  <c:v>-6.5003433279926859E-2</c:v>
                </c:pt>
                <c:pt idx="92" formatCode="0.00%">
                  <c:v>-5.3501722158438514E-2</c:v>
                </c:pt>
                <c:pt idx="93" formatCode="0.00%">
                  <c:v>-4.3077631882054823E-2</c:v>
                </c:pt>
                <c:pt idx="94" formatCode="0.00%">
                  <c:v>-2.6932899930345866E-2</c:v>
                </c:pt>
                <c:pt idx="95" formatCode="0.00%">
                  <c:v>-1.1254396248534637E-2</c:v>
                </c:pt>
                <c:pt idx="96" formatCode="0.00%">
                  <c:v>7.3459715639809797E-3</c:v>
                </c:pt>
                <c:pt idx="97" formatCode="0.00%">
                  <c:v>2.0982355746304249E-2</c:v>
                </c:pt>
                <c:pt idx="98" formatCode="0.00%">
                  <c:v>4.1847041847041799E-2</c:v>
                </c:pt>
                <c:pt idx="99" formatCode="0.00%">
                  <c:v>7.71484375E-2</c:v>
                </c:pt>
                <c:pt idx="100" formatCode="0.00%">
                  <c:v>0.10049261083743843</c:v>
                </c:pt>
                <c:pt idx="101" formatCode="0.00%">
                  <c:v>0.11116600790513842</c:v>
                </c:pt>
                <c:pt idx="102" formatCode="0.00%">
                  <c:v>0.11376508249199713</c:v>
                </c:pt>
                <c:pt idx="103" formatCode="0.00%">
                  <c:v>0.10893512851897191</c:v>
                </c:pt>
                <c:pt idx="104" formatCode="0.00%">
                  <c:v>9.7768073750606588E-2</c:v>
                </c:pt>
                <c:pt idx="105" formatCode="0.00%">
                  <c:v>8.9311506981222921E-2</c:v>
                </c:pt>
                <c:pt idx="106" formatCode="0.00%">
                  <c:v>8.1603435934144652E-2</c:v>
                </c:pt>
                <c:pt idx="107" formatCode="0.00%">
                  <c:v>7.6357600189708386E-2</c:v>
                </c:pt>
                <c:pt idx="108" formatCode="0.00%">
                  <c:v>7.1983062808750775E-2</c:v>
                </c:pt>
                <c:pt idx="109" formatCode="0.00%">
                  <c:v>7.006071929005131E-2</c:v>
                </c:pt>
                <c:pt idx="110" formatCode="0.00%">
                  <c:v>5.7479224376731253E-2</c:v>
                </c:pt>
                <c:pt idx="111" formatCode="0.00%">
                  <c:v>3.5131459655485031E-2</c:v>
                </c:pt>
                <c:pt idx="112" formatCode="0.00%">
                  <c:v>2.2381378692927445E-2</c:v>
                </c:pt>
                <c:pt idx="113" formatCode="0.00%">
                  <c:v>1.7118719430858187E-2</c:v>
                </c:pt>
                <c:pt idx="114" formatCode="0.00%">
                  <c:v>1.2602255140393481E-2</c:v>
                </c:pt>
                <c:pt idx="115" formatCode="0.00%">
                  <c:v>1.655629139072845E-2</c:v>
                </c:pt>
                <c:pt idx="116" formatCode="0.00%">
                  <c:v>2.585635359116023E-2</c:v>
                </c:pt>
                <c:pt idx="117" formatCode="0.00%">
                  <c:v>3.6243093922651903E-2</c:v>
                </c:pt>
                <c:pt idx="118" formatCode="0.00%">
                  <c:v>4.1694242223693001E-2</c:v>
                </c:pt>
                <c:pt idx="119" formatCode="0.00%">
                  <c:v>5.0231328486450844E-2</c:v>
                </c:pt>
                <c:pt idx="120" formatCode="0.00%">
                  <c:v>5.310511301294718E-2</c:v>
                </c:pt>
                <c:pt idx="121" formatCode="0.00%">
                  <c:v>5.8271497162811103E-2</c:v>
                </c:pt>
                <c:pt idx="122" formatCode="0.00%">
                  <c:v>7.334643091028159E-2</c:v>
                </c:pt>
                <c:pt idx="123" formatCode="0.00%">
                  <c:v>9.0869279614626652E-2</c:v>
                </c:pt>
                <c:pt idx="124" formatCode="0.00%">
                  <c:v>0.10332749562171628</c:v>
                </c:pt>
                <c:pt idx="125" formatCode="0.00%">
                  <c:v>0.11453551912568316</c:v>
                </c:pt>
                <c:pt idx="126" formatCode="0.00%">
                  <c:v>0.12751091703056772</c:v>
                </c:pt>
                <c:pt idx="127" formatCode="0.00%">
                  <c:v>0.13116178067318129</c:v>
                </c:pt>
                <c:pt idx="128" formatCode="0.00%">
                  <c:v>0.13076260232658332</c:v>
                </c:pt>
                <c:pt idx="129" formatCode="0.00%">
                  <c:v>0.12710599274898704</c:v>
                </c:pt>
                <c:pt idx="130" formatCode="0.00%">
                  <c:v>0.12981787378229548</c:v>
                </c:pt>
                <c:pt idx="131" formatCode="0.00%">
                  <c:v>0.13069016152716606</c:v>
                </c:pt>
                <c:pt idx="132" formatCode="0.00%">
                  <c:v>0.13356949364450932</c:v>
                </c:pt>
                <c:pt idx="133" formatCode="0.00%">
                  <c:v>0.12538667766549794</c:v>
                </c:pt>
                <c:pt idx="134" formatCode="0.00%">
                  <c:v>0.11226357535082365</c:v>
                </c:pt>
                <c:pt idx="135" formatCode="0.00%">
                  <c:v>0.10016057808109191</c:v>
                </c:pt>
                <c:pt idx="136" formatCode="0.00%">
                  <c:v>9.0873015873015994E-2</c:v>
                </c:pt>
                <c:pt idx="137" formatCode="0.00%">
                  <c:v>8.6879780349087943E-2</c:v>
                </c:pt>
                <c:pt idx="138" formatCode="0.00%">
                  <c:v>7.6878388845856183E-2</c:v>
                </c:pt>
                <c:pt idx="139" formatCode="0.00%">
                  <c:v>7.1798809752351866E-2</c:v>
                </c:pt>
                <c:pt idx="140" formatCode="0.00%">
                  <c:v>6.5726805105734476E-2</c:v>
                </c:pt>
                <c:pt idx="141" formatCode="0.00%">
                  <c:v>5.8845789971617712E-2</c:v>
                </c:pt>
                <c:pt idx="142" formatCode="0.00%">
                  <c:v>4.6860356138706871E-2</c:v>
                </c:pt>
                <c:pt idx="143" formatCode="0.00%">
                  <c:v>3.2096474953617671E-2</c:v>
                </c:pt>
                <c:pt idx="144" formatCode="0.00%">
                  <c:v>2.1875000000000089E-2</c:v>
                </c:pt>
                <c:pt idx="145" formatCode="0.00%">
                  <c:v>1.8874839655488307E-2</c:v>
                </c:pt>
                <c:pt idx="146" formatCode="0.00%">
                  <c:v>1.7370634485280645E-2</c:v>
                </c:pt>
                <c:pt idx="147" formatCode="0.00%">
                  <c:v>1.6420361247947435E-2</c:v>
                </c:pt>
                <c:pt idx="148" formatCode="0.00%">
                  <c:v>1.1640596580574591E-2</c:v>
                </c:pt>
                <c:pt idx="149" formatCode="0.00%">
                  <c:v>-1.8044027426921128E-3</c:v>
                </c:pt>
                <c:pt idx="150" formatCode="0.00%">
                  <c:v>-8.2718935443266695E-3</c:v>
                </c:pt>
                <c:pt idx="151" formatCode="0.00%">
                  <c:v>-1.43292136843991E-2</c:v>
                </c:pt>
                <c:pt idx="152" formatCode="0.00%">
                  <c:v>-1.4658562745799242E-2</c:v>
                </c:pt>
                <c:pt idx="153" formatCode="0.00%">
                  <c:v>-1.3759828448891898E-2</c:v>
                </c:pt>
                <c:pt idx="154" formatCode="0.00%">
                  <c:v>-8.0572963294538447E-3</c:v>
                </c:pt>
                <c:pt idx="155" formatCode="0.00%">
                  <c:v>-4.6737371921623527E-3</c:v>
                </c:pt>
                <c:pt idx="156" formatCode="0.00%">
                  <c:v>-5.5765425436229421E-3</c:v>
                </c:pt>
                <c:pt idx="157" formatCode="0.00%">
                  <c:v>-4.1366906474818999E-3</c:v>
                </c:pt>
                <c:pt idx="158" formatCode="0.00%">
                  <c:v>-1.4378145219267058E-3</c:v>
                </c:pt>
                <c:pt idx="159" formatCode="0.00%">
                  <c:v>-8.9750493627716033E-4</c:v>
                </c:pt>
                <c:pt idx="160" formatCode="0.00%">
                  <c:v>2.6968716289104133E-3</c:v>
                </c:pt>
                <c:pt idx="161" formatCode="0.00%">
                  <c:v>1.2653651482284811E-2</c:v>
                </c:pt>
                <c:pt idx="162" formatCode="0.00%">
                  <c:v>2.0489573889392654E-2</c:v>
                </c:pt>
                <c:pt idx="163" formatCode="0.00%">
                  <c:v>2.725785934944569E-2</c:v>
                </c:pt>
                <c:pt idx="164" formatCode="0.00%">
                  <c:v>2.4492017416545719E-2</c:v>
                </c:pt>
                <c:pt idx="165" formatCode="0.00%">
                  <c:v>2.3192607356405048E-2</c:v>
                </c:pt>
                <c:pt idx="166" formatCode="0.00%">
                  <c:v>1.7689530685920385E-2</c:v>
                </c:pt>
                <c:pt idx="167" formatCode="0.00%">
                  <c:v>2.438143398952497E-2</c:v>
                </c:pt>
                <c:pt idx="168" formatCode="0.00%">
                  <c:v>3.8169319826338644E-2</c:v>
                </c:pt>
                <c:pt idx="169" formatCode="0.00%">
                  <c:v>4.623442297272895E-2</c:v>
                </c:pt>
                <c:pt idx="170" formatCode="0.00%">
                  <c:v>4.5356371490280711E-2</c:v>
                </c:pt>
                <c:pt idx="171" formatCode="0.00%">
                  <c:v>4.8329141214516813E-2</c:v>
                </c:pt>
                <c:pt idx="172" formatCode="0.00%">
                  <c:v>5.1461359153667008E-2</c:v>
                </c:pt>
                <c:pt idx="173" formatCode="0.00%">
                  <c:v>4.7483041770796319E-2</c:v>
                </c:pt>
                <c:pt idx="174" formatCode="0.00%">
                  <c:v>4.2110874200426363E-2</c:v>
                </c:pt>
                <c:pt idx="175" formatCode="0.00%">
                  <c:v>3.5379444542720684E-2</c:v>
                </c:pt>
                <c:pt idx="176" formatCode="0.00%">
                  <c:v>4.0729590933239024E-2</c:v>
                </c:pt>
                <c:pt idx="177" formatCode="0.00%">
                  <c:v>4.7281742518151315E-2</c:v>
                </c:pt>
                <c:pt idx="178" formatCode="0.00%">
                  <c:v>5.6225611919120233E-2</c:v>
                </c:pt>
                <c:pt idx="179" formatCode="0.00%">
                  <c:v>5.7299012693935003E-2</c:v>
                </c:pt>
                <c:pt idx="180" formatCode="0.00%">
                  <c:v>4.6872277400243911E-2</c:v>
                </c:pt>
                <c:pt idx="181" formatCode="0.00%">
                  <c:v>3.8667357155187432E-2</c:v>
                </c:pt>
                <c:pt idx="182" formatCode="0.00%">
                  <c:v>3.9256198347107363E-2</c:v>
                </c:pt>
                <c:pt idx="183" formatCode="0.00%">
                  <c:v>3.7017994858611791E-2</c:v>
                </c:pt>
                <c:pt idx="184" formatCode="0.00%">
                  <c:v>3.6493860845838944E-2</c:v>
                </c:pt>
                <c:pt idx="185" formatCode="0.00%">
                  <c:v>4.2263122017723198E-2</c:v>
                </c:pt>
                <c:pt idx="186" formatCode="0.00%">
                  <c:v>5.5583972719522645E-2</c:v>
                </c:pt>
                <c:pt idx="187" formatCode="0.00%">
                  <c:v>7.5345976422347416E-2</c:v>
                </c:pt>
                <c:pt idx="188" formatCode="0.00%">
                  <c:v>8.677896886166403E-2</c:v>
                </c:pt>
                <c:pt idx="189" formatCode="0.00%">
                  <c:v>9.0294217111937858E-2</c:v>
                </c:pt>
                <c:pt idx="190" formatCode="0.00%">
                  <c:v>8.984047019311503E-2</c:v>
                </c:pt>
                <c:pt idx="191" formatCode="0.00%">
                  <c:v>8.9211272302818001E-2</c:v>
                </c:pt>
                <c:pt idx="192" formatCode="0.00%">
                  <c:v>9.0213049267642953E-2</c:v>
                </c:pt>
                <c:pt idx="193" formatCode="0.00%">
                  <c:v>9.4233006481635462E-2</c:v>
                </c:pt>
                <c:pt idx="194" formatCode="0.00%">
                  <c:v>0.10222001325381047</c:v>
                </c:pt>
                <c:pt idx="195" formatCode="0.00%">
                  <c:v>0.1122128573789456</c:v>
                </c:pt>
                <c:pt idx="196" formatCode="0.00%">
                  <c:v>0.12026982560052657</c:v>
                </c:pt>
                <c:pt idx="197" formatCode="0.00%">
                  <c:v>0.12720732504905152</c:v>
                </c:pt>
                <c:pt idx="198" formatCode="0.00%">
                  <c:v>0.12114359554191578</c:v>
                </c:pt>
                <c:pt idx="199" formatCode="0.00%">
                  <c:v>0.1045440101684143</c:v>
                </c:pt>
                <c:pt idx="200" formatCode="0.00%">
                  <c:v>8.9713480507280341E-2</c:v>
                </c:pt>
                <c:pt idx="201" formatCode="0.00%">
                  <c:v>8.5452853598015022E-2</c:v>
                </c:pt>
                <c:pt idx="202" formatCode="0.00%">
                  <c:v>8.8135593220339148E-2</c:v>
                </c:pt>
                <c:pt idx="203" formatCode="0.00%">
                  <c:v>8.6497244335578705E-2</c:v>
                </c:pt>
                <c:pt idx="204" formatCode="0.00%">
                  <c:v>9.4045801526717598E-2</c:v>
                </c:pt>
                <c:pt idx="205" formatCode="0.00%">
                  <c:v>9.4319562575941651E-2</c:v>
                </c:pt>
                <c:pt idx="206" formatCode="0.00%">
                  <c:v>8.6577483841875802E-2</c:v>
                </c:pt>
                <c:pt idx="207" formatCode="0.00%">
                  <c:v>7.8751857355126464E-2</c:v>
                </c:pt>
                <c:pt idx="208" formatCode="0.00%">
                  <c:v>6.8438830959024699E-2</c:v>
                </c:pt>
                <c:pt idx="209" formatCode="0.00%">
                  <c:v>5.7586306933565368E-2</c:v>
                </c:pt>
                <c:pt idx="210" formatCode="0.00%">
                  <c:v>5.3882725832012479E-2</c:v>
                </c:pt>
                <c:pt idx="211" formatCode="0.00%">
                  <c:v>5.8544303797468444E-2</c:v>
                </c:pt>
                <c:pt idx="212" formatCode="0.00%">
                  <c:v>6.3936781609195359E-2</c:v>
                </c:pt>
                <c:pt idx="213" formatCode="0.00%">
                  <c:v>6.0722960422917582E-2</c:v>
                </c:pt>
                <c:pt idx="214" formatCode="0.00%">
                  <c:v>5.1685075049560991E-2</c:v>
                </c:pt>
                <c:pt idx="215" formatCode="0.00%">
                  <c:v>4.508947442581368E-2</c:v>
                </c:pt>
                <c:pt idx="216" formatCode="0.00%">
                  <c:v>3.0560982416969029E-2</c:v>
                </c:pt>
                <c:pt idx="217" formatCode="0.00%">
                  <c:v>2.4566273421235296E-2</c:v>
                </c:pt>
                <c:pt idx="218" formatCode="0.00%">
                  <c:v>1.9643104163784786E-2</c:v>
                </c:pt>
                <c:pt idx="219" formatCode="0.00%">
                  <c:v>1.0330578512396604E-2</c:v>
                </c:pt>
                <c:pt idx="220" formatCode="0.00%">
                  <c:v>2.3367697594502967E-3</c:v>
                </c:pt>
                <c:pt idx="221" formatCode="0.00%">
                  <c:v>-7.406391441503235E-3</c:v>
                </c:pt>
                <c:pt idx="222" formatCode="0.00%">
                  <c:v>-2.0369104579630815E-2</c:v>
                </c:pt>
                <c:pt idx="223" formatCode="0.00%">
                  <c:v>-3.6417991574942188E-2</c:v>
                </c:pt>
                <c:pt idx="224" formatCode="0.00%">
                  <c:v>-5.3747467927076187E-2</c:v>
                </c:pt>
                <c:pt idx="225" formatCode="0.00%">
                  <c:v>-6.452047413793105E-2</c:v>
                </c:pt>
                <c:pt idx="226" formatCode="0.00%">
                  <c:v>-7.257304429783229E-2</c:v>
                </c:pt>
                <c:pt idx="227" formatCode="0.00%">
                  <c:v>-7.5906700822434892E-2</c:v>
                </c:pt>
                <c:pt idx="228" formatCode="0.00%">
                  <c:v>-8.3547731888964138E-2</c:v>
                </c:pt>
                <c:pt idx="229" formatCode="0.00%">
                  <c:v>-9.5502573828230797E-2</c:v>
                </c:pt>
                <c:pt idx="230" formatCode="0.00%">
                  <c:v>-0.11056844390177734</c:v>
                </c:pt>
                <c:pt idx="231" formatCode="0.00%">
                  <c:v>-0.12324471710974771</c:v>
                </c:pt>
                <c:pt idx="232" formatCode="0.00%">
                  <c:v>-0.13398244651673075</c:v>
                </c:pt>
                <c:pt idx="233" formatCode="0.00%">
                  <c:v>-0.14412049191653986</c:v>
                </c:pt>
                <c:pt idx="234" formatCode="0.00%">
                  <c:v>-0.15085124197599786</c:v>
                </c:pt>
                <c:pt idx="235" formatCode="0.00%">
                  <c:v>-0.15992102665350438</c:v>
                </c:pt>
                <c:pt idx="236" formatCode="0.00%">
                  <c:v>-0.17140002854288583</c:v>
                </c:pt>
                <c:pt idx="237" formatCode="0.00%">
                  <c:v>-0.18819294456443492</c:v>
                </c:pt>
                <c:pt idx="238" formatCode="0.00%">
                  <c:v>-0.20513937282229966</c:v>
                </c:pt>
                <c:pt idx="239" formatCode="0.00%">
                  <c:v>-0.2264371170119639</c:v>
                </c:pt>
                <c:pt idx="240" formatCode="0.00%">
                  <c:v>-0.23596335697399518</c:v>
                </c:pt>
                <c:pt idx="241" formatCode="0.00%">
                  <c:v>-0.24711696869851729</c:v>
                </c:pt>
                <c:pt idx="242" formatCode="0.00%">
                  <c:v>-0.24969493593654657</c:v>
                </c:pt>
                <c:pt idx="243" formatCode="0.00%">
                  <c:v>-0.25003887420307891</c:v>
                </c:pt>
                <c:pt idx="244" formatCode="0.00%">
                  <c:v>-0.25067300079176558</c:v>
                </c:pt>
                <c:pt idx="245" formatCode="0.00%">
                  <c:v>-0.24991927671940595</c:v>
                </c:pt>
                <c:pt idx="246" formatCode="0.00%">
                  <c:v>-0.24880854560394416</c:v>
                </c:pt>
                <c:pt idx="247" formatCode="0.00%">
                  <c:v>-0.24173241564545922</c:v>
                </c:pt>
                <c:pt idx="248" formatCode="0.00%">
                  <c:v>-0.22528418877023759</c:v>
                </c:pt>
                <c:pt idx="249" formatCode="0.00%">
                  <c:v>-0.20716566158212124</c:v>
                </c:pt>
                <c:pt idx="250" formatCode="0.00%">
                  <c:v>-0.19360730593607312</c:v>
                </c:pt>
                <c:pt idx="251" formatCode="0.00%">
                  <c:v>-0.17276499434175774</c:v>
                </c:pt>
                <c:pt idx="252" formatCode="0.00%">
                  <c:v>-0.1566428157029589</c:v>
                </c:pt>
                <c:pt idx="253" formatCode="0.00%">
                  <c:v>-0.13387706385518205</c:v>
                </c:pt>
                <c:pt idx="254" formatCode="0.00%">
                  <c:v>-0.11933319780443186</c:v>
                </c:pt>
                <c:pt idx="255" formatCode="0.00%">
                  <c:v>-0.10491395397055769</c:v>
                </c:pt>
                <c:pt idx="256" formatCode="0.00%">
                  <c:v>-8.9814032121724452E-2</c:v>
                </c:pt>
                <c:pt idx="257" formatCode="0.00%">
                  <c:v>-7.2320275505811438E-2</c:v>
                </c:pt>
                <c:pt idx="258" formatCode="0.00%">
                  <c:v>-5.2723692846204262E-2</c:v>
                </c:pt>
                <c:pt idx="259" formatCode="0.00%">
                  <c:v>-3.6528669470887731E-2</c:v>
                </c:pt>
                <c:pt idx="260" formatCode="0.00%">
                  <c:v>-2.5344597598932816E-2</c:v>
                </c:pt>
                <c:pt idx="261" formatCode="0.00%">
                  <c:v>-6.7114093959730337E-4</c:v>
                </c:pt>
                <c:pt idx="262" formatCode="0.00%">
                  <c:v>4.4394110985277457E-2</c:v>
                </c:pt>
                <c:pt idx="263" formatCode="0.00%">
                  <c:v>5.8367533059735521E-2</c:v>
                </c:pt>
                <c:pt idx="264" formatCode="0.00%">
                  <c:v>6.9938087594588527E-2</c:v>
                </c:pt>
                <c:pt idx="265" formatCode="0.00%">
                  <c:v>7.5562700964630247E-2</c:v>
                </c:pt>
                <c:pt idx="266" formatCode="0.00%">
                  <c:v>9.2797783933517897E-2</c:v>
                </c:pt>
                <c:pt idx="267" formatCode="0.00%">
                  <c:v>0.11443131804493856</c:v>
                </c:pt>
                <c:pt idx="268" formatCode="0.00%">
                  <c:v>0.13466449965172989</c:v>
                </c:pt>
                <c:pt idx="269" formatCode="0.00%">
                  <c:v>0.14060324825986092</c:v>
                </c:pt>
                <c:pt idx="270" formatCode="0.00%">
                  <c:v>0.11616628175519628</c:v>
                </c:pt>
                <c:pt idx="271" formatCode="0.00%">
                  <c:v>9.4209558823529438E-2</c:v>
                </c:pt>
                <c:pt idx="272" formatCode="0.00%">
                  <c:v>7.0255474452554756E-2</c:v>
                </c:pt>
                <c:pt idx="273" formatCode="0.00%">
                  <c:v>2.6639802999776085E-2</c:v>
                </c:pt>
                <c:pt idx="274" formatCode="0.00%">
                  <c:v>-3.296464975059632E-2</c:v>
                </c:pt>
                <c:pt idx="275" formatCode="0.00%">
                  <c:v>-4.222317966393796E-2</c:v>
                </c:pt>
                <c:pt idx="276" formatCode="0.00%">
                  <c:v>-4.3077582511787393E-2</c:v>
                </c:pt>
                <c:pt idx="277" formatCode="0.00%">
                  <c:v>-4.8259662609438481E-2</c:v>
                </c:pt>
                <c:pt idx="278" formatCode="0.00%">
                  <c:v>-6.4005069708491735E-2</c:v>
                </c:pt>
                <c:pt idx="279" formatCode="0.00%">
                  <c:v>-9.166493452504676E-2</c:v>
                </c:pt>
                <c:pt idx="280" formatCode="0.00%">
                  <c:v>-0.11990996521383268</c:v>
                </c:pt>
                <c:pt idx="281" formatCode="0.00%">
                  <c:v>-0.12957689178193654</c:v>
                </c:pt>
                <c:pt idx="282" formatCode="0.00%">
                  <c:v>-0.10117939168218493</c:v>
                </c:pt>
                <c:pt idx="283" formatCode="0.00%">
                  <c:v>-7.3918521629567469E-2</c:v>
                </c:pt>
                <c:pt idx="284" formatCode="0.00%">
                  <c:v>-5.0937766410912189E-2</c:v>
                </c:pt>
                <c:pt idx="285" formatCode="0.00%">
                  <c:v>-1.8534670737025638E-2</c:v>
                </c:pt>
                <c:pt idx="286" formatCode="0.00%">
                  <c:v>1.794124243103834E-2</c:v>
                </c:pt>
                <c:pt idx="287" formatCode="0.00%">
                  <c:v>2.3616734143049989E-2</c:v>
                </c:pt>
                <c:pt idx="288" formatCode="0.00%">
                  <c:v>2.1724524076147667E-2</c:v>
                </c:pt>
                <c:pt idx="289" formatCode="0.00%">
                  <c:v>3.1411263181512217E-2</c:v>
                </c:pt>
                <c:pt idx="290" formatCode="0.00%">
                  <c:v>4.2654028436019065E-2</c:v>
                </c:pt>
                <c:pt idx="291" formatCode="0.00%">
                  <c:v>6.5217391304347894E-2</c:v>
                </c:pt>
                <c:pt idx="292" formatCode="0.00%">
                  <c:v>9.2304115322018099E-2</c:v>
                </c:pt>
                <c:pt idx="293" formatCode="0.00%">
                  <c:v>0.10259406403365268</c:v>
                </c:pt>
                <c:pt idx="294" formatCode="0.00%">
                  <c:v>9.484346224677731E-2</c:v>
                </c:pt>
                <c:pt idx="295" formatCode="0.00%">
                  <c:v>8.7074829931972797E-2</c:v>
                </c:pt>
                <c:pt idx="296" formatCode="0.00%">
                  <c:v>8.4886593307882396E-2</c:v>
                </c:pt>
                <c:pt idx="297" formatCode="0.00%">
                  <c:v>8.1981781826260924E-2</c:v>
                </c:pt>
                <c:pt idx="298" formatCode="0.00%">
                  <c:v>8.2176690901079485E-2</c:v>
                </c:pt>
                <c:pt idx="299" formatCode="0.00%">
                  <c:v>8.8991430454845144E-2</c:v>
                </c:pt>
                <c:pt idx="300" formatCode="0.00%">
                  <c:v>9.4476106970626805E-2</c:v>
                </c:pt>
                <c:pt idx="301" formatCode="0.00%">
                  <c:v>9.3756797911681566E-2</c:v>
                </c:pt>
              </c:numCache>
            </c:numRef>
          </c:val>
          <c:smooth val="0"/>
        </c:ser>
        <c:dLbls>
          <c:showLegendKey val="0"/>
          <c:showVal val="0"/>
          <c:showCatName val="0"/>
          <c:showSerName val="0"/>
          <c:showPercent val="0"/>
          <c:showBubbleSize val="0"/>
        </c:dLbls>
        <c:smooth val="0"/>
        <c:axId val="516816216"/>
        <c:axId val="516816608"/>
      </c:lineChart>
      <c:dateAx>
        <c:axId val="516816216"/>
        <c:scaling>
          <c:orientation val="minMax"/>
          <c:min val="36892"/>
        </c:scaling>
        <c:delete val="0"/>
        <c:axPos val="b"/>
        <c:numFmt formatCode="[$-409]mmm\-yy;@" sourceLinked="0"/>
        <c:majorTickMark val="out"/>
        <c:minorTickMark val="none"/>
        <c:tickLblPos val="low"/>
        <c:crossAx val="516816608"/>
        <c:crosses val="autoZero"/>
        <c:auto val="1"/>
        <c:lblOffset val="100"/>
        <c:baseTimeUnit val="months"/>
        <c:majorUnit val="6"/>
        <c:majorTimeUnit val="months"/>
      </c:dateAx>
      <c:valAx>
        <c:axId val="516816608"/>
        <c:scaling>
          <c:orientation val="minMax"/>
          <c:max val="0.2"/>
          <c:min val="-0.3000000000000001"/>
        </c:scaling>
        <c:delete val="0"/>
        <c:axPos val="l"/>
        <c:majorGridlines>
          <c:spPr>
            <a:ln>
              <a:solidFill>
                <a:schemeClr val="tx1">
                  <a:lumMod val="20000"/>
                  <a:lumOff val="80000"/>
                </a:schemeClr>
              </a:solidFill>
            </a:ln>
          </c:spPr>
        </c:majorGridlines>
        <c:title>
          <c:tx>
            <c:rich>
              <a:bodyPr/>
              <a:lstStyle/>
              <a:p>
                <a:pPr>
                  <a:defRPr b="0"/>
                </a:pPr>
                <a:r>
                  <a:rPr lang="en-US" b="0"/>
                  <a:t>Year-Over-Year Change</a:t>
                </a:r>
              </a:p>
            </c:rich>
          </c:tx>
          <c:layout>
            <c:manualLayout>
              <c:xMode val="edge"/>
              <c:yMode val="edge"/>
              <c:x val="3.2748176416598231E-3"/>
              <c:y val="0.12244773971781446"/>
            </c:manualLayout>
          </c:layout>
          <c:overlay val="1"/>
        </c:title>
        <c:numFmt formatCode="0%" sourceLinked="0"/>
        <c:majorTickMark val="out"/>
        <c:minorTickMark val="none"/>
        <c:tickLblPos val="nextTo"/>
        <c:crossAx val="516816216"/>
        <c:crosses val="autoZero"/>
        <c:crossBetween val="between"/>
      </c:valAx>
      <c:spPr>
        <a:noFill/>
        <a:ln w="25387">
          <a:noFill/>
        </a:ln>
      </c:spPr>
    </c:plotArea>
    <c:legend>
      <c:legendPos val="b"/>
      <c:layout>
        <c:manualLayout>
          <c:xMode val="edge"/>
          <c:yMode val="edge"/>
          <c:x val="0"/>
          <c:y val="0.91593169174463884"/>
          <c:w val="1"/>
          <c:h val="8.1132739118270125E-2"/>
        </c:manualLayout>
      </c:layout>
      <c:overlay val="1"/>
    </c:legend>
    <c:plotVisOnly val="1"/>
    <c:dispBlanksAs val="span"/>
    <c:showDLblsOverMax val="1"/>
  </c:chart>
  <c:txPr>
    <a:bodyPr/>
    <a:lstStyle/>
    <a:p>
      <a:pPr>
        <a:defRPr sz="1400"/>
      </a:pPr>
      <a:endParaRPr lang="en-US"/>
    </a:p>
  </c:txPr>
  <c:externalData r:id="rId2">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spPr>
            <a:ln w="28575">
              <a:noFill/>
            </a:ln>
          </c:spPr>
          <c:marker>
            <c:symbol val="circle"/>
            <c:size val="10"/>
            <c:spPr>
              <a:ln>
                <a:noFill/>
              </a:ln>
            </c:spPr>
          </c:marker>
          <c:dPt>
            <c:idx val="20"/>
            <c:marker>
              <c:spPr>
                <a:solidFill>
                  <a:schemeClr val="accent2"/>
                </a:solidFill>
                <a:ln>
                  <a:noFill/>
                </a:ln>
              </c:spPr>
            </c:marker>
            <c:bubble3D val="0"/>
          </c:dPt>
          <c:dLbls>
            <c:dLbl>
              <c:idx val="0"/>
              <c:tx>
                <c:strRef>
                  <c:f>Sheet1!$Z$208</c:f>
                  <c:strCache>
                    <c:ptCount val="1"/>
                    <c:pt idx="0">
                      <c:v>Atlanta</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{412D6706-82CB-4A6D-B97C-081AD7E12E86}</c15:txfldGUID>
                      <c15:f>Sheet1!$Z$208</c15:f>
                      <c15:dlblFieldTableCache>
                        <c:ptCount val="1"/>
                        <c:pt idx="0">
                          <c:v>Atlanta</c:v>
                        </c:pt>
                      </c15:dlblFieldTableCache>
                    </c15:dlblFTEntry>
                  </c15:dlblFieldTable>
                  <c15:showDataLabelsRange val="0"/>
                </c:ext>
              </c:extLst>
            </c:dLbl>
            <c:dLbl>
              <c:idx val="1"/>
              <c:layout>
                <c:manualLayout>
                  <c:x val="-0.12458445674784584"/>
                  <c:y val="-1.4705460056265175E-2"/>
                </c:manualLayout>
              </c:layout>
              <c:tx>
                <c:rich>
                  <a:bodyPr/>
                  <a:lstStyle/>
                  <a:p>
                    <a:pPr>
                      <a:defRPr/>
                    </a:pPr>
                    <a:r>
                      <a:rPr lang="en-US" sz="1600" b="1" dirty="0"/>
                      <a:t>Boston</a:t>
                    </a:r>
                  </a:p>
                </c:rich>
              </c:tx>
              <c:spPr>
                <a:noFill/>
              </c:spPr>
              <c:dLblPos val="r"/>
              <c:showLegendKey val="0"/>
              <c:showVal val="1"/>
              <c:showCatName val="0"/>
              <c:showSerName val="0"/>
              <c:showPercent val="0"/>
              <c:showBubbleSize val="0"/>
              <c:extLst>
                <c:ext xmlns:c15="http://schemas.microsoft.com/office/drawing/2012/chart" uri="{CE6537A1-D6FC-4f65-9D91-7224C49458BB}"/>
              </c:extLst>
            </c:dLbl>
            <c:dLbl>
              <c:idx val="2"/>
              <c:layout>
                <c:manualLayout>
                  <c:x val="-9.6346860837201124E-3"/>
                  <c:y val="-3.5293335717084547E-2"/>
                </c:manualLayout>
              </c:layout>
              <c:tx>
                <c:strRef>
                  <c:f>Sheet1!$Z$210</c:f>
                  <c:strCache>
                    <c:ptCount val="1"/>
                    <c:pt idx="0">
                      <c:v>Charlotte</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{4CD93357-C5BD-4F78-84EC-9B7FA3FE5965}</c15:txfldGUID>
                      <c15:f>Sheet1!$Z$210</c15:f>
                      <c15:dlblFieldTableCache>
                        <c:ptCount val="1"/>
                        <c:pt idx="0">
                          <c:v>Charlotte</c:v>
                        </c:pt>
                      </c15:dlblFieldTableCache>
                    </c15:dlblFTEntry>
                  </c15:dlblFieldTable>
                  <c15:showDataLabelsRange val="0"/>
                </c:ext>
              </c:extLst>
            </c:dLbl>
            <c:dLbl>
              <c:idx val="3"/>
              <c:layout>
                <c:manualLayout>
                  <c:x val="-0.10065035395459609"/>
                  <c:y val="3.691070474122559E-2"/>
                </c:manualLayout>
              </c:layout>
              <c:tx>
                <c:strRef>
                  <c:f>Sheet1!$Z$211</c:f>
                  <c:strCache>
                    <c:ptCount val="1"/>
                    <c:pt idx="0">
                      <c:v>Chicago</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{E8595AD3-1EA1-4CD0-AE0A-2A7501F5F54D}</c15:txfldGUID>
                      <c15:f>Sheet1!$Z$211</c15:f>
                      <c15:dlblFieldTableCache>
                        <c:ptCount val="1"/>
                        <c:pt idx="0">
                          <c:v>Chicago</c:v>
                        </c:pt>
                      </c15:dlblFieldTableCache>
                    </c15:dlblFTEntry>
                  </c15:dlblFieldTable>
                  <c15:showDataLabelsRange val="0"/>
                </c:ext>
              </c:extLst>
            </c:dLbl>
            <c:dLbl>
              <c:idx val="4"/>
              <c:delete val="1"/>
              <c:extLst>
                <c:ext xmlns:c15="http://schemas.microsoft.com/office/drawing/2012/chart" uri="{CE6537A1-D6FC-4f65-9D91-7224C49458BB}"/>
              </c:extLst>
            </c:dLbl>
            <c:dLbl>
              <c:idx val="5"/>
              <c:layout>
                <c:manualLayout>
                  <c:x val="-9.2252119251620066E-2"/>
                  <c:y val="1.0440876639948273E-2"/>
                </c:manualLayout>
              </c:layout>
              <c:tx>
                <c:strRef>
                  <c:f>Sheet1!$Z$213</c:f>
                  <c:strCache>
                    <c:ptCount val="1"/>
                    <c:pt idx="0">
                      <c:v>Dallas</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{9FF41F77-5270-40DE-B89C-67B0ABB9A723}</c15:txfldGUID>
                      <c15:f>Sheet1!$Z$213</c15:f>
                      <c15:dlblFieldTableCache>
                        <c:ptCount val="1"/>
                        <c:pt idx="0">
                          <c:v>Dallas</c:v>
                        </c:pt>
                      </c15:dlblFieldTableCache>
                    </c15:dlblFTEntry>
                  </c15:dlblFieldTable>
                  <c15:showDataLabelsRange val="0"/>
                </c:ext>
              </c:extLst>
            </c:dLbl>
            <c:dLbl>
              <c:idx val="6"/>
              <c:layout>
                <c:manualLayout>
                  <c:x val="-8.9321884999779989E-3"/>
                  <c:y val="1.3381968651201309E-2"/>
                </c:manualLayout>
              </c:layout>
              <c:tx>
                <c:strRef>
                  <c:f>Sheet1!$Z$214</c:f>
                  <c:strCache>
                    <c:ptCount val="1"/>
                    <c:pt idx="0">
                      <c:v>Denver</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{D94035FC-5BD4-4D76-9EC1-7DE3BFD7240B}</c15:txfldGUID>
                      <c15:f>Sheet1!$Z$214</c15:f>
                      <c15:dlblFieldTableCache>
                        <c:ptCount val="1"/>
                        <c:pt idx="0">
                          <c:v>Denver</c:v>
                        </c:pt>
                      </c15:dlblFieldTableCache>
                    </c15:dlblFTEntry>
                  </c15:dlblFieldTable>
                  <c15:showDataLabelsRange val="0"/>
                </c:ext>
              </c:extLst>
            </c:dLbl>
            <c:dLbl>
              <c:idx val="7"/>
              <c:layout>
                <c:manualLayout>
                  <c:x val="-1.7663591153486872E-2"/>
                  <c:y val="3.5293104135036418E-2"/>
                </c:manualLayout>
              </c:layout>
              <c:tx>
                <c:strRef>
                  <c:f>Sheet1!$Z$215</c:f>
                  <c:strCache>
                    <c:ptCount val="1"/>
                    <c:pt idx="0">
                      <c:v>Detroit</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{8F43E2B5-6F93-49C1-B9C6-F25A8364AEC2}</c15:txfldGUID>
                      <c15:f>Sheet1!$Z$215</c15:f>
                      <c15:dlblFieldTableCache>
                        <c:ptCount val="1"/>
                        <c:pt idx="0">
                          <c:v>Detroit</c:v>
                        </c:pt>
                      </c15:dlblFieldTableCache>
                    </c15:dlblFTEntry>
                  </c15:dlblFieldTable>
                  <c15:showDataLabelsRange val="0"/>
                </c:ext>
              </c:extLst>
            </c:dLbl>
            <c:dLbl>
              <c:idx val="8"/>
              <c:layout>
                <c:manualLayout>
                  <c:x val="-8.0290315092166765E-3"/>
                  <c:y val="1.4705460056265175E-2"/>
                </c:manualLayout>
              </c:layout>
              <c:tx>
                <c:strRef>
                  <c:f>Sheet1!$Z$216</c:f>
                  <c:strCache>
                    <c:ptCount val="1"/>
                    <c:pt idx="0">
                      <c:v>Las Vegas</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{7F554148-50A4-4514-BB52-CF5AC11CFD9D}</c15:txfldGUID>
                      <c15:f>Sheet1!$Z$216</c15:f>
                      <c15:dlblFieldTableCache>
                        <c:ptCount val="1"/>
                        <c:pt idx="0">
                          <c:v>Las Vegas</c:v>
                        </c:pt>
                      </c15:dlblFieldTableCache>
                    </c15:dlblFTEntry>
                  </c15:dlblFieldTable>
                  <c15:showDataLabelsRange val="0"/>
                </c:ext>
              </c:extLst>
            </c:dLbl>
            <c:dLbl>
              <c:idx val="9"/>
              <c:layout>
                <c:manualLayout>
                  <c:x val="-5.4596554474413909E-2"/>
                  <c:y val="-2.3528736090024278E-2"/>
                </c:manualLayout>
              </c:layout>
              <c:tx>
                <c:rich>
                  <a:bodyPr/>
                  <a:lstStyle/>
                  <a:p>
                    <a:pPr>
                      <a:defRPr/>
                    </a:pPr>
                    <a:r>
                      <a:rPr lang="en-US" dirty="0" smtClean="0"/>
                      <a:t>LA</a:t>
                    </a:r>
                    <a:endParaRPr lang="en-US" dirty="0"/>
                  </a:p>
                </c:rich>
              </c:tx>
              <c:spPr>
                <a:noFill/>
              </c:spPr>
              <c:dLblPos val="r"/>
              <c:showLegendKey val="0"/>
              <c:showVal val="1"/>
              <c:showCatName val="0"/>
              <c:showSerName val="0"/>
              <c:showPercent val="0"/>
              <c:showBubbleSize val="0"/>
              <c:extLst>
                <c:ext xmlns:c15="http://schemas.microsoft.com/office/drawing/2012/chart" uri="{CE6537A1-D6FC-4f65-9D91-7224C49458BB}"/>
              </c:extLst>
            </c:dLbl>
            <c:dLbl>
              <c:idx val="10"/>
              <c:layout>
                <c:manualLayout>
                  <c:x val="-1.1240467097673464E-2"/>
                  <c:y val="2.941092011253035E-2"/>
                </c:manualLayout>
              </c:layout>
              <c:tx>
                <c:strRef>
                  <c:f>Sheet1!$Z$218</c:f>
                  <c:strCache>
                    <c:ptCount val="1"/>
                    <c:pt idx="0">
                      <c:v>Miami</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{65016268-4DCC-4F59-A9D5-217A09033B96}</c15:txfldGUID>
                      <c15:f>Sheet1!$Z$218</c15:f>
                      <c15:dlblFieldTableCache>
                        <c:ptCount val="1"/>
                        <c:pt idx="0">
                          <c:v>Miami</c:v>
                        </c:pt>
                      </c15:dlblFieldTableCache>
                    </c15:dlblFTEntry>
                  </c15:dlblFieldTable>
                  <c15:showDataLabelsRange val="0"/>
                </c:ext>
              </c:extLst>
            </c:dLbl>
            <c:dLbl>
              <c:idx val="11"/>
              <c:layout>
                <c:manualLayout>
                  <c:x val="1.2284224756743142E-2"/>
                  <c:y val="-9.573254496628629E-2"/>
                </c:manualLayout>
              </c:layout>
              <c:tx>
                <c:strRef>
                  <c:f>Sheet1!$Z$219</c:f>
                  <c:strCache>
                    <c:ptCount val="1"/>
                    <c:pt idx="0">
                      <c:v>Minneapolis</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{6ED9C8B4-C000-4EA9-A059-F6503E29B042}</c15:txfldGUID>
                      <c15:f>Sheet1!$Z$219</c15:f>
                      <c15:dlblFieldTableCache>
                        <c:ptCount val="1"/>
                        <c:pt idx="0">
                          <c:v>Minneapolis</c:v>
                        </c:pt>
                      </c15:dlblFieldTableCache>
                    </c15:dlblFTEntry>
                  </c15:dlblFieldTable>
                  <c15:showDataLabelsRange val="0"/>
                </c:ext>
              </c:extLst>
            </c:dLbl>
            <c:dLbl>
              <c:idx val="12"/>
              <c:layout>
                <c:manualLayout>
                  <c:x val="-4.4271382554693914E-2"/>
                  <c:y val="4.5733980774984695E-2"/>
                </c:manualLayout>
              </c:layout>
              <c:tx>
                <c:strRef>
                  <c:f>Sheet1!$Z$220</c:f>
                  <c:strCache>
                    <c:ptCount val="1"/>
                    <c:pt idx="0">
                      <c:v>New York</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{92CB3A8A-72E8-4239-8410-FFDA8DD1ED2E}</c15:txfldGUID>
                      <c15:f>Sheet1!$Z$220</c15:f>
                      <c15:dlblFieldTableCache>
                        <c:ptCount val="1"/>
                        <c:pt idx="0">
                          <c:v>New York</c:v>
                        </c:pt>
                      </c15:dlblFieldTableCache>
                    </c15:dlblFTEntry>
                  </c15:dlblFieldTable>
                  <c15:showDataLabelsRange val="0"/>
                </c:ext>
              </c:extLst>
            </c:dLbl>
            <c:dLbl>
              <c:idx val="13"/>
              <c:layout>
                <c:manualLayout>
                  <c:x val="-4.3420697935648386E-2"/>
                  <c:y val="3.3969612729972551E-2"/>
                </c:manualLayout>
              </c:layout>
              <c:tx>
                <c:strRef>
                  <c:f>Sheet1!$Z$221</c:f>
                  <c:strCache>
                    <c:ptCount val="1"/>
                    <c:pt idx="0">
                      <c:v>Phoenix</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{713199C9-C19A-401F-ABDD-3EBFB1D9A881}</c15:txfldGUID>
                      <c15:f>Sheet1!$Z$221</c15:f>
                      <c15:dlblFieldTableCache>
                        <c:ptCount val="1"/>
                        <c:pt idx="0">
                          <c:v>Phoenix</c:v>
                        </c:pt>
                      </c15:dlblFieldTableCache>
                    </c15:dlblFTEntry>
                  </c15:dlblFieldTable>
                  <c15:showDataLabelsRange val="0"/>
                </c:ext>
              </c:extLst>
            </c:dLbl>
            <c:dLbl>
              <c:idx val="14"/>
              <c:layout>
                <c:manualLayout>
                  <c:x val="-0.11905285725340135"/>
                  <c:y val="0"/>
                </c:manualLayout>
              </c:layout>
              <c:tx>
                <c:strRef>
                  <c:f>Sheet1!$Z$222</c:f>
                  <c:strCache>
                    <c:ptCount val="1"/>
                    <c:pt idx="0">
                      <c:v>Portland</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{F91EAA7E-E2E5-47C3-9E1D-D0C076496C14}</c15:txfldGUID>
                      <c15:f>Sheet1!$Z$222</c15:f>
                      <c15:dlblFieldTableCache>
                        <c:ptCount val="1"/>
                        <c:pt idx="0">
                          <c:v>Portland</c:v>
                        </c:pt>
                      </c15:dlblFieldTableCache>
                    </c15:dlblFTEntry>
                  </c15:dlblFieldTable>
                  <c15:showDataLabelsRange val="0"/>
                </c:ext>
              </c:extLst>
            </c:dLbl>
            <c:dLbl>
              <c:idx val="15"/>
              <c:layout>
                <c:manualLayout>
                  <c:x val="-7.3364214904581143E-2"/>
                  <c:y val="3.691070474122559E-2"/>
                </c:manualLayout>
              </c:layout>
              <c:tx>
                <c:strRef>
                  <c:f>Sheet1!$Z$223</c:f>
                  <c:strCache>
                    <c:ptCount val="1"/>
                    <c:pt idx="0">
                      <c:v>San Diego</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{8BDDC64D-DFDD-4E65-AF01-7045EA1A36AA}</c15:txfldGUID>
                      <c15:f>Sheet1!$Z$223</c15:f>
                      <c15:dlblFieldTableCache>
                        <c:ptCount val="1"/>
                        <c:pt idx="0">
                          <c:v>San Diego</c:v>
                        </c:pt>
                      </c15:dlblFieldTableCache>
                    </c15:dlblFTEntry>
                  </c15:dlblFieldTable>
                  <c15:showDataLabelsRange val="0"/>
                </c:ext>
              </c:extLst>
            </c:dLbl>
            <c:dLbl>
              <c:idx val="16"/>
              <c:layout>
                <c:manualLayout>
                  <c:x val="-9.7531219164579158E-2"/>
                  <c:y val="3.3969612729972551E-2"/>
                </c:manualLayout>
              </c:layout>
              <c:tx>
                <c:strRef>
                  <c:f>Sheet1!$Z$224</c:f>
                  <c:strCache>
                    <c:ptCount val="1"/>
                    <c:pt idx="0">
                      <c:v>San Francisco</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{C9B02537-AA27-4CF7-92D5-68330FAAE7D5}</c15:txfldGUID>
                      <c15:f>Sheet1!$Z$224</c15:f>
                      <c15:dlblFieldTableCache>
                        <c:ptCount val="1"/>
                        <c:pt idx="0">
                          <c:v>San Francisco</c:v>
                        </c:pt>
                      </c15:dlblFieldTableCache>
                    </c15:dlblFTEntry>
                  </c15:dlblFieldTable>
                  <c15:showDataLabelsRange val="0"/>
                </c:ext>
              </c:extLst>
            </c:dLbl>
            <c:dLbl>
              <c:idx val="17"/>
              <c:layout>
                <c:manualLayout>
                  <c:x val="-3.2115620279067037E-3"/>
                  <c:y val="-9.1173852348844023E-2"/>
                </c:manualLayout>
              </c:layout>
              <c:tx>
                <c:strRef>
                  <c:f>Sheet1!$Z$225</c:f>
                  <c:strCache>
                    <c:ptCount val="1"/>
                    <c:pt idx="0">
                      <c:v>Seattle</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{629CF9BB-C456-4E09-BEFE-370E85D07832}</c15:txfldGUID>
                      <c15:f>Sheet1!$Z$225</c15:f>
                      <c15:dlblFieldTableCache>
                        <c:ptCount val="1"/>
                        <c:pt idx="0">
                          <c:v>Seattle</c:v>
                        </c:pt>
                      </c15:dlblFieldTableCache>
                    </c15:dlblFTEntry>
                  </c15:dlblFieldTable>
                  <c15:showDataLabelsRange val="0"/>
                </c:ext>
              </c:extLst>
            </c:dLbl>
            <c:dLbl>
              <c:idx val="18"/>
              <c:layout>
                <c:manualLayout>
                  <c:x val="-8.9947886716321965E-2"/>
                  <c:y val="3.2352012123783386E-2"/>
                </c:manualLayout>
              </c:layout>
              <c:tx>
                <c:strRef>
                  <c:f>Sheet1!$Z$226</c:f>
                  <c:strCache>
                    <c:ptCount val="1"/>
                    <c:pt idx="0">
                      <c:v>Tampa</c:v>
                    </c:pt>
                  </c:strCache>
                </c:strRef>
              </c:tx>
              <c:spPr>
                <a:noFill/>
              </c:spPr>
              <c:txPr>
                <a:bodyPr/>
                <a:lstStyle/>
                <a:p>
                  <a:pPr>
                    <a:defRPr/>
                  </a:pPr>
                  <a:endParaRPr lang="en-US"/>
                </a:p>
              </c:txPr>
              <c:dLblPos val="r"/>
              <c:showLegendKey val="0"/>
              <c:showVal val="1"/>
              <c:showCatName val="0"/>
              <c:showSerName val="0"/>
              <c:showPercent val="0"/>
              <c:showBubbleSize val="0"/>
              <c:extLst>
                <c:ext xmlns:c15="http://schemas.microsoft.com/office/drawing/2012/chart" uri="{CE6537A1-D6FC-4f65-9D91-7224C49458BB}">
                  <c15:dlblFieldTable>
                    <c15:dlblFTEntry>
                      <c15:txfldGUID>{F62D2341-0F1C-4912-A92B-C9E4694BFB23}</c15:txfldGUID>
                      <c15:f>Sheet1!$Z$226</c15:f>
                      <c15:dlblFieldTableCache>
                        <c:ptCount val="1"/>
                        <c:pt idx="0">
                          <c:v>Tampa</c:v>
                        </c:pt>
                      </c15:dlblFieldTableCache>
                    </c15:dlblFTEntry>
                  </c15:dlblFieldTable>
                  <c15:showDataLabelsRange val="0"/>
                </c:ext>
              </c:extLst>
            </c:dLbl>
            <c:dLbl>
              <c:idx val="19"/>
              <c:layout>
                <c:manualLayout>
                  <c:x val="1.2669612200091947E-2"/>
                  <c:y val="-9.5438435765160978E-2"/>
                </c:manualLayout>
              </c:layout>
              <c:tx>
                <c:rich>
                  <a:bodyPr/>
                  <a:lstStyle/>
                  <a:p>
                    <a:pPr>
                      <a:defRPr/>
                    </a:pPr>
                    <a:r>
                      <a:rPr lang="en-US" dirty="0" smtClean="0"/>
                      <a:t>DC</a:t>
                    </a:r>
                    <a:endParaRPr lang="en-US" dirty="0"/>
                  </a:p>
                </c:rich>
              </c:tx>
              <c:spPr>
                <a:noFill/>
              </c:spPr>
              <c:dLblPos val="r"/>
              <c:showLegendKey val="0"/>
              <c:showVal val="1"/>
              <c:showCatName val="0"/>
              <c:showSerName val="0"/>
              <c:showPercent val="0"/>
              <c:showBubbleSize val="0"/>
              <c:extLst>
                <c:ext xmlns:c15="http://schemas.microsoft.com/office/drawing/2012/chart" uri="{CE6537A1-D6FC-4f65-9D91-7224C49458BB}"/>
              </c:extLst>
            </c:dLbl>
            <c:dLbl>
              <c:idx val="20"/>
              <c:layout>
                <c:manualLayout>
                  <c:x val="-5.2011247041949066E-2"/>
                  <c:y val="5.4704311409306448E-2"/>
                </c:manualLayout>
              </c:layout>
              <c:tx>
                <c:rich>
                  <a:bodyPr/>
                  <a:lstStyle/>
                  <a:p>
                    <a:pPr>
                      <a:defRPr/>
                    </a:pPr>
                    <a:r>
                      <a:rPr lang="en-US" dirty="0" smtClean="0"/>
                      <a:t>US</a:t>
                    </a:r>
                    <a:r>
                      <a:rPr lang="en-US" baseline="0" dirty="0" smtClean="0"/>
                      <a:t> </a:t>
                    </a:r>
                    <a:r>
                      <a:rPr lang="en-US" dirty="0" smtClean="0"/>
                      <a:t>20</a:t>
                    </a:r>
                  </a:p>
                  <a:p>
                    <a:pPr>
                      <a:defRPr/>
                    </a:pPr>
                    <a:r>
                      <a:rPr lang="en-US" dirty="0" smtClean="0"/>
                      <a:t>Metros</a:t>
                    </a:r>
                    <a:endParaRPr lang="en-US" dirty="0"/>
                  </a:p>
                </c:rich>
              </c:tx>
              <c:spPr>
                <a:noFill/>
              </c:spPr>
              <c:dLblPos val="r"/>
              <c:showLegendKey val="0"/>
              <c:showVal val="1"/>
              <c:showCatName val="0"/>
              <c:showSerName val="0"/>
              <c:showPercent val="0"/>
              <c:showBubbleSize val="0"/>
              <c:extLst>
                <c:ext xmlns:c15="http://schemas.microsoft.com/office/drawing/2012/chart" uri="{CE6537A1-D6FC-4f65-9D91-7224C49458BB}"/>
              </c:extLst>
            </c:dLbl>
            <c:spPr>
              <a:noFill/>
            </c:spPr>
            <c:dLblPos val="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xVal>
            <c:numRef>
              <c:f>Sheet1!$AA$208:$AA$228</c:f>
              <c:numCache>
                <c:formatCode>0.0%</c:formatCode>
                <c:ptCount val="21"/>
                <c:pt idx="0">
                  <c:v>0.15983177519952352</c:v>
                </c:pt>
                <c:pt idx="1">
                  <c:v>4.1965475631836613E-2</c:v>
                </c:pt>
                <c:pt idx="2">
                  <c:v>6.1346905389439321E-2</c:v>
                </c:pt>
                <c:pt idx="3">
                  <c:v>4.7949643617504423E-2</c:v>
                </c:pt>
                <c:pt idx="5">
                  <c:v>8.0397153149978084E-2</c:v>
                </c:pt>
                <c:pt idx="6">
                  <c:v>0.10706759604473981</c:v>
                </c:pt>
                <c:pt idx="7">
                  <c:v>0.19746837833303421</c:v>
                </c:pt>
                <c:pt idx="8">
                  <c:v>0.15232819797100561</c:v>
                </c:pt>
                <c:pt idx="9">
                  <c:v>0.13513006503252334</c:v>
                </c:pt>
                <c:pt idx="10">
                  <c:v>0.12385764422022372</c:v>
                </c:pt>
                <c:pt idx="11">
                  <c:v>0.14003784806704522</c:v>
                </c:pt>
                <c:pt idx="12">
                  <c:v>1.3505943860092184E-2</c:v>
                </c:pt>
                <c:pt idx="13">
                  <c:v>0.28335351236101403</c:v>
                </c:pt>
                <c:pt idx="14">
                  <c:v>8.2909339996253717E-2</c:v>
                </c:pt>
                <c:pt idx="15">
                  <c:v>0.13763226057800337</c:v>
                </c:pt>
                <c:pt idx="16">
                  <c:v>0.25484972108900172</c:v>
                </c:pt>
                <c:pt idx="17">
                  <c:v>9.4010697044025537E-2</c:v>
                </c:pt>
                <c:pt idx="18">
                  <c:v>9.6381764329170672E-2</c:v>
                </c:pt>
                <c:pt idx="19">
                  <c:v>0.12226148409893978</c:v>
                </c:pt>
                <c:pt idx="20">
                  <c:v>8.1085033267529472E-2</c:v>
                </c:pt>
              </c:numCache>
            </c:numRef>
          </c:xVal>
          <c:yVal>
            <c:numRef>
              <c:f>Sheet1!$AB$208:$AB$228</c:f>
              <c:numCache>
                <c:formatCode>0.0%</c:formatCode>
                <c:ptCount val="21"/>
                <c:pt idx="0">
                  <c:v>-0.27066345602821251</c:v>
                </c:pt>
                <c:pt idx="1">
                  <c:v>-0.14027325296051585</c:v>
                </c:pt>
                <c:pt idx="2">
                  <c:v>-0.12753088326254136</c:v>
                </c:pt>
                <c:pt idx="3">
                  <c:v>-0.33999883402320874</c:v>
                </c:pt>
                <c:pt idx="5">
                  <c:v>-2.1564414737017645E-2</c:v>
                </c:pt>
                <c:pt idx="6">
                  <c:v>-1.9876578645235399E-2</c:v>
                </c:pt>
                <c:pt idx="7">
                  <c:v>-0.37140397123202007</c:v>
                </c:pt>
                <c:pt idx="8">
                  <c:v>-0.55909054216125642</c:v>
                </c:pt>
                <c:pt idx="9">
                  <c:v>-0.33529844982429691</c:v>
                </c:pt>
                <c:pt idx="10">
                  <c:v>-0.4511141104444325</c:v>
                </c:pt>
                <c:pt idx="11">
                  <c:v>-0.27247110242106654</c:v>
                </c:pt>
                <c:pt idx="12">
                  <c:v>-0.24823415354785106</c:v>
                </c:pt>
                <c:pt idx="13">
                  <c:v>-0.44157497954246594</c:v>
                </c:pt>
                <c:pt idx="14">
                  <c:v>-0.23085634167385682</c:v>
                </c:pt>
                <c:pt idx="15">
                  <c:v>-0.34257680097824084</c:v>
                </c:pt>
                <c:pt idx="16">
                  <c:v>-0.31262826652072795</c:v>
                </c:pt>
                <c:pt idx="17">
                  <c:v>-0.242837653478854</c:v>
                </c:pt>
                <c:pt idx="18">
                  <c:v>-0.42706542564317085</c:v>
                </c:pt>
                <c:pt idx="19">
                  <c:v>-0.24650056332544734</c:v>
                </c:pt>
                <c:pt idx="20">
                  <c:v>-0.28449065010842722</c:v>
                </c:pt>
              </c:numCache>
            </c:numRef>
          </c:yVal>
          <c:smooth val="0"/>
        </c:ser>
        <c:dLbls>
          <c:showLegendKey val="0"/>
          <c:showVal val="0"/>
          <c:showCatName val="0"/>
          <c:showSerName val="0"/>
          <c:showPercent val="0"/>
          <c:showBubbleSize val="0"/>
        </c:dLbls>
        <c:axId val="516817392"/>
        <c:axId val="544776888"/>
      </c:scatterChart>
      <c:valAx>
        <c:axId val="516817392"/>
        <c:scaling>
          <c:orientation val="minMax"/>
        </c:scaling>
        <c:delete val="0"/>
        <c:axPos val="b"/>
        <c:numFmt formatCode="0%" sourceLinked="0"/>
        <c:majorTickMark val="out"/>
        <c:minorTickMark val="none"/>
        <c:tickLblPos val="high"/>
        <c:crossAx val="544776888"/>
        <c:crosses val="autoZero"/>
        <c:crossBetween val="midCat"/>
      </c:valAx>
      <c:valAx>
        <c:axId val="544776888"/>
        <c:scaling>
          <c:orientation val="minMax"/>
        </c:scaling>
        <c:delete val="0"/>
        <c:axPos val="l"/>
        <c:majorGridlines>
          <c:spPr>
            <a:ln>
              <a:solidFill>
                <a:schemeClr val="tx1">
                  <a:lumMod val="20000"/>
                  <a:lumOff val="80000"/>
                </a:schemeClr>
              </a:solidFill>
            </a:ln>
          </c:spPr>
        </c:majorGridlines>
        <c:numFmt formatCode="0%" sourceLinked="0"/>
        <c:majorTickMark val="out"/>
        <c:minorTickMark val="none"/>
        <c:tickLblPos val="nextTo"/>
        <c:crossAx val="516817392"/>
        <c:crosses val="autoZero"/>
        <c:crossBetween val="midCat"/>
      </c:valAx>
    </c:plotArea>
    <c:plotVisOnly val="1"/>
    <c:dispBlanksAs val="gap"/>
    <c:showDLblsOverMax val="0"/>
  </c:chart>
  <c:txPr>
    <a:bodyPr/>
    <a:lstStyle/>
    <a:p>
      <a:pPr>
        <a:defRPr sz="1400"/>
      </a:pPr>
      <a:endParaRPr lang="en-US"/>
    </a:p>
  </c:txPr>
  <c:externalData r:id="rId1">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400"/>
            </a:pPr>
            <a:r>
              <a:rPr lang="en-US" sz="1400" dirty="0" smtClean="0"/>
              <a:t>Real Estate Net Operating Income* – by</a:t>
            </a:r>
            <a:r>
              <a:rPr lang="en-US" sz="1400" baseline="0" dirty="0" smtClean="0"/>
              <a:t> Property Type</a:t>
            </a:r>
            <a:endParaRPr lang="en-US" sz="1400" dirty="0"/>
          </a:p>
        </c:rich>
      </c:tx>
      <c:overlay val="0"/>
    </c:title>
    <c:autoTitleDeleted val="0"/>
    <c:plotArea>
      <c:layout/>
      <c:lineChart>
        <c:grouping val="standard"/>
        <c:varyColors val="0"/>
        <c:ser>
          <c:idx val="0"/>
          <c:order val="0"/>
          <c:tx>
            <c:strRef>
              <c:f>Sheet1!$B$1</c:f>
              <c:strCache>
                <c:ptCount val="1"/>
                <c:pt idx="0">
                  <c:v>Apartment</c:v>
                </c:pt>
              </c:strCache>
            </c:strRef>
          </c:tx>
          <c:spPr>
            <a:ln w="37609">
              <a:solidFill>
                <a:schemeClr val="accent1"/>
              </a:solidFill>
              <a:prstDash val="solid"/>
            </a:ln>
          </c:spPr>
          <c:marker>
            <c:symbol val="none"/>
          </c:marker>
          <c:cat>
            <c:numRef>
              <c:f>Sheet1!$A$2:$A$28</c:f>
              <c:numCache>
                <c:formatCode>General</c:formatCod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numCache>
            </c:numRef>
          </c:cat>
          <c:val>
            <c:numRef>
              <c:f>Sheet1!$B$2:$B$28</c:f>
              <c:numCache>
                <c:formatCode>General</c:formatCode>
                <c:ptCount val="27"/>
                <c:pt idx="0">
                  <c:v>100</c:v>
                </c:pt>
                <c:pt idx="1">
                  <c:v>93.130374410000002</c:v>
                </c:pt>
                <c:pt idx="2">
                  <c:v>94.622281419999993</c:v>
                </c:pt>
                <c:pt idx="3">
                  <c:v>103.3399833</c:v>
                </c:pt>
                <c:pt idx="4">
                  <c:v>104.5097823</c:v>
                </c:pt>
                <c:pt idx="5">
                  <c:v>113.2495581</c:v>
                </c:pt>
                <c:pt idx="6">
                  <c:v>114.2477753</c:v>
                </c:pt>
                <c:pt idx="7">
                  <c:v>118.82225080000001</c:v>
                </c:pt>
                <c:pt idx="8">
                  <c:v>125.08392929999999</c:v>
                </c:pt>
                <c:pt idx="9">
                  <c:v>130.74021260000001</c:v>
                </c:pt>
                <c:pt idx="10">
                  <c:v>147.9912415</c:v>
                </c:pt>
                <c:pt idx="11">
                  <c:v>147.70640159999999</c:v>
                </c:pt>
                <c:pt idx="12">
                  <c:v>131.41561340000001</c:v>
                </c:pt>
                <c:pt idx="13">
                  <c:v>131.41251800000001</c:v>
                </c:pt>
                <c:pt idx="14">
                  <c:v>135.83652670000001</c:v>
                </c:pt>
                <c:pt idx="15">
                  <c:v>146.93343049999999</c:v>
                </c:pt>
                <c:pt idx="16">
                  <c:v>162.43045380000001</c:v>
                </c:pt>
                <c:pt idx="17">
                  <c:v>171.3425775</c:v>
                </c:pt>
                <c:pt idx="18">
                  <c:v>175.7326922</c:v>
                </c:pt>
                <c:pt idx="19">
                  <c:v>170.97694619999999</c:v>
                </c:pt>
                <c:pt idx="20">
                  <c:v>186.32757649999999</c:v>
                </c:pt>
                <c:pt idx="21">
                  <c:v>206.45290589999999</c:v>
                </c:pt>
                <c:pt idx="22">
                  <c:v>219.32571970000001</c:v>
                </c:pt>
                <c:pt idx="23">
                  <c:v>227.97207689999999</c:v>
                </c:pt>
                <c:pt idx="24">
                  <c:v>237.52642069999999</c:v>
                </c:pt>
                <c:pt idx="25">
                  <c:v>248.11528290000001</c:v>
                </c:pt>
                <c:pt idx="26">
                  <c:v>256.91450500000002</c:v>
                </c:pt>
              </c:numCache>
            </c:numRef>
          </c:val>
          <c:smooth val="0"/>
        </c:ser>
        <c:ser>
          <c:idx val="1"/>
          <c:order val="1"/>
          <c:tx>
            <c:strRef>
              <c:f>Sheet1!$C$1</c:f>
              <c:strCache>
                <c:ptCount val="1"/>
                <c:pt idx="0">
                  <c:v>Industrial</c:v>
                </c:pt>
              </c:strCache>
            </c:strRef>
          </c:tx>
          <c:spPr>
            <a:ln w="37609">
              <a:solidFill>
                <a:schemeClr val="bg2"/>
              </a:solidFill>
              <a:prstDash val="solid"/>
            </a:ln>
          </c:spPr>
          <c:marker>
            <c:symbol val="none"/>
          </c:marker>
          <c:cat>
            <c:numRef>
              <c:f>Sheet1!$A$2:$A$28</c:f>
              <c:numCache>
                <c:formatCode>General</c:formatCod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numCache>
            </c:numRef>
          </c:cat>
          <c:val>
            <c:numRef>
              <c:f>Sheet1!$C$2:$C$28</c:f>
              <c:numCache>
                <c:formatCode>General</c:formatCode>
                <c:ptCount val="27"/>
                <c:pt idx="0">
                  <c:v>100</c:v>
                </c:pt>
                <c:pt idx="1">
                  <c:v>92.152780759999999</c:v>
                </c:pt>
                <c:pt idx="2">
                  <c:v>88.732564199999999</c:v>
                </c:pt>
                <c:pt idx="3">
                  <c:v>91.227966710000004</c:v>
                </c:pt>
                <c:pt idx="4">
                  <c:v>91.077166480000002</c:v>
                </c:pt>
                <c:pt idx="5">
                  <c:v>91.772665279999998</c:v>
                </c:pt>
                <c:pt idx="6">
                  <c:v>94.728773270000005</c:v>
                </c:pt>
                <c:pt idx="7">
                  <c:v>101.7840832</c:v>
                </c:pt>
                <c:pt idx="8">
                  <c:v>104.9976624</c:v>
                </c:pt>
                <c:pt idx="9">
                  <c:v>108.99230540000001</c:v>
                </c:pt>
                <c:pt idx="10">
                  <c:v>115.7139055</c:v>
                </c:pt>
                <c:pt idx="11">
                  <c:v>119.95330319999999</c:v>
                </c:pt>
                <c:pt idx="12">
                  <c:v>115.718452</c:v>
                </c:pt>
                <c:pt idx="13">
                  <c:v>110.7400911</c:v>
                </c:pt>
                <c:pt idx="14">
                  <c:v>110.8652925</c:v>
                </c:pt>
                <c:pt idx="15">
                  <c:v>110.61875670000001</c:v>
                </c:pt>
                <c:pt idx="16">
                  <c:v>116.6133706</c:v>
                </c:pt>
                <c:pt idx="17">
                  <c:v>122.77278219999999</c:v>
                </c:pt>
                <c:pt idx="18">
                  <c:v>115.4956203</c:v>
                </c:pt>
                <c:pt idx="19">
                  <c:v>106.3711303</c:v>
                </c:pt>
                <c:pt idx="20">
                  <c:v>102.2751691</c:v>
                </c:pt>
                <c:pt idx="21">
                  <c:v>102.9491939</c:v>
                </c:pt>
                <c:pt idx="22">
                  <c:v>105.210272</c:v>
                </c:pt>
                <c:pt idx="23">
                  <c:v>107.6367259</c:v>
                </c:pt>
                <c:pt idx="24">
                  <c:v>109.6375565</c:v>
                </c:pt>
                <c:pt idx="25">
                  <c:v>112.56048130000001</c:v>
                </c:pt>
                <c:pt idx="26">
                  <c:v>116.01951579999999</c:v>
                </c:pt>
              </c:numCache>
            </c:numRef>
          </c:val>
          <c:smooth val="0"/>
        </c:ser>
        <c:ser>
          <c:idx val="2"/>
          <c:order val="2"/>
          <c:tx>
            <c:strRef>
              <c:f>Sheet1!$D$1</c:f>
              <c:strCache>
                <c:ptCount val="1"/>
                <c:pt idx="0">
                  <c:v>Office</c:v>
                </c:pt>
              </c:strCache>
            </c:strRef>
          </c:tx>
          <c:spPr>
            <a:ln w="37609">
              <a:solidFill>
                <a:srgbClr val="7030A1"/>
              </a:solidFill>
              <a:prstDash val="solid"/>
            </a:ln>
          </c:spPr>
          <c:marker>
            <c:symbol val="none"/>
          </c:marker>
          <c:cat>
            <c:numRef>
              <c:f>Sheet1!$A$2:$A$28</c:f>
              <c:numCache>
                <c:formatCode>General</c:formatCod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numCache>
            </c:numRef>
          </c:cat>
          <c:val>
            <c:numRef>
              <c:f>Sheet1!$D$2:$D$28</c:f>
              <c:numCache>
                <c:formatCode>General</c:formatCode>
                <c:ptCount val="27"/>
                <c:pt idx="0">
                  <c:v>100</c:v>
                </c:pt>
                <c:pt idx="1">
                  <c:v>90.104182440000002</c:v>
                </c:pt>
                <c:pt idx="2">
                  <c:v>93.780829490000002</c:v>
                </c:pt>
                <c:pt idx="3">
                  <c:v>93.767204599999999</c:v>
                </c:pt>
                <c:pt idx="4">
                  <c:v>96.763249070000001</c:v>
                </c:pt>
                <c:pt idx="5">
                  <c:v>92.571827519999999</c:v>
                </c:pt>
                <c:pt idx="6">
                  <c:v>93.104655109999996</c:v>
                </c:pt>
                <c:pt idx="7">
                  <c:v>107.1920621</c:v>
                </c:pt>
                <c:pt idx="8">
                  <c:v>109.2355872</c:v>
                </c:pt>
                <c:pt idx="9">
                  <c:v>114.14054520000001</c:v>
                </c:pt>
                <c:pt idx="10">
                  <c:v>132.9960135</c:v>
                </c:pt>
                <c:pt idx="11">
                  <c:v>137.77921649999999</c:v>
                </c:pt>
                <c:pt idx="12">
                  <c:v>128.3807826</c:v>
                </c:pt>
                <c:pt idx="13">
                  <c:v>120.89761180000001</c:v>
                </c:pt>
                <c:pt idx="14">
                  <c:v>118.23719029999999</c:v>
                </c:pt>
                <c:pt idx="15">
                  <c:v>120.728013</c:v>
                </c:pt>
                <c:pt idx="16">
                  <c:v>130.90092569999999</c:v>
                </c:pt>
                <c:pt idx="17">
                  <c:v>144.08300500000001</c:v>
                </c:pt>
                <c:pt idx="18">
                  <c:v>142.901048</c:v>
                </c:pt>
                <c:pt idx="19">
                  <c:v>144.83792120000001</c:v>
                </c:pt>
                <c:pt idx="20">
                  <c:v>140.36252830000001</c:v>
                </c:pt>
                <c:pt idx="21">
                  <c:v>139.82793820000001</c:v>
                </c:pt>
                <c:pt idx="22">
                  <c:v>144.36001769999999</c:v>
                </c:pt>
                <c:pt idx="23">
                  <c:v>146.7414818</c:v>
                </c:pt>
                <c:pt idx="24">
                  <c:v>150.8273208</c:v>
                </c:pt>
                <c:pt idx="25">
                  <c:v>156.6321662</c:v>
                </c:pt>
                <c:pt idx="26">
                  <c:v>164.0398792</c:v>
                </c:pt>
              </c:numCache>
            </c:numRef>
          </c:val>
          <c:smooth val="0"/>
        </c:ser>
        <c:ser>
          <c:idx val="3"/>
          <c:order val="3"/>
          <c:tx>
            <c:strRef>
              <c:f>Sheet1!$E$1</c:f>
              <c:strCache>
                <c:ptCount val="1"/>
                <c:pt idx="0">
                  <c:v>Retail</c:v>
                </c:pt>
              </c:strCache>
            </c:strRef>
          </c:tx>
          <c:spPr>
            <a:ln w="37609">
              <a:solidFill>
                <a:schemeClr val="accent2"/>
              </a:solidFill>
              <a:prstDash val="solid"/>
            </a:ln>
          </c:spPr>
          <c:marker>
            <c:symbol val="none"/>
          </c:marker>
          <c:cat>
            <c:numRef>
              <c:f>Sheet1!$A$2:$A$28</c:f>
              <c:numCache>
                <c:formatCode>General</c:formatCode>
                <c:ptCount val="27"/>
                <c:pt idx="0">
                  <c:v>1990</c:v>
                </c:pt>
                <c:pt idx="1">
                  <c:v>1991</c:v>
                </c:pt>
                <c:pt idx="2">
                  <c:v>1992</c:v>
                </c:pt>
                <c:pt idx="3">
                  <c:v>1993</c:v>
                </c:pt>
                <c:pt idx="4">
                  <c:v>1994</c:v>
                </c:pt>
                <c:pt idx="5">
                  <c:v>1995</c:v>
                </c:pt>
                <c:pt idx="6">
                  <c:v>1996</c:v>
                </c:pt>
                <c:pt idx="7">
                  <c:v>1997</c:v>
                </c:pt>
                <c:pt idx="8">
                  <c:v>1998</c:v>
                </c:pt>
                <c:pt idx="9">
                  <c:v>1999</c:v>
                </c:pt>
                <c:pt idx="10">
                  <c:v>2000</c:v>
                </c:pt>
                <c:pt idx="11">
                  <c:v>2001</c:v>
                </c:pt>
                <c:pt idx="12">
                  <c:v>2002</c:v>
                </c:pt>
                <c:pt idx="13">
                  <c:v>2003</c:v>
                </c:pt>
                <c:pt idx="14">
                  <c:v>2004</c:v>
                </c:pt>
                <c:pt idx="15">
                  <c:v>2005</c:v>
                </c:pt>
                <c:pt idx="16">
                  <c:v>2006</c:v>
                </c:pt>
                <c:pt idx="17">
                  <c:v>2007</c:v>
                </c:pt>
                <c:pt idx="18">
                  <c:v>2008</c:v>
                </c:pt>
                <c:pt idx="19">
                  <c:v>2009</c:v>
                </c:pt>
                <c:pt idx="20">
                  <c:v>2010</c:v>
                </c:pt>
                <c:pt idx="21">
                  <c:v>2011</c:v>
                </c:pt>
                <c:pt idx="22">
                  <c:v>2012</c:v>
                </c:pt>
                <c:pt idx="23">
                  <c:v>2013</c:v>
                </c:pt>
                <c:pt idx="24">
                  <c:v>2014</c:v>
                </c:pt>
                <c:pt idx="25">
                  <c:v>2015</c:v>
                </c:pt>
                <c:pt idx="26">
                  <c:v>2016</c:v>
                </c:pt>
              </c:numCache>
            </c:numRef>
          </c:cat>
          <c:val>
            <c:numRef>
              <c:f>Sheet1!$E$2:$E$28</c:f>
              <c:numCache>
                <c:formatCode>General</c:formatCode>
                <c:ptCount val="27"/>
                <c:pt idx="0">
                  <c:v>100</c:v>
                </c:pt>
                <c:pt idx="1">
                  <c:v>96.002462719999997</c:v>
                </c:pt>
                <c:pt idx="2">
                  <c:v>98.426004800000001</c:v>
                </c:pt>
                <c:pt idx="3">
                  <c:v>101.5039948</c:v>
                </c:pt>
                <c:pt idx="4">
                  <c:v>109.6895076</c:v>
                </c:pt>
                <c:pt idx="5">
                  <c:v>113.9121952</c:v>
                </c:pt>
                <c:pt idx="6">
                  <c:v>118.83145620000001</c:v>
                </c:pt>
                <c:pt idx="7">
                  <c:v>119.8199596</c:v>
                </c:pt>
                <c:pt idx="8">
                  <c:v>124.53703710000001</c:v>
                </c:pt>
                <c:pt idx="9">
                  <c:v>126.1151485</c:v>
                </c:pt>
                <c:pt idx="10">
                  <c:v>137.38589339999999</c:v>
                </c:pt>
                <c:pt idx="11">
                  <c:v>138.8179303</c:v>
                </c:pt>
                <c:pt idx="12">
                  <c:v>142.4819962</c:v>
                </c:pt>
                <c:pt idx="13">
                  <c:v>148.410618</c:v>
                </c:pt>
                <c:pt idx="14">
                  <c:v>152.6986392</c:v>
                </c:pt>
                <c:pt idx="15">
                  <c:v>159.35223959999999</c:v>
                </c:pt>
                <c:pt idx="16">
                  <c:v>168.1459442</c:v>
                </c:pt>
                <c:pt idx="17">
                  <c:v>180.59862150000001</c:v>
                </c:pt>
                <c:pt idx="18">
                  <c:v>178.1702234</c:v>
                </c:pt>
                <c:pt idx="19">
                  <c:v>167.94769880000001</c:v>
                </c:pt>
                <c:pt idx="20">
                  <c:v>168.7555668</c:v>
                </c:pt>
                <c:pt idx="21">
                  <c:v>172.83593389999999</c:v>
                </c:pt>
                <c:pt idx="22">
                  <c:v>177.8421491</c:v>
                </c:pt>
                <c:pt idx="23">
                  <c:v>184.34497060000001</c:v>
                </c:pt>
                <c:pt idx="24">
                  <c:v>190.09776400000001</c:v>
                </c:pt>
                <c:pt idx="25">
                  <c:v>196.3720667</c:v>
                </c:pt>
                <c:pt idx="26">
                  <c:v>202.89996919999999</c:v>
                </c:pt>
              </c:numCache>
            </c:numRef>
          </c:val>
          <c:smooth val="0"/>
        </c:ser>
        <c:dLbls>
          <c:showLegendKey val="0"/>
          <c:showVal val="0"/>
          <c:showCatName val="0"/>
          <c:showSerName val="0"/>
          <c:showPercent val="0"/>
          <c:showBubbleSize val="0"/>
        </c:dLbls>
        <c:smooth val="0"/>
        <c:axId val="544777280"/>
        <c:axId val="544777672"/>
      </c:lineChart>
      <c:catAx>
        <c:axId val="544777280"/>
        <c:scaling>
          <c:orientation val="minMax"/>
        </c:scaling>
        <c:delete val="0"/>
        <c:axPos val="b"/>
        <c:numFmt formatCode="General" sourceLinked="1"/>
        <c:majorTickMark val="none"/>
        <c:minorTickMark val="none"/>
        <c:tickLblPos val="nextTo"/>
        <c:spPr>
          <a:ln w="3134">
            <a:solidFill>
              <a:schemeClr val="tx1"/>
            </a:solidFill>
            <a:prstDash val="solid"/>
          </a:ln>
        </c:spPr>
        <c:txPr>
          <a:bodyPr rot="-2700000" vert="horz"/>
          <a:lstStyle/>
          <a:p>
            <a:pPr>
              <a:defRPr sz="1382" b="1" i="0" u="none" strike="noStrike" baseline="0">
                <a:solidFill>
                  <a:schemeClr val="tx1"/>
                </a:solidFill>
                <a:latin typeface="Arial"/>
                <a:ea typeface="Arial"/>
                <a:cs typeface="Arial"/>
              </a:defRPr>
            </a:pPr>
            <a:endParaRPr lang="en-US"/>
          </a:p>
        </c:txPr>
        <c:crossAx val="544777672"/>
        <c:crosses val="autoZero"/>
        <c:auto val="1"/>
        <c:lblAlgn val="ctr"/>
        <c:lblOffset val="100"/>
        <c:tickLblSkip val="2"/>
        <c:tickMarkSkip val="1"/>
        <c:noMultiLvlLbl val="0"/>
      </c:catAx>
      <c:valAx>
        <c:axId val="544777672"/>
        <c:scaling>
          <c:orientation val="minMax"/>
          <c:min val="80"/>
        </c:scaling>
        <c:delete val="0"/>
        <c:axPos val="l"/>
        <c:majorGridlines>
          <c:spPr>
            <a:ln w="3134">
              <a:solidFill>
                <a:schemeClr val="tx1"/>
              </a:solidFill>
              <a:prstDash val="solid"/>
            </a:ln>
          </c:spPr>
        </c:majorGridlines>
        <c:numFmt formatCode="General" sourceLinked="1"/>
        <c:majorTickMark val="none"/>
        <c:minorTickMark val="none"/>
        <c:tickLblPos val="nextTo"/>
        <c:spPr>
          <a:ln w="25400">
            <a:noFill/>
          </a:ln>
        </c:spPr>
        <c:txPr>
          <a:bodyPr rot="0" vert="horz"/>
          <a:lstStyle/>
          <a:p>
            <a:pPr>
              <a:defRPr sz="1382" b="1" i="0" u="none" strike="noStrike" baseline="0">
                <a:solidFill>
                  <a:schemeClr val="tx1"/>
                </a:solidFill>
                <a:latin typeface="Arial"/>
                <a:ea typeface="Arial"/>
                <a:cs typeface="Arial"/>
              </a:defRPr>
            </a:pPr>
            <a:endParaRPr lang="en-US"/>
          </a:p>
        </c:txPr>
        <c:crossAx val="544777280"/>
        <c:crosses val="autoZero"/>
        <c:crossBetween val="between"/>
      </c:valAx>
      <c:spPr>
        <a:noFill/>
        <a:ln w="25073">
          <a:noFill/>
        </a:ln>
      </c:spPr>
    </c:plotArea>
    <c:legend>
      <c:legendPos val="b"/>
      <c:layout>
        <c:manualLayout>
          <c:xMode val="edge"/>
          <c:yMode val="edge"/>
          <c:x val="0.13037258062040488"/>
          <c:y val="0.92692184058141258"/>
          <c:w val="0.7080656321468588"/>
          <c:h val="5.5730849890680077E-2"/>
        </c:manualLayout>
      </c:layout>
      <c:overlay val="0"/>
      <c:spPr>
        <a:solidFill>
          <a:schemeClr val="bg1"/>
        </a:solidFill>
        <a:ln w="3134">
          <a:noFill/>
          <a:prstDash val="solid"/>
        </a:ln>
      </c:spPr>
      <c:txPr>
        <a:bodyPr/>
        <a:lstStyle/>
        <a:p>
          <a:pPr>
            <a:defRPr sz="1200" b="1" i="0" u="none" strike="noStrike" baseline="0">
              <a:solidFill>
                <a:schemeClr val="tx1"/>
              </a:solidFill>
              <a:latin typeface="Arial"/>
              <a:ea typeface="Arial"/>
              <a:cs typeface="Arial"/>
            </a:defRPr>
          </a:pPr>
          <a:endParaRPr lang="en-US"/>
        </a:p>
      </c:txPr>
    </c:legend>
    <c:plotVisOnly val="1"/>
    <c:dispBlanksAs val="gap"/>
    <c:showDLblsOverMax val="0"/>
  </c:chart>
  <c:spPr>
    <a:noFill/>
    <a:ln>
      <a:noFill/>
    </a:ln>
  </c:spPr>
  <c:txPr>
    <a:bodyPr/>
    <a:lstStyle/>
    <a:p>
      <a:pPr>
        <a:defRPr sz="1777" b="1" i="0" u="none" strike="noStrike" baseline="0">
          <a:solidFill>
            <a:schemeClr val="tx1"/>
          </a:solidFill>
          <a:latin typeface="Arial"/>
          <a:ea typeface="Arial"/>
          <a:cs typeface="Arial"/>
        </a:defRPr>
      </a:pPr>
      <a:endParaRPr lang="en-US"/>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520506177633211"/>
          <c:y val="3.3412887828162291E-2"/>
          <c:w val="0.83601194151458635"/>
          <c:h val="0.74790935279431536"/>
        </c:manualLayout>
      </c:layout>
      <c:lineChart>
        <c:grouping val="standard"/>
        <c:varyColors val="1"/>
        <c:ser>
          <c:idx val="0"/>
          <c:order val="0"/>
          <c:tx>
            <c:strRef>
              <c:f>Sheet1!$B$1</c:f>
              <c:strCache>
                <c:ptCount val="1"/>
                <c:pt idx="0">
                  <c:v>Office</c:v>
                </c:pt>
              </c:strCache>
            </c:strRef>
          </c:tx>
          <c:spPr>
            <a:ln w="38074">
              <a:solidFill>
                <a:srgbClr val="6A2C91"/>
              </a:solidFill>
              <a:prstDash val="solid"/>
            </a:ln>
          </c:spPr>
          <c:marker>
            <c:symbol val="none"/>
          </c:marker>
          <c:cat>
            <c:numRef>
              <c:f>Sheet1!$A$2:$A$22</c:f>
              <c:numCache>
                <c:formatCode>yyyy</c:formatCode>
                <c:ptCount val="21"/>
                <c:pt idx="0">
                  <c:v>35064</c:v>
                </c:pt>
                <c:pt idx="1">
                  <c:v>35430</c:v>
                </c:pt>
                <c:pt idx="2">
                  <c:v>35795</c:v>
                </c:pt>
                <c:pt idx="3">
                  <c:v>36160</c:v>
                </c:pt>
                <c:pt idx="4">
                  <c:v>36525</c:v>
                </c:pt>
                <c:pt idx="5">
                  <c:v>36891</c:v>
                </c:pt>
                <c:pt idx="6">
                  <c:v>37256</c:v>
                </c:pt>
                <c:pt idx="7">
                  <c:v>37621</c:v>
                </c:pt>
                <c:pt idx="8">
                  <c:v>37986</c:v>
                </c:pt>
                <c:pt idx="9">
                  <c:v>38352</c:v>
                </c:pt>
                <c:pt idx="10">
                  <c:v>38717</c:v>
                </c:pt>
                <c:pt idx="11">
                  <c:v>39082</c:v>
                </c:pt>
                <c:pt idx="12">
                  <c:v>39447</c:v>
                </c:pt>
                <c:pt idx="13">
                  <c:v>39813</c:v>
                </c:pt>
                <c:pt idx="14">
                  <c:v>40178</c:v>
                </c:pt>
                <c:pt idx="15">
                  <c:v>40543</c:v>
                </c:pt>
                <c:pt idx="16">
                  <c:v>40908</c:v>
                </c:pt>
                <c:pt idx="17">
                  <c:v>41274</c:v>
                </c:pt>
                <c:pt idx="18">
                  <c:v>41639</c:v>
                </c:pt>
                <c:pt idx="19">
                  <c:v>42004</c:v>
                </c:pt>
                <c:pt idx="20">
                  <c:v>42369</c:v>
                </c:pt>
              </c:numCache>
            </c:numRef>
          </c:cat>
          <c:val>
            <c:numRef>
              <c:f>Sheet1!$B$2:$B$22</c:f>
              <c:numCache>
                <c:formatCode>0.00%</c:formatCode>
                <c:ptCount val="21"/>
                <c:pt idx="0">
                  <c:v>0.21244449960790066</c:v>
                </c:pt>
                <c:pt idx="1">
                  <c:v>0.34673542039255068</c:v>
                </c:pt>
                <c:pt idx="2">
                  <c:v>0.64387337730111538</c:v>
                </c:pt>
                <c:pt idx="3">
                  <c:v>1.1851397171243039</c:v>
                </c:pt>
                <c:pt idx="4">
                  <c:v>2.0462711070741491</c:v>
                </c:pt>
                <c:pt idx="5">
                  <c:v>1.8660385554947503</c:v>
                </c:pt>
                <c:pt idx="6">
                  <c:v>2.2231118583251996</c:v>
                </c:pt>
                <c:pt idx="7">
                  <c:v>1.4423478569937547</c:v>
                </c:pt>
                <c:pt idx="8">
                  <c:v>0.84384742540239543</c:v>
                </c:pt>
                <c:pt idx="9">
                  <c:v>0.65400815792294542</c:v>
                </c:pt>
                <c:pt idx="10">
                  <c:v>0.75348742743341357</c:v>
                </c:pt>
                <c:pt idx="11">
                  <c:v>1.0661626732712368</c:v>
                </c:pt>
                <c:pt idx="12">
                  <c:v>1.3224974753315919</c:v>
                </c:pt>
                <c:pt idx="13">
                  <c:v>1.578324522851775</c:v>
                </c:pt>
                <c:pt idx="14">
                  <c:v>1.0046431331840158</c:v>
                </c:pt>
                <c:pt idx="15">
                  <c:v>0.44079187141398357</c:v>
                </c:pt>
                <c:pt idx="16">
                  <c:v>0.18155271338384549</c:v>
                </c:pt>
                <c:pt idx="17" formatCode="General">
                  <c:v>0.18872220749107196</c:v>
                </c:pt>
              </c:numCache>
            </c:numRef>
          </c:val>
          <c:smooth val="0"/>
        </c:ser>
        <c:ser>
          <c:idx val="1"/>
          <c:order val="1"/>
          <c:tx>
            <c:strRef>
              <c:f>Sheet1!$C$1</c:f>
              <c:strCache>
                <c:ptCount val="1"/>
                <c:pt idx="0">
                  <c:v>Warehouse</c:v>
                </c:pt>
              </c:strCache>
            </c:strRef>
          </c:tx>
          <c:spPr>
            <a:ln w="38074">
              <a:solidFill>
                <a:srgbClr val="DE791C"/>
              </a:solidFill>
              <a:prstDash val="solid"/>
            </a:ln>
          </c:spPr>
          <c:marker>
            <c:symbol val="none"/>
          </c:marker>
          <c:cat>
            <c:numRef>
              <c:f>Sheet1!$A$2:$A$22</c:f>
              <c:numCache>
                <c:formatCode>yyyy</c:formatCode>
                <c:ptCount val="21"/>
                <c:pt idx="0">
                  <c:v>35064</c:v>
                </c:pt>
                <c:pt idx="1">
                  <c:v>35430</c:v>
                </c:pt>
                <c:pt idx="2">
                  <c:v>35795</c:v>
                </c:pt>
                <c:pt idx="3">
                  <c:v>36160</c:v>
                </c:pt>
                <c:pt idx="4">
                  <c:v>36525</c:v>
                </c:pt>
                <c:pt idx="5">
                  <c:v>36891</c:v>
                </c:pt>
                <c:pt idx="6">
                  <c:v>37256</c:v>
                </c:pt>
                <c:pt idx="7">
                  <c:v>37621</c:v>
                </c:pt>
                <c:pt idx="8">
                  <c:v>37986</c:v>
                </c:pt>
                <c:pt idx="9">
                  <c:v>38352</c:v>
                </c:pt>
                <c:pt idx="10">
                  <c:v>38717</c:v>
                </c:pt>
                <c:pt idx="11">
                  <c:v>39082</c:v>
                </c:pt>
                <c:pt idx="12">
                  <c:v>39447</c:v>
                </c:pt>
                <c:pt idx="13">
                  <c:v>39813</c:v>
                </c:pt>
                <c:pt idx="14">
                  <c:v>40178</c:v>
                </c:pt>
                <c:pt idx="15">
                  <c:v>40543</c:v>
                </c:pt>
                <c:pt idx="16">
                  <c:v>40908</c:v>
                </c:pt>
                <c:pt idx="17">
                  <c:v>41274</c:v>
                </c:pt>
                <c:pt idx="18">
                  <c:v>41639</c:v>
                </c:pt>
                <c:pt idx="19">
                  <c:v>42004</c:v>
                </c:pt>
                <c:pt idx="20">
                  <c:v>42369</c:v>
                </c:pt>
              </c:numCache>
            </c:numRef>
          </c:cat>
          <c:val>
            <c:numRef>
              <c:f>Sheet1!$C$2:$C$22</c:f>
              <c:numCache>
                <c:formatCode>0.0%</c:formatCode>
                <c:ptCount val="21"/>
                <c:pt idx="0">
                  <c:v>0.89775623452682196</c:v>
                </c:pt>
                <c:pt idx="1">
                  <c:v>1.1436288599108433</c:v>
                </c:pt>
                <c:pt idx="2">
                  <c:v>1.276684191539875</c:v>
                </c:pt>
                <c:pt idx="3">
                  <c:v>1.4276958980857213</c:v>
                </c:pt>
                <c:pt idx="4">
                  <c:v>1.5245571789685894</c:v>
                </c:pt>
                <c:pt idx="5">
                  <c:v>1.5217207281005287</c:v>
                </c:pt>
                <c:pt idx="6">
                  <c:v>1.5446858220433126</c:v>
                </c:pt>
                <c:pt idx="7">
                  <c:v>0.98726462211259591</c:v>
                </c:pt>
                <c:pt idx="8">
                  <c:v>0.68329554437587015</c:v>
                </c:pt>
                <c:pt idx="9">
                  <c:v>0.94050615931789738</c:v>
                </c:pt>
                <c:pt idx="10">
                  <c:v>1.0809378259867346</c:v>
                </c:pt>
                <c:pt idx="11">
                  <c:v>1.3130892179704401</c:v>
                </c:pt>
                <c:pt idx="12">
                  <c:v>1.2148292464391341</c:v>
                </c:pt>
                <c:pt idx="13">
                  <c:v>1.3437744591794609</c:v>
                </c:pt>
                <c:pt idx="14">
                  <c:v>0.52164910055335534</c:v>
                </c:pt>
                <c:pt idx="15">
                  <c:v>0.16513144957225331</c:v>
                </c:pt>
                <c:pt idx="16">
                  <c:v>0.15805204327345704</c:v>
                </c:pt>
                <c:pt idx="17" formatCode="General">
                  <c:v>0.2547414180431094</c:v>
                </c:pt>
              </c:numCache>
            </c:numRef>
          </c:val>
          <c:smooth val="0"/>
        </c:ser>
        <c:ser>
          <c:idx val="2"/>
          <c:order val="2"/>
          <c:tx>
            <c:strRef>
              <c:f>Sheet1!$D$1</c:f>
              <c:strCache>
                <c:ptCount val="1"/>
                <c:pt idx="0">
                  <c:v>Retail*</c:v>
                </c:pt>
              </c:strCache>
            </c:strRef>
          </c:tx>
          <c:spPr>
            <a:ln w="38074">
              <a:solidFill>
                <a:schemeClr val="tx1"/>
              </a:solidFill>
              <a:prstDash val="solid"/>
            </a:ln>
          </c:spPr>
          <c:marker>
            <c:symbol val="none"/>
          </c:marker>
          <c:cat>
            <c:numRef>
              <c:f>Sheet1!$A$2:$A$22</c:f>
              <c:numCache>
                <c:formatCode>yyyy</c:formatCode>
                <c:ptCount val="21"/>
                <c:pt idx="0">
                  <c:v>35064</c:v>
                </c:pt>
                <c:pt idx="1">
                  <c:v>35430</c:v>
                </c:pt>
                <c:pt idx="2">
                  <c:v>35795</c:v>
                </c:pt>
                <c:pt idx="3">
                  <c:v>36160</c:v>
                </c:pt>
                <c:pt idx="4">
                  <c:v>36525</c:v>
                </c:pt>
                <c:pt idx="5">
                  <c:v>36891</c:v>
                </c:pt>
                <c:pt idx="6">
                  <c:v>37256</c:v>
                </c:pt>
                <c:pt idx="7">
                  <c:v>37621</c:v>
                </c:pt>
                <c:pt idx="8">
                  <c:v>37986</c:v>
                </c:pt>
                <c:pt idx="9">
                  <c:v>38352</c:v>
                </c:pt>
                <c:pt idx="10">
                  <c:v>38717</c:v>
                </c:pt>
                <c:pt idx="11">
                  <c:v>39082</c:v>
                </c:pt>
                <c:pt idx="12">
                  <c:v>39447</c:v>
                </c:pt>
                <c:pt idx="13">
                  <c:v>39813</c:v>
                </c:pt>
                <c:pt idx="14">
                  <c:v>40178</c:v>
                </c:pt>
                <c:pt idx="15">
                  <c:v>40543</c:v>
                </c:pt>
                <c:pt idx="16">
                  <c:v>40908</c:v>
                </c:pt>
                <c:pt idx="17">
                  <c:v>41274</c:v>
                </c:pt>
                <c:pt idx="18">
                  <c:v>41639</c:v>
                </c:pt>
                <c:pt idx="19">
                  <c:v>42004</c:v>
                </c:pt>
                <c:pt idx="20">
                  <c:v>42369</c:v>
                </c:pt>
              </c:numCache>
            </c:numRef>
          </c:cat>
          <c:val>
            <c:numRef>
              <c:f>Sheet1!$D$2:$D$22</c:f>
              <c:numCache>
                <c:formatCode>0.00%</c:formatCode>
                <c:ptCount val="21"/>
                <c:pt idx="0">
                  <c:v>1.0435989422769776</c:v>
                </c:pt>
                <c:pt idx="1">
                  <c:v>1.0716930561882279</c:v>
                </c:pt>
                <c:pt idx="2">
                  <c:v>1.026051816331198</c:v>
                </c:pt>
                <c:pt idx="3">
                  <c:v>1.065900718442675</c:v>
                </c:pt>
                <c:pt idx="4">
                  <c:v>1.3685822617807777</c:v>
                </c:pt>
                <c:pt idx="5">
                  <c:v>1.3385573686210097</c:v>
                </c:pt>
                <c:pt idx="6">
                  <c:v>1.2590722052844567</c:v>
                </c:pt>
                <c:pt idx="7">
                  <c:v>1.1390576889999453</c:v>
                </c:pt>
                <c:pt idx="8">
                  <c:v>1.1803610547744021</c:v>
                </c:pt>
                <c:pt idx="9">
                  <c:v>1.2397474015283683</c:v>
                </c:pt>
                <c:pt idx="10">
                  <c:v>1.3579927456380267</c:v>
                </c:pt>
                <c:pt idx="11">
                  <c:v>1.3795885540608739</c:v>
                </c:pt>
                <c:pt idx="12">
                  <c:v>1.3702833888719828</c:v>
                </c:pt>
                <c:pt idx="13">
                  <c:v>1.3032164533012263</c:v>
                </c:pt>
                <c:pt idx="14">
                  <c:v>0.55785060701885036</c:v>
                </c:pt>
                <c:pt idx="15">
                  <c:v>0.14179744868739144</c:v>
                </c:pt>
                <c:pt idx="16">
                  <c:v>7.0265054502221869E-2</c:v>
                </c:pt>
                <c:pt idx="17" formatCode="General">
                  <c:v>8.6383233691389089E-2</c:v>
                </c:pt>
              </c:numCache>
            </c:numRef>
          </c:val>
          <c:smooth val="0"/>
        </c:ser>
        <c:ser>
          <c:idx val="4"/>
          <c:order val="3"/>
          <c:tx>
            <c:strRef>
              <c:f>Sheet1!$E$1</c:f>
              <c:strCache>
                <c:ptCount val="1"/>
                <c:pt idx="0">
                  <c:v>Apartments</c:v>
                </c:pt>
              </c:strCache>
            </c:strRef>
          </c:tx>
          <c:spPr>
            <a:ln w="50800">
              <a:solidFill>
                <a:srgbClr val="78A22F"/>
              </a:solidFill>
              <a:prstDash val="solid"/>
            </a:ln>
          </c:spPr>
          <c:marker>
            <c:symbol val="none"/>
          </c:marker>
          <c:cat>
            <c:numRef>
              <c:f>Sheet1!$A$2:$A$22</c:f>
              <c:numCache>
                <c:formatCode>yyyy</c:formatCode>
                <c:ptCount val="21"/>
                <c:pt idx="0">
                  <c:v>35064</c:v>
                </c:pt>
                <c:pt idx="1">
                  <c:v>35430</c:v>
                </c:pt>
                <c:pt idx="2">
                  <c:v>35795</c:v>
                </c:pt>
                <c:pt idx="3">
                  <c:v>36160</c:v>
                </c:pt>
                <c:pt idx="4">
                  <c:v>36525</c:v>
                </c:pt>
                <c:pt idx="5">
                  <c:v>36891</c:v>
                </c:pt>
                <c:pt idx="6">
                  <c:v>37256</c:v>
                </c:pt>
                <c:pt idx="7">
                  <c:v>37621</c:v>
                </c:pt>
                <c:pt idx="8">
                  <c:v>37986</c:v>
                </c:pt>
                <c:pt idx="9">
                  <c:v>38352</c:v>
                </c:pt>
                <c:pt idx="10">
                  <c:v>38717</c:v>
                </c:pt>
                <c:pt idx="11">
                  <c:v>39082</c:v>
                </c:pt>
                <c:pt idx="12">
                  <c:v>39447</c:v>
                </c:pt>
                <c:pt idx="13">
                  <c:v>39813</c:v>
                </c:pt>
                <c:pt idx="14">
                  <c:v>40178</c:v>
                </c:pt>
                <c:pt idx="15">
                  <c:v>40543</c:v>
                </c:pt>
                <c:pt idx="16">
                  <c:v>40908</c:v>
                </c:pt>
                <c:pt idx="17">
                  <c:v>41274</c:v>
                </c:pt>
                <c:pt idx="18">
                  <c:v>41639</c:v>
                </c:pt>
                <c:pt idx="19">
                  <c:v>42004</c:v>
                </c:pt>
                <c:pt idx="20">
                  <c:v>42369</c:v>
                </c:pt>
              </c:numCache>
            </c:numRef>
          </c:cat>
          <c:val>
            <c:numRef>
              <c:f>Sheet1!$E$2:$E$22</c:f>
              <c:numCache>
                <c:formatCode>0.00%</c:formatCode>
                <c:ptCount val="21"/>
                <c:pt idx="0">
                  <c:v>0.78533737024221451</c:v>
                </c:pt>
                <c:pt idx="1">
                  <c:v>0.89957612456747404</c:v>
                </c:pt>
                <c:pt idx="2">
                  <c:v>1.078780276816609</c:v>
                </c:pt>
                <c:pt idx="3">
                  <c:v>1.2765397923875432</c:v>
                </c:pt>
                <c:pt idx="4">
                  <c:v>1.4830882352941177</c:v>
                </c:pt>
                <c:pt idx="5">
                  <c:v>1.859818339100346</c:v>
                </c:pt>
                <c:pt idx="6">
                  <c:v>1.6735553633217992</c:v>
                </c:pt>
                <c:pt idx="7">
                  <c:v>1.4719377162629759</c:v>
                </c:pt>
                <c:pt idx="8">
                  <c:v>1.2795847750865053</c:v>
                </c:pt>
                <c:pt idx="9">
                  <c:v>1.1019982698961939</c:v>
                </c:pt>
                <c:pt idx="10">
                  <c:v>0.3294377162629758</c:v>
                </c:pt>
                <c:pt idx="11">
                  <c:v>5.9870242214532875E-2</c:v>
                </c:pt>
                <c:pt idx="12">
                  <c:v>0.93810553633217997</c:v>
                </c:pt>
                <c:pt idx="13">
                  <c:v>1.2418598615916956</c:v>
                </c:pt>
                <c:pt idx="14">
                  <c:v>1.0417647058823529</c:v>
                </c:pt>
                <c:pt idx="15">
                  <c:v>0.48097750865051903</c:v>
                </c:pt>
                <c:pt idx="16">
                  <c:v>0.32471453287197233</c:v>
                </c:pt>
                <c:pt idx="17" formatCode="General">
                  <c:v>0.67305363321799305</c:v>
                </c:pt>
              </c:numCache>
            </c:numRef>
          </c:val>
          <c:smooth val="0"/>
        </c:ser>
        <c:ser>
          <c:idx val="3"/>
          <c:order val="4"/>
          <c:tx>
            <c:strRef>
              <c:f>Sheet1!$F$1</c:f>
              <c:strCache>
                <c:ptCount val="1"/>
                <c:pt idx="0">
                  <c:v>of</c:v>
                </c:pt>
              </c:strCache>
            </c:strRef>
          </c:tx>
          <c:spPr>
            <a:ln w="38074">
              <a:solidFill>
                <a:srgbClr val="6A2C91"/>
              </a:solidFill>
              <a:prstDash val="sysDash"/>
            </a:ln>
          </c:spPr>
          <c:marker>
            <c:symbol val="none"/>
          </c:marker>
          <c:cat>
            <c:numRef>
              <c:f>Sheet1!$A$2:$A$22</c:f>
              <c:numCache>
                <c:formatCode>yyyy</c:formatCode>
                <c:ptCount val="21"/>
                <c:pt idx="0">
                  <c:v>35064</c:v>
                </c:pt>
                <c:pt idx="1">
                  <c:v>35430</c:v>
                </c:pt>
                <c:pt idx="2">
                  <c:v>35795</c:v>
                </c:pt>
                <c:pt idx="3">
                  <c:v>36160</c:v>
                </c:pt>
                <c:pt idx="4">
                  <c:v>36525</c:v>
                </c:pt>
                <c:pt idx="5">
                  <c:v>36891</c:v>
                </c:pt>
                <c:pt idx="6">
                  <c:v>37256</c:v>
                </c:pt>
                <c:pt idx="7">
                  <c:v>37621</c:v>
                </c:pt>
                <c:pt idx="8">
                  <c:v>37986</c:v>
                </c:pt>
                <c:pt idx="9">
                  <c:v>38352</c:v>
                </c:pt>
                <c:pt idx="10">
                  <c:v>38717</c:v>
                </c:pt>
                <c:pt idx="11">
                  <c:v>39082</c:v>
                </c:pt>
                <c:pt idx="12">
                  <c:v>39447</c:v>
                </c:pt>
                <c:pt idx="13">
                  <c:v>39813</c:v>
                </c:pt>
                <c:pt idx="14">
                  <c:v>40178</c:v>
                </c:pt>
                <c:pt idx="15">
                  <c:v>40543</c:v>
                </c:pt>
                <c:pt idx="16">
                  <c:v>40908</c:v>
                </c:pt>
                <c:pt idx="17">
                  <c:v>41274</c:v>
                </c:pt>
                <c:pt idx="18">
                  <c:v>41639</c:v>
                </c:pt>
                <c:pt idx="19">
                  <c:v>42004</c:v>
                </c:pt>
                <c:pt idx="20">
                  <c:v>42369</c:v>
                </c:pt>
              </c:numCache>
            </c:numRef>
          </c:cat>
          <c:val>
            <c:numRef>
              <c:f>Sheet1!$F$2:$F$22</c:f>
              <c:numCache>
                <c:formatCode>General</c:formatCode>
                <c:ptCount val="21"/>
                <c:pt idx="17" formatCode="0.00%">
                  <c:v>0.18872220749107196</c:v>
                </c:pt>
                <c:pt idx="18" formatCode="0.00%">
                  <c:v>0.54142882127604353</c:v>
                </c:pt>
                <c:pt idx="19" formatCode="0.00%">
                  <c:v>0.54853738483844938</c:v>
                </c:pt>
                <c:pt idx="20" formatCode="0.00%">
                  <c:v>0.89060146346141911</c:v>
                </c:pt>
              </c:numCache>
            </c:numRef>
          </c:val>
          <c:smooth val="0"/>
        </c:ser>
        <c:ser>
          <c:idx val="5"/>
          <c:order val="5"/>
          <c:tx>
            <c:strRef>
              <c:f>Sheet1!$G$1</c:f>
              <c:strCache>
                <c:ptCount val="1"/>
                <c:pt idx="0">
                  <c:v>wf</c:v>
                </c:pt>
              </c:strCache>
            </c:strRef>
          </c:tx>
          <c:spPr>
            <a:ln w="38074">
              <a:solidFill>
                <a:srgbClr val="DE791C"/>
              </a:solidFill>
              <a:prstDash val="sysDash"/>
            </a:ln>
          </c:spPr>
          <c:marker>
            <c:symbol val="none"/>
          </c:marker>
          <c:cat>
            <c:numRef>
              <c:f>Sheet1!$A$2:$A$22</c:f>
              <c:numCache>
                <c:formatCode>yyyy</c:formatCode>
                <c:ptCount val="21"/>
                <c:pt idx="0">
                  <c:v>35064</c:v>
                </c:pt>
                <c:pt idx="1">
                  <c:v>35430</c:v>
                </c:pt>
                <c:pt idx="2">
                  <c:v>35795</c:v>
                </c:pt>
                <c:pt idx="3">
                  <c:v>36160</c:v>
                </c:pt>
                <c:pt idx="4">
                  <c:v>36525</c:v>
                </c:pt>
                <c:pt idx="5">
                  <c:v>36891</c:v>
                </c:pt>
                <c:pt idx="6">
                  <c:v>37256</c:v>
                </c:pt>
                <c:pt idx="7">
                  <c:v>37621</c:v>
                </c:pt>
                <c:pt idx="8">
                  <c:v>37986</c:v>
                </c:pt>
                <c:pt idx="9">
                  <c:v>38352</c:v>
                </c:pt>
                <c:pt idx="10">
                  <c:v>38717</c:v>
                </c:pt>
                <c:pt idx="11">
                  <c:v>39082</c:v>
                </c:pt>
                <c:pt idx="12">
                  <c:v>39447</c:v>
                </c:pt>
                <c:pt idx="13">
                  <c:v>39813</c:v>
                </c:pt>
                <c:pt idx="14">
                  <c:v>40178</c:v>
                </c:pt>
                <c:pt idx="15">
                  <c:v>40543</c:v>
                </c:pt>
                <c:pt idx="16">
                  <c:v>40908</c:v>
                </c:pt>
                <c:pt idx="17">
                  <c:v>41274</c:v>
                </c:pt>
                <c:pt idx="18">
                  <c:v>41639</c:v>
                </c:pt>
                <c:pt idx="19">
                  <c:v>42004</c:v>
                </c:pt>
                <c:pt idx="20">
                  <c:v>42369</c:v>
                </c:pt>
              </c:numCache>
            </c:numRef>
          </c:cat>
          <c:val>
            <c:numRef>
              <c:f>Sheet1!$G$2:$G$22</c:f>
              <c:numCache>
                <c:formatCode>General</c:formatCode>
                <c:ptCount val="21"/>
                <c:pt idx="17" formatCode="0.0%">
                  <c:v>0.2547414180431094</c:v>
                </c:pt>
                <c:pt idx="18" formatCode="0.0%">
                  <c:v>0.3240664651545006</c:v>
                </c:pt>
                <c:pt idx="19" formatCode="0.0%">
                  <c:v>0.51513229607962896</c:v>
                </c:pt>
                <c:pt idx="20" formatCode="0.0%">
                  <c:v>0.77510122274734627</c:v>
                </c:pt>
              </c:numCache>
            </c:numRef>
          </c:val>
          <c:smooth val="0"/>
        </c:ser>
        <c:ser>
          <c:idx val="6"/>
          <c:order val="6"/>
          <c:tx>
            <c:strRef>
              <c:f>Sheet1!$H$1</c:f>
              <c:strCache>
                <c:ptCount val="1"/>
                <c:pt idx="0">
                  <c:v>rf</c:v>
                </c:pt>
              </c:strCache>
            </c:strRef>
          </c:tx>
          <c:spPr>
            <a:ln w="38074">
              <a:solidFill>
                <a:schemeClr val="tx1"/>
              </a:solidFill>
              <a:prstDash val="sysDash"/>
            </a:ln>
          </c:spPr>
          <c:marker>
            <c:symbol val="none"/>
          </c:marker>
          <c:cat>
            <c:numRef>
              <c:f>Sheet1!$A$2:$A$22</c:f>
              <c:numCache>
                <c:formatCode>yyyy</c:formatCode>
                <c:ptCount val="21"/>
                <c:pt idx="0">
                  <c:v>35064</c:v>
                </c:pt>
                <c:pt idx="1">
                  <c:v>35430</c:v>
                </c:pt>
                <c:pt idx="2">
                  <c:v>35795</c:v>
                </c:pt>
                <c:pt idx="3">
                  <c:v>36160</c:v>
                </c:pt>
                <c:pt idx="4">
                  <c:v>36525</c:v>
                </c:pt>
                <c:pt idx="5">
                  <c:v>36891</c:v>
                </c:pt>
                <c:pt idx="6">
                  <c:v>37256</c:v>
                </c:pt>
                <c:pt idx="7">
                  <c:v>37621</c:v>
                </c:pt>
                <c:pt idx="8">
                  <c:v>37986</c:v>
                </c:pt>
                <c:pt idx="9">
                  <c:v>38352</c:v>
                </c:pt>
                <c:pt idx="10">
                  <c:v>38717</c:v>
                </c:pt>
                <c:pt idx="11">
                  <c:v>39082</c:v>
                </c:pt>
                <c:pt idx="12">
                  <c:v>39447</c:v>
                </c:pt>
                <c:pt idx="13">
                  <c:v>39813</c:v>
                </c:pt>
                <c:pt idx="14">
                  <c:v>40178</c:v>
                </c:pt>
                <c:pt idx="15">
                  <c:v>40543</c:v>
                </c:pt>
                <c:pt idx="16">
                  <c:v>40908</c:v>
                </c:pt>
                <c:pt idx="17">
                  <c:v>41274</c:v>
                </c:pt>
                <c:pt idx="18">
                  <c:v>41639</c:v>
                </c:pt>
                <c:pt idx="19">
                  <c:v>42004</c:v>
                </c:pt>
                <c:pt idx="20">
                  <c:v>42369</c:v>
                </c:pt>
              </c:numCache>
            </c:numRef>
          </c:cat>
          <c:val>
            <c:numRef>
              <c:f>Sheet1!$H$2:$H$22</c:f>
              <c:numCache>
                <c:formatCode>General</c:formatCode>
                <c:ptCount val="21"/>
                <c:pt idx="17" formatCode="0.00%">
                  <c:v>8.6383233691389089E-2</c:v>
                </c:pt>
                <c:pt idx="18" formatCode="0.00%">
                  <c:v>0.19414963491922482</c:v>
                </c:pt>
                <c:pt idx="19" formatCode="0.00%">
                  <c:v>0.48619062830184046</c:v>
                </c:pt>
                <c:pt idx="20" formatCode="0.00%">
                  <c:v>0.60729386592472323</c:v>
                </c:pt>
              </c:numCache>
            </c:numRef>
          </c:val>
          <c:smooth val="0"/>
        </c:ser>
        <c:ser>
          <c:idx val="7"/>
          <c:order val="7"/>
          <c:tx>
            <c:strRef>
              <c:f>Sheet1!$I$1</c:f>
              <c:strCache>
                <c:ptCount val="1"/>
                <c:pt idx="0">
                  <c:v>af</c:v>
                </c:pt>
              </c:strCache>
            </c:strRef>
          </c:tx>
          <c:spPr>
            <a:ln w="38074">
              <a:solidFill>
                <a:srgbClr val="78A22F"/>
              </a:solidFill>
              <a:prstDash val="sysDash"/>
            </a:ln>
          </c:spPr>
          <c:marker>
            <c:symbol val="none"/>
          </c:marker>
          <c:cat>
            <c:numRef>
              <c:f>Sheet1!$A$2:$A$22</c:f>
              <c:numCache>
                <c:formatCode>yyyy</c:formatCode>
                <c:ptCount val="21"/>
                <c:pt idx="0">
                  <c:v>35064</c:v>
                </c:pt>
                <c:pt idx="1">
                  <c:v>35430</c:v>
                </c:pt>
                <c:pt idx="2">
                  <c:v>35795</c:v>
                </c:pt>
                <c:pt idx="3">
                  <c:v>36160</c:v>
                </c:pt>
                <c:pt idx="4">
                  <c:v>36525</c:v>
                </c:pt>
                <c:pt idx="5">
                  <c:v>36891</c:v>
                </c:pt>
                <c:pt idx="6">
                  <c:v>37256</c:v>
                </c:pt>
                <c:pt idx="7">
                  <c:v>37621</c:v>
                </c:pt>
                <c:pt idx="8">
                  <c:v>37986</c:v>
                </c:pt>
                <c:pt idx="9">
                  <c:v>38352</c:v>
                </c:pt>
                <c:pt idx="10">
                  <c:v>38717</c:v>
                </c:pt>
                <c:pt idx="11">
                  <c:v>39082</c:v>
                </c:pt>
                <c:pt idx="12">
                  <c:v>39447</c:v>
                </c:pt>
                <c:pt idx="13">
                  <c:v>39813</c:v>
                </c:pt>
                <c:pt idx="14">
                  <c:v>40178</c:v>
                </c:pt>
                <c:pt idx="15">
                  <c:v>40543</c:v>
                </c:pt>
                <c:pt idx="16">
                  <c:v>40908</c:v>
                </c:pt>
                <c:pt idx="17">
                  <c:v>41274</c:v>
                </c:pt>
                <c:pt idx="18">
                  <c:v>41639</c:v>
                </c:pt>
                <c:pt idx="19">
                  <c:v>42004</c:v>
                </c:pt>
                <c:pt idx="20">
                  <c:v>42369</c:v>
                </c:pt>
              </c:numCache>
            </c:numRef>
          </c:cat>
          <c:val>
            <c:numRef>
              <c:f>Sheet1!$I$2:$I$22</c:f>
              <c:numCache>
                <c:formatCode>General</c:formatCode>
                <c:ptCount val="21"/>
                <c:pt idx="17" formatCode="0.00%">
                  <c:v>0.67305363321799305</c:v>
                </c:pt>
                <c:pt idx="18" formatCode="0.00%">
                  <c:v>1.3382785467128027</c:v>
                </c:pt>
                <c:pt idx="19" formatCode="0.00%">
                  <c:v>1.404545729132987</c:v>
                </c:pt>
                <c:pt idx="20" formatCode="0.00%">
                  <c:v>1.6464707327368406</c:v>
                </c:pt>
              </c:numCache>
            </c:numRef>
          </c:val>
          <c:smooth val="0"/>
        </c:ser>
        <c:dLbls>
          <c:showLegendKey val="0"/>
          <c:showVal val="0"/>
          <c:showCatName val="0"/>
          <c:showSerName val="0"/>
          <c:showPercent val="0"/>
          <c:showBubbleSize val="0"/>
        </c:dLbls>
        <c:smooth val="0"/>
        <c:axId val="516287568"/>
        <c:axId val="544778848"/>
      </c:lineChart>
      <c:dateAx>
        <c:axId val="516287568"/>
        <c:scaling>
          <c:orientation val="minMax"/>
        </c:scaling>
        <c:delete val="0"/>
        <c:axPos val="b"/>
        <c:numFmt formatCode="yyyy" sourceLinked="0"/>
        <c:majorTickMark val="out"/>
        <c:minorTickMark val="none"/>
        <c:tickLblPos val="low"/>
        <c:spPr>
          <a:ln w="13130">
            <a:solidFill>
              <a:schemeClr val="tx1"/>
            </a:solidFill>
            <a:prstDash val="solid"/>
          </a:ln>
        </c:spPr>
        <c:txPr>
          <a:bodyPr rot="-5400000" vert="horz"/>
          <a:lstStyle/>
          <a:p>
            <a:pPr>
              <a:defRPr/>
            </a:pPr>
            <a:endParaRPr lang="en-US"/>
          </a:p>
        </c:txPr>
        <c:crossAx val="544778848"/>
        <c:crossesAt val="1"/>
        <c:auto val="1"/>
        <c:lblOffset val="100"/>
        <c:baseTimeUnit val="years"/>
        <c:majorUnit val="2"/>
        <c:majorTimeUnit val="years"/>
        <c:minorUnit val="15"/>
        <c:minorTimeUnit val="days"/>
      </c:dateAx>
      <c:valAx>
        <c:axId val="544778848"/>
        <c:scaling>
          <c:orientation val="minMax"/>
          <c:max val="2.25"/>
          <c:min val="0"/>
        </c:scaling>
        <c:delete val="0"/>
        <c:axPos val="l"/>
        <c:majorGridlines>
          <c:spPr>
            <a:ln w="3282">
              <a:solidFill>
                <a:schemeClr val="tx1">
                  <a:lumMod val="20000"/>
                  <a:lumOff val="80000"/>
                </a:schemeClr>
              </a:solidFill>
              <a:prstDash val="solid"/>
            </a:ln>
          </c:spPr>
        </c:majorGridlines>
        <c:title>
          <c:tx>
            <c:rich>
              <a:bodyPr/>
              <a:lstStyle/>
              <a:p>
                <a:pPr>
                  <a:defRPr sz="1200"/>
                </a:pPr>
                <a:r>
                  <a:rPr lang="en-US" sz="1200" dirty="0"/>
                  <a:t>New Supply Level Relative to 1995-2012 </a:t>
                </a:r>
                <a:r>
                  <a:rPr lang="en-US" sz="1200" dirty="0" err="1" smtClean="0"/>
                  <a:t>Avg</a:t>
                </a:r>
                <a:r>
                  <a:rPr lang="en-US" sz="1200" dirty="0" smtClean="0"/>
                  <a:t> </a:t>
                </a:r>
                <a:r>
                  <a:rPr lang="en-US" sz="1200" dirty="0"/>
                  <a:t>(100 = </a:t>
                </a:r>
                <a:r>
                  <a:rPr lang="en-US" sz="1200" dirty="0" err="1" smtClean="0"/>
                  <a:t>Avg</a:t>
                </a:r>
                <a:r>
                  <a:rPr lang="en-US" sz="1200" dirty="0" smtClean="0"/>
                  <a:t> </a:t>
                </a:r>
                <a:r>
                  <a:rPr lang="en-US" sz="1200" dirty="0"/>
                  <a:t>Construction)</a:t>
                </a:r>
              </a:p>
            </c:rich>
          </c:tx>
          <c:layout>
            <c:manualLayout>
              <c:xMode val="edge"/>
              <c:yMode val="edge"/>
              <c:x val="1.131770412287793E-2"/>
              <c:y val="9.7636514947826644E-2"/>
            </c:manualLayout>
          </c:layout>
          <c:overlay val="1"/>
          <c:spPr>
            <a:noFill/>
            <a:ln w="26260">
              <a:noFill/>
            </a:ln>
          </c:spPr>
        </c:title>
        <c:numFmt formatCode="0%" sourceLinked="0"/>
        <c:majorTickMark val="out"/>
        <c:minorTickMark val="none"/>
        <c:tickLblPos val="nextTo"/>
        <c:spPr>
          <a:ln w="13130">
            <a:solidFill>
              <a:schemeClr val="tx1"/>
            </a:solidFill>
            <a:prstDash val="solid"/>
          </a:ln>
        </c:spPr>
        <c:txPr>
          <a:bodyPr rot="0" vert="horz"/>
          <a:lstStyle/>
          <a:p>
            <a:pPr>
              <a:defRPr/>
            </a:pPr>
            <a:endParaRPr lang="en-US"/>
          </a:p>
        </c:txPr>
        <c:crossAx val="516287568"/>
        <c:crosses val="autoZero"/>
        <c:crossBetween val="midCat"/>
      </c:valAx>
      <c:spPr>
        <a:noFill/>
        <a:ln w="25382">
          <a:noFill/>
        </a:ln>
      </c:spPr>
    </c:plotArea>
    <c:legend>
      <c:legendPos val="b"/>
      <c:legendEntry>
        <c:idx val="4"/>
        <c:delete val="1"/>
      </c:legendEntry>
      <c:legendEntry>
        <c:idx val="5"/>
        <c:delete val="1"/>
      </c:legendEntry>
      <c:legendEntry>
        <c:idx val="6"/>
        <c:delete val="1"/>
      </c:legendEntry>
      <c:legendEntry>
        <c:idx val="7"/>
        <c:delete val="1"/>
      </c:legendEntry>
      <c:layout>
        <c:manualLayout>
          <c:xMode val="edge"/>
          <c:yMode val="edge"/>
          <c:x val="8.155584188340094E-2"/>
          <c:y val="0.94988064448148368"/>
          <c:w val="0.88853880537660068"/>
          <c:h val="5.0119355518516318E-2"/>
        </c:manualLayout>
      </c:layout>
      <c:overlay val="1"/>
      <c:spPr>
        <a:noFill/>
        <a:ln w="26260">
          <a:noFill/>
        </a:ln>
      </c:spPr>
    </c:legend>
    <c:plotVisOnly val="1"/>
    <c:dispBlanksAs val="gap"/>
    <c:showDLblsOverMax val="1"/>
  </c:chart>
  <c:spPr>
    <a:solidFill>
      <a:schemeClr val="bg1"/>
    </a:solidFill>
    <a:ln>
      <a:noFill/>
    </a:ln>
  </c:spPr>
  <c:txPr>
    <a:bodyPr/>
    <a:lstStyle/>
    <a:p>
      <a:pPr>
        <a:defRPr sz="1400" b="0" i="0" u="none" strike="noStrike" baseline="0">
          <a:solidFill>
            <a:schemeClr val="tx1"/>
          </a:solidFill>
          <a:latin typeface="Arial"/>
          <a:ea typeface="Arial"/>
          <a:cs typeface="Arial"/>
        </a:defRPr>
      </a:pPr>
      <a:endParaRPr lang="en-US"/>
    </a:p>
  </c:txPr>
  <c:externalData r:id="rId2">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4613712956470401"/>
          <c:y val="4.6018899463633446E-2"/>
          <c:w val="0.77748933880574944"/>
          <c:h val="0.65666556868134007"/>
        </c:manualLayout>
      </c:layout>
      <c:lineChart>
        <c:grouping val="standard"/>
        <c:varyColors val="0"/>
        <c:ser>
          <c:idx val="0"/>
          <c:order val="0"/>
          <c:tx>
            <c:strRef>
              <c:f>Sheet1!$A$2</c:f>
              <c:strCache>
                <c:ptCount val="1"/>
                <c:pt idx="0">
                  <c:v>Apartments - Major Markets</c:v>
                </c:pt>
              </c:strCache>
            </c:strRef>
          </c:tx>
          <c:spPr>
            <a:ln w="38100"/>
          </c:spPr>
          <c:marker>
            <c:symbol val="none"/>
          </c:marker>
          <c:cat>
            <c:strRef>
              <c:f>Sheet1!$B$1:$AG$1</c:f>
              <c:strCache>
                <c:ptCount val="32"/>
                <c:pt idx="0">
                  <c:v>2005</c:v>
                </c:pt>
                <c:pt idx="1">
                  <c:v>1</c:v>
                </c:pt>
                <c:pt idx="2">
                  <c:v>2</c:v>
                </c:pt>
                <c:pt idx="3">
                  <c:v>3</c:v>
                </c:pt>
                <c:pt idx="4">
                  <c:v>2006</c:v>
                </c:pt>
                <c:pt idx="5">
                  <c:v>20062</c:v>
                </c:pt>
                <c:pt idx="6">
                  <c:v>20063</c:v>
                </c:pt>
                <c:pt idx="7">
                  <c:v>20064</c:v>
                </c:pt>
                <c:pt idx="8">
                  <c:v>2007</c:v>
                </c:pt>
                <c:pt idx="9">
                  <c:v>20072</c:v>
                </c:pt>
                <c:pt idx="10">
                  <c:v>20073</c:v>
                </c:pt>
                <c:pt idx="11">
                  <c:v>20074</c:v>
                </c:pt>
                <c:pt idx="12">
                  <c:v>2008</c:v>
                </c:pt>
                <c:pt idx="13">
                  <c:v>20082</c:v>
                </c:pt>
                <c:pt idx="14">
                  <c:v>20083</c:v>
                </c:pt>
                <c:pt idx="15">
                  <c:v>20084</c:v>
                </c:pt>
                <c:pt idx="16">
                  <c:v>2009</c:v>
                </c:pt>
                <c:pt idx="17">
                  <c:v>20092</c:v>
                </c:pt>
                <c:pt idx="18">
                  <c:v>20093</c:v>
                </c:pt>
                <c:pt idx="19">
                  <c:v>20094</c:v>
                </c:pt>
                <c:pt idx="20">
                  <c:v>2010</c:v>
                </c:pt>
                <c:pt idx="21">
                  <c:v>20102</c:v>
                </c:pt>
                <c:pt idx="22">
                  <c:v>201018</c:v>
                </c:pt>
                <c:pt idx="23">
                  <c:v>201019</c:v>
                </c:pt>
                <c:pt idx="24">
                  <c:v>2011</c:v>
                </c:pt>
                <c:pt idx="25">
                  <c:v>201120</c:v>
                </c:pt>
                <c:pt idx="26">
                  <c:v>201121</c:v>
                </c:pt>
                <c:pt idx="27">
                  <c:v>201122</c:v>
                </c:pt>
                <c:pt idx="28">
                  <c:v>2012</c:v>
                </c:pt>
                <c:pt idx="29">
                  <c:v>201223</c:v>
                </c:pt>
                <c:pt idx="30">
                  <c:v>201224</c:v>
                </c:pt>
                <c:pt idx="31">
                  <c:v>201225</c:v>
                </c:pt>
              </c:strCache>
            </c:strRef>
          </c:cat>
          <c:val>
            <c:numRef>
              <c:f>Sheet1!$B$2:$AG$2</c:f>
              <c:numCache>
                <c:formatCode>General</c:formatCode>
                <c:ptCount val="32"/>
                <c:pt idx="0">
                  <c:v>76.211777643471578</c:v>
                </c:pt>
                <c:pt idx="1">
                  <c:v>79.966327518279016</c:v>
                </c:pt>
                <c:pt idx="2">
                  <c:v>83.828665688150096</c:v>
                </c:pt>
                <c:pt idx="3">
                  <c:v>86.925170748110745</c:v>
                </c:pt>
                <c:pt idx="4">
                  <c:v>87.185280444967532</c:v>
                </c:pt>
                <c:pt idx="5">
                  <c:v>87.382862024620451</c:v>
                </c:pt>
                <c:pt idx="6">
                  <c:v>87.439300921108241</c:v>
                </c:pt>
                <c:pt idx="7">
                  <c:v>88.304470124192832</c:v>
                </c:pt>
                <c:pt idx="8">
                  <c:v>90.852172806630875</c:v>
                </c:pt>
                <c:pt idx="9">
                  <c:v>94.325664247640432</c:v>
                </c:pt>
                <c:pt idx="10">
                  <c:v>97.509872262690791</c:v>
                </c:pt>
                <c:pt idx="11">
                  <c:v>100</c:v>
                </c:pt>
                <c:pt idx="12">
                  <c:v>99.49127741853394</c:v>
                </c:pt>
                <c:pt idx="13">
                  <c:v>96.633024479576108</c:v>
                </c:pt>
                <c:pt idx="14">
                  <c:v>91.829856267125933</c:v>
                </c:pt>
                <c:pt idx="15">
                  <c:v>86.203552651310318</c:v>
                </c:pt>
                <c:pt idx="16">
                  <c:v>81.067294977301756</c:v>
                </c:pt>
                <c:pt idx="17">
                  <c:v>78.620155320570206</c:v>
                </c:pt>
                <c:pt idx="18">
                  <c:v>77.237084262999801</c:v>
                </c:pt>
                <c:pt idx="19">
                  <c:v>77.026188193273683</c:v>
                </c:pt>
                <c:pt idx="20">
                  <c:v>78.839503592185807</c:v>
                </c:pt>
                <c:pt idx="21">
                  <c:v>79.563939089616042</c:v>
                </c:pt>
                <c:pt idx="22">
                  <c:v>80.391845897273939</c:v>
                </c:pt>
                <c:pt idx="23">
                  <c:v>81.851486633251682</c:v>
                </c:pt>
                <c:pt idx="24">
                  <c:v>85.854104089320685</c:v>
                </c:pt>
                <c:pt idx="25">
                  <c:v>90.288420028991965</c:v>
                </c:pt>
                <c:pt idx="26">
                  <c:v>93.578326009606414</c:v>
                </c:pt>
                <c:pt idx="27">
                  <c:v>96.478112886881362</c:v>
                </c:pt>
                <c:pt idx="28">
                  <c:v>99.629875352743099</c:v>
                </c:pt>
                <c:pt idx="29">
                  <c:v>98.28270343223015</c:v>
                </c:pt>
                <c:pt idx="30">
                  <c:v>99.976006652700846</c:v>
                </c:pt>
                <c:pt idx="31">
                  <c:v>101.80240933195795</c:v>
                </c:pt>
              </c:numCache>
            </c:numRef>
          </c:val>
          <c:smooth val="0"/>
        </c:ser>
        <c:ser>
          <c:idx val="1"/>
          <c:order val="1"/>
          <c:tx>
            <c:strRef>
              <c:f>Sheet1!$A$3</c:f>
              <c:strCache>
                <c:ptCount val="1"/>
                <c:pt idx="0">
                  <c:v>CBD Office - Major Markets</c:v>
                </c:pt>
              </c:strCache>
            </c:strRef>
          </c:tx>
          <c:spPr>
            <a:ln w="38100">
              <a:solidFill>
                <a:schemeClr val="bg2"/>
              </a:solidFill>
              <a:prstDash val="solid"/>
            </a:ln>
          </c:spPr>
          <c:marker>
            <c:symbol val="none"/>
          </c:marker>
          <c:cat>
            <c:strRef>
              <c:f>Sheet1!$B$1:$AG$1</c:f>
              <c:strCache>
                <c:ptCount val="32"/>
                <c:pt idx="0">
                  <c:v>2005</c:v>
                </c:pt>
                <c:pt idx="1">
                  <c:v>1</c:v>
                </c:pt>
                <c:pt idx="2">
                  <c:v>2</c:v>
                </c:pt>
                <c:pt idx="3">
                  <c:v>3</c:v>
                </c:pt>
                <c:pt idx="4">
                  <c:v>2006</c:v>
                </c:pt>
                <c:pt idx="5">
                  <c:v>20062</c:v>
                </c:pt>
                <c:pt idx="6">
                  <c:v>20063</c:v>
                </c:pt>
                <c:pt idx="7">
                  <c:v>20064</c:v>
                </c:pt>
                <c:pt idx="8">
                  <c:v>2007</c:v>
                </c:pt>
                <c:pt idx="9">
                  <c:v>20072</c:v>
                </c:pt>
                <c:pt idx="10">
                  <c:v>20073</c:v>
                </c:pt>
                <c:pt idx="11">
                  <c:v>20074</c:v>
                </c:pt>
                <c:pt idx="12">
                  <c:v>2008</c:v>
                </c:pt>
                <c:pt idx="13">
                  <c:v>20082</c:v>
                </c:pt>
                <c:pt idx="14">
                  <c:v>20083</c:v>
                </c:pt>
                <c:pt idx="15">
                  <c:v>20084</c:v>
                </c:pt>
                <c:pt idx="16">
                  <c:v>2009</c:v>
                </c:pt>
                <c:pt idx="17">
                  <c:v>20092</c:v>
                </c:pt>
                <c:pt idx="18">
                  <c:v>20093</c:v>
                </c:pt>
                <c:pt idx="19">
                  <c:v>20094</c:v>
                </c:pt>
                <c:pt idx="20">
                  <c:v>2010</c:v>
                </c:pt>
                <c:pt idx="21">
                  <c:v>20102</c:v>
                </c:pt>
                <c:pt idx="22">
                  <c:v>201018</c:v>
                </c:pt>
                <c:pt idx="23">
                  <c:v>201019</c:v>
                </c:pt>
                <c:pt idx="24">
                  <c:v>2011</c:v>
                </c:pt>
                <c:pt idx="25">
                  <c:v>201120</c:v>
                </c:pt>
                <c:pt idx="26">
                  <c:v>201121</c:v>
                </c:pt>
                <c:pt idx="27">
                  <c:v>201122</c:v>
                </c:pt>
                <c:pt idx="28">
                  <c:v>2012</c:v>
                </c:pt>
                <c:pt idx="29">
                  <c:v>201223</c:v>
                </c:pt>
                <c:pt idx="30">
                  <c:v>201224</c:v>
                </c:pt>
                <c:pt idx="31">
                  <c:v>201225</c:v>
                </c:pt>
              </c:strCache>
            </c:strRef>
          </c:cat>
          <c:val>
            <c:numRef>
              <c:f>Sheet1!$B$3:$AG$3</c:f>
              <c:numCache>
                <c:formatCode>General</c:formatCode>
                <c:ptCount val="32"/>
                <c:pt idx="0">
                  <c:v>61.009674545617109</c:v>
                </c:pt>
                <c:pt idx="1">
                  <c:v>65.876611103515117</c:v>
                </c:pt>
                <c:pt idx="2">
                  <c:v>69.709716320881341</c:v>
                </c:pt>
                <c:pt idx="3">
                  <c:v>69.932360028026793</c:v>
                </c:pt>
                <c:pt idx="4">
                  <c:v>68.733178123008514</c:v>
                </c:pt>
                <c:pt idx="5">
                  <c:v>70.349119147500744</c:v>
                </c:pt>
                <c:pt idx="6">
                  <c:v>72.602097468362189</c:v>
                </c:pt>
                <c:pt idx="7">
                  <c:v>77.186305850760576</c:v>
                </c:pt>
                <c:pt idx="8">
                  <c:v>85.643691532962947</c:v>
                </c:pt>
                <c:pt idx="9">
                  <c:v>91.185088075787789</c:v>
                </c:pt>
                <c:pt idx="10">
                  <c:v>97.37833013434792</c:v>
                </c:pt>
                <c:pt idx="11">
                  <c:v>100</c:v>
                </c:pt>
                <c:pt idx="12">
                  <c:v>97.966826749983781</c:v>
                </c:pt>
                <c:pt idx="13">
                  <c:v>97.994740006935714</c:v>
                </c:pt>
                <c:pt idx="14">
                  <c:v>93.120801479497231</c:v>
                </c:pt>
                <c:pt idx="15">
                  <c:v>84.55928515568263</c:v>
                </c:pt>
                <c:pt idx="16">
                  <c:v>71.619929308494008</c:v>
                </c:pt>
                <c:pt idx="17">
                  <c:v>59.301761704998491</c:v>
                </c:pt>
                <c:pt idx="18">
                  <c:v>53.526319599222397</c:v>
                </c:pt>
                <c:pt idx="19">
                  <c:v>54.858349683089905</c:v>
                </c:pt>
                <c:pt idx="20">
                  <c:v>61.598644267303015</c:v>
                </c:pt>
                <c:pt idx="21">
                  <c:v>69.245031558539054</c:v>
                </c:pt>
                <c:pt idx="22">
                  <c:v>74.19480898579782</c:v>
                </c:pt>
                <c:pt idx="23">
                  <c:v>75.974586635416429</c:v>
                </c:pt>
                <c:pt idx="24">
                  <c:v>77.898235834850027</c:v>
                </c:pt>
                <c:pt idx="25">
                  <c:v>79.695187234084813</c:v>
                </c:pt>
                <c:pt idx="26">
                  <c:v>81.326314962783101</c:v>
                </c:pt>
                <c:pt idx="27">
                  <c:v>82.829183641317471</c:v>
                </c:pt>
                <c:pt idx="28">
                  <c:v>90.041259578623354</c:v>
                </c:pt>
                <c:pt idx="29">
                  <c:v>91.623893937193273</c:v>
                </c:pt>
                <c:pt idx="30">
                  <c:v>95.311093248729321</c:v>
                </c:pt>
                <c:pt idx="31">
                  <c:v>100.64815528854498</c:v>
                </c:pt>
              </c:numCache>
            </c:numRef>
          </c:val>
          <c:smooth val="0"/>
        </c:ser>
        <c:ser>
          <c:idx val="2"/>
          <c:order val="2"/>
          <c:tx>
            <c:strRef>
              <c:f>Sheet1!$A$4</c:f>
              <c:strCache>
                <c:ptCount val="1"/>
                <c:pt idx="0">
                  <c:v>All Property Types - National Average</c:v>
                </c:pt>
              </c:strCache>
            </c:strRef>
          </c:tx>
          <c:spPr>
            <a:ln w="38100">
              <a:solidFill>
                <a:srgbClr val="00245D"/>
              </a:solidFill>
            </a:ln>
          </c:spPr>
          <c:marker>
            <c:symbol val="none"/>
          </c:marker>
          <c:cat>
            <c:strRef>
              <c:f>Sheet1!$B$1:$AG$1</c:f>
              <c:strCache>
                <c:ptCount val="32"/>
                <c:pt idx="0">
                  <c:v>2005</c:v>
                </c:pt>
                <c:pt idx="1">
                  <c:v>1</c:v>
                </c:pt>
                <c:pt idx="2">
                  <c:v>2</c:v>
                </c:pt>
                <c:pt idx="3">
                  <c:v>3</c:v>
                </c:pt>
                <c:pt idx="4">
                  <c:v>2006</c:v>
                </c:pt>
                <c:pt idx="5">
                  <c:v>20062</c:v>
                </c:pt>
                <c:pt idx="6">
                  <c:v>20063</c:v>
                </c:pt>
                <c:pt idx="7">
                  <c:v>20064</c:v>
                </c:pt>
                <c:pt idx="8">
                  <c:v>2007</c:v>
                </c:pt>
                <c:pt idx="9">
                  <c:v>20072</c:v>
                </c:pt>
                <c:pt idx="10">
                  <c:v>20073</c:v>
                </c:pt>
                <c:pt idx="11">
                  <c:v>20074</c:v>
                </c:pt>
                <c:pt idx="12">
                  <c:v>2008</c:v>
                </c:pt>
                <c:pt idx="13">
                  <c:v>20082</c:v>
                </c:pt>
                <c:pt idx="14">
                  <c:v>20083</c:v>
                </c:pt>
                <c:pt idx="15">
                  <c:v>20084</c:v>
                </c:pt>
                <c:pt idx="16">
                  <c:v>2009</c:v>
                </c:pt>
                <c:pt idx="17">
                  <c:v>20092</c:v>
                </c:pt>
                <c:pt idx="18">
                  <c:v>20093</c:v>
                </c:pt>
                <c:pt idx="19">
                  <c:v>20094</c:v>
                </c:pt>
                <c:pt idx="20">
                  <c:v>2010</c:v>
                </c:pt>
                <c:pt idx="21">
                  <c:v>20102</c:v>
                </c:pt>
                <c:pt idx="22">
                  <c:v>201018</c:v>
                </c:pt>
                <c:pt idx="23">
                  <c:v>201019</c:v>
                </c:pt>
                <c:pt idx="24">
                  <c:v>2011</c:v>
                </c:pt>
                <c:pt idx="25">
                  <c:v>201120</c:v>
                </c:pt>
                <c:pt idx="26">
                  <c:v>201121</c:v>
                </c:pt>
                <c:pt idx="27">
                  <c:v>201122</c:v>
                </c:pt>
                <c:pt idx="28">
                  <c:v>2012</c:v>
                </c:pt>
                <c:pt idx="29">
                  <c:v>201223</c:v>
                </c:pt>
                <c:pt idx="30">
                  <c:v>201224</c:v>
                </c:pt>
                <c:pt idx="31">
                  <c:v>201225</c:v>
                </c:pt>
              </c:strCache>
            </c:strRef>
          </c:cat>
          <c:val>
            <c:numRef>
              <c:f>Sheet1!$B$4:$AG$4</c:f>
              <c:numCache>
                <c:formatCode>General</c:formatCode>
                <c:ptCount val="32"/>
                <c:pt idx="0">
                  <c:v>73.371529108755666</c:v>
                </c:pt>
                <c:pt idx="1">
                  <c:v>77.219766044594522</c:v>
                </c:pt>
                <c:pt idx="2">
                  <c:v>80.838656048513883</c:v>
                </c:pt>
                <c:pt idx="3">
                  <c:v>83.116458711091781</c:v>
                </c:pt>
                <c:pt idx="4">
                  <c:v>83.912443309314725</c:v>
                </c:pt>
                <c:pt idx="5">
                  <c:v>85.343492792261216</c:v>
                </c:pt>
                <c:pt idx="6">
                  <c:v>86.983215680869662</c:v>
                </c:pt>
                <c:pt idx="7">
                  <c:v>89.304411213665205</c:v>
                </c:pt>
                <c:pt idx="8">
                  <c:v>92.710536176517465</c:v>
                </c:pt>
                <c:pt idx="9">
                  <c:v>96.422887747059391</c:v>
                </c:pt>
                <c:pt idx="10">
                  <c:v>99.1956706190429</c:v>
                </c:pt>
                <c:pt idx="11">
                  <c:v>100</c:v>
                </c:pt>
                <c:pt idx="12">
                  <c:v>98.531641262635631</c:v>
                </c:pt>
                <c:pt idx="13">
                  <c:v>94.645126000835546</c:v>
                </c:pt>
                <c:pt idx="14">
                  <c:v>88.966474431585695</c:v>
                </c:pt>
                <c:pt idx="15">
                  <c:v>81.579726592615245</c:v>
                </c:pt>
                <c:pt idx="16">
                  <c:v>73.550215133882631</c:v>
                </c:pt>
                <c:pt idx="17">
                  <c:v>66.116736511600863</c:v>
                </c:pt>
                <c:pt idx="18">
                  <c:v>62.094335884503906</c:v>
                </c:pt>
                <c:pt idx="19">
                  <c:v>60.435016215797162</c:v>
                </c:pt>
                <c:pt idx="20">
                  <c:v>61.58298913347776</c:v>
                </c:pt>
                <c:pt idx="21">
                  <c:v>63.203545940451619</c:v>
                </c:pt>
                <c:pt idx="22">
                  <c:v>64.505332046980584</c:v>
                </c:pt>
                <c:pt idx="23">
                  <c:v>66.308935701026357</c:v>
                </c:pt>
                <c:pt idx="24">
                  <c:v>68.324227649979974</c:v>
                </c:pt>
                <c:pt idx="25">
                  <c:v>70.779047381138</c:v>
                </c:pt>
                <c:pt idx="26">
                  <c:v>73.353762797128098</c:v>
                </c:pt>
                <c:pt idx="27">
                  <c:v>74.314812581563515</c:v>
                </c:pt>
                <c:pt idx="28">
                  <c:v>77.157960815053769</c:v>
                </c:pt>
                <c:pt idx="29">
                  <c:v>77.767883676958931</c:v>
                </c:pt>
                <c:pt idx="30">
                  <c:v>77.843255908106173</c:v>
                </c:pt>
                <c:pt idx="31">
                  <c:v>80.362788083434907</c:v>
                </c:pt>
              </c:numCache>
            </c:numRef>
          </c:val>
          <c:smooth val="0"/>
        </c:ser>
        <c:dLbls>
          <c:showLegendKey val="0"/>
          <c:showVal val="0"/>
          <c:showCatName val="0"/>
          <c:showSerName val="0"/>
          <c:showPercent val="0"/>
          <c:showBubbleSize val="0"/>
        </c:dLbls>
        <c:smooth val="0"/>
        <c:axId val="544781200"/>
        <c:axId val="544781592"/>
      </c:lineChart>
      <c:catAx>
        <c:axId val="544781200"/>
        <c:scaling>
          <c:orientation val="minMax"/>
        </c:scaling>
        <c:delete val="0"/>
        <c:axPos val="b"/>
        <c:numFmt formatCode="General" sourceLinked="0"/>
        <c:majorTickMark val="none"/>
        <c:minorTickMark val="none"/>
        <c:tickLblPos val="low"/>
        <c:txPr>
          <a:bodyPr rot="0" vert="horz"/>
          <a:lstStyle/>
          <a:p>
            <a:pPr>
              <a:defRPr/>
            </a:pPr>
            <a:endParaRPr lang="en-US"/>
          </a:p>
        </c:txPr>
        <c:crossAx val="544781592"/>
        <c:crosses val="autoZero"/>
        <c:auto val="0"/>
        <c:lblAlgn val="ctr"/>
        <c:lblOffset val="100"/>
        <c:tickLblSkip val="4"/>
        <c:tickMarkSkip val="4"/>
        <c:noMultiLvlLbl val="0"/>
      </c:catAx>
      <c:valAx>
        <c:axId val="544781592"/>
        <c:scaling>
          <c:orientation val="minMax"/>
          <c:min val="50"/>
        </c:scaling>
        <c:delete val="0"/>
        <c:axPos val="l"/>
        <c:majorGridlines/>
        <c:title>
          <c:tx>
            <c:rich>
              <a:bodyPr rot="-5400000" vert="horz"/>
              <a:lstStyle/>
              <a:p>
                <a:pPr>
                  <a:defRPr b="1" i="0" baseline="0">
                    <a:solidFill>
                      <a:schemeClr val="tx1"/>
                    </a:solidFill>
                  </a:defRPr>
                </a:pPr>
                <a:r>
                  <a:rPr lang="en-US" b="1" i="0" baseline="0" dirty="0" smtClean="0">
                    <a:solidFill>
                      <a:schemeClr val="tx1"/>
                    </a:solidFill>
                  </a:rPr>
                  <a:t>Indexed Capital Value – </a:t>
                </a:r>
              </a:p>
              <a:p>
                <a:pPr>
                  <a:defRPr b="1" i="0" baseline="0">
                    <a:solidFill>
                      <a:schemeClr val="tx1"/>
                    </a:solidFill>
                  </a:defRPr>
                </a:pPr>
                <a:r>
                  <a:rPr lang="en-US" b="1" i="0" baseline="0" dirty="0" smtClean="0">
                    <a:solidFill>
                      <a:schemeClr val="tx1"/>
                    </a:solidFill>
                  </a:rPr>
                  <a:t>Pre-recession Peak = 100</a:t>
                </a:r>
                <a:endParaRPr lang="en-US" b="1" i="0" baseline="0" dirty="0">
                  <a:solidFill>
                    <a:schemeClr val="tx1"/>
                  </a:solidFill>
                </a:endParaRPr>
              </a:p>
            </c:rich>
          </c:tx>
          <c:overlay val="0"/>
        </c:title>
        <c:numFmt formatCode="General" sourceLinked="0"/>
        <c:majorTickMark val="out"/>
        <c:minorTickMark val="none"/>
        <c:tickLblPos val="nextTo"/>
        <c:txPr>
          <a:bodyPr/>
          <a:lstStyle/>
          <a:p>
            <a:pPr>
              <a:defRPr b="1" i="0" baseline="0">
                <a:solidFill>
                  <a:schemeClr val="tx1"/>
                </a:solidFill>
              </a:defRPr>
            </a:pPr>
            <a:endParaRPr lang="en-US"/>
          </a:p>
        </c:txPr>
        <c:crossAx val="544781200"/>
        <c:crosses val="autoZero"/>
        <c:crossBetween val="between"/>
      </c:valAx>
    </c:plotArea>
    <c:legend>
      <c:legendPos val="b"/>
      <c:layout>
        <c:manualLayout>
          <c:xMode val="edge"/>
          <c:yMode val="edge"/>
          <c:x val="6.4332167773104271E-2"/>
          <c:y val="0.80923349856558469"/>
          <c:w val="0.88021267833624872"/>
          <c:h val="0.11556055844932719"/>
        </c:manualLayout>
      </c:layout>
      <c:overlay val="0"/>
    </c:legend>
    <c:plotVisOnly val="1"/>
    <c:dispBlanksAs val="gap"/>
    <c:showDLblsOverMax val="0"/>
  </c:chart>
  <c:txPr>
    <a:bodyPr/>
    <a:lstStyle/>
    <a:p>
      <a:pPr>
        <a:defRPr sz="1400"/>
      </a:pPr>
      <a:endParaRPr lang="en-US"/>
    </a:p>
  </c:txPr>
  <c:externalData r:id="rId1">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710911136107986"/>
          <c:y val="4.2500000000000003E-2"/>
          <c:w val="0.84814398200224961"/>
          <c:h val="0.8075"/>
        </c:manualLayout>
      </c:layout>
      <c:barChart>
        <c:barDir val="col"/>
        <c:grouping val="stacked"/>
        <c:varyColors val="1"/>
        <c:ser>
          <c:idx val="0"/>
          <c:order val="0"/>
          <c:tx>
            <c:strRef>
              <c:f>Sheet1!$A$17</c:f>
              <c:strCache>
                <c:ptCount val="1"/>
                <c:pt idx="0">
                  <c:v>Apartments </c:v>
                </c:pt>
              </c:strCache>
            </c:strRef>
          </c:tx>
          <c:spPr>
            <a:solidFill>
              <a:srgbClr val="78A22F"/>
            </a:solidFill>
            <a:ln w="22808">
              <a:noFill/>
            </a:ln>
          </c:spPr>
          <c:invertIfNegative val="1"/>
          <c:dPt>
            <c:idx val="11"/>
            <c:invertIfNegative val="1"/>
            <c:bubble3D val="0"/>
          </c:dPt>
          <c:cat>
            <c:strRef>
              <c:f>Sheet1!$B$16:$N$16</c:f>
              <c:strCach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2013F</c:v>
                </c:pt>
              </c:strCache>
            </c:strRef>
          </c:cat>
          <c:val>
            <c:numRef>
              <c:f>Sheet1!$B$17:$N$17</c:f>
              <c:numCache>
                <c:formatCode>General</c:formatCode>
                <c:ptCount val="13"/>
                <c:pt idx="0">
                  <c:v>19.986750184556705</c:v>
                </c:pt>
                <c:pt idx="1">
                  <c:v>23.671719523592891</c:v>
                </c:pt>
                <c:pt idx="2">
                  <c:v>30.945288030188689</c:v>
                </c:pt>
                <c:pt idx="3">
                  <c:v>50.606534661607405</c:v>
                </c:pt>
                <c:pt idx="4">
                  <c:v>86.046596180731967</c:v>
                </c:pt>
                <c:pt idx="5">
                  <c:v>87.549788533323934</c:v>
                </c:pt>
                <c:pt idx="6">
                  <c:v>76.246235560138146</c:v>
                </c:pt>
                <c:pt idx="7">
                  <c:v>37.670003854266099</c:v>
                </c:pt>
                <c:pt idx="8">
                  <c:v>14.7389578548036</c:v>
                </c:pt>
                <c:pt idx="9">
                  <c:v>32.84880142526</c:v>
                </c:pt>
                <c:pt idx="10">
                  <c:v>52.952537954938101</c:v>
                </c:pt>
                <c:pt idx="11">
                  <c:v>80.554527365664583</c:v>
                </c:pt>
                <c:pt idx="12">
                  <c:v>22.643558906209019</c:v>
                </c:pt>
              </c:numCache>
            </c:numRef>
          </c:val>
          <c:extLst>
            <c:ext xmlns:c14="http://schemas.microsoft.com/office/drawing/2007/8/2/chart" uri="{6F2FDCE9-48DA-4B69-8628-5D25D57E5C99}">
              <c14:invertSolidFillFmt>
                <c14:spPr xmlns:c14="http://schemas.microsoft.com/office/drawing/2007/8/2/chart">
                  <a:solidFill>
                    <a:srgbClr val="FFFFFF"/>
                  </a:solidFill>
                  <a:ln w="22808">
                    <a:noFill/>
                  </a:ln>
                </c14:spPr>
              </c14:invertSolidFillFmt>
            </c:ext>
          </c:extLst>
        </c:ser>
        <c:ser>
          <c:idx val="1"/>
          <c:order val="1"/>
          <c:tx>
            <c:strRef>
              <c:f>Sheet1!$A$18</c:f>
              <c:strCache>
                <c:ptCount val="1"/>
                <c:pt idx="0">
                  <c:v>Industrial</c:v>
                </c:pt>
              </c:strCache>
            </c:strRef>
          </c:tx>
          <c:spPr>
            <a:solidFill>
              <a:srgbClr val="00245D"/>
            </a:solidFill>
            <a:ln w="22808">
              <a:noFill/>
            </a:ln>
          </c:spPr>
          <c:invertIfNegative val="1"/>
          <c:dPt>
            <c:idx val="11"/>
            <c:invertIfNegative val="1"/>
            <c:bubble3D val="0"/>
          </c:dPt>
          <c:cat>
            <c:strRef>
              <c:f>Sheet1!$B$16:$N$16</c:f>
              <c:strCach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2013F</c:v>
                </c:pt>
              </c:strCache>
            </c:strRef>
          </c:cat>
          <c:val>
            <c:numRef>
              <c:f>Sheet1!$B$18:$N$18</c:f>
              <c:numCache>
                <c:formatCode>General</c:formatCode>
                <c:ptCount val="13"/>
                <c:pt idx="0">
                  <c:v>15.389604984026299</c:v>
                </c:pt>
                <c:pt idx="1">
                  <c:v>11.765164419514001</c:v>
                </c:pt>
                <c:pt idx="2">
                  <c:v>14.554615263294805</c:v>
                </c:pt>
                <c:pt idx="3">
                  <c:v>22.793055456362577</c:v>
                </c:pt>
                <c:pt idx="4">
                  <c:v>43.48348425007854</c:v>
                </c:pt>
                <c:pt idx="5">
                  <c:v>42.663503621882327</c:v>
                </c:pt>
                <c:pt idx="6">
                  <c:v>50.526980741508133</c:v>
                </c:pt>
                <c:pt idx="7">
                  <c:v>21.857504110495384</c:v>
                </c:pt>
                <c:pt idx="8">
                  <c:v>8.3563104734733002</c:v>
                </c:pt>
                <c:pt idx="9">
                  <c:v>16.432025038442102</c:v>
                </c:pt>
                <c:pt idx="10">
                  <c:v>30.741995523264915</c:v>
                </c:pt>
                <c:pt idx="11">
                  <c:v>31.312564911262189</c:v>
                </c:pt>
                <c:pt idx="12">
                  <c:v>3.6840906819212988</c:v>
                </c:pt>
              </c:numCache>
            </c:numRef>
          </c:val>
          <c:extLst>
            <c:ext xmlns:c14="http://schemas.microsoft.com/office/drawing/2007/8/2/chart" uri="{6F2FDCE9-48DA-4B69-8628-5D25D57E5C99}">
              <c14:invertSolidFillFmt>
                <c14:spPr xmlns:c14="http://schemas.microsoft.com/office/drawing/2007/8/2/chart">
                  <a:solidFill>
                    <a:srgbClr val="FFFFFF"/>
                  </a:solidFill>
                  <a:ln w="22808">
                    <a:noFill/>
                  </a:ln>
                </c14:spPr>
              </c14:invertSolidFillFmt>
            </c:ext>
          </c:extLst>
        </c:ser>
        <c:ser>
          <c:idx val="2"/>
          <c:order val="2"/>
          <c:tx>
            <c:strRef>
              <c:f>Sheet1!$A$19</c:f>
              <c:strCache>
                <c:ptCount val="1"/>
                <c:pt idx="0">
                  <c:v>Office</c:v>
                </c:pt>
              </c:strCache>
            </c:strRef>
          </c:tx>
          <c:spPr>
            <a:solidFill>
              <a:srgbClr val="50534D"/>
            </a:solidFill>
            <a:ln w="22808">
              <a:noFill/>
            </a:ln>
          </c:spPr>
          <c:invertIfNegative val="1"/>
          <c:dPt>
            <c:idx val="11"/>
            <c:invertIfNegative val="1"/>
            <c:bubble3D val="0"/>
          </c:dPt>
          <c:cat>
            <c:strRef>
              <c:f>Sheet1!$B$16:$N$16</c:f>
              <c:strCach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2013F</c:v>
                </c:pt>
              </c:strCache>
            </c:strRef>
          </c:cat>
          <c:val>
            <c:numRef>
              <c:f>Sheet1!$B$19:$N$19</c:f>
              <c:numCache>
                <c:formatCode>General</c:formatCode>
                <c:ptCount val="13"/>
                <c:pt idx="0">
                  <c:v>38.283297379991694</c:v>
                </c:pt>
                <c:pt idx="1">
                  <c:v>39.396049264610987</c:v>
                </c:pt>
                <c:pt idx="2">
                  <c:v>47.303203521507491</c:v>
                </c:pt>
                <c:pt idx="3">
                  <c:v>72.863333674691603</c:v>
                </c:pt>
                <c:pt idx="4">
                  <c:v>99.433078070645635</c:v>
                </c:pt>
                <c:pt idx="5">
                  <c:v>123.86615367408862</c:v>
                </c:pt>
                <c:pt idx="6">
                  <c:v>158.06730848914933</c:v>
                </c:pt>
                <c:pt idx="7">
                  <c:v>54.920791155945523</c:v>
                </c:pt>
                <c:pt idx="8">
                  <c:v>16.008267513459</c:v>
                </c:pt>
                <c:pt idx="9">
                  <c:v>44.632118647079714</c:v>
                </c:pt>
                <c:pt idx="10">
                  <c:v>62.638154934860175</c:v>
                </c:pt>
                <c:pt idx="11">
                  <c:v>76.323378065017877</c:v>
                </c:pt>
                <c:pt idx="12">
                  <c:v>5.6951394644045017</c:v>
                </c:pt>
              </c:numCache>
            </c:numRef>
          </c:val>
          <c:extLst>
            <c:ext xmlns:c14="http://schemas.microsoft.com/office/drawing/2007/8/2/chart" uri="{6F2FDCE9-48DA-4B69-8628-5D25D57E5C99}">
              <c14:invertSolidFillFmt>
                <c14:spPr xmlns:c14="http://schemas.microsoft.com/office/drawing/2007/8/2/chart">
                  <a:solidFill>
                    <a:srgbClr val="FFFFFF"/>
                  </a:solidFill>
                  <a:ln w="22808">
                    <a:noFill/>
                  </a:ln>
                </c14:spPr>
              </c14:invertSolidFillFmt>
            </c:ext>
          </c:extLst>
        </c:ser>
        <c:ser>
          <c:idx val="4"/>
          <c:order val="3"/>
          <c:tx>
            <c:strRef>
              <c:f>Sheet1!$A$20</c:f>
              <c:strCache>
                <c:ptCount val="1"/>
                <c:pt idx="0">
                  <c:v>Retail</c:v>
                </c:pt>
              </c:strCache>
            </c:strRef>
          </c:tx>
          <c:spPr>
            <a:solidFill>
              <a:srgbClr val="DE791C"/>
            </a:solidFill>
            <a:ln w="22808">
              <a:noFill/>
            </a:ln>
          </c:spPr>
          <c:invertIfNegative val="1"/>
          <c:dPt>
            <c:idx val="11"/>
            <c:invertIfNegative val="1"/>
            <c:bubble3D val="0"/>
          </c:dPt>
          <c:cat>
            <c:strRef>
              <c:f>Sheet1!$B$16:$N$16</c:f>
              <c:strCach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2013F</c:v>
                </c:pt>
              </c:strCache>
            </c:strRef>
          </c:cat>
          <c:val>
            <c:numRef>
              <c:f>Sheet1!$B$20:$N$20</c:f>
              <c:numCache>
                <c:formatCode>General</c:formatCode>
                <c:ptCount val="13"/>
                <c:pt idx="0">
                  <c:v>13.139872936507405</c:v>
                </c:pt>
                <c:pt idx="1">
                  <c:v>27.797516607487193</c:v>
                </c:pt>
                <c:pt idx="2">
                  <c:v>34.452921749042034</c:v>
                </c:pt>
                <c:pt idx="3">
                  <c:v>57.382290562305322</c:v>
                </c:pt>
                <c:pt idx="4">
                  <c:v>49.370520694691976</c:v>
                </c:pt>
                <c:pt idx="5">
                  <c:v>48.26535935728441</c:v>
                </c:pt>
                <c:pt idx="6">
                  <c:v>64.762304592747</c:v>
                </c:pt>
                <c:pt idx="7">
                  <c:v>19.907957210177599</c:v>
                </c:pt>
                <c:pt idx="8">
                  <c:v>12.727359566124198</c:v>
                </c:pt>
                <c:pt idx="9">
                  <c:v>19.7363315710219</c:v>
                </c:pt>
                <c:pt idx="10">
                  <c:v>30.627028281919902</c:v>
                </c:pt>
                <c:pt idx="11">
                  <c:v>47.838943318881768</c:v>
                </c:pt>
                <c:pt idx="12">
                  <c:v>4.2878163484180023</c:v>
                </c:pt>
              </c:numCache>
            </c:numRef>
          </c:val>
          <c:extLst>
            <c:ext xmlns:c14="http://schemas.microsoft.com/office/drawing/2007/8/2/chart" uri="{6F2FDCE9-48DA-4B69-8628-5D25D57E5C99}">
              <c14:invertSolidFillFmt>
                <c14:spPr xmlns:c14="http://schemas.microsoft.com/office/drawing/2007/8/2/chart">
                  <a:solidFill>
                    <a:srgbClr val="FFFFFF"/>
                  </a:solidFill>
                  <a:ln w="22808">
                    <a:noFill/>
                  </a:ln>
                </c14:spPr>
              </c14:invertSolidFillFmt>
            </c:ext>
          </c:extLst>
        </c:ser>
        <c:ser>
          <c:idx val="5"/>
          <c:order val="5"/>
          <c:tx>
            <c:strRef>
              <c:f>Sheet1!$A$22</c:f>
              <c:strCache>
                <c:ptCount val="1"/>
                <c:pt idx="0">
                  <c:v>Forecast</c:v>
                </c:pt>
              </c:strCache>
            </c:strRef>
          </c:tx>
          <c:spPr>
            <a:solidFill>
              <a:srgbClr val="B2BDCE"/>
            </a:solidFill>
            <a:ln w="28555">
              <a:noFill/>
            </a:ln>
          </c:spPr>
          <c:invertIfNegative val="1"/>
          <c:cat>
            <c:strRef>
              <c:f>Sheet1!$B$16:$N$16</c:f>
              <c:strCache>
                <c:ptCount val="13"/>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2013F</c:v>
                </c:pt>
              </c:strCache>
            </c:strRef>
          </c:cat>
          <c:val>
            <c:numRef>
              <c:f>Sheet1!$B$22:$N$22</c:f>
              <c:numCache>
                <c:formatCode>General</c:formatCode>
                <c:ptCount val="13"/>
                <c:pt idx="12">
                  <c:v>238.68939459904718</c:v>
                </c:pt>
              </c:numCache>
            </c:numRef>
          </c:val>
          <c:extLst>
            <c:ext xmlns:c14="http://schemas.microsoft.com/office/drawing/2007/8/2/chart" uri="{6F2FDCE9-48DA-4B69-8628-5D25D57E5C99}">
              <c14:invertSolidFillFmt>
                <c14:spPr xmlns:c14="http://schemas.microsoft.com/office/drawing/2007/8/2/chart">
                  <a:solidFill>
                    <a:srgbClr val="FFFFFF"/>
                  </a:solidFill>
                  <a:ln w="28555">
                    <a:noFill/>
                  </a:ln>
                </c14:spPr>
              </c14:invertSolidFillFmt>
            </c:ext>
          </c:extLst>
        </c:ser>
        <c:dLbls>
          <c:showLegendKey val="0"/>
          <c:showVal val="0"/>
          <c:showCatName val="0"/>
          <c:showSerName val="0"/>
          <c:showPercent val="0"/>
          <c:showBubbleSize val="0"/>
        </c:dLbls>
        <c:gapWidth val="75"/>
        <c:overlap val="100"/>
        <c:axId val="511693544"/>
        <c:axId val="544779632"/>
      </c:barChart>
      <c:lineChart>
        <c:grouping val="standard"/>
        <c:varyColors val="1"/>
        <c:ser>
          <c:idx val="3"/>
          <c:order val="4"/>
          <c:tx>
            <c:v>Annual Total</c:v>
          </c:tx>
          <c:spPr>
            <a:ln>
              <a:noFill/>
            </a:ln>
          </c:spPr>
          <c:marker>
            <c:symbol val="none"/>
          </c:marker>
          <c:dLbls>
            <c:dLbl>
              <c:idx val="11"/>
              <c:layout>
                <c:manualLayout>
                  <c:x val="-3.7365672542068948E-2"/>
                  <c:y val="-3.6826498781487998E-2"/>
                </c:manualLayout>
              </c:layout>
              <c:tx>
                <c:rich>
                  <a:bodyPr/>
                  <a:lstStyle/>
                  <a:p>
                    <a:r>
                      <a:rPr lang="en-US" dirty="0" smtClean="0"/>
                      <a:t>$233</a:t>
                    </a:r>
                    <a:endParaRPr lang="en-US" dirty="0"/>
                  </a:p>
                </c:rich>
              </c:tx>
              <c:dLblPos val="r"/>
              <c:showLegendKey val="0"/>
              <c:showVal val="1"/>
              <c:showCatName val="0"/>
              <c:showSerName val="0"/>
              <c:showPercent val="0"/>
              <c:showBubbleSize val="0"/>
              <c:extLst>
                <c:ext xmlns:c15="http://schemas.microsoft.com/office/drawing/2012/chart" uri="{CE6537A1-D6FC-4f65-9D91-7224C49458BB}"/>
              </c:extLst>
            </c:dLbl>
            <c:numFmt formatCode="&quot;$&quot;#,##0" sourceLinked="0"/>
            <c:spPr>
              <a:noFill/>
              <a:ln>
                <a:noFill/>
              </a:ln>
              <a:effectLst/>
            </c:sp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numRef>
              <c:f>Sheet1!$B$16:$M$16</c:f>
              <c:numCache>
                <c:formatCode>General</c:formatCode>
                <c:ptCount val="12"/>
                <c:pt idx="0">
                  <c:v>2001</c:v>
                </c:pt>
                <c:pt idx="1">
                  <c:v>2002</c:v>
                </c:pt>
                <c:pt idx="2">
                  <c:v>2003</c:v>
                </c:pt>
                <c:pt idx="3">
                  <c:v>2004</c:v>
                </c:pt>
                <c:pt idx="4">
                  <c:v>2005</c:v>
                </c:pt>
                <c:pt idx="5">
                  <c:v>2006</c:v>
                </c:pt>
                <c:pt idx="6">
                  <c:v>2007</c:v>
                </c:pt>
                <c:pt idx="7">
                  <c:v>2008</c:v>
                </c:pt>
                <c:pt idx="8">
                  <c:v>2009</c:v>
                </c:pt>
                <c:pt idx="9">
                  <c:v>2010</c:v>
                </c:pt>
                <c:pt idx="10">
                  <c:v>2011</c:v>
                </c:pt>
                <c:pt idx="11">
                  <c:v>2012</c:v>
                </c:pt>
              </c:numCache>
            </c:numRef>
          </c:cat>
          <c:val>
            <c:numRef>
              <c:f>Sheet1!$B$21:$N$21</c:f>
              <c:numCache>
                <c:formatCode>General</c:formatCode>
                <c:ptCount val="13"/>
                <c:pt idx="0">
                  <c:v>86.7995254850821</c:v>
                </c:pt>
                <c:pt idx="1">
                  <c:v>102.63044981520507</c:v>
                </c:pt>
                <c:pt idx="2">
                  <c:v>127.25602856403302</c:v>
                </c:pt>
                <c:pt idx="3">
                  <c:v>203.6452143549669</c:v>
                </c:pt>
                <c:pt idx="4">
                  <c:v>278.33367919614807</c:v>
                </c:pt>
                <c:pt idx="5">
                  <c:v>302.34480518657926</c:v>
                </c:pt>
                <c:pt idx="6">
                  <c:v>349.6028293835426</c:v>
                </c:pt>
                <c:pt idx="7">
                  <c:v>134.35625633088461</c:v>
                </c:pt>
                <c:pt idx="8">
                  <c:v>51.830895407860105</c:v>
                </c:pt>
                <c:pt idx="9">
                  <c:v>113.64927668180371</c:v>
                </c:pt>
                <c:pt idx="10">
                  <c:v>176.95971669498309</c:v>
                </c:pt>
                <c:pt idx="11">
                  <c:v>236.02941366082644</c:v>
                </c:pt>
                <c:pt idx="12">
                  <c:v>275</c:v>
                </c:pt>
              </c:numCache>
            </c:numRef>
          </c:val>
          <c:smooth val="1"/>
        </c:ser>
        <c:dLbls>
          <c:showLegendKey val="0"/>
          <c:showVal val="0"/>
          <c:showCatName val="0"/>
          <c:showSerName val="0"/>
          <c:showPercent val="0"/>
          <c:showBubbleSize val="0"/>
        </c:dLbls>
        <c:marker val="1"/>
        <c:smooth val="0"/>
        <c:axId val="511693544"/>
        <c:axId val="544779632"/>
      </c:lineChart>
      <c:catAx>
        <c:axId val="511693544"/>
        <c:scaling>
          <c:orientation val="minMax"/>
        </c:scaling>
        <c:delete val="0"/>
        <c:axPos val="b"/>
        <c:numFmt formatCode="General" sourceLinked="0"/>
        <c:majorTickMark val="out"/>
        <c:minorTickMark val="none"/>
        <c:tickLblPos val="nextTo"/>
        <c:spPr>
          <a:ln w="11404">
            <a:solidFill>
              <a:schemeClr val="tx1"/>
            </a:solidFill>
            <a:prstDash val="solid"/>
          </a:ln>
        </c:spPr>
        <c:txPr>
          <a:bodyPr rot="0" vert="horz"/>
          <a:lstStyle/>
          <a:p>
            <a:pPr>
              <a:defRPr/>
            </a:pPr>
            <a:endParaRPr lang="en-US"/>
          </a:p>
        </c:txPr>
        <c:crossAx val="544779632"/>
        <c:crosses val="autoZero"/>
        <c:auto val="1"/>
        <c:lblAlgn val="ctr"/>
        <c:lblOffset val="100"/>
        <c:tickLblSkip val="1"/>
        <c:tickMarkSkip val="1"/>
        <c:noMultiLvlLbl val="1"/>
      </c:catAx>
      <c:valAx>
        <c:axId val="544779632"/>
        <c:scaling>
          <c:orientation val="minMax"/>
        </c:scaling>
        <c:delete val="0"/>
        <c:axPos val="l"/>
        <c:majorGridlines>
          <c:spPr>
            <a:ln w="2851">
              <a:solidFill>
                <a:schemeClr val="tx1">
                  <a:lumMod val="20000"/>
                  <a:lumOff val="80000"/>
                </a:schemeClr>
              </a:solidFill>
              <a:prstDash val="solid"/>
            </a:ln>
          </c:spPr>
        </c:majorGridlines>
        <c:title>
          <c:tx>
            <c:rich>
              <a:bodyPr/>
              <a:lstStyle/>
              <a:p>
                <a:pPr>
                  <a:defRPr sz="1199" b="1" i="0" u="none" strike="noStrike" baseline="0">
                    <a:solidFill>
                      <a:schemeClr val="tx1"/>
                    </a:solidFill>
                    <a:latin typeface="Arial"/>
                    <a:ea typeface="Arial"/>
                    <a:cs typeface="Arial"/>
                  </a:defRPr>
                </a:pPr>
                <a:r>
                  <a:rPr lang="en-US">
                    <a:solidFill>
                      <a:schemeClr val="tx1"/>
                    </a:solidFill>
                  </a:rPr>
                  <a:t>US Gross Transaction Volume
(billions, USD)</a:t>
                </a:r>
              </a:p>
            </c:rich>
          </c:tx>
          <c:layout>
            <c:manualLayout>
              <c:xMode val="edge"/>
              <c:yMode val="edge"/>
              <c:x val="0"/>
              <c:y val="0.10249994516702125"/>
            </c:manualLayout>
          </c:layout>
          <c:overlay val="1"/>
          <c:spPr>
            <a:noFill/>
            <a:ln w="22808">
              <a:noFill/>
            </a:ln>
          </c:spPr>
        </c:title>
        <c:numFmt formatCode="\$#,##0" sourceLinked="0"/>
        <c:majorTickMark val="out"/>
        <c:minorTickMark val="none"/>
        <c:tickLblPos val="nextTo"/>
        <c:spPr>
          <a:ln w="11404">
            <a:solidFill>
              <a:schemeClr val="tx1"/>
            </a:solidFill>
            <a:prstDash val="solid"/>
          </a:ln>
        </c:spPr>
        <c:txPr>
          <a:bodyPr rot="0" vert="horz"/>
          <a:lstStyle/>
          <a:p>
            <a:pPr>
              <a:defRPr/>
            </a:pPr>
            <a:endParaRPr lang="en-US"/>
          </a:p>
        </c:txPr>
        <c:crossAx val="511693544"/>
        <c:crosses val="autoZero"/>
        <c:crossBetween val="between"/>
      </c:valAx>
      <c:spPr>
        <a:noFill/>
        <a:ln w="25383">
          <a:noFill/>
        </a:ln>
      </c:spPr>
    </c:plotArea>
    <c:legend>
      <c:legendPos val="b"/>
      <c:legendEntry>
        <c:idx val="4"/>
        <c:delete val="1"/>
      </c:legendEntry>
      <c:legendEntry>
        <c:idx val="5"/>
        <c:delete val="1"/>
      </c:legendEntry>
      <c:layout>
        <c:manualLayout>
          <c:xMode val="edge"/>
          <c:yMode val="edge"/>
          <c:x val="0.1169853768278965"/>
          <c:y val="0.93750005483297871"/>
          <c:w val="0.7692946276452286"/>
          <c:h val="6.2499945167021287E-2"/>
        </c:manualLayout>
      </c:layout>
      <c:overlay val="1"/>
      <c:spPr>
        <a:noFill/>
        <a:ln w="22808">
          <a:noFill/>
        </a:ln>
      </c:spPr>
    </c:legend>
    <c:plotVisOnly val="1"/>
    <c:dispBlanksAs val="gap"/>
    <c:showDLblsOverMax val="1"/>
  </c:chart>
  <c:spPr>
    <a:noFill/>
    <a:ln>
      <a:noFill/>
    </a:ln>
  </c:spPr>
  <c:txPr>
    <a:bodyPr/>
    <a:lstStyle/>
    <a:p>
      <a:pPr>
        <a:defRPr sz="1199" b="1" i="0" u="none" strike="noStrike" baseline="0">
          <a:solidFill>
            <a:schemeClr val="tx1"/>
          </a:solidFill>
          <a:latin typeface="Arial"/>
          <a:ea typeface="Arial"/>
          <a:cs typeface="Arial"/>
        </a:defRPr>
      </a:pPr>
      <a:endParaRPr lang="en-US"/>
    </a:p>
  </c:txPr>
  <c:externalData r:id="rId2">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7712336497068258E-2"/>
          <c:y val="5.139741302759071E-2"/>
          <c:w val="0.8496087894570058"/>
          <c:h val="0.79408324361704641"/>
        </c:manualLayout>
      </c:layout>
      <c:barChart>
        <c:barDir val="col"/>
        <c:grouping val="clustered"/>
        <c:varyColors val="0"/>
        <c:ser>
          <c:idx val="0"/>
          <c:order val="0"/>
          <c:tx>
            <c:strRef>
              <c:f>Sheet1!$B$1</c:f>
              <c:strCache>
                <c:ptCount val="1"/>
                <c:pt idx="0">
                  <c:v>1-Year</c:v>
                </c:pt>
              </c:strCache>
            </c:strRef>
          </c:tx>
          <c:spPr>
            <a:solidFill>
              <a:srgbClr val="0070C0"/>
            </a:solidFill>
          </c:spPr>
          <c:invertIfNegative val="0"/>
          <c:dLbls>
            <c:dLbl>
              <c:idx val="0"/>
              <c:layout>
                <c:manualLayout>
                  <c:x val="4.6296296296296294E-3"/>
                  <c:y val="5.7216165287031426E-3"/>
                </c:manualLayout>
              </c:layout>
              <c:showLegendKey val="0"/>
              <c:showVal val="1"/>
              <c:showCatName val="0"/>
              <c:showSerName val="0"/>
              <c:showPercent val="0"/>
              <c:showBubbleSize val="0"/>
              <c:extLst>
                <c:ext xmlns:c15="http://schemas.microsoft.com/office/drawing/2012/chart" uri="{CE6537A1-D6FC-4f65-9D91-7224C49458BB}"/>
              </c:extLst>
            </c:dLbl>
            <c:numFmt formatCode="0.00%" sourceLinked="0"/>
            <c:spPr>
              <a:noFill/>
              <a:ln>
                <a:noFill/>
              </a:ln>
              <a:effectLst/>
            </c:spPr>
            <c:txPr>
              <a:bodyPr/>
              <a:lstStyle/>
              <a:p>
                <a:pPr>
                  <a:defRPr sz="1100" b="0">
                    <a:solidFill>
                      <a:srgbClr val="00206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Sheet1!$A$2:$A$5</c:f>
              <c:strCache>
                <c:ptCount val="4"/>
                <c:pt idx="0">
                  <c:v>U.S. Large</c:v>
                </c:pt>
                <c:pt idx="1">
                  <c:v>U.S. Small SMID</c:v>
                </c:pt>
                <c:pt idx="2">
                  <c:v>International</c:v>
                </c:pt>
                <c:pt idx="3">
                  <c:v>Emerging</c:v>
                </c:pt>
              </c:strCache>
            </c:strRef>
          </c:cat>
          <c:val>
            <c:numRef>
              <c:f>Sheet1!$B$2:$B$5</c:f>
              <c:numCache>
                <c:formatCode>0.00%</c:formatCode>
                <c:ptCount val="4"/>
                <c:pt idx="0">
                  <c:v>0.1452</c:v>
                </c:pt>
                <c:pt idx="1">
                  <c:v>0.17849999999999999</c:v>
                </c:pt>
                <c:pt idx="2">
                  <c:v>0.124</c:v>
                </c:pt>
                <c:pt idx="3">
                  <c:v>3.8300000000000001E-2</c:v>
                </c:pt>
              </c:numCache>
            </c:numRef>
          </c:val>
        </c:ser>
        <c:dLbls>
          <c:showLegendKey val="0"/>
          <c:showVal val="0"/>
          <c:showCatName val="0"/>
          <c:showSerName val="0"/>
          <c:showPercent val="0"/>
          <c:showBubbleSize val="0"/>
        </c:dLbls>
        <c:gapWidth val="150"/>
        <c:axId val="504626880"/>
        <c:axId val="507208416"/>
      </c:barChart>
      <c:catAx>
        <c:axId val="504626880"/>
        <c:scaling>
          <c:orientation val="minMax"/>
        </c:scaling>
        <c:delete val="0"/>
        <c:axPos val="b"/>
        <c:numFmt formatCode="General" sourceLinked="0"/>
        <c:majorTickMark val="out"/>
        <c:minorTickMark val="none"/>
        <c:tickLblPos val="nextTo"/>
        <c:txPr>
          <a:bodyPr/>
          <a:lstStyle/>
          <a:p>
            <a:pPr>
              <a:defRPr sz="1100">
                <a:solidFill>
                  <a:srgbClr val="002060"/>
                </a:solidFill>
              </a:defRPr>
            </a:pPr>
            <a:endParaRPr lang="en-US"/>
          </a:p>
        </c:txPr>
        <c:crossAx val="507208416"/>
        <c:crosses val="autoZero"/>
        <c:auto val="1"/>
        <c:lblAlgn val="ctr"/>
        <c:lblOffset val="100"/>
        <c:noMultiLvlLbl val="0"/>
      </c:catAx>
      <c:valAx>
        <c:axId val="507208416"/>
        <c:scaling>
          <c:orientation val="minMax"/>
        </c:scaling>
        <c:delete val="0"/>
        <c:axPos val="l"/>
        <c:majorGridlines>
          <c:spPr>
            <a:ln>
              <a:noFill/>
            </a:ln>
          </c:spPr>
        </c:majorGridlines>
        <c:numFmt formatCode="0.0%" sourceLinked="0"/>
        <c:majorTickMark val="out"/>
        <c:minorTickMark val="none"/>
        <c:tickLblPos val="nextTo"/>
        <c:txPr>
          <a:bodyPr/>
          <a:lstStyle/>
          <a:p>
            <a:pPr>
              <a:defRPr sz="1100"/>
            </a:pPr>
            <a:endParaRPr lang="en-US"/>
          </a:p>
        </c:txPr>
        <c:crossAx val="504626880"/>
        <c:crosses val="autoZero"/>
        <c:crossBetween val="between"/>
      </c:valAx>
      <c:spPr>
        <a:noFill/>
        <a:ln>
          <a:noFill/>
        </a:ln>
      </c:spPr>
    </c:plotArea>
    <c:plotVisOnly val="1"/>
    <c:dispBlanksAs val="gap"/>
    <c:showDLblsOverMax val="0"/>
  </c:chart>
  <c:txPr>
    <a:bodyPr/>
    <a:lstStyle/>
    <a:p>
      <a:pPr>
        <a:defRPr sz="1100">
          <a:latin typeface="Calibri" pitchFamily="34" charset="0"/>
          <a:cs typeface="Calibri" pitchFamily="34" charset="0"/>
        </a:defRPr>
      </a:pPr>
      <a:endParaRPr lang="en-US"/>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Output Growth</a:t>
            </a:r>
          </a:p>
        </c:rich>
      </c:tx>
      <c:overlay val="1"/>
    </c:title>
    <c:autoTitleDeleted val="0"/>
    <c:plotArea>
      <c:layout>
        <c:manualLayout>
          <c:layoutTarget val="inner"/>
          <c:xMode val="edge"/>
          <c:yMode val="edge"/>
          <c:x val="0.15180593497241415"/>
          <c:y val="0.14585655342776913"/>
          <c:w val="0.80815924795114902"/>
          <c:h val="0.57193395885629916"/>
        </c:manualLayout>
      </c:layout>
      <c:lineChart>
        <c:grouping val="standard"/>
        <c:varyColors val="0"/>
        <c:ser>
          <c:idx val="0"/>
          <c:order val="0"/>
          <c:tx>
            <c:strRef>
              <c:f>Sheet1!$B$1</c:f>
              <c:strCache>
                <c:ptCount val="1"/>
                <c:pt idx="0">
                  <c:v>Boston</c:v>
                </c:pt>
              </c:strCache>
            </c:strRef>
          </c:tx>
          <c:spPr>
            <a:ln w="38100">
              <a:solidFill>
                <a:schemeClr val="accent1"/>
              </a:solidFill>
            </a:ln>
          </c:spPr>
          <c:marker>
            <c:symbol val="none"/>
          </c:marker>
          <c:cat>
            <c:numRef>
              <c:f>Sheet1!$A$2:$A$15</c:f>
              <c:numCache>
                <c:formatCode>General</c:formatCode>
                <c:ptCount val="14"/>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numCache>
            </c:numRef>
          </c:cat>
          <c:val>
            <c:numRef>
              <c:f>Sheet1!$B$2:$B$15</c:f>
              <c:numCache>
                <c:formatCode>0.0%</c:formatCode>
                <c:ptCount val="14"/>
                <c:pt idx="0">
                  <c:v>2.8894555643335984E-2</c:v>
                </c:pt>
                <c:pt idx="1">
                  <c:v>-4.2651400383242333E-4</c:v>
                </c:pt>
                <c:pt idx="2">
                  <c:v>9.8430503865534202E-3</c:v>
                </c:pt>
                <c:pt idx="3">
                  <c:v>1.8709897492702909E-2</c:v>
                </c:pt>
                <c:pt idx="4">
                  <c:v>1.712404299515935E-2</c:v>
                </c:pt>
                <c:pt idx="5">
                  <c:v>1.6495519537021774E-2</c:v>
                </c:pt>
                <c:pt idx="6">
                  <c:v>2.0784288136459717E-2</c:v>
                </c:pt>
                <c:pt idx="7">
                  <c:v>1.1038087852420109E-2</c:v>
                </c:pt>
                <c:pt idx="8">
                  <c:v>-2.247633472807542E-2</c:v>
                </c:pt>
                <c:pt idx="9">
                  <c:v>4.4805517047178833E-2</c:v>
                </c:pt>
                <c:pt idx="10">
                  <c:v>2.3318511830085598E-2</c:v>
                </c:pt>
                <c:pt idx="11">
                  <c:v>2.6638401848555482E-2</c:v>
                </c:pt>
                <c:pt idx="12">
                  <c:v>2.7425607029965438E-2</c:v>
                </c:pt>
                <c:pt idx="13">
                  <c:v>3.2743668220545308E-2</c:v>
                </c:pt>
              </c:numCache>
            </c:numRef>
          </c:val>
          <c:smooth val="0"/>
        </c:ser>
        <c:ser>
          <c:idx val="1"/>
          <c:order val="1"/>
          <c:tx>
            <c:strRef>
              <c:f>Sheet1!$C$1</c:f>
              <c:strCache>
                <c:ptCount val="1"/>
                <c:pt idx="0">
                  <c:v>Springfield</c:v>
                </c:pt>
              </c:strCache>
            </c:strRef>
          </c:tx>
          <c:marker>
            <c:symbol val="none"/>
          </c:marker>
          <c:cat>
            <c:numRef>
              <c:f>Sheet1!$A$2:$A$15</c:f>
              <c:numCache>
                <c:formatCode>General</c:formatCode>
                <c:ptCount val="14"/>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numCache>
            </c:numRef>
          </c:cat>
          <c:val>
            <c:numRef>
              <c:f>Sheet1!$C$2:$C$15</c:f>
              <c:numCache>
                <c:formatCode>0.0%</c:formatCode>
                <c:ptCount val="14"/>
                <c:pt idx="0">
                  <c:v>6.0794322842609994E-3</c:v>
                </c:pt>
                <c:pt idx="1">
                  <c:v>-8.6651846014196288E-4</c:v>
                </c:pt>
                <c:pt idx="2">
                  <c:v>1.5583552213761509E-2</c:v>
                </c:pt>
                <c:pt idx="3">
                  <c:v>2.8605507580927503E-2</c:v>
                </c:pt>
                <c:pt idx="4">
                  <c:v>-6.0838231869411175E-3</c:v>
                </c:pt>
                <c:pt idx="5">
                  <c:v>1.0381571367837239E-2</c:v>
                </c:pt>
                <c:pt idx="6">
                  <c:v>3.3682725282027093E-3</c:v>
                </c:pt>
                <c:pt idx="7">
                  <c:v>-3.8740281366287377E-3</c:v>
                </c:pt>
                <c:pt idx="8">
                  <c:v>-2.8848119969095865E-2</c:v>
                </c:pt>
                <c:pt idx="9">
                  <c:v>3.3091081141916501E-2</c:v>
                </c:pt>
                <c:pt idx="10">
                  <c:v>1.06874875405365E-2</c:v>
                </c:pt>
                <c:pt idx="11">
                  <c:v>1.5906488095962956E-2</c:v>
                </c:pt>
                <c:pt idx="12">
                  <c:v>1.7922983917668667E-2</c:v>
                </c:pt>
                <c:pt idx="13">
                  <c:v>2.9473186209825641E-2</c:v>
                </c:pt>
              </c:numCache>
            </c:numRef>
          </c:val>
          <c:smooth val="0"/>
        </c:ser>
        <c:ser>
          <c:idx val="2"/>
          <c:order val="2"/>
          <c:tx>
            <c:strRef>
              <c:f>Sheet1!$D$1</c:f>
              <c:strCache>
                <c:ptCount val="1"/>
                <c:pt idx="0">
                  <c:v>US</c:v>
                </c:pt>
              </c:strCache>
            </c:strRef>
          </c:tx>
          <c:spPr>
            <a:ln w="38100">
              <a:solidFill>
                <a:schemeClr val="bg2"/>
              </a:solidFill>
            </a:ln>
          </c:spPr>
          <c:marker>
            <c:symbol val="none"/>
          </c:marker>
          <c:cat>
            <c:numRef>
              <c:f>Sheet1!$A$2:$A$15</c:f>
              <c:numCache>
                <c:formatCode>General</c:formatCode>
                <c:ptCount val="14"/>
                <c:pt idx="0">
                  <c:v>2001</c:v>
                </c:pt>
                <c:pt idx="1">
                  <c:v>2002</c:v>
                </c:pt>
                <c:pt idx="2">
                  <c:v>2003</c:v>
                </c:pt>
                <c:pt idx="3">
                  <c:v>2004</c:v>
                </c:pt>
                <c:pt idx="4">
                  <c:v>2005</c:v>
                </c:pt>
                <c:pt idx="5">
                  <c:v>2006</c:v>
                </c:pt>
                <c:pt idx="6">
                  <c:v>2007</c:v>
                </c:pt>
                <c:pt idx="7">
                  <c:v>2008</c:v>
                </c:pt>
                <c:pt idx="8">
                  <c:v>2009</c:v>
                </c:pt>
                <c:pt idx="9">
                  <c:v>2010</c:v>
                </c:pt>
                <c:pt idx="10">
                  <c:v>2011</c:v>
                </c:pt>
                <c:pt idx="11">
                  <c:v>2012</c:v>
                </c:pt>
                <c:pt idx="12">
                  <c:v>2013</c:v>
                </c:pt>
                <c:pt idx="13">
                  <c:v>2014</c:v>
                </c:pt>
              </c:numCache>
            </c:numRef>
          </c:cat>
          <c:val>
            <c:numRef>
              <c:f>Sheet1!$D$2:$D$15</c:f>
              <c:numCache>
                <c:formatCode>0.0%</c:formatCode>
                <c:ptCount val="14"/>
                <c:pt idx="0">
                  <c:v>1.0792208747448795E-2</c:v>
                </c:pt>
                <c:pt idx="1">
                  <c:v>1.8136754436062663E-2</c:v>
                </c:pt>
                <c:pt idx="2">
                  <c:v>2.5411284663565237E-2</c:v>
                </c:pt>
                <c:pt idx="3">
                  <c:v>3.468107980238111E-2</c:v>
                </c:pt>
                <c:pt idx="4">
                  <c:v>3.0703625603978546E-2</c:v>
                </c:pt>
                <c:pt idx="5">
                  <c:v>2.6580553674069973E-2</c:v>
                </c:pt>
                <c:pt idx="6">
                  <c:v>1.9130337481841009E-2</c:v>
                </c:pt>
                <c:pt idx="7">
                  <c:v>-3.3657987146435975E-3</c:v>
                </c:pt>
                <c:pt idx="8">
                  <c:v>-3.0692698826349618E-2</c:v>
                </c:pt>
                <c:pt idx="9">
                  <c:v>2.3908621682950715E-2</c:v>
                </c:pt>
                <c:pt idx="10">
                  <c:v>1.8075897718559553E-2</c:v>
                </c:pt>
                <c:pt idx="11">
                  <c:v>2.2114278409817167E-2</c:v>
                </c:pt>
                <c:pt idx="12">
                  <c:v>2.1531729182186599E-2</c:v>
                </c:pt>
                <c:pt idx="13">
                  <c:v>3.433822426791977E-2</c:v>
                </c:pt>
              </c:numCache>
            </c:numRef>
          </c:val>
          <c:smooth val="0"/>
        </c:ser>
        <c:dLbls>
          <c:showLegendKey val="0"/>
          <c:showVal val="0"/>
          <c:showCatName val="0"/>
          <c:showSerName val="0"/>
          <c:showPercent val="0"/>
          <c:showBubbleSize val="0"/>
        </c:dLbls>
        <c:smooth val="0"/>
        <c:axId val="511697464"/>
        <c:axId val="544782768"/>
      </c:lineChart>
      <c:catAx>
        <c:axId val="511697464"/>
        <c:scaling>
          <c:orientation val="minMax"/>
        </c:scaling>
        <c:delete val="0"/>
        <c:axPos val="b"/>
        <c:numFmt formatCode="General" sourceLinked="1"/>
        <c:majorTickMark val="out"/>
        <c:minorTickMark val="none"/>
        <c:tickLblPos val="low"/>
        <c:txPr>
          <a:bodyPr rot="-2700000"/>
          <a:lstStyle/>
          <a:p>
            <a:pPr>
              <a:defRPr/>
            </a:pPr>
            <a:endParaRPr lang="en-US"/>
          </a:p>
        </c:txPr>
        <c:crossAx val="544782768"/>
        <c:crosses val="autoZero"/>
        <c:auto val="1"/>
        <c:lblAlgn val="ctr"/>
        <c:lblOffset val="100"/>
        <c:noMultiLvlLbl val="0"/>
      </c:catAx>
      <c:valAx>
        <c:axId val="544782768"/>
        <c:scaling>
          <c:orientation val="minMax"/>
        </c:scaling>
        <c:delete val="0"/>
        <c:axPos val="l"/>
        <c:majorGridlines/>
        <c:title>
          <c:tx>
            <c:rich>
              <a:bodyPr rot="-5400000" vert="horz"/>
              <a:lstStyle/>
              <a:p>
                <a:pPr>
                  <a:defRPr/>
                </a:pPr>
                <a:r>
                  <a:rPr lang="en-US"/>
                  <a:t>YOY Output Growth</a:t>
                </a:r>
              </a:p>
            </c:rich>
          </c:tx>
          <c:layout>
            <c:manualLayout>
              <c:xMode val="edge"/>
              <c:yMode val="edge"/>
              <c:x val="3.5919530581065423E-2"/>
              <c:y val="0.26427673701716975"/>
            </c:manualLayout>
          </c:layout>
          <c:overlay val="0"/>
        </c:title>
        <c:numFmt formatCode="0%" sourceLinked="0"/>
        <c:majorTickMark val="out"/>
        <c:minorTickMark val="none"/>
        <c:tickLblPos val="nextTo"/>
        <c:crossAx val="511697464"/>
        <c:crosses val="autoZero"/>
        <c:crossBetween val="between"/>
      </c:valAx>
      <c:spPr>
        <a:ln>
          <a:solidFill>
            <a:srgbClr val="50534D"/>
          </a:solidFill>
        </a:ln>
      </c:spPr>
    </c:plotArea>
    <c:legend>
      <c:legendPos val="b"/>
      <c:overlay val="0"/>
      <c:spPr>
        <a:solidFill>
          <a:schemeClr val="bg1"/>
        </a:solidFill>
      </c:spPr>
    </c:legend>
    <c:plotVisOnly val="1"/>
    <c:dispBlanksAs val="gap"/>
    <c:showDLblsOverMax val="0"/>
  </c:chart>
  <c:spPr>
    <a:ln>
      <a:noFill/>
    </a:ln>
  </c:spPr>
  <c:txPr>
    <a:bodyPr/>
    <a:lstStyle/>
    <a:p>
      <a:pPr>
        <a:defRPr sz="1600"/>
      </a:pPr>
      <a:endParaRPr lang="en-US"/>
    </a:p>
  </c:txPr>
  <c:externalData r:id="rId1">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600" dirty="0" smtClean="0"/>
              <a:t>IT Job Growth Four-year</a:t>
            </a:r>
            <a:r>
              <a:rPr lang="en-US" sz="1600" baseline="0" dirty="0" smtClean="0"/>
              <a:t> Forecast</a:t>
            </a:r>
            <a:endParaRPr lang="en-US" sz="1600" dirty="0"/>
          </a:p>
        </c:rich>
      </c:tx>
      <c:overlay val="1"/>
    </c:title>
    <c:autoTitleDeleted val="0"/>
    <c:plotArea>
      <c:layout>
        <c:manualLayout>
          <c:layoutTarget val="inner"/>
          <c:xMode val="edge"/>
          <c:yMode val="edge"/>
          <c:x val="0.10224964383337537"/>
          <c:y val="0.14585642498504559"/>
          <c:w val="0.80290060346263115"/>
          <c:h val="0.38875629547160029"/>
        </c:manualLayout>
      </c:layout>
      <c:barChart>
        <c:barDir val="col"/>
        <c:grouping val="clustered"/>
        <c:varyColors val="0"/>
        <c:ser>
          <c:idx val="0"/>
          <c:order val="0"/>
          <c:tx>
            <c:strRef>
              <c:f>Sheet1!$A$2</c:f>
              <c:strCache>
                <c:ptCount val="1"/>
                <c:pt idx="0">
                  <c:v>2012-2016 IT Growth</c:v>
                </c:pt>
              </c:strCache>
            </c:strRef>
          </c:tx>
          <c:spPr>
            <a:ln w="38100">
              <a:noFill/>
            </a:ln>
          </c:spPr>
          <c:invertIfNegative val="0"/>
          <c:dPt>
            <c:idx val="1"/>
            <c:invertIfNegative val="0"/>
            <c:bubble3D val="0"/>
            <c:spPr>
              <a:solidFill>
                <a:schemeClr val="accent4"/>
              </a:solidFill>
              <a:ln w="38100">
                <a:noFill/>
              </a:ln>
            </c:spPr>
          </c:dPt>
          <c:cat>
            <c:strRef>
              <c:f>Sheet1!$B$1:$H$1</c:f>
              <c:strCache>
                <c:ptCount val="7"/>
                <c:pt idx="0">
                  <c:v>Seattle</c:v>
                </c:pt>
                <c:pt idx="1">
                  <c:v>Boston</c:v>
                </c:pt>
                <c:pt idx="2">
                  <c:v>San Jose</c:v>
                </c:pt>
                <c:pt idx="3">
                  <c:v>Austin</c:v>
                </c:pt>
                <c:pt idx="4">
                  <c:v>San Diego</c:v>
                </c:pt>
                <c:pt idx="5">
                  <c:v>Raleigh</c:v>
                </c:pt>
                <c:pt idx="6">
                  <c:v>Washington, DC</c:v>
                </c:pt>
              </c:strCache>
            </c:strRef>
          </c:cat>
          <c:val>
            <c:numRef>
              <c:f>Sheet1!$B$2:$H$2</c:f>
              <c:numCache>
                <c:formatCode>General</c:formatCode>
                <c:ptCount val="7"/>
                <c:pt idx="0">
                  <c:v>7.6767448276944066</c:v>
                </c:pt>
                <c:pt idx="1">
                  <c:v>4.9274597809045986</c:v>
                </c:pt>
                <c:pt idx="2">
                  <c:v>4.6213452021280972</c:v>
                </c:pt>
                <c:pt idx="3">
                  <c:v>2.5116586338767029</c:v>
                </c:pt>
                <c:pt idx="4">
                  <c:v>1.6369731585129976</c:v>
                </c:pt>
                <c:pt idx="5">
                  <c:v>1.5164204685178007</c:v>
                </c:pt>
                <c:pt idx="6">
                  <c:v>-2.2358673030565086</c:v>
                </c:pt>
              </c:numCache>
            </c:numRef>
          </c:val>
        </c:ser>
        <c:dLbls>
          <c:showLegendKey val="0"/>
          <c:showVal val="0"/>
          <c:showCatName val="0"/>
          <c:showSerName val="0"/>
          <c:showPercent val="0"/>
          <c:showBubbleSize val="0"/>
        </c:dLbls>
        <c:gapWidth val="150"/>
        <c:axId val="511700600"/>
        <c:axId val="544783944"/>
      </c:barChart>
      <c:lineChart>
        <c:grouping val="standard"/>
        <c:varyColors val="0"/>
        <c:ser>
          <c:idx val="1"/>
          <c:order val="1"/>
          <c:tx>
            <c:strRef>
              <c:f>Sheet1!$A$3</c:f>
              <c:strCache>
                <c:ptCount val="1"/>
                <c:pt idx="0">
                  <c:v>Annual % Growth (rhs)</c:v>
                </c:pt>
              </c:strCache>
            </c:strRef>
          </c:tx>
          <c:spPr>
            <a:ln w="28575">
              <a:noFill/>
            </a:ln>
          </c:spPr>
          <c:cat>
            <c:strRef>
              <c:f>Sheet1!$B$1:$H$1</c:f>
              <c:strCache>
                <c:ptCount val="7"/>
                <c:pt idx="0">
                  <c:v>Seattle</c:v>
                </c:pt>
                <c:pt idx="1">
                  <c:v>Boston</c:v>
                </c:pt>
                <c:pt idx="2">
                  <c:v>San Jose</c:v>
                </c:pt>
                <c:pt idx="3">
                  <c:v>Austin</c:v>
                </c:pt>
                <c:pt idx="4">
                  <c:v>San Diego</c:v>
                </c:pt>
                <c:pt idx="5">
                  <c:v>Raleigh</c:v>
                </c:pt>
                <c:pt idx="6">
                  <c:v>Washington, DC</c:v>
                </c:pt>
              </c:strCache>
            </c:strRef>
          </c:cat>
          <c:val>
            <c:numRef>
              <c:f>Sheet1!$B$3:$H$3</c:f>
              <c:numCache>
                <c:formatCode>General</c:formatCode>
                <c:ptCount val="7"/>
                <c:pt idx="0">
                  <c:v>2.0780983586299984E-2</c:v>
                </c:pt>
                <c:pt idx="1">
                  <c:v>1.6301948277862577E-2</c:v>
                </c:pt>
                <c:pt idx="2">
                  <c:v>2.2232448986643227E-2</c:v>
                </c:pt>
                <c:pt idx="3">
                  <c:v>2.7587531385783848E-2</c:v>
                </c:pt>
                <c:pt idx="4">
                  <c:v>1.6257313863272005E-2</c:v>
                </c:pt>
                <c:pt idx="5">
                  <c:v>2.0699911247017422E-2</c:v>
                </c:pt>
                <c:pt idx="6">
                  <c:v>-7.3495712463741425E-3</c:v>
                </c:pt>
              </c:numCache>
            </c:numRef>
          </c:val>
          <c:smooth val="0"/>
        </c:ser>
        <c:dLbls>
          <c:showLegendKey val="0"/>
          <c:showVal val="0"/>
          <c:showCatName val="0"/>
          <c:showSerName val="0"/>
          <c:showPercent val="0"/>
          <c:showBubbleSize val="0"/>
        </c:dLbls>
        <c:marker val="1"/>
        <c:smooth val="0"/>
        <c:axId val="516289136"/>
        <c:axId val="544784336"/>
      </c:lineChart>
      <c:catAx>
        <c:axId val="511700600"/>
        <c:scaling>
          <c:orientation val="minMax"/>
        </c:scaling>
        <c:delete val="0"/>
        <c:axPos val="b"/>
        <c:numFmt formatCode="General" sourceLinked="1"/>
        <c:majorTickMark val="out"/>
        <c:minorTickMark val="none"/>
        <c:tickLblPos val="low"/>
        <c:txPr>
          <a:bodyPr/>
          <a:lstStyle/>
          <a:p>
            <a:pPr>
              <a:defRPr sz="1600">
                <a:latin typeface="Arial" pitchFamily="34" charset="0"/>
                <a:cs typeface="Arial" pitchFamily="34" charset="0"/>
              </a:defRPr>
            </a:pPr>
            <a:endParaRPr lang="en-US"/>
          </a:p>
        </c:txPr>
        <c:crossAx val="544783944"/>
        <c:crosses val="autoZero"/>
        <c:auto val="1"/>
        <c:lblAlgn val="ctr"/>
        <c:lblOffset val="100"/>
        <c:noMultiLvlLbl val="0"/>
      </c:catAx>
      <c:valAx>
        <c:axId val="544783944"/>
        <c:scaling>
          <c:orientation val="minMax"/>
        </c:scaling>
        <c:delete val="0"/>
        <c:axPos val="l"/>
        <c:majorGridlines/>
        <c:title>
          <c:tx>
            <c:rich>
              <a:bodyPr rot="-5400000" vert="horz"/>
              <a:lstStyle/>
              <a:p>
                <a:pPr>
                  <a:defRPr sz="1000"/>
                </a:pPr>
                <a:r>
                  <a:rPr lang="en-US" sz="1000" dirty="0" smtClean="0"/>
                  <a:t>000s</a:t>
                </a:r>
                <a:endParaRPr lang="en-US" sz="1000" dirty="0"/>
              </a:p>
            </c:rich>
          </c:tx>
          <c:layout>
            <c:manualLayout>
              <c:xMode val="edge"/>
              <c:yMode val="edge"/>
              <c:x val="1.020408163265306E-2"/>
              <c:y val="0.2893405670385647"/>
            </c:manualLayout>
          </c:layout>
          <c:overlay val="0"/>
        </c:title>
        <c:numFmt formatCode="#,##0" sourceLinked="0"/>
        <c:majorTickMark val="out"/>
        <c:minorTickMark val="none"/>
        <c:tickLblPos val="nextTo"/>
        <c:txPr>
          <a:bodyPr/>
          <a:lstStyle/>
          <a:p>
            <a:pPr>
              <a:defRPr sz="1600">
                <a:latin typeface="Arial" pitchFamily="34" charset="0"/>
                <a:cs typeface="Arial" pitchFamily="34" charset="0"/>
              </a:defRPr>
            </a:pPr>
            <a:endParaRPr lang="en-US"/>
          </a:p>
        </c:txPr>
        <c:crossAx val="511700600"/>
        <c:crosses val="autoZero"/>
        <c:crossBetween val="between"/>
      </c:valAx>
      <c:valAx>
        <c:axId val="544784336"/>
        <c:scaling>
          <c:orientation val="minMax"/>
          <c:max val="5.000000000000001E-2"/>
          <c:min val="-2.0000000000000004E-2"/>
        </c:scaling>
        <c:delete val="0"/>
        <c:axPos val="r"/>
        <c:numFmt formatCode="0%" sourceLinked="0"/>
        <c:majorTickMark val="out"/>
        <c:minorTickMark val="none"/>
        <c:tickLblPos val="nextTo"/>
        <c:txPr>
          <a:bodyPr/>
          <a:lstStyle/>
          <a:p>
            <a:pPr>
              <a:defRPr sz="1600"/>
            </a:pPr>
            <a:endParaRPr lang="en-US"/>
          </a:p>
        </c:txPr>
        <c:crossAx val="516289136"/>
        <c:crosses val="max"/>
        <c:crossBetween val="between"/>
      </c:valAx>
      <c:catAx>
        <c:axId val="516289136"/>
        <c:scaling>
          <c:orientation val="minMax"/>
        </c:scaling>
        <c:delete val="1"/>
        <c:axPos val="b"/>
        <c:numFmt formatCode="General" sourceLinked="1"/>
        <c:majorTickMark val="out"/>
        <c:minorTickMark val="none"/>
        <c:tickLblPos val="nextTo"/>
        <c:crossAx val="544784336"/>
        <c:crosses val="autoZero"/>
        <c:auto val="1"/>
        <c:lblAlgn val="ctr"/>
        <c:lblOffset val="100"/>
        <c:noMultiLvlLbl val="0"/>
      </c:catAx>
      <c:spPr>
        <a:ln>
          <a:solidFill>
            <a:srgbClr val="50534D"/>
          </a:solidFill>
        </a:ln>
      </c:spPr>
    </c:plotArea>
    <c:legend>
      <c:legendPos val="b"/>
      <c:layout>
        <c:manualLayout>
          <c:xMode val="edge"/>
          <c:yMode val="edge"/>
          <c:x val="0.20068905947666146"/>
          <c:y val="0.85601054346185423"/>
          <c:w val="0.48263243880229262"/>
          <c:h val="9.6343815671596042E-2"/>
        </c:manualLayout>
      </c:layout>
      <c:overlay val="0"/>
      <c:spPr>
        <a:solidFill>
          <a:schemeClr val="bg1"/>
        </a:solidFill>
        <a:ln>
          <a:solidFill>
            <a:srgbClr val="50534D"/>
          </a:solidFill>
        </a:ln>
      </c:spPr>
      <c:txPr>
        <a:bodyPr/>
        <a:lstStyle/>
        <a:p>
          <a:pPr>
            <a:defRPr sz="1400">
              <a:latin typeface="Arial" pitchFamily="34" charset="0"/>
              <a:cs typeface="Arial" pitchFamily="34" charset="0"/>
            </a:defRPr>
          </a:pPr>
          <a:endParaRPr lang="en-US"/>
        </a:p>
      </c:txPr>
    </c:legend>
    <c:plotVisOnly val="1"/>
    <c:dispBlanksAs val="gap"/>
    <c:showDLblsOverMax val="0"/>
  </c:chart>
  <c:spPr>
    <a:ln>
      <a:noFill/>
    </a:ln>
  </c:spPr>
  <c:txPr>
    <a:bodyPr/>
    <a:lstStyle/>
    <a:p>
      <a:pPr>
        <a:defRPr sz="1800"/>
      </a:pPr>
      <a:endParaRPr lang="en-US"/>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sz="1600"/>
            </a:pPr>
            <a:r>
              <a:rPr lang="en-US" sz="1600" dirty="0" smtClean="0"/>
              <a:t>Growth</a:t>
            </a:r>
            <a:r>
              <a:rPr lang="en-US" sz="1600" baseline="0" dirty="0" smtClean="0"/>
              <a:t> of Total Assets </a:t>
            </a:r>
            <a:endParaRPr lang="en-US" sz="1600" dirty="0"/>
          </a:p>
        </c:rich>
      </c:tx>
      <c:overlay val="0"/>
    </c:title>
    <c:autoTitleDeleted val="0"/>
    <c:plotArea>
      <c:layout>
        <c:manualLayout>
          <c:layoutTarget val="inner"/>
          <c:xMode val="edge"/>
          <c:yMode val="edge"/>
          <c:x val="0.12779009699718677"/>
          <c:y val="0.13041166969643825"/>
          <c:w val="0.85542971280410196"/>
          <c:h val="0.62333298390354153"/>
        </c:manualLayout>
      </c:layout>
      <c:lineChart>
        <c:grouping val="standard"/>
        <c:varyColors val="0"/>
        <c:ser>
          <c:idx val="0"/>
          <c:order val="0"/>
          <c:tx>
            <c:strRef>
              <c:f>Sheet1!$B$1</c:f>
              <c:strCache>
                <c:ptCount val="1"/>
                <c:pt idx="0">
                  <c:v>Household Assets</c:v>
                </c:pt>
              </c:strCache>
            </c:strRef>
          </c:tx>
          <c:spPr>
            <a:ln w="38100"/>
          </c:spPr>
          <c:marker>
            <c:symbol val="none"/>
          </c:marker>
          <c:cat>
            <c:strRef>
              <c:f>Sheet1!$A$2:$A$17</c:f>
              <c:strCache>
                <c:ptCount val="16"/>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strCache>
            </c:strRef>
          </c:cat>
          <c:val>
            <c:numRef>
              <c:f>Sheet1!$B$2:$B$17</c:f>
              <c:numCache>
                <c:formatCode>General</c:formatCode>
                <c:ptCount val="16"/>
                <c:pt idx="0">
                  <c:v>100</c:v>
                </c:pt>
                <c:pt idx="1">
                  <c:v>112.30347857175707</c:v>
                </c:pt>
                <c:pt idx="2">
                  <c:v>128.8654800808562</c:v>
                </c:pt>
                <c:pt idx="3">
                  <c:v>124.93808280349805</c:v>
                </c:pt>
                <c:pt idx="4">
                  <c:v>120.96460818031345</c:v>
                </c:pt>
                <c:pt idx="5">
                  <c:v>114.1927936660442</c:v>
                </c:pt>
                <c:pt idx="6">
                  <c:v>133.15995560109991</c:v>
                </c:pt>
                <c:pt idx="7">
                  <c:v>151.60494029680692</c:v>
                </c:pt>
                <c:pt idx="8">
                  <c:v>165.8084084900068</c:v>
                </c:pt>
                <c:pt idx="9">
                  <c:v>182.54382102796168</c:v>
                </c:pt>
                <c:pt idx="10">
                  <c:v>192.55627259585097</c:v>
                </c:pt>
                <c:pt idx="11">
                  <c:v>158.38141263857725</c:v>
                </c:pt>
                <c:pt idx="12">
                  <c:v>169.03651491475767</c:v>
                </c:pt>
                <c:pt idx="13">
                  <c:v>183.55584929589133</c:v>
                </c:pt>
                <c:pt idx="14">
                  <c:v>186.42426747810092</c:v>
                </c:pt>
                <c:pt idx="15">
                  <c:v>198.21475016913482</c:v>
                </c:pt>
              </c:numCache>
            </c:numRef>
          </c:val>
          <c:smooth val="0"/>
        </c:ser>
        <c:ser>
          <c:idx val="1"/>
          <c:order val="1"/>
          <c:tx>
            <c:strRef>
              <c:f>Sheet1!$C$1</c:f>
              <c:strCache>
                <c:ptCount val="1"/>
                <c:pt idx="0">
                  <c:v>Pension Fund Assets</c:v>
                </c:pt>
              </c:strCache>
            </c:strRef>
          </c:tx>
          <c:spPr>
            <a:ln w="38100">
              <a:solidFill>
                <a:srgbClr val="00245D"/>
              </a:solidFill>
            </a:ln>
          </c:spPr>
          <c:marker>
            <c:symbol val="none"/>
          </c:marker>
          <c:cat>
            <c:strRef>
              <c:f>Sheet1!$A$2:$A$17</c:f>
              <c:strCache>
                <c:ptCount val="16"/>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strCache>
            </c:strRef>
          </c:cat>
          <c:val>
            <c:numRef>
              <c:f>Sheet1!$C$2:$C$17</c:f>
              <c:numCache>
                <c:formatCode>General</c:formatCode>
                <c:ptCount val="16"/>
                <c:pt idx="0">
                  <c:v>100</c:v>
                </c:pt>
                <c:pt idx="1">
                  <c:v>111.74210273506763</c:v>
                </c:pt>
                <c:pt idx="2">
                  <c:v>124.76400721186825</c:v>
                </c:pt>
                <c:pt idx="3">
                  <c:v>122.55362926988428</c:v>
                </c:pt>
                <c:pt idx="4">
                  <c:v>115.39368672871588</c:v>
                </c:pt>
                <c:pt idx="5">
                  <c:v>105.40534974285258</c:v>
                </c:pt>
                <c:pt idx="6">
                  <c:v>126.94333027054884</c:v>
                </c:pt>
                <c:pt idx="7">
                  <c:v>138.22298281910878</c:v>
                </c:pt>
                <c:pt idx="8">
                  <c:v>148.89713811817461</c:v>
                </c:pt>
                <c:pt idx="9">
                  <c:v>167.25175796586137</c:v>
                </c:pt>
                <c:pt idx="10">
                  <c:v>175.24311189715013</c:v>
                </c:pt>
                <c:pt idx="11">
                  <c:v>131.34717218935467</c:v>
                </c:pt>
                <c:pt idx="12">
                  <c:v>153.56195457327345</c:v>
                </c:pt>
                <c:pt idx="13">
                  <c:v>169.5754416361172</c:v>
                </c:pt>
                <c:pt idx="14">
                  <c:v>169.30692635792545</c:v>
                </c:pt>
                <c:pt idx="15">
                  <c:v>182.23926628094827</c:v>
                </c:pt>
              </c:numCache>
            </c:numRef>
          </c:val>
          <c:smooth val="0"/>
        </c:ser>
        <c:ser>
          <c:idx val="2"/>
          <c:order val="2"/>
          <c:tx>
            <c:strRef>
              <c:f>Sheet1!$D$1</c:f>
              <c:strCache>
                <c:ptCount val="1"/>
                <c:pt idx="0">
                  <c:v>REIT Market Cap</c:v>
                </c:pt>
              </c:strCache>
            </c:strRef>
          </c:tx>
          <c:spPr>
            <a:ln w="38100">
              <a:solidFill>
                <a:schemeClr val="bg2"/>
              </a:solidFill>
            </a:ln>
          </c:spPr>
          <c:marker>
            <c:symbol val="none"/>
          </c:marker>
          <c:cat>
            <c:strRef>
              <c:f>Sheet1!$A$2:$A$17</c:f>
              <c:strCache>
                <c:ptCount val="16"/>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strCache>
            </c:strRef>
          </c:cat>
          <c:val>
            <c:numRef>
              <c:f>Sheet1!$D$2:$D$17</c:f>
              <c:numCache>
                <c:formatCode>General</c:formatCode>
                <c:ptCount val="16"/>
                <c:pt idx="0">
                  <c:v>100</c:v>
                </c:pt>
                <c:pt idx="1">
                  <c:v>98.411485350855102</c:v>
                </c:pt>
                <c:pt idx="2">
                  <c:v>88.421361978399503</c:v>
                </c:pt>
                <c:pt idx="3">
                  <c:v>98.706076402972101</c:v>
                </c:pt>
                <c:pt idx="4">
                  <c:v>110.22159793587025</c:v>
                </c:pt>
                <c:pt idx="5">
                  <c:v>115.23014392267199</c:v>
                </c:pt>
                <c:pt idx="6">
                  <c:v>159.54304231437561</c:v>
                </c:pt>
                <c:pt idx="7">
                  <c:v>219.08942901992265</c:v>
                </c:pt>
                <c:pt idx="8">
                  <c:v>235.31086471724242</c:v>
                </c:pt>
                <c:pt idx="9">
                  <c:v>311.71938707983418</c:v>
                </c:pt>
                <c:pt idx="10">
                  <c:v>222.0170521255385</c:v>
                </c:pt>
                <c:pt idx="11">
                  <c:v>136.37359837989155</c:v>
                </c:pt>
                <c:pt idx="12">
                  <c:v>192.97791705625269</c:v>
                </c:pt>
                <c:pt idx="13">
                  <c:v>277.01193591861892</c:v>
                </c:pt>
                <c:pt idx="14">
                  <c:v>320.5638785829459</c:v>
                </c:pt>
                <c:pt idx="15">
                  <c:v>429.37378765820046</c:v>
                </c:pt>
              </c:numCache>
            </c:numRef>
          </c:val>
          <c:smooth val="0"/>
        </c:ser>
        <c:ser>
          <c:idx val="4"/>
          <c:order val="3"/>
          <c:tx>
            <c:strRef>
              <c:f>Sheet1!$F$1</c:f>
              <c:strCache>
                <c:ptCount val="1"/>
                <c:pt idx="0">
                  <c:v>Institutional Core Fund Assets</c:v>
                </c:pt>
              </c:strCache>
            </c:strRef>
          </c:tx>
          <c:spPr>
            <a:ln w="38100"/>
          </c:spPr>
          <c:marker>
            <c:symbol val="none"/>
          </c:marker>
          <c:cat>
            <c:strRef>
              <c:f>Sheet1!$A$2:$A$17</c:f>
              <c:strCache>
                <c:ptCount val="16"/>
                <c:pt idx="0">
                  <c:v>1997</c:v>
                </c:pt>
                <c:pt idx="1">
                  <c:v>1998</c:v>
                </c:pt>
                <c:pt idx="2">
                  <c:v>1999</c:v>
                </c:pt>
                <c:pt idx="3">
                  <c:v>2000</c:v>
                </c:pt>
                <c:pt idx="4">
                  <c:v>2001</c:v>
                </c:pt>
                <c:pt idx="5">
                  <c:v>2002</c:v>
                </c:pt>
                <c:pt idx="6">
                  <c:v>2003</c:v>
                </c:pt>
                <c:pt idx="7">
                  <c:v>2004</c:v>
                </c:pt>
                <c:pt idx="8">
                  <c:v>2005</c:v>
                </c:pt>
                <c:pt idx="9">
                  <c:v>2006</c:v>
                </c:pt>
                <c:pt idx="10">
                  <c:v>2007</c:v>
                </c:pt>
                <c:pt idx="11">
                  <c:v>2008</c:v>
                </c:pt>
                <c:pt idx="12">
                  <c:v>2009</c:v>
                </c:pt>
                <c:pt idx="13">
                  <c:v>2010</c:v>
                </c:pt>
                <c:pt idx="14">
                  <c:v>2011</c:v>
                </c:pt>
                <c:pt idx="15">
                  <c:v>2012</c:v>
                </c:pt>
              </c:strCache>
            </c:strRef>
          </c:cat>
          <c:val>
            <c:numRef>
              <c:f>Sheet1!$F$2:$F$17</c:f>
              <c:numCache>
                <c:formatCode>General</c:formatCode>
                <c:ptCount val="16"/>
                <c:pt idx="0">
                  <c:v>100</c:v>
                </c:pt>
                <c:pt idx="1">
                  <c:v>113.38700282910948</c:v>
                </c:pt>
                <c:pt idx="2">
                  <c:v>127.54147631922368</c:v>
                </c:pt>
                <c:pt idx="3">
                  <c:v>144.04339105380353</c:v>
                </c:pt>
                <c:pt idx="4">
                  <c:v>159.05958584295402</c:v>
                </c:pt>
                <c:pt idx="5">
                  <c:v>165.05876319401364</c:v>
                </c:pt>
                <c:pt idx="6">
                  <c:v>183.96657621383002</c:v>
                </c:pt>
                <c:pt idx="7">
                  <c:v>235.6175671592743</c:v>
                </c:pt>
                <c:pt idx="8">
                  <c:v>328.57063055909515</c:v>
                </c:pt>
                <c:pt idx="9">
                  <c:v>453.12025261582488</c:v>
                </c:pt>
                <c:pt idx="10">
                  <c:v>570.32707776338179</c:v>
                </c:pt>
                <c:pt idx="11">
                  <c:v>555.95420050326493</c:v>
                </c:pt>
                <c:pt idx="12">
                  <c:v>347.12360405580347</c:v>
                </c:pt>
                <c:pt idx="13">
                  <c:v>391.52330679154664</c:v>
                </c:pt>
                <c:pt idx="14">
                  <c:v>531.08245158360342</c:v>
                </c:pt>
                <c:pt idx="15">
                  <c:v>641.87360792038737</c:v>
                </c:pt>
              </c:numCache>
            </c:numRef>
          </c:val>
          <c:smooth val="0"/>
        </c:ser>
        <c:dLbls>
          <c:showLegendKey val="0"/>
          <c:showVal val="0"/>
          <c:showCatName val="0"/>
          <c:showSerName val="0"/>
          <c:showPercent val="0"/>
          <c:showBubbleSize val="0"/>
        </c:dLbls>
        <c:smooth val="0"/>
        <c:axId val="516288744"/>
        <c:axId val="545386408"/>
      </c:lineChart>
      <c:catAx>
        <c:axId val="516288744"/>
        <c:scaling>
          <c:orientation val="minMax"/>
        </c:scaling>
        <c:delete val="0"/>
        <c:axPos val="b"/>
        <c:numFmt formatCode="General" sourceLinked="1"/>
        <c:majorTickMark val="none"/>
        <c:minorTickMark val="none"/>
        <c:tickLblPos val="nextTo"/>
        <c:txPr>
          <a:bodyPr/>
          <a:lstStyle/>
          <a:p>
            <a:pPr>
              <a:defRPr sz="1400"/>
            </a:pPr>
            <a:endParaRPr lang="en-US"/>
          </a:p>
        </c:txPr>
        <c:crossAx val="545386408"/>
        <c:crosses val="autoZero"/>
        <c:auto val="1"/>
        <c:lblAlgn val="ctr"/>
        <c:lblOffset val="100"/>
        <c:noMultiLvlLbl val="0"/>
      </c:catAx>
      <c:valAx>
        <c:axId val="545386408"/>
        <c:scaling>
          <c:orientation val="minMax"/>
        </c:scaling>
        <c:delete val="0"/>
        <c:axPos val="l"/>
        <c:majorGridlines/>
        <c:title>
          <c:tx>
            <c:rich>
              <a:bodyPr rot="-5400000" vert="horz"/>
              <a:lstStyle/>
              <a:p>
                <a:pPr>
                  <a:defRPr sz="1200"/>
                </a:pPr>
                <a:r>
                  <a:rPr lang="en-US" sz="1200" dirty="0" smtClean="0"/>
                  <a:t>Index (1997 = 100)</a:t>
                </a:r>
                <a:endParaRPr lang="en-US" sz="1200" dirty="0"/>
              </a:p>
            </c:rich>
          </c:tx>
          <c:layout>
            <c:manualLayout>
              <c:xMode val="edge"/>
              <c:yMode val="edge"/>
              <c:x val="1.8305662034957808E-2"/>
              <c:y val="0.27002294809775224"/>
            </c:manualLayout>
          </c:layout>
          <c:overlay val="0"/>
        </c:title>
        <c:numFmt formatCode="General" sourceLinked="1"/>
        <c:majorTickMark val="none"/>
        <c:minorTickMark val="none"/>
        <c:tickLblPos val="nextTo"/>
        <c:spPr>
          <a:ln w="9525">
            <a:noFill/>
          </a:ln>
        </c:spPr>
        <c:txPr>
          <a:bodyPr/>
          <a:lstStyle/>
          <a:p>
            <a:pPr>
              <a:defRPr sz="1600"/>
            </a:pPr>
            <a:endParaRPr lang="en-US"/>
          </a:p>
        </c:txPr>
        <c:crossAx val="516288744"/>
        <c:crosses val="autoZero"/>
        <c:crossBetween val="between"/>
      </c:valAx>
    </c:plotArea>
    <c:legend>
      <c:legendPos val="b"/>
      <c:layout>
        <c:manualLayout>
          <c:xMode val="edge"/>
          <c:yMode val="edge"/>
          <c:x val="3.828290064993687E-2"/>
          <c:y val="0.86624872625016824"/>
          <c:w val="0.93453793230244719"/>
          <c:h val="0.11744898742905459"/>
        </c:manualLayout>
      </c:layout>
      <c:overlay val="0"/>
      <c:txPr>
        <a:bodyPr/>
        <a:lstStyle/>
        <a:p>
          <a:pPr>
            <a:defRPr sz="14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sz="1600" baseline="0" dirty="0" smtClean="0"/>
              <a:t>Yields are Down for Fixed Income Investments, but Real Estate Cash Return is Higher than Five Years Ago</a:t>
            </a:r>
            <a:endParaRPr lang="en-US" sz="1600" dirty="0"/>
          </a:p>
        </c:rich>
      </c:tx>
      <c:layout>
        <c:manualLayout>
          <c:xMode val="edge"/>
          <c:yMode val="edge"/>
          <c:x val="0.16906168909835081"/>
          <c:y val="0"/>
        </c:manualLayout>
      </c:layout>
      <c:overlay val="1"/>
    </c:title>
    <c:autoTitleDeleted val="0"/>
    <c:plotArea>
      <c:layout>
        <c:manualLayout>
          <c:layoutTarget val="inner"/>
          <c:xMode val="edge"/>
          <c:yMode val="edge"/>
          <c:x val="9.1765345685250577E-2"/>
          <c:y val="0.11598244437094547"/>
          <c:w val="0.86825815134534723"/>
          <c:h val="0.61542473367299677"/>
        </c:manualLayout>
      </c:layout>
      <c:lineChart>
        <c:grouping val="standard"/>
        <c:varyColors val="0"/>
        <c:ser>
          <c:idx val="1"/>
          <c:order val="0"/>
          <c:tx>
            <c:strRef>
              <c:f>Sheet1!$D$1</c:f>
              <c:strCache>
                <c:ptCount val="1"/>
                <c:pt idx="0">
                  <c:v>4Q 2007</c:v>
                </c:pt>
              </c:strCache>
            </c:strRef>
          </c:tx>
          <c:spPr>
            <a:ln>
              <a:noFill/>
              <a:prstDash val="sysDash"/>
            </a:ln>
          </c:spPr>
          <c:cat>
            <c:strRef>
              <c:f>Sheet1!$A$2:$A$9</c:f>
              <c:strCache>
                <c:ptCount val="8"/>
                <c:pt idx="0">
                  <c:v>10 Year Treasury Note</c:v>
                </c:pt>
                <c:pt idx="1">
                  <c:v>Barclay's US Aggregate Bond</c:v>
                </c:pt>
                <c:pt idx="2">
                  <c:v>10 Year AAA Municipal Bonds</c:v>
                </c:pt>
                <c:pt idx="3">
                  <c:v>Moody's AAA Corporate Bonds</c:v>
                </c:pt>
                <c:pt idx="4">
                  <c:v>Real Estate Cash Return</c:v>
                </c:pt>
                <c:pt idx="5">
                  <c:v>JP Morgan Emerging Markets Bonds</c:v>
                </c:pt>
                <c:pt idx="6">
                  <c:v>Moody's BAA Corporate Bonds</c:v>
                </c:pt>
                <c:pt idx="7">
                  <c:v>DLJ High Yield Corporate Bonds</c:v>
                </c:pt>
              </c:strCache>
            </c:strRef>
          </c:cat>
          <c:val>
            <c:numRef>
              <c:f>Sheet1!$D$2:$D$9</c:f>
              <c:numCache>
                <c:formatCode>0.00%</c:formatCode>
                <c:ptCount val="8"/>
                <c:pt idx="0">
                  <c:v>4.6268812260536418E-2</c:v>
                </c:pt>
                <c:pt idx="1">
                  <c:v>5.3471647509578578E-2</c:v>
                </c:pt>
                <c:pt idx="2">
                  <c:v>3.8653846153846157E-2</c:v>
                </c:pt>
                <c:pt idx="3">
                  <c:v>5.5578486055776893E-2</c:v>
                </c:pt>
                <c:pt idx="4">
                  <c:v>2.9310703273294658E-2</c:v>
                </c:pt>
                <c:pt idx="5">
                  <c:v>5.8340799999999998E-2</c:v>
                </c:pt>
                <c:pt idx="6">
                  <c:v>6.4821115537848611E-2</c:v>
                </c:pt>
                <c:pt idx="7">
                  <c:v>8.3013461538461522E-2</c:v>
                </c:pt>
              </c:numCache>
            </c:numRef>
          </c:val>
          <c:smooth val="0"/>
        </c:ser>
        <c:ser>
          <c:idx val="2"/>
          <c:order val="1"/>
          <c:tx>
            <c:strRef>
              <c:f>Sheet1!$F$1</c:f>
              <c:strCache>
                <c:ptCount val="1"/>
                <c:pt idx="0">
                  <c:v>4Q 2012</c:v>
                </c:pt>
              </c:strCache>
            </c:strRef>
          </c:tx>
          <c:spPr>
            <a:ln>
              <a:noFill/>
              <a:prstDash val="sysDash"/>
            </a:ln>
          </c:spPr>
          <c:marker>
            <c:spPr>
              <a:solidFill>
                <a:schemeClr val="bg2"/>
              </a:solidFill>
              <a:ln>
                <a:solidFill>
                  <a:schemeClr val="bg2"/>
                </a:solidFill>
              </a:ln>
            </c:spPr>
          </c:marker>
          <c:cat>
            <c:strRef>
              <c:f>Sheet1!$A$2:$A$9</c:f>
              <c:strCache>
                <c:ptCount val="8"/>
                <c:pt idx="0">
                  <c:v>10 Year Treasury Note</c:v>
                </c:pt>
                <c:pt idx="1">
                  <c:v>Barclay's US Aggregate Bond</c:v>
                </c:pt>
                <c:pt idx="2">
                  <c:v>10 Year AAA Municipal Bonds</c:v>
                </c:pt>
                <c:pt idx="3">
                  <c:v>Moody's AAA Corporate Bonds</c:v>
                </c:pt>
                <c:pt idx="4">
                  <c:v>Real Estate Cash Return</c:v>
                </c:pt>
                <c:pt idx="5">
                  <c:v>JP Morgan Emerging Markets Bonds</c:v>
                </c:pt>
                <c:pt idx="6">
                  <c:v>Moody's BAA Corporate Bonds</c:v>
                </c:pt>
                <c:pt idx="7">
                  <c:v>DLJ High Yield Corporate Bonds</c:v>
                </c:pt>
              </c:strCache>
            </c:strRef>
          </c:cat>
          <c:val>
            <c:numRef>
              <c:f>Sheet1!$F$2:$F$9</c:f>
              <c:numCache>
                <c:formatCode>0.0%</c:formatCode>
                <c:ptCount val="8"/>
                <c:pt idx="0">
                  <c:v>1.7854653846153843E-2</c:v>
                </c:pt>
                <c:pt idx="1">
                  <c:v>1.9377734375E-2</c:v>
                </c:pt>
                <c:pt idx="2">
                  <c:v>2.0017307692307699E-2</c:v>
                </c:pt>
                <c:pt idx="3">
                  <c:v>3.6724799999999988E-2</c:v>
                </c:pt>
                <c:pt idx="4">
                  <c:v>3.9253050496409259E-2</c:v>
                </c:pt>
                <c:pt idx="5">
                  <c:v>3.9672379032258058E-2</c:v>
                </c:pt>
                <c:pt idx="6">
                  <c:v>4.9389999999999976E-2</c:v>
                </c:pt>
                <c:pt idx="7">
                  <c:v>7.0621153846153847E-2</c:v>
                </c:pt>
              </c:numCache>
            </c:numRef>
          </c:val>
          <c:smooth val="0"/>
        </c:ser>
        <c:dLbls>
          <c:showLegendKey val="0"/>
          <c:showVal val="0"/>
          <c:showCatName val="0"/>
          <c:showSerName val="0"/>
          <c:showPercent val="0"/>
          <c:showBubbleSize val="0"/>
        </c:dLbls>
        <c:marker val="1"/>
        <c:smooth val="0"/>
        <c:axId val="545387584"/>
        <c:axId val="545387976"/>
      </c:lineChart>
      <c:catAx>
        <c:axId val="545387584"/>
        <c:scaling>
          <c:orientation val="minMax"/>
        </c:scaling>
        <c:delete val="0"/>
        <c:axPos val="b"/>
        <c:numFmt formatCode="General" sourceLinked="0"/>
        <c:majorTickMark val="out"/>
        <c:minorTickMark val="none"/>
        <c:tickLblPos val="nextTo"/>
        <c:txPr>
          <a:bodyPr/>
          <a:lstStyle/>
          <a:p>
            <a:pPr>
              <a:defRPr sz="1200"/>
            </a:pPr>
            <a:endParaRPr lang="en-US"/>
          </a:p>
        </c:txPr>
        <c:crossAx val="545387976"/>
        <c:crosses val="autoZero"/>
        <c:auto val="1"/>
        <c:lblAlgn val="ctr"/>
        <c:lblOffset val="100"/>
        <c:noMultiLvlLbl val="0"/>
      </c:catAx>
      <c:valAx>
        <c:axId val="545387976"/>
        <c:scaling>
          <c:orientation val="minMax"/>
        </c:scaling>
        <c:delete val="0"/>
        <c:axPos val="l"/>
        <c:majorGridlines/>
        <c:title>
          <c:tx>
            <c:rich>
              <a:bodyPr rot="-5400000" vert="horz"/>
              <a:lstStyle/>
              <a:p>
                <a:pPr>
                  <a:defRPr sz="1400" b="0"/>
                </a:pPr>
                <a:r>
                  <a:rPr lang="en-US" sz="1400" b="0" dirty="0" smtClean="0"/>
                  <a:t>Trailing</a:t>
                </a:r>
                <a:r>
                  <a:rPr lang="en-US" sz="1400" b="0" baseline="0" dirty="0" smtClean="0"/>
                  <a:t> Year Average </a:t>
                </a:r>
                <a:r>
                  <a:rPr lang="en-US" sz="1400" b="0" dirty="0" smtClean="0"/>
                  <a:t>Yield </a:t>
                </a:r>
                <a:endParaRPr lang="en-US" sz="1400" b="0" dirty="0"/>
              </a:p>
            </c:rich>
          </c:tx>
          <c:overlay val="0"/>
        </c:title>
        <c:numFmt formatCode="0%" sourceLinked="0"/>
        <c:majorTickMark val="out"/>
        <c:minorTickMark val="none"/>
        <c:tickLblPos val="nextTo"/>
        <c:txPr>
          <a:bodyPr/>
          <a:lstStyle/>
          <a:p>
            <a:pPr>
              <a:defRPr sz="1400">
                <a:solidFill>
                  <a:srgbClr val="50534D"/>
                </a:solidFill>
              </a:defRPr>
            </a:pPr>
            <a:endParaRPr lang="en-US"/>
          </a:p>
        </c:txPr>
        <c:crossAx val="545387584"/>
        <c:crosses val="autoZero"/>
        <c:crossBetween val="between"/>
      </c:valAx>
    </c:plotArea>
    <c:legend>
      <c:legendPos val="r"/>
      <c:layout>
        <c:manualLayout>
          <c:xMode val="edge"/>
          <c:yMode val="edge"/>
          <c:x val="0.14486487762324501"/>
          <c:y val="0.90718573413617409"/>
          <c:w val="0.73125548227920234"/>
          <c:h val="9.2814248766852112E-2"/>
        </c:manualLayout>
      </c:layout>
      <c:overlay val="0"/>
      <c:txPr>
        <a:bodyPr/>
        <a:lstStyle/>
        <a:p>
          <a:pPr>
            <a:defRPr sz="1400"/>
          </a:pPr>
          <a:endParaRPr lang="en-US"/>
        </a:p>
      </c:txPr>
    </c:legend>
    <c:plotVisOnly val="1"/>
    <c:dispBlanksAs val="gap"/>
    <c:showDLblsOverMax val="0"/>
  </c:chart>
  <c:txPr>
    <a:bodyPr/>
    <a:lstStyle/>
    <a:p>
      <a:pPr>
        <a:defRPr sz="1800"/>
      </a:pPr>
      <a:endParaRPr lang="en-US"/>
    </a:p>
  </c:txPr>
  <c:externalData r:id="rId1">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5885244909158199E-2"/>
          <c:y val="0.111947339723179"/>
          <c:w val="0.93326468447102495"/>
          <c:h val="0.73402029559516213"/>
        </c:manualLayout>
      </c:layout>
      <c:lineChart>
        <c:grouping val="standard"/>
        <c:varyColors val="0"/>
        <c:ser>
          <c:idx val="0"/>
          <c:order val="0"/>
          <c:tx>
            <c:strRef>
              <c:f>Sheet1!$B$1</c:f>
              <c:strCache>
                <c:ptCount val="1"/>
                <c:pt idx="0">
                  <c:v>Inflation</c:v>
                </c:pt>
              </c:strCache>
            </c:strRef>
          </c:tx>
          <c:spPr>
            <a:ln w="38100">
              <a:solidFill>
                <a:schemeClr val="bg2"/>
              </a:solidFill>
            </a:ln>
          </c:spPr>
          <c:marker>
            <c:symbol val="none"/>
          </c:marker>
          <c:cat>
            <c:numRef>
              <c:f>Sheet1!$A$2:$A$85</c:f>
              <c:numCache>
                <c:formatCode>General</c:formatCode>
                <c:ptCount val="84"/>
                <c:pt idx="0">
                  <c:v>1992</c:v>
                </c:pt>
                <c:pt idx="1">
                  <c:v>1992</c:v>
                </c:pt>
                <c:pt idx="2">
                  <c:v>1992</c:v>
                </c:pt>
                <c:pt idx="3">
                  <c:v>1992</c:v>
                </c:pt>
                <c:pt idx="4">
                  <c:v>1993</c:v>
                </c:pt>
                <c:pt idx="5">
                  <c:v>1993</c:v>
                </c:pt>
                <c:pt idx="6">
                  <c:v>1993</c:v>
                </c:pt>
                <c:pt idx="7">
                  <c:v>1993</c:v>
                </c:pt>
                <c:pt idx="8">
                  <c:v>1994</c:v>
                </c:pt>
                <c:pt idx="9">
                  <c:v>1994</c:v>
                </c:pt>
                <c:pt idx="10">
                  <c:v>1994</c:v>
                </c:pt>
                <c:pt idx="11">
                  <c:v>1994</c:v>
                </c:pt>
                <c:pt idx="12">
                  <c:v>1995</c:v>
                </c:pt>
                <c:pt idx="13">
                  <c:v>1995</c:v>
                </c:pt>
                <c:pt idx="14">
                  <c:v>1995</c:v>
                </c:pt>
                <c:pt idx="15">
                  <c:v>1995</c:v>
                </c:pt>
                <c:pt idx="16">
                  <c:v>1996</c:v>
                </c:pt>
                <c:pt idx="17">
                  <c:v>1996</c:v>
                </c:pt>
                <c:pt idx="18">
                  <c:v>1996</c:v>
                </c:pt>
                <c:pt idx="19">
                  <c:v>1996</c:v>
                </c:pt>
                <c:pt idx="20">
                  <c:v>1997</c:v>
                </c:pt>
                <c:pt idx="21">
                  <c:v>1997</c:v>
                </c:pt>
                <c:pt idx="22">
                  <c:v>1997</c:v>
                </c:pt>
                <c:pt idx="23">
                  <c:v>1997</c:v>
                </c:pt>
                <c:pt idx="24">
                  <c:v>1998</c:v>
                </c:pt>
                <c:pt idx="25">
                  <c:v>1998</c:v>
                </c:pt>
                <c:pt idx="26">
                  <c:v>1998</c:v>
                </c:pt>
                <c:pt idx="27">
                  <c:v>1998</c:v>
                </c:pt>
                <c:pt idx="28">
                  <c:v>1999</c:v>
                </c:pt>
                <c:pt idx="29">
                  <c:v>1999</c:v>
                </c:pt>
                <c:pt idx="30">
                  <c:v>1999</c:v>
                </c:pt>
                <c:pt idx="31">
                  <c:v>1999</c:v>
                </c:pt>
                <c:pt idx="32">
                  <c:v>2000</c:v>
                </c:pt>
                <c:pt idx="33">
                  <c:v>2000</c:v>
                </c:pt>
                <c:pt idx="34">
                  <c:v>2000</c:v>
                </c:pt>
                <c:pt idx="35">
                  <c:v>2000</c:v>
                </c:pt>
                <c:pt idx="36">
                  <c:v>2001</c:v>
                </c:pt>
                <c:pt idx="37">
                  <c:v>2001</c:v>
                </c:pt>
                <c:pt idx="38">
                  <c:v>2001</c:v>
                </c:pt>
                <c:pt idx="39">
                  <c:v>2001</c:v>
                </c:pt>
                <c:pt idx="40">
                  <c:v>2002</c:v>
                </c:pt>
                <c:pt idx="41">
                  <c:v>2002</c:v>
                </c:pt>
                <c:pt idx="42">
                  <c:v>2002</c:v>
                </c:pt>
                <c:pt idx="43">
                  <c:v>2002</c:v>
                </c:pt>
                <c:pt idx="44">
                  <c:v>2003</c:v>
                </c:pt>
                <c:pt idx="45">
                  <c:v>2003</c:v>
                </c:pt>
                <c:pt idx="46">
                  <c:v>2003</c:v>
                </c:pt>
                <c:pt idx="47">
                  <c:v>2003</c:v>
                </c:pt>
                <c:pt idx="48">
                  <c:v>2004</c:v>
                </c:pt>
                <c:pt idx="49">
                  <c:v>2004</c:v>
                </c:pt>
                <c:pt idx="50">
                  <c:v>2004</c:v>
                </c:pt>
                <c:pt idx="51">
                  <c:v>2004</c:v>
                </c:pt>
                <c:pt idx="52">
                  <c:v>2005</c:v>
                </c:pt>
                <c:pt idx="53">
                  <c:v>2005</c:v>
                </c:pt>
                <c:pt idx="54">
                  <c:v>2005</c:v>
                </c:pt>
                <c:pt idx="55">
                  <c:v>2005</c:v>
                </c:pt>
                <c:pt idx="56">
                  <c:v>2006</c:v>
                </c:pt>
                <c:pt idx="57">
                  <c:v>2006</c:v>
                </c:pt>
                <c:pt idx="58">
                  <c:v>2006</c:v>
                </c:pt>
                <c:pt idx="59">
                  <c:v>2006</c:v>
                </c:pt>
                <c:pt idx="60">
                  <c:v>2007</c:v>
                </c:pt>
                <c:pt idx="61">
                  <c:v>2007</c:v>
                </c:pt>
                <c:pt idx="62">
                  <c:v>2007</c:v>
                </c:pt>
                <c:pt idx="63">
                  <c:v>2007</c:v>
                </c:pt>
                <c:pt idx="64">
                  <c:v>2008</c:v>
                </c:pt>
                <c:pt idx="65">
                  <c:v>2008</c:v>
                </c:pt>
                <c:pt idx="66">
                  <c:v>2008</c:v>
                </c:pt>
                <c:pt idx="67">
                  <c:v>2008</c:v>
                </c:pt>
                <c:pt idx="68">
                  <c:v>2009</c:v>
                </c:pt>
                <c:pt idx="69">
                  <c:v>2009</c:v>
                </c:pt>
                <c:pt idx="70">
                  <c:v>2009</c:v>
                </c:pt>
                <c:pt idx="71">
                  <c:v>2009</c:v>
                </c:pt>
                <c:pt idx="72">
                  <c:v>2010</c:v>
                </c:pt>
                <c:pt idx="73">
                  <c:v>2010</c:v>
                </c:pt>
                <c:pt idx="74">
                  <c:v>2010</c:v>
                </c:pt>
                <c:pt idx="75">
                  <c:v>2010</c:v>
                </c:pt>
                <c:pt idx="76">
                  <c:v>2011</c:v>
                </c:pt>
                <c:pt idx="77">
                  <c:v>2011</c:v>
                </c:pt>
                <c:pt idx="78">
                  <c:v>2011</c:v>
                </c:pt>
                <c:pt idx="79">
                  <c:v>2011</c:v>
                </c:pt>
                <c:pt idx="80">
                  <c:v>2012</c:v>
                </c:pt>
                <c:pt idx="81">
                  <c:v>2012</c:v>
                </c:pt>
                <c:pt idx="82">
                  <c:v>2012</c:v>
                </c:pt>
                <c:pt idx="83">
                  <c:v>2012</c:v>
                </c:pt>
              </c:numCache>
            </c:numRef>
          </c:cat>
          <c:val>
            <c:numRef>
              <c:f>Sheet1!$B$2:$B$85</c:f>
              <c:numCache>
                <c:formatCode>General</c:formatCode>
                <c:ptCount val="84"/>
                <c:pt idx="0">
                  <c:v>100</c:v>
                </c:pt>
                <c:pt idx="1">
                  <c:v>100.71890726096333</c:v>
                </c:pt>
                <c:pt idx="2">
                  <c:v>101.43781452192667</c:v>
                </c:pt>
                <c:pt idx="3">
                  <c:v>102.30050323508269</c:v>
                </c:pt>
                <c:pt idx="4">
                  <c:v>103.01941049604602</c:v>
                </c:pt>
                <c:pt idx="5">
                  <c:v>103.73831775700937</c:v>
                </c:pt>
                <c:pt idx="6">
                  <c:v>104.24155283968368</c:v>
                </c:pt>
                <c:pt idx="7">
                  <c:v>105.17613227893602</c:v>
                </c:pt>
                <c:pt idx="8">
                  <c:v>105.75125808770669</c:v>
                </c:pt>
                <c:pt idx="9">
                  <c:v>106.32638389647737</c:v>
                </c:pt>
                <c:pt idx="10">
                  <c:v>107.33285406182604</c:v>
                </c:pt>
                <c:pt idx="11">
                  <c:v>107.90797987059671</c:v>
                </c:pt>
                <c:pt idx="12">
                  <c:v>108.69877785765635</c:v>
                </c:pt>
                <c:pt idx="13">
                  <c:v>109.56146657081239</c:v>
                </c:pt>
                <c:pt idx="14">
                  <c:v>110.06470165348669</c:v>
                </c:pt>
                <c:pt idx="15">
                  <c:v>110.63982746225737</c:v>
                </c:pt>
                <c:pt idx="16">
                  <c:v>111.79007907979872</c:v>
                </c:pt>
                <c:pt idx="17">
                  <c:v>112.65276779295471</c:v>
                </c:pt>
                <c:pt idx="18">
                  <c:v>113.37167505391803</c:v>
                </c:pt>
                <c:pt idx="19">
                  <c:v>114.37814521926673</c:v>
                </c:pt>
                <c:pt idx="20">
                  <c:v>114.88138030194106</c:v>
                </c:pt>
                <c:pt idx="21">
                  <c:v>115.16894320632638</c:v>
                </c:pt>
                <c:pt idx="22">
                  <c:v>115.88785046728971</c:v>
                </c:pt>
                <c:pt idx="23">
                  <c:v>116.31919482386775</c:v>
                </c:pt>
                <c:pt idx="24">
                  <c:v>116.46297627606039</c:v>
                </c:pt>
                <c:pt idx="25">
                  <c:v>117.03810208483108</c:v>
                </c:pt>
                <c:pt idx="26">
                  <c:v>117.54133716750539</c:v>
                </c:pt>
                <c:pt idx="27">
                  <c:v>118.1883537023724</c:v>
                </c:pt>
                <c:pt idx="28">
                  <c:v>118.47591660675774</c:v>
                </c:pt>
                <c:pt idx="29">
                  <c:v>119.33860531991374</c:v>
                </c:pt>
                <c:pt idx="30">
                  <c:v>120.63263838964775</c:v>
                </c:pt>
                <c:pt idx="31">
                  <c:v>121.35154565061109</c:v>
                </c:pt>
                <c:pt idx="32">
                  <c:v>122.93314162473041</c:v>
                </c:pt>
                <c:pt idx="33">
                  <c:v>123.79583033788641</c:v>
                </c:pt>
                <c:pt idx="34">
                  <c:v>124.80230050323509</c:v>
                </c:pt>
                <c:pt idx="35">
                  <c:v>125.52120776419842</c:v>
                </c:pt>
                <c:pt idx="36">
                  <c:v>126.59956865564341</c:v>
                </c:pt>
                <c:pt idx="37">
                  <c:v>127.74982027318475</c:v>
                </c:pt>
                <c:pt idx="38">
                  <c:v>128.03738317757009</c:v>
                </c:pt>
                <c:pt idx="39">
                  <c:v>127.53414809489576</c:v>
                </c:pt>
                <c:pt idx="40">
                  <c:v>128.32494608195543</c:v>
                </c:pt>
                <c:pt idx="41">
                  <c:v>129.11574406901508</c:v>
                </c:pt>
                <c:pt idx="42">
                  <c:v>129.97843278217113</c:v>
                </c:pt>
                <c:pt idx="43">
                  <c:v>130.69734004313446</c:v>
                </c:pt>
                <c:pt idx="44">
                  <c:v>132.20704529115744</c:v>
                </c:pt>
                <c:pt idx="45">
                  <c:v>131.63191948238676</c:v>
                </c:pt>
                <c:pt idx="46">
                  <c:v>133.06973400431346</c:v>
                </c:pt>
                <c:pt idx="47">
                  <c:v>133.35729690869877</c:v>
                </c:pt>
                <c:pt idx="48">
                  <c:v>134.50754852624013</c:v>
                </c:pt>
                <c:pt idx="49">
                  <c:v>135.80158159597414</c:v>
                </c:pt>
                <c:pt idx="50">
                  <c:v>136.44859813084113</c:v>
                </c:pt>
                <c:pt idx="51">
                  <c:v>137.81452192667146</c:v>
                </c:pt>
                <c:pt idx="52">
                  <c:v>138.82099209202013</c:v>
                </c:pt>
                <c:pt idx="53">
                  <c:v>139.25233644859813</c:v>
                </c:pt>
                <c:pt idx="54">
                  <c:v>142.91876347951117</c:v>
                </c:pt>
                <c:pt idx="55">
                  <c:v>142.41552839683681</c:v>
                </c:pt>
                <c:pt idx="56">
                  <c:v>143.56578001437813</c:v>
                </c:pt>
                <c:pt idx="57">
                  <c:v>145.07548526240117</c:v>
                </c:pt>
                <c:pt idx="58">
                  <c:v>145.79439252336451</c:v>
                </c:pt>
                <c:pt idx="59">
                  <c:v>146.0100647016535</c:v>
                </c:pt>
                <c:pt idx="60">
                  <c:v>147.58303378864127</c:v>
                </c:pt>
                <c:pt idx="61">
                  <c:v>148.98202731847593</c:v>
                </c:pt>
                <c:pt idx="62">
                  <c:v>149.92595255212078</c:v>
                </c:pt>
                <c:pt idx="63">
                  <c:v>152.00934579439252</c:v>
                </c:pt>
                <c:pt idx="64">
                  <c:v>153.44428468727534</c:v>
                </c:pt>
                <c:pt idx="65">
                  <c:v>156.34076204169662</c:v>
                </c:pt>
                <c:pt idx="66">
                  <c:v>157.34867002156722</c:v>
                </c:pt>
                <c:pt idx="67">
                  <c:v>151.97771387491014</c:v>
                </c:pt>
                <c:pt idx="68">
                  <c:v>152.81164629762762</c:v>
                </c:pt>
                <c:pt idx="69">
                  <c:v>154.38102084831058</c:v>
                </c:pt>
                <c:pt idx="70">
                  <c:v>155.19985621854781</c:v>
                </c:pt>
                <c:pt idx="71">
                  <c:v>156.24011502516177</c:v>
                </c:pt>
                <c:pt idx="72">
                  <c:v>156.31919482386775</c:v>
                </c:pt>
                <c:pt idx="73">
                  <c:v>156.15097052480229</c:v>
                </c:pt>
                <c:pt idx="74">
                  <c:v>156.98346513299785</c:v>
                </c:pt>
                <c:pt idx="75">
                  <c:v>158.45722501797269</c:v>
                </c:pt>
                <c:pt idx="76">
                  <c:v>160.45506829618981</c:v>
                </c:pt>
                <c:pt idx="77">
                  <c:v>161.63695183321352</c:v>
                </c:pt>
                <c:pt idx="78">
                  <c:v>163.098490294752</c:v>
                </c:pt>
                <c:pt idx="79">
                  <c:v>163.215672178289</c:v>
                </c:pt>
                <c:pt idx="80">
                  <c:v>164.7002156721783</c:v>
                </c:pt>
                <c:pt idx="81">
                  <c:v>164.35514018691589</c:v>
                </c:pt>
                <c:pt idx="82">
                  <c:v>166.36520488856937</c:v>
                </c:pt>
                <c:pt idx="83">
                  <c:v>166.05248023005035</c:v>
                </c:pt>
              </c:numCache>
            </c:numRef>
          </c:val>
          <c:smooth val="0"/>
        </c:ser>
        <c:ser>
          <c:idx val="1"/>
          <c:order val="1"/>
          <c:tx>
            <c:strRef>
              <c:f>Sheet1!$C$1</c:f>
              <c:strCache>
                <c:ptCount val="1"/>
                <c:pt idx="0">
                  <c:v>Real Estate Income</c:v>
                </c:pt>
              </c:strCache>
            </c:strRef>
          </c:tx>
          <c:spPr>
            <a:ln w="38100">
              <a:solidFill>
                <a:schemeClr val="accent1"/>
              </a:solidFill>
            </a:ln>
          </c:spPr>
          <c:marker>
            <c:symbol val="none"/>
          </c:marker>
          <c:cat>
            <c:numRef>
              <c:f>Sheet1!$A$2:$A$85</c:f>
              <c:numCache>
                <c:formatCode>General</c:formatCode>
                <c:ptCount val="84"/>
                <c:pt idx="0">
                  <c:v>1992</c:v>
                </c:pt>
                <c:pt idx="1">
                  <c:v>1992</c:v>
                </c:pt>
                <c:pt idx="2">
                  <c:v>1992</c:v>
                </c:pt>
                <c:pt idx="3">
                  <c:v>1992</c:v>
                </c:pt>
                <c:pt idx="4">
                  <c:v>1993</c:v>
                </c:pt>
                <c:pt idx="5">
                  <c:v>1993</c:v>
                </c:pt>
                <c:pt idx="6">
                  <c:v>1993</c:v>
                </c:pt>
                <c:pt idx="7">
                  <c:v>1993</c:v>
                </c:pt>
                <c:pt idx="8">
                  <c:v>1994</c:v>
                </c:pt>
                <c:pt idx="9">
                  <c:v>1994</c:v>
                </c:pt>
                <c:pt idx="10">
                  <c:v>1994</c:v>
                </c:pt>
                <c:pt idx="11">
                  <c:v>1994</c:v>
                </c:pt>
                <c:pt idx="12">
                  <c:v>1995</c:v>
                </c:pt>
                <c:pt idx="13">
                  <c:v>1995</c:v>
                </c:pt>
                <c:pt idx="14">
                  <c:v>1995</c:v>
                </c:pt>
                <c:pt idx="15">
                  <c:v>1995</c:v>
                </c:pt>
                <c:pt idx="16">
                  <c:v>1996</c:v>
                </c:pt>
                <c:pt idx="17">
                  <c:v>1996</c:v>
                </c:pt>
                <c:pt idx="18">
                  <c:v>1996</c:v>
                </c:pt>
                <c:pt idx="19">
                  <c:v>1996</c:v>
                </c:pt>
                <c:pt idx="20">
                  <c:v>1997</c:v>
                </c:pt>
                <c:pt idx="21">
                  <c:v>1997</c:v>
                </c:pt>
                <c:pt idx="22">
                  <c:v>1997</c:v>
                </c:pt>
                <c:pt idx="23">
                  <c:v>1997</c:v>
                </c:pt>
                <c:pt idx="24">
                  <c:v>1998</c:v>
                </c:pt>
                <c:pt idx="25">
                  <c:v>1998</c:v>
                </c:pt>
                <c:pt idx="26">
                  <c:v>1998</c:v>
                </c:pt>
                <c:pt idx="27">
                  <c:v>1998</c:v>
                </c:pt>
                <c:pt idx="28">
                  <c:v>1999</c:v>
                </c:pt>
                <c:pt idx="29">
                  <c:v>1999</c:v>
                </c:pt>
                <c:pt idx="30">
                  <c:v>1999</c:v>
                </c:pt>
                <c:pt idx="31">
                  <c:v>1999</c:v>
                </c:pt>
                <c:pt idx="32">
                  <c:v>2000</c:v>
                </c:pt>
                <c:pt idx="33">
                  <c:v>2000</c:v>
                </c:pt>
                <c:pt idx="34">
                  <c:v>2000</c:v>
                </c:pt>
                <c:pt idx="35">
                  <c:v>2000</c:v>
                </c:pt>
                <c:pt idx="36">
                  <c:v>2001</c:v>
                </c:pt>
                <c:pt idx="37">
                  <c:v>2001</c:v>
                </c:pt>
                <c:pt idx="38">
                  <c:v>2001</c:v>
                </c:pt>
                <c:pt idx="39">
                  <c:v>2001</c:v>
                </c:pt>
                <c:pt idx="40">
                  <c:v>2002</c:v>
                </c:pt>
                <c:pt idx="41">
                  <c:v>2002</c:v>
                </c:pt>
                <c:pt idx="42">
                  <c:v>2002</c:v>
                </c:pt>
                <c:pt idx="43">
                  <c:v>2002</c:v>
                </c:pt>
                <c:pt idx="44">
                  <c:v>2003</c:v>
                </c:pt>
                <c:pt idx="45">
                  <c:v>2003</c:v>
                </c:pt>
                <c:pt idx="46">
                  <c:v>2003</c:v>
                </c:pt>
                <c:pt idx="47">
                  <c:v>2003</c:v>
                </c:pt>
                <c:pt idx="48">
                  <c:v>2004</c:v>
                </c:pt>
                <c:pt idx="49">
                  <c:v>2004</c:v>
                </c:pt>
                <c:pt idx="50">
                  <c:v>2004</c:v>
                </c:pt>
                <c:pt idx="51">
                  <c:v>2004</c:v>
                </c:pt>
                <c:pt idx="52">
                  <c:v>2005</c:v>
                </c:pt>
                <c:pt idx="53">
                  <c:v>2005</c:v>
                </c:pt>
                <c:pt idx="54">
                  <c:v>2005</c:v>
                </c:pt>
                <c:pt idx="55">
                  <c:v>2005</c:v>
                </c:pt>
                <c:pt idx="56">
                  <c:v>2006</c:v>
                </c:pt>
                <c:pt idx="57">
                  <c:v>2006</c:v>
                </c:pt>
                <c:pt idx="58">
                  <c:v>2006</c:v>
                </c:pt>
                <c:pt idx="59">
                  <c:v>2006</c:v>
                </c:pt>
                <c:pt idx="60">
                  <c:v>2007</c:v>
                </c:pt>
                <c:pt idx="61">
                  <c:v>2007</c:v>
                </c:pt>
                <c:pt idx="62">
                  <c:v>2007</c:v>
                </c:pt>
                <c:pt idx="63">
                  <c:v>2007</c:v>
                </c:pt>
                <c:pt idx="64">
                  <c:v>2008</c:v>
                </c:pt>
                <c:pt idx="65">
                  <c:v>2008</c:v>
                </c:pt>
                <c:pt idx="66">
                  <c:v>2008</c:v>
                </c:pt>
                <c:pt idx="67">
                  <c:v>2008</c:v>
                </c:pt>
                <c:pt idx="68">
                  <c:v>2009</c:v>
                </c:pt>
                <c:pt idx="69">
                  <c:v>2009</c:v>
                </c:pt>
                <c:pt idx="70">
                  <c:v>2009</c:v>
                </c:pt>
                <c:pt idx="71">
                  <c:v>2009</c:v>
                </c:pt>
                <c:pt idx="72">
                  <c:v>2010</c:v>
                </c:pt>
                <c:pt idx="73">
                  <c:v>2010</c:v>
                </c:pt>
                <c:pt idx="74">
                  <c:v>2010</c:v>
                </c:pt>
                <c:pt idx="75">
                  <c:v>2010</c:v>
                </c:pt>
                <c:pt idx="76">
                  <c:v>2011</c:v>
                </c:pt>
                <c:pt idx="77">
                  <c:v>2011</c:v>
                </c:pt>
                <c:pt idx="78">
                  <c:v>2011</c:v>
                </c:pt>
                <c:pt idx="79">
                  <c:v>2011</c:v>
                </c:pt>
                <c:pt idx="80">
                  <c:v>2012</c:v>
                </c:pt>
                <c:pt idx="81">
                  <c:v>2012</c:v>
                </c:pt>
                <c:pt idx="82">
                  <c:v>2012</c:v>
                </c:pt>
                <c:pt idx="83">
                  <c:v>2012</c:v>
                </c:pt>
              </c:numCache>
            </c:numRef>
          </c:cat>
          <c:val>
            <c:numRef>
              <c:f>Sheet1!$C$2:$C$85</c:f>
              <c:numCache>
                <c:formatCode>General</c:formatCode>
                <c:ptCount val="84"/>
                <c:pt idx="0">
                  <c:v>100</c:v>
                </c:pt>
                <c:pt idx="1">
                  <c:v>103.626214</c:v>
                </c:pt>
                <c:pt idx="2">
                  <c:v>99.551988775958307</c:v>
                </c:pt>
                <c:pt idx="3">
                  <c:v>100.90424624685733</c:v>
                </c:pt>
                <c:pt idx="4">
                  <c:v>102.17368725240286</c:v>
                </c:pt>
                <c:pt idx="5">
                  <c:v>98.705302330143397</c:v>
                </c:pt>
                <c:pt idx="6">
                  <c:v>98.770258315500826</c:v>
                </c:pt>
                <c:pt idx="7">
                  <c:v>103.56816880545598</c:v>
                </c:pt>
                <c:pt idx="8">
                  <c:v>101.6504104875473</c:v>
                </c:pt>
                <c:pt idx="9">
                  <c:v>103.75319153905691</c:v>
                </c:pt>
                <c:pt idx="10">
                  <c:v>104.72274332581917</c:v>
                </c:pt>
                <c:pt idx="11">
                  <c:v>108.09359773540568</c:v>
                </c:pt>
                <c:pt idx="12">
                  <c:v>109.31842358632117</c:v>
                </c:pt>
                <c:pt idx="13">
                  <c:v>110.47058073897227</c:v>
                </c:pt>
                <c:pt idx="14">
                  <c:v>109.1647124228801</c:v>
                </c:pt>
                <c:pt idx="15">
                  <c:v>109.89377441303193</c:v>
                </c:pt>
                <c:pt idx="16">
                  <c:v>107.41016522085771</c:v>
                </c:pt>
                <c:pt idx="17">
                  <c:v>110.91178708983533</c:v>
                </c:pt>
                <c:pt idx="18">
                  <c:v>110.01758077054522</c:v>
                </c:pt>
                <c:pt idx="19">
                  <c:v>112.79907275198136</c:v>
                </c:pt>
                <c:pt idx="20">
                  <c:v>113.73162780605108</c:v>
                </c:pt>
                <c:pt idx="21">
                  <c:v>117.21614879193567</c:v>
                </c:pt>
                <c:pt idx="22">
                  <c:v>116.54432091865023</c:v>
                </c:pt>
                <c:pt idx="23">
                  <c:v>121.03730378085295</c:v>
                </c:pt>
                <c:pt idx="24">
                  <c:v>124.09248503983289</c:v>
                </c:pt>
                <c:pt idx="25">
                  <c:v>121.70510322512254</c:v>
                </c:pt>
                <c:pt idx="26">
                  <c:v>123.32918237049779</c:v>
                </c:pt>
                <c:pt idx="27">
                  <c:v>125.36098995142156</c:v>
                </c:pt>
                <c:pt idx="28">
                  <c:v>124.74444955952167</c:v>
                </c:pt>
                <c:pt idx="29">
                  <c:v>130.84157528853092</c:v>
                </c:pt>
                <c:pt idx="30">
                  <c:v>127.67740076293457</c:v>
                </c:pt>
                <c:pt idx="31">
                  <c:v>130.19618605228754</c:v>
                </c:pt>
                <c:pt idx="32">
                  <c:v>132.74045257892223</c:v>
                </c:pt>
                <c:pt idx="33">
                  <c:v>141.79651730459878</c:v>
                </c:pt>
                <c:pt idx="34">
                  <c:v>143.20957773611119</c:v>
                </c:pt>
                <c:pt idx="35">
                  <c:v>146.61858721579802</c:v>
                </c:pt>
                <c:pt idx="36">
                  <c:v>150.76734341430301</c:v>
                </c:pt>
                <c:pt idx="37">
                  <c:v>152.47925986089598</c:v>
                </c:pt>
                <c:pt idx="38">
                  <c:v>150.09734932196437</c:v>
                </c:pt>
                <c:pt idx="39">
                  <c:v>148.6501271905104</c:v>
                </c:pt>
                <c:pt idx="40">
                  <c:v>149.44002869587916</c:v>
                </c:pt>
                <c:pt idx="41">
                  <c:v>148.41668878417465</c:v>
                </c:pt>
                <c:pt idx="42">
                  <c:v>145.73322896927729</c:v>
                </c:pt>
                <c:pt idx="43">
                  <c:v>142.46004170130757</c:v>
                </c:pt>
                <c:pt idx="44">
                  <c:v>141.50275010988645</c:v>
                </c:pt>
                <c:pt idx="45">
                  <c:v>140.79825036791436</c:v>
                </c:pt>
                <c:pt idx="46">
                  <c:v>137.32657805271518</c:v>
                </c:pt>
                <c:pt idx="47">
                  <c:v>137.33701212611564</c:v>
                </c:pt>
                <c:pt idx="48">
                  <c:v>135.04350462416133</c:v>
                </c:pt>
                <c:pt idx="49">
                  <c:v>138.00995667457863</c:v>
                </c:pt>
                <c:pt idx="50">
                  <c:v>136.3989029657362</c:v>
                </c:pt>
                <c:pt idx="51">
                  <c:v>137.81173507855655</c:v>
                </c:pt>
                <c:pt idx="52">
                  <c:v>138.45767797451268</c:v>
                </c:pt>
                <c:pt idx="53">
                  <c:v>138.02977452073245</c:v>
                </c:pt>
                <c:pt idx="54">
                  <c:v>138.95470375800937</c:v>
                </c:pt>
                <c:pt idx="55">
                  <c:v>141.1399901916771</c:v>
                </c:pt>
                <c:pt idx="56">
                  <c:v>143.83938847928627</c:v>
                </c:pt>
                <c:pt idx="57">
                  <c:v>146.95556095114864</c:v>
                </c:pt>
                <c:pt idx="58">
                  <c:v>144.72357050031042</c:v>
                </c:pt>
                <c:pt idx="59">
                  <c:v>151.83162380112628</c:v>
                </c:pt>
                <c:pt idx="60">
                  <c:v>151.74508129387587</c:v>
                </c:pt>
                <c:pt idx="61">
                  <c:v>153.93946236211417</c:v>
                </c:pt>
                <c:pt idx="62">
                  <c:v>154.44626493889197</c:v>
                </c:pt>
                <c:pt idx="63">
                  <c:v>160.60919293832924</c:v>
                </c:pt>
                <c:pt idx="64">
                  <c:v>158.9506123186018</c:v>
                </c:pt>
                <c:pt idx="65">
                  <c:v>161.21825897615938</c:v>
                </c:pt>
                <c:pt idx="66">
                  <c:v>159.21208959292926</c:v>
                </c:pt>
                <c:pt idx="67">
                  <c:v>160.41938372346621</c:v>
                </c:pt>
                <c:pt idx="68">
                  <c:v>160.8271104417193</c:v>
                </c:pt>
                <c:pt idx="69">
                  <c:v>160.87271296888503</c:v>
                </c:pt>
                <c:pt idx="70">
                  <c:v>157.25238356569221</c:v>
                </c:pt>
                <c:pt idx="71">
                  <c:v>155.84767790125278</c:v>
                </c:pt>
                <c:pt idx="72">
                  <c:v>156.12642705794698</c:v>
                </c:pt>
                <c:pt idx="73">
                  <c:v>157.6350985803077</c:v>
                </c:pt>
                <c:pt idx="74">
                  <c:v>155.33818494808617</c:v>
                </c:pt>
                <c:pt idx="75">
                  <c:v>156.90378103904948</c:v>
                </c:pt>
                <c:pt idx="76">
                  <c:v>156.76874650701166</c:v>
                </c:pt>
                <c:pt idx="77">
                  <c:v>160.29015350161316</c:v>
                </c:pt>
                <c:pt idx="78">
                  <c:v>158.89660052447934</c:v>
                </c:pt>
                <c:pt idx="79">
                  <c:v>161.76315398968316</c:v>
                </c:pt>
                <c:pt idx="80">
                  <c:v>163.99923680228181</c:v>
                </c:pt>
                <c:pt idx="81">
                  <c:v>166.8334994925691</c:v>
                </c:pt>
                <c:pt idx="82">
                  <c:v>166.80011277265066</c:v>
                </c:pt>
                <c:pt idx="83">
                  <c:v>167.84480689896267</c:v>
                </c:pt>
              </c:numCache>
            </c:numRef>
          </c:val>
          <c:smooth val="0"/>
        </c:ser>
        <c:dLbls>
          <c:showLegendKey val="0"/>
          <c:showVal val="0"/>
          <c:showCatName val="0"/>
          <c:showSerName val="0"/>
          <c:showPercent val="0"/>
          <c:showBubbleSize val="0"/>
        </c:dLbls>
        <c:smooth val="0"/>
        <c:axId val="545389152"/>
        <c:axId val="545389544"/>
      </c:lineChart>
      <c:catAx>
        <c:axId val="545389152"/>
        <c:scaling>
          <c:orientation val="minMax"/>
        </c:scaling>
        <c:delete val="0"/>
        <c:axPos val="b"/>
        <c:numFmt formatCode="General" sourceLinked="1"/>
        <c:majorTickMark val="none"/>
        <c:minorTickMark val="none"/>
        <c:tickLblPos val="nextTo"/>
        <c:txPr>
          <a:bodyPr/>
          <a:lstStyle/>
          <a:p>
            <a:pPr>
              <a:defRPr sz="1200">
                <a:latin typeface="+mn-lt"/>
              </a:defRPr>
            </a:pPr>
            <a:endParaRPr lang="en-US"/>
          </a:p>
        </c:txPr>
        <c:crossAx val="545389544"/>
        <c:crosses val="autoZero"/>
        <c:auto val="1"/>
        <c:lblAlgn val="ctr"/>
        <c:lblOffset val="100"/>
        <c:tickLblSkip val="8"/>
        <c:noMultiLvlLbl val="0"/>
      </c:catAx>
      <c:valAx>
        <c:axId val="545389544"/>
        <c:scaling>
          <c:orientation val="minMax"/>
          <c:max val="170"/>
          <c:min val="90"/>
        </c:scaling>
        <c:delete val="0"/>
        <c:axPos val="l"/>
        <c:title>
          <c:tx>
            <c:rich>
              <a:bodyPr rot="0" vert="horz"/>
              <a:lstStyle/>
              <a:p>
                <a:pPr>
                  <a:defRPr>
                    <a:latin typeface="+mn-lt"/>
                  </a:defRPr>
                </a:pPr>
                <a:r>
                  <a:rPr lang="en-US" b="0" dirty="0" smtClean="0">
                    <a:latin typeface="+mn-lt"/>
                  </a:rPr>
                  <a:t>Index Levels</a:t>
                </a:r>
                <a:endParaRPr lang="en-US" b="0" dirty="0">
                  <a:latin typeface="+mn-lt"/>
                </a:endParaRPr>
              </a:p>
            </c:rich>
          </c:tx>
          <c:layout>
            <c:manualLayout>
              <c:xMode val="edge"/>
              <c:yMode val="edge"/>
              <c:x val="7.6048692437846298E-3"/>
              <c:y val="9.8053379915620693E-3"/>
            </c:manualLayout>
          </c:layout>
          <c:overlay val="0"/>
        </c:title>
        <c:numFmt formatCode="General" sourceLinked="1"/>
        <c:majorTickMark val="out"/>
        <c:minorTickMark val="in"/>
        <c:tickLblPos val="nextTo"/>
        <c:txPr>
          <a:bodyPr/>
          <a:lstStyle/>
          <a:p>
            <a:pPr>
              <a:defRPr sz="1200">
                <a:latin typeface="+mn-lt"/>
              </a:defRPr>
            </a:pPr>
            <a:endParaRPr lang="en-US"/>
          </a:p>
        </c:txPr>
        <c:crossAx val="545389152"/>
        <c:crosses val="autoZero"/>
        <c:crossBetween val="between"/>
      </c:valAx>
      <c:spPr>
        <a:noFill/>
      </c:spPr>
    </c:plotArea>
    <c:plotVisOnly val="1"/>
    <c:dispBlanksAs val="gap"/>
    <c:showDLblsOverMax val="0"/>
  </c:chart>
  <c:txPr>
    <a:bodyPr/>
    <a:lstStyle/>
    <a:p>
      <a:pPr>
        <a:defRPr sz="1000">
          <a:latin typeface="Arial Narrow" pitchFamily="34" charset="0"/>
        </a:defRPr>
      </a:pPr>
      <a:endParaRPr lang="en-US"/>
    </a:p>
  </c:txPr>
  <c:externalData r:id="rId1">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1093765150139283E-2"/>
          <c:y val="3.5087719298245612E-2"/>
          <c:w val="0.80722851229696591"/>
          <c:h val="0.68045525661083917"/>
        </c:manualLayout>
      </c:layout>
      <c:areaChart>
        <c:grouping val="standard"/>
        <c:varyColors val="1"/>
        <c:ser>
          <c:idx val="2"/>
          <c:order val="2"/>
          <c:tx>
            <c:strRef>
              <c:f>Sheet1!$D$8</c:f>
              <c:strCache>
                <c:ptCount val="1"/>
                <c:pt idx="0">
                  <c:v>Real Estate Spread to Baa</c:v>
                </c:pt>
              </c:strCache>
            </c:strRef>
          </c:tx>
          <c:spPr>
            <a:solidFill>
              <a:schemeClr val="bg1">
                <a:lumMod val="75000"/>
              </a:schemeClr>
            </a:solidFill>
          </c:spPr>
          <c:cat>
            <c:numRef>
              <c:f>Sheet1!$A$9:$A$100</c:f>
              <c:numCache>
                <c:formatCode>m/d/yyyy</c:formatCode>
                <c:ptCount val="92"/>
                <c:pt idx="0">
                  <c:v>34972</c:v>
                </c:pt>
                <c:pt idx="1">
                  <c:v>35064</c:v>
                </c:pt>
                <c:pt idx="2">
                  <c:v>35155</c:v>
                </c:pt>
                <c:pt idx="3">
                  <c:v>35246</c:v>
                </c:pt>
                <c:pt idx="4">
                  <c:v>35338</c:v>
                </c:pt>
                <c:pt idx="5">
                  <c:v>35430</c:v>
                </c:pt>
                <c:pt idx="6">
                  <c:v>35520</c:v>
                </c:pt>
                <c:pt idx="7">
                  <c:v>35611</c:v>
                </c:pt>
                <c:pt idx="8">
                  <c:v>35703</c:v>
                </c:pt>
                <c:pt idx="9">
                  <c:v>35795</c:v>
                </c:pt>
                <c:pt idx="10">
                  <c:v>35885</c:v>
                </c:pt>
                <c:pt idx="11">
                  <c:v>35976</c:v>
                </c:pt>
                <c:pt idx="12">
                  <c:v>36068</c:v>
                </c:pt>
                <c:pt idx="13">
                  <c:v>36160</c:v>
                </c:pt>
                <c:pt idx="14">
                  <c:v>36250</c:v>
                </c:pt>
                <c:pt idx="15">
                  <c:v>36341</c:v>
                </c:pt>
                <c:pt idx="16">
                  <c:v>36433</c:v>
                </c:pt>
                <c:pt idx="17">
                  <c:v>36525</c:v>
                </c:pt>
                <c:pt idx="18">
                  <c:v>36616</c:v>
                </c:pt>
                <c:pt idx="19">
                  <c:v>36707</c:v>
                </c:pt>
                <c:pt idx="20">
                  <c:v>36799</c:v>
                </c:pt>
                <c:pt idx="21">
                  <c:v>36891</c:v>
                </c:pt>
                <c:pt idx="22">
                  <c:v>36981</c:v>
                </c:pt>
                <c:pt idx="23">
                  <c:v>37072</c:v>
                </c:pt>
                <c:pt idx="24">
                  <c:v>37164</c:v>
                </c:pt>
                <c:pt idx="25">
                  <c:v>37256</c:v>
                </c:pt>
                <c:pt idx="26">
                  <c:v>37346</c:v>
                </c:pt>
                <c:pt idx="27">
                  <c:v>37437</c:v>
                </c:pt>
                <c:pt idx="28">
                  <c:v>37529</c:v>
                </c:pt>
                <c:pt idx="29">
                  <c:v>37621</c:v>
                </c:pt>
                <c:pt idx="30">
                  <c:v>37711</c:v>
                </c:pt>
                <c:pt idx="31">
                  <c:v>37802</c:v>
                </c:pt>
                <c:pt idx="32">
                  <c:v>37894</c:v>
                </c:pt>
                <c:pt idx="33">
                  <c:v>37986</c:v>
                </c:pt>
                <c:pt idx="34">
                  <c:v>38077</c:v>
                </c:pt>
                <c:pt idx="35">
                  <c:v>38168</c:v>
                </c:pt>
                <c:pt idx="36">
                  <c:v>38260</c:v>
                </c:pt>
                <c:pt idx="37">
                  <c:v>38352</c:v>
                </c:pt>
                <c:pt idx="38">
                  <c:v>38442</c:v>
                </c:pt>
                <c:pt idx="39">
                  <c:v>38533</c:v>
                </c:pt>
                <c:pt idx="40">
                  <c:v>38625</c:v>
                </c:pt>
                <c:pt idx="41">
                  <c:v>38717</c:v>
                </c:pt>
                <c:pt idx="42">
                  <c:v>38807</c:v>
                </c:pt>
                <c:pt idx="43">
                  <c:v>38898</c:v>
                </c:pt>
                <c:pt idx="44">
                  <c:v>38990</c:v>
                </c:pt>
                <c:pt idx="45">
                  <c:v>39082</c:v>
                </c:pt>
                <c:pt idx="46">
                  <c:v>39172</c:v>
                </c:pt>
                <c:pt idx="47">
                  <c:v>39263</c:v>
                </c:pt>
                <c:pt idx="48">
                  <c:v>39355</c:v>
                </c:pt>
                <c:pt idx="49">
                  <c:v>39447</c:v>
                </c:pt>
                <c:pt idx="50">
                  <c:v>39538</c:v>
                </c:pt>
                <c:pt idx="51">
                  <c:v>39629</c:v>
                </c:pt>
                <c:pt idx="52">
                  <c:v>39721</c:v>
                </c:pt>
                <c:pt idx="53">
                  <c:v>39813</c:v>
                </c:pt>
                <c:pt idx="54">
                  <c:v>39903</c:v>
                </c:pt>
                <c:pt idx="55">
                  <c:v>39994</c:v>
                </c:pt>
                <c:pt idx="56">
                  <c:v>40086</c:v>
                </c:pt>
                <c:pt idx="57">
                  <c:v>40178</c:v>
                </c:pt>
                <c:pt idx="58">
                  <c:v>40268</c:v>
                </c:pt>
                <c:pt idx="59">
                  <c:v>40359</c:v>
                </c:pt>
                <c:pt idx="60">
                  <c:v>40451</c:v>
                </c:pt>
                <c:pt idx="61">
                  <c:v>40543</c:v>
                </c:pt>
                <c:pt idx="62">
                  <c:v>40633</c:v>
                </c:pt>
                <c:pt idx="63">
                  <c:v>40724</c:v>
                </c:pt>
                <c:pt idx="64">
                  <c:v>40816</c:v>
                </c:pt>
                <c:pt idx="65">
                  <c:v>40908</c:v>
                </c:pt>
                <c:pt idx="66">
                  <c:v>40999</c:v>
                </c:pt>
                <c:pt idx="67">
                  <c:v>41090</c:v>
                </c:pt>
                <c:pt idx="68">
                  <c:v>41182</c:v>
                </c:pt>
                <c:pt idx="69">
                  <c:v>41274</c:v>
                </c:pt>
              </c:numCache>
            </c:numRef>
          </c:cat>
          <c:val>
            <c:numRef>
              <c:f>Sheet1!$D$9:$D$100</c:f>
              <c:numCache>
                <c:formatCode>0.00</c:formatCode>
                <c:ptCount val="92"/>
                <c:pt idx="0">
                  <c:v>105.66668666666695</c:v>
                </c:pt>
                <c:pt idx="1">
                  <c:v>149.00001333333412</c:v>
                </c:pt>
                <c:pt idx="2">
                  <c:v>137.00001333333407</c:v>
                </c:pt>
                <c:pt idx="3">
                  <c:v>73.333353333334131</c:v>
                </c:pt>
                <c:pt idx="4">
                  <c:v>65.66663000000112</c:v>
                </c:pt>
                <c:pt idx="5">
                  <c:v>96.333346666667012</c:v>
                </c:pt>
                <c:pt idx="6">
                  <c:v>79.999979999999937</c:v>
                </c:pt>
                <c:pt idx="7">
                  <c:v>73.333316666667059</c:v>
                </c:pt>
                <c:pt idx="8">
                  <c:v>125.33333333333397</c:v>
                </c:pt>
                <c:pt idx="9">
                  <c:v>164.33331666666703</c:v>
                </c:pt>
                <c:pt idx="10">
                  <c:v>188.666656666667</c:v>
                </c:pt>
                <c:pt idx="11">
                  <c:v>176.66666000000109</c:v>
                </c:pt>
                <c:pt idx="12">
                  <c:v>179.33332666666703</c:v>
                </c:pt>
                <c:pt idx="13">
                  <c:v>153.00000000000009</c:v>
                </c:pt>
                <c:pt idx="14">
                  <c:v>119.66666333333403</c:v>
                </c:pt>
                <c:pt idx="15">
                  <c:v>82.999990000000025</c:v>
                </c:pt>
                <c:pt idx="16">
                  <c:v>37.000026666666876</c:v>
                </c:pt>
                <c:pt idx="17">
                  <c:v>14.000023333333999</c:v>
                </c:pt>
                <c:pt idx="18">
                  <c:v>2.0000066666671366</c:v>
                </c:pt>
                <c:pt idx="19">
                  <c:v>-21.333290000000034</c:v>
                </c:pt>
                <c:pt idx="20">
                  <c:v>13.999966666667085</c:v>
                </c:pt>
                <c:pt idx="21">
                  <c:v>36.666653333334018</c:v>
                </c:pt>
                <c:pt idx="22">
                  <c:v>82.000003333333879</c:v>
                </c:pt>
                <c:pt idx="23">
                  <c:v>68.333360000000923</c:v>
                </c:pt>
                <c:pt idx="24">
                  <c:v>77.12746000000007</c:v>
                </c:pt>
                <c:pt idx="25">
                  <c:v>74.666670000001076</c:v>
                </c:pt>
                <c:pt idx="26">
                  <c:v>69.333350000000962</c:v>
                </c:pt>
                <c:pt idx="27">
                  <c:v>56.700006666667164</c:v>
                </c:pt>
                <c:pt idx="28">
                  <c:v>91.333329999999933</c:v>
                </c:pt>
                <c:pt idx="29">
                  <c:v>82.000009999999989</c:v>
                </c:pt>
                <c:pt idx="30">
                  <c:v>117.00001333333404</c:v>
                </c:pt>
                <c:pt idx="31">
                  <c:v>169.66666333333393</c:v>
                </c:pt>
                <c:pt idx="32">
                  <c:v>122.33332999999999</c:v>
                </c:pt>
                <c:pt idx="33">
                  <c:v>130.5757733333339</c:v>
                </c:pt>
                <c:pt idx="34">
                  <c:v>157.66699333333398</c:v>
                </c:pt>
                <c:pt idx="35">
                  <c:v>104.54876666666696</c:v>
                </c:pt>
                <c:pt idx="36">
                  <c:v>115.02668999999993</c:v>
                </c:pt>
                <c:pt idx="37">
                  <c:v>127.13637000000097</c:v>
                </c:pt>
                <c:pt idx="38">
                  <c:v>134.30301666666699</c:v>
                </c:pt>
                <c:pt idx="39">
                  <c:v>115.86941333333399</c:v>
                </c:pt>
                <c:pt idx="40">
                  <c:v>94.875956666667022</c:v>
                </c:pt>
                <c:pt idx="41">
                  <c:v>41.571426666667108</c:v>
                </c:pt>
                <c:pt idx="42">
                  <c:v>26.389850000000937</c:v>
                </c:pt>
                <c:pt idx="43">
                  <c:v>-30.502383333333022</c:v>
                </c:pt>
                <c:pt idx="44">
                  <c:v>-25.342019999999994</c:v>
                </c:pt>
                <c:pt idx="45">
                  <c:v>-6.219856666666093</c:v>
                </c:pt>
                <c:pt idx="46">
                  <c:v>-21.545803333333016</c:v>
                </c:pt>
                <c:pt idx="47">
                  <c:v>-58.197706666665987</c:v>
                </c:pt>
                <c:pt idx="48">
                  <c:v>-92.222009999999997</c:v>
                </c:pt>
                <c:pt idx="49">
                  <c:v>-94.668193333333065</c:v>
                </c:pt>
                <c:pt idx="50">
                  <c:v>-134.23172666666602</c:v>
                </c:pt>
                <c:pt idx="51">
                  <c:v>-170.00434999999896</c:v>
                </c:pt>
                <c:pt idx="52">
                  <c:v>-198.66742666666596</c:v>
                </c:pt>
                <c:pt idx="53">
                  <c:v>-371.85304333333306</c:v>
                </c:pt>
                <c:pt idx="54">
                  <c:v>-297.59274666666602</c:v>
                </c:pt>
                <c:pt idx="55">
                  <c:v>-249.20391666666603</c:v>
                </c:pt>
                <c:pt idx="56">
                  <c:v>-84.892533333332935</c:v>
                </c:pt>
                <c:pt idx="57">
                  <c:v>-15.866033333333043</c:v>
                </c:pt>
                <c:pt idx="58">
                  <c:v>19.191440000000949</c:v>
                </c:pt>
                <c:pt idx="59">
                  <c:v>51.13332666666706</c:v>
                </c:pt>
                <c:pt idx="60">
                  <c:v>98.274173333333934</c:v>
                </c:pt>
                <c:pt idx="61">
                  <c:v>84.842706666666899</c:v>
                </c:pt>
                <c:pt idx="62">
                  <c:v>51.977413333334013</c:v>
                </c:pt>
                <c:pt idx="63">
                  <c:v>58.806950000000953</c:v>
                </c:pt>
                <c:pt idx="64">
                  <c:v>79.716263333334055</c:v>
                </c:pt>
                <c:pt idx="65">
                  <c:v>85.667436666667029</c:v>
                </c:pt>
                <c:pt idx="66">
                  <c:v>85.094476666667049</c:v>
                </c:pt>
                <c:pt idx="67">
                  <c:v>82.56927666666698</c:v>
                </c:pt>
                <c:pt idx="68">
                  <c:v>100.6937506606053</c:v>
                </c:pt>
                <c:pt idx="69">
                  <c:v>126.42253924342518</c:v>
                </c:pt>
              </c:numCache>
            </c:numRef>
          </c:val>
        </c:ser>
        <c:dLbls>
          <c:showLegendKey val="0"/>
          <c:showVal val="0"/>
          <c:showCatName val="0"/>
          <c:showSerName val="0"/>
          <c:showPercent val="0"/>
          <c:showBubbleSize val="0"/>
        </c:dLbls>
        <c:axId val="545391504"/>
        <c:axId val="545391896"/>
      </c:areaChart>
      <c:lineChart>
        <c:grouping val="standard"/>
        <c:varyColors val="1"/>
        <c:ser>
          <c:idx val="0"/>
          <c:order val="0"/>
          <c:tx>
            <c:strRef>
              <c:f>Sheet1!$B$8</c:f>
              <c:strCache>
                <c:ptCount val="1"/>
                <c:pt idx="0">
                  <c:v>Baa Corporate Yield</c:v>
                </c:pt>
              </c:strCache>
            </c:strRef>
          </c:tx>
          <c:spPr>
            <a:ln w="38128">
              <a:solidFill>
                <a:srgbClr val="00245D"/>
              </a:solidFill>
              <a:prstDash val="solid"/>
            </a:ln>
          </c:spPr>
          <c:marker>
            <c:symbol val="none"/>
          </c:marker>
          <c:cat>
            <c:numRef>
              <c:f>Sheet1!$A$9:$A$100</c:f>
              <c:numCache>
                <c:formatCode>m/d/yyyy</c:formatCode>
                <c:ptCount val="92"/>
                <c:pt idx="0">
                  <c:v>34972</c:v>
                </c:pt>
                <c:pt idx="1">
                  <c:v>35064</c:v>
                </c:pt>
                <c:pt idx="2">
                  <c:v>35155</c:v>
                </c:pt>
                <c:pt idx="3">
                  <c:v>35246</c:v>
                </c:pt>
                <c:pt idx="4">
                  <c:v>35338</c:v>
                </c:pt>
                <c:pt idx="5">
                  <c:v>35430</c:v>
                </c:pt>
                <c:pt idx="6">
                  <c:v>35520</c:v>
                </c:pt>
                <c:pt idx="7">
                  <c:v>35611</c:v>
                </c:pt>
                <c:pt idx="8">
                  <c:v>35703</c:v>
                </c:pt>
                <c:pt idx="9">
                  <c:v>35795</c:v>
                </c:pt>
                <c:pt idx="10">
                  <c:v>35885</c:v>
                </c:pt>
                <c:pt idx="11">
                  <c:v>35976</c:v>
                </c:pt>
                <c:pt idx="12">
                  <c:v>36068</c:v>
                </c:pt>
                <c:pt idx="13">
                  <c:v>36160</c:v>
                </c:pt>
                <c:pt idx="14">
                  <c:v>36250</c:v>
                </c:pt>
                <c:pt idx="15">
                  <c:v>36341</c:v>
                </c:pt>
                <c:pt idx="16">
                  <c:v>36433</c:v>
                </c:pt>
                <c:pt idx="17">
                  <c:v>36525</c:v>
                </c:pt>
                <c:pt idx="18">
                  <c:v>36616</c:v>
                </c:pt>
                <c:pt idx="19">
                  <c:v>36707</c:v>
                </c:pt>
                <c:pt idx="20">
                  <c:v>36799</c:v>
                </c:pt>
                <c:pt idx="21">
                  <c:v>36891</c:v>
                </c:pt>
                <c:pt idx="22">
                  <c:v>36981</c:v>
                </c:pt>
                <c:pt idx="23">
                  <c:v>37072</c:v>
                </c:pt>
                <c:pt idx="24">
                  <c:v>37164</c:v>
                </c:pt>
                <c:pt idx="25">
                  <c:v>37256</c:v>
                </c:pt>
                <c:pt idx="26">
                  <c:v>37346</c:v>
                </c:pt>
                <c:pt idx="27">
                  <c:v>37437</c:v>
                </c:pt>
                <c:pt idx="28">
                  <c:v>37529</c:v>
                </c:pt>
                <c:pt idx="29">
                  <c:v>37621</c:v>
                </c:pt>
                <c:pt idx="30">
                  <c:v>37711</c:v>
                </c:pt>
                <c:pt idx="31">
                  <c:v>37802</c:v>
                </c:pt>
                <c:pt idx="32">
                  <c:v>37894</c:v>
                </c:pt>
                <c:pt idx="33">
                  <c:v>37986</c:v>
                </c:pt>
                <c:pt idx="34">
                  <c:v>38077</c:v>
                </c:pt>
                <c:pt idx="35">
                  <c:v>38168</c:v>
                </c:pt>
                <c:pt idx="36">
                  <c:v>38260</c:v>
                </c:pt>
                <c:pt idx="37">
                  <c:v>38352</c:v>
                </c:pt>
                <c:pt idx="38">
                  <c:v>38442</c:v>
                </c:pt>
                <c:pt idx="39">
                  <c:v>38533</c:v>
                </c:pt>
                <c:pt idx="40">
                  <c:v>38625</c:v>
                </c:pt>
                <c:pt idx="41">
                  <c:v>38717</c:v>
                </c:pt>
                <c:pt idx="42">
                  <c:v>38807</c:v>
                </c:pt>
                <c:pt idx="43">
                  <c:v>38898</c:v>
                </c:pt>
                <c:pt idx="44">
                  <c:v>38990</c:v>
                </c:pt>
                <c:pt idx="45">
                  <c:v>39082</c:v>
                </c:pt>
                <c:pt idx="46">
                  <c:v>39172</c:v>
                </c:pt>
                <c:pt idx="47">
                  <c:v>39263</c:v>
                </c:pt>
                <c:pt idx="48">
                  <c:v>39355</c:v>
                </c:pt>
                <c:pt idx="49">
                  <c:v>39447</c:v>
                </c:pt>
                <c:pt idx="50">
                  <c:v>39538</c:v>
                </c:pt>
                <c:pt idx="51">
                  <c:v>39629</c:v>
                </c:pt>
                <c:pt idx="52">
                  <c:v>39721</c:v>
                </c:pt>
                <c:pt idx="53">
                  <c:v>39813</c:v>
                </c:pt>
                <c:pt idx="54">
                  <c:v>39903</c:v>
                </c:pt>
                <c:pt idx="55">
                  <c:v>39994</c:v>
                </c:pt>
                <c:pt idx="56">
                  <c:v>40086</c:v>
                </c:pt>
                <c:pt idx="57">
                  <c:v>40178</c:v>
                </c:pt>
                <c:pt idx="58">
                  <c:v>40268</c:v>
                </c:pt>
                <c:pt idx="59">
                  <c:v>40359</c:v>
                </c:pt>
                <c:pt idx="60">
                  <c:v>40451</c:v>
                </c:pt>
                <c:pt idx="61">
                  <c:v>40543</c:v>
                </c:pt>
                <c:pt idx="62">
                  <c:v>40633</c:v>
                </c:pt>
                <c:pt idx="63">
                  <c:v>40724</c:v>
                </c:pt>
                <c:pt idx="64">
                  <c:v>40816</c:v>
                </c:pt>
                <c:pt idx="65">
                  <c:v>40908</c:v>
                </c:pt>
                <c:pt idx="66">
                  <c:v>40999</c:v>
                </c:pt>
                <c:pt idx="67">
                  <c:v>41090</c:v>
                </c:pt>
                <c:pt idx="68">
                  <c:v>41182</c:v>
                </c:pt>
                <c:pt idx="69">
                  <c:v>41274</c:v>
                </c:pt>
              </c:numCache>
            </c:numRef>
          </c:cat>
          <c:val>
            <c:numRef>
              <c:f>Sheet1!$B$9:$B$100</c:f>
              <c:numCache>
                <c:formatCode>0.00%</c:formatCode>
                <c:ptCount val="92"/>
                <c:pt idx="0">
                  <c:v>8.0533331333333305E-2</c:v>
                </c:pt>
                <c:pt idx="1">
                  <c:v>7.6399998666666594E-2</c:v>
                </c:pt>
                <c:pt idx="2">
                  <c:v>7.70999986666666E-2</c:v>
                </c:pt>
                <c:pt idx="3">
                  <c:v>8.2966664666666592E-2</c:v>
                </c:pt>
                <c:pt idx="4">
                  <c:v>8.2933336999999885E-2</c:v>
                </c:pt>
                <c:pt idx="5">
                  <c:v>7.9166665333333303E-2</c:v>
                </c:pt>
                <c:pt idx="6">
                  <c:v>8.0700002000000007E-2</c:v>
                </c:pt>
                <c:pt idx="7">
                  <c:v>8.1866668333333295E-2</c:v>
                </c:pt>
                <c:pt idx="8">
                  <c:v>7.7566666666666603E-2</c:v>
                </c:pt>
                <c:pt idx="9">
                  <c:v>7.4366668333333302E-2</c:v>
                </c:pt>
                <c:pt idx="10">
                  <c:v>7.2533334333333296E-2</c:v>
                </c:pt>
                <c:pt idx="11">
                  <c:v>7.2533333999999894E-2</c:v>
                </c:pt>
                <c:pt idx="12">
                  <c:v>7.1266667333333297E-2</c:v>
                </c:pt>
                <c:pt idx="13">
                  <c:v>7.2499999999999995E-2</c:v>
                </c:pt>
                <c:pt idx="14">
                  <c:v>7.403333366666659E-2</c:v>
                </c:pt>
                <c:pt idx="15">
                  <c:v>7.7400000999999996E-2</c:v>
                </c:pt>
                <c:pt idx="16">
                  <c:v>8.099999733333331E-2</c:v>
                </c:pt>
                <c:pt idx="17">
                  <c:v>8.23999976666666E-2</c:v>
                </c:pt>
                <c:pt idx="18">
                  <c:v>8.3299999333333291E-2</c:v>
                </c:pt>
                <c:pt idx="19">
                  <c:v>8.5933329000000003E-2</c:v>
                </c:pt>
                <c:pt idx="20">
                  <c:v>8.3200003333333286E-2</c:v>
                </c:pt>
                <c:pt idx="21">
                  <c:v>8.2133334666666599E-2</c:v>
                </c:pt>
                <c:pt idx="22">
                  <c:v>7.8799999666666606E-2</c:v>
                </c:pt>
                <c:pt idx="23">
                  <c:v>8.0366663999999907E-2</c:v>
                </c:pt>
                <c:pt idx="24">
                  <c:v>7.9487253999999993E-2</c:v>
                </c:pt>
                <c:pt idx="25">
                  <c:v>7.9233332999999892E-2</c:v>
                </c:pt>
                <c:pt idx="26">
                  <c:v>7.9566664999999898E-2</c:v>
                </c:pt>
                <c:pt idx="27">
                  <c:v>8.0229999333333288E-2</c:v>
                </c:pt>
                <c:pt idx="28">
                  <c:v>7.626666700000001E-2</c:v>
                </c:pt>
                <c:pt idx="29">
                  <c:v>7.5999998999999999E-2</c:v>
                </c:pt>
                <c:pt idx="30">
                  <c:v>7.1199998666666597E-2</c:v>
                </c:pt>
                <c:pt idx="31">
                  <c:v>6.4733333666666601E-2</c:v>
                </c:pt>
                <c:pt idx="32">
                  <c:v>6.8066666999999997E-2</c:v>
                </c:pt>
                <c:pt idx="33">
                  <c:v>6.6642422666666604E-2</c:v>
                </c:pt>
                <c:pt idx="34">
                  <c:v>6.2733300666666603E-2</c:v>
                </c:pt>
                <c:pt idx="35">
                  <c:v>6.6645123333333306E-2</c:v>
                </c:pt>
                <c:pt idx="36">
                  <c:v>6.4497331000000005E-2</c:v>
                </c:pt>
                <c:pt idx="37">
                  <c:v>6.1886362999999903E-2</c:v>
                </c:pt>
                <c:pt idx="38">
                  <c:v>5.9669698333333299E-2</c:v>
                </c:pt>
                <c:pt idx="39">
                  <c:v>5.9713058666666603E-2</c:v>
                </c:pt>
                <c:pt idx="40">
                  <c:v>5.9812404333333298E-2</c:v>
                </c:pt>
                <c:pt idx="41">
                  <c:v>6.3342857333333294E-2</c:v>
                </c:pt>
                <c:pt idx="42">
                  <c:v>6.3061014999999901E-2</c:v>
                </c:pt>
                <c:pt idx="43">
                  <c:v>6.7350238333333298E-2</c:v>
                </c:pt>
                <c:pt idx="44">
                  <c:v>6.5934201999999997E-2</c:v>
                </c:pt>
                <c:pt idx="45">
                  <c:v>6.2821985666666608E-2</c:v>
                </c:pt>
                <c:pt idx="46">
                  <c:v>6.2954580333333302E-2</c:v>
                </c:pt>
                <c:pt idx="47">
                  <c:v>6.4919770666666599E-2</c:v>
                </c:pt>
                <c:pt idx="48">
                  <c:v>6.6322200999999997E-2</c:v>
                </c:pt>
                <c:pt idx="49">
                  <c:v>6.5066819333333303E-2</c:v>
                </c:pt>
                <c:pt idx="50">
                  <c:v>6.7523172666666603E-2</c:v>
                </c:pt>
                <c:pt idx="51">
                  <c:v>6.99004349999999E-2</c:v>
                </c:pt>
                <c:pt idx="52">
                  <c:v>7.20667426666666E-2</c:v>
                </c:pt>
                <c:pt idx="53">
                  <c:v>8.8485304333333306E-2</c:v>
                </c:pt>
                <c:pt idx="54">
                  <c:v>8.2159274666666601E-2</c:v>
                </c:pt>
                <c:pt idx="55">
                  <c:v>7.9820391666666601E-2</c:v>
                </c:pt>
                <c:pt idx="56">
                  <c:v>6.6589253333333293E-2</c:v>
                </c:pt>
                <c:pt idx="57">
                  <c:v>6.3286603333333302E-2</c:v>
                </c:pt>
                <c:pt idx="58">
                  <c:v>6.2880855999999902E-2</c:v>
                </c:pt>
                <c:pt idx="59">
                  <c:v>6.1786667333333295E-2</c:v>
                </c:pt>
                <c:pt idx="60">
                  <c:v>5.77725826666666E-2</c:v>
                </c:pt>
                <c:pt idx="61">
                  <c:v>5.9115729333333304E-2</c:v>
                </c:pt>
                <c:pt idx="62">
                  <c:v>6.0902258666666605E-2</c:v>
                </c:pt>
                <c:pt idx="63">
                  <c:v>5.8519304999999903E-2</c:v>
                </c:pt>
                <c:pt idx="64">
                  <c:v>5.4628373666666598E-2</c:v>
                </c:pt>
                <c:pt idx="65">
                  <c:v>5.2533256333333299E-2</c:v>
                </c:pt>
                <c:pt idx="66">
                  <c:v>5.1590552333333296E-2</c:v>
                </c:pt>
                <c:pt idx="67">
                  <c:v>5.0943072333333304E-2</c:v>
                </c:pt>
                <c:pt idx="68">
                  <c:v>4.8736252666666598E-2</c:v>
                </c:pt>
                <c:pt idx="69">
                  <c:v>4.57409513333333E-2</c:v>
                </c:pt>
              </c:numCache>
            </c:numRef>
          </c:val>
          <c:smooth val="1"/>
        </c:ser>
        <c:ser>
          <c:idx val="1"/>
          <c:order val="1"/>
          <c:tx>
            <c:strRef>
              <c:f>Sheet1!$C$8</c:f>
              <c:strCache>
                <c:ptCount val="1"/>
                <c:pt idx="0">
                  <c:v>Real Estate Yield</c:v>
                </c:pt>
              </c:strCache>
            </c:strRef>
          </c:tx>
          <c:spPr>
            <a:ln w="38128">
              <a:solidFill>
                <a:schemeClr val="bg2"/>
              </a:solidFill>
              <a:prstDash val="solid"/>
            </a:ln>
          </c:spPr>
          <c:marker>
            <c:symbol val="none"/>
          </c:marker>
          <c:cat>
            <c:numRef>
              <c:f>Sheet1!$A$9:$A$100</c:f>
              <c:numCache>
                <c:formatCode>m/d/yyyy</c:formatCode>
                <c:ptCount val="92"/>
                <c:pt idx="0">
                  <c:v>34972</c:v>
                </c:pt>
                <c:pt idx="1">
                  <c:v>35064</c:v>
                </c:pt>
                <c:pt idx="2">
                  <c:v>35155</c:v>
                </c:pt>
                <c:pt idx="3">
                  <c:v>35246</c:v>
                </c:pt>
                <c:pt idx="4">
                  <c:v>35338</c:v>
                </c:pt>
                <c:pt idx="5">
                  <c:v>35430</c:v>
                </c:pt>
                <c:pt idx="6">
                  <c:v>35520</c:v>
                </c:pt>
                <c:pt idx="7">
                  <c:v>35611</c:v>
                </c:pt>
                <c:pt idx="8">
                  <c:v>35703</c:v>
                </c:pt>
                <c:pt idx="9">
                  <c:v>35795</c:v>
                </c:pt>
                <c:pt idx="10">
                  <c:v>35885</c:v>
                </c:pt>
                <c:pt idx="11">
                  <c:v>35976</c:v>
                </c:pt>
                <c:pt idx="12">
                  <c:v>36068</c:v>
                </c:pt>
                <c:pt idx="13">
                  <c:v>36160</c:v>
                </c:pt>
                <c:pt idx="14">
                  <c:v>36250</c:v>
                </c:pt>
                <c:pt idx="15">
                  <c:v>36341</c:v>
                </c:pt>
                <c:pt idx="16">
                  <c:v>36433</c:v>
                </c:pt>
                <c:pt idx="17">
                  <c:v>36525</c:v>
                </c:pt>
                <c:pt idx="18">
                  <c:v>36616</c:v>
                </c:pt>
                <c:pt idx="19">
                  <c:v>36707</c:v>
                </c:pt>
                <c:pt idx="20">
                  <c:v>36799</c:v>
                </c:pt>
                <c:pt idx="21">
                  <c:v>36891</c:v>
                </c:pt>
                <c:pt idx="22">
                  <c:v>36981</c:v>
                </c:pt>
                <c:pt idx="23">
                  <c:v>37072</c:v>
                </c:pt>
                <c:pt idx="24">
                  <c:v>37164</c:v>
                </c:pt>
                <c:pt idx="25">
                  <c:v>37256</c:v>
                </c:pt>
                <c:pt idx="26">
                  <c:v>37346</c:v>
                </c:pt>
                <c:pt idx="27">
                  <c:v>37437</c:v>
                </c:pt>
                <c:pt idx="28">
                  <c:v>37529</c:v>
                </c:pt>
                <c:pt idx="29">
                  <c:v>37621</c:v>
                </c:pt>
                <c:pt idx="30">
                  <c:v>37711</c:v>
                </c:pt>
                <c:pt idx="31">
                  <c:v>37802</c:v>
                </c:pt>
                <c:pt idx="32">
                  <c:v>37894</c:v>
                </c:pt>
                <c:pt idx="33">
                  <c:v>37986</c:v>
                </c:pt>
                <c:pt idx="34">
                  <c:v>38077</c:v>
                </c:pt>
                <c:pt idx="35">
                  <c:v>38168</c:v>
                </c:pt>
                <c:pt idx="36">
                  <c:v>38260</c:v>
                </c:pt>
                <c:pt idx="37">
                  <c:v>38352</c:v>
                </c:pt>
                <c:pt idx="38">
                  <c:v>38442</c:v>
                </c:pt>
                <c:pt idx="39">
                  <c:v>38533</c:v>
                </c:pt>
                <c:pt idx="40">
                  <c:v>38625</c:v>
                </c:pt>
                <c:pt idx="41">
                  <c:v>38717</c:v>
                </c:pt>
                <c:pt idx="42">
                  <c:v>38807</c:v>
                </c:pt>
                <c:pt idx="43">
                  <c:v>38898</c:v>
                </c:pt>
                <c:pt idx="44">
                  <c:v>38990</c:v>
                </c:pt>
                <c:pt idx="45">
                  <c:v>39082</c:v>
                </c:pt>
                <c:pt idx="46">
                  <c:v>39172</c:v>
                </c:pt>
                <c:pt idx="47">
                  <c:v>39263</c:v>
                </c:pt>
                <c:pt idx="48">
                  <c:v>39355</c:v>
                </c:pt>
                <c:pt idx="49">
                  <c:v>39447</c:v>
                </c:pt>
                <c:pt idx="50">
                  <c:v>39538</c:v>
                </c:pt>
                <c:pt idx="51">
                  <c:v>39629</c:v>
                </c:pt>
                <c:pt idx="52">
                  <c:v>39721</c:v>
                </c:pt>
                <c:pt idx="53">
                  <c:v>39813</c:v>
                </c:pt>
                <c:pt idx="54">
                  <c:v>39903</c:v>
                </c:pt>
                <c:pt idx="55">
                  <c:v>39994</c:v>
                </c:pt>
                <c:pt idx="56">
                  <c:v>40086</c:v>
                </c:pt>
                <c:pt idx="57">
                  <c:v>40178</c:v>
                </c:pt>
                <c:pt idx="58">
                  <c:v>40268</c:v>
                </c:pt>
                <c:pt idx="59">
                  <c:v>40359</c:v>
                </c:pt>
                <c:pt idx="60">
                  <c:v>40451</c:v>
                </c:pt>
                <c:pt idx="61">
                  <c:v>40543</c:v>
                </c:pt>
                <c:pt idx="62">
                  <c:v>40633</c:v>
                </c:pt>
                <c:pt idx="63">
                  <c:v>40724</c:v>
                </c:pt>
                <c:pt idx="64">
                  <c:v>40816</c:v>
                </c:pt>
                <c:pt idx="65">
                  <c:v>40908</c:v>
                </c:pt>
                <c:pt idx="66">
                  <c:v>40999</c:v>
                </c:pt>
                <c:pt idx="67">
                  <c:v>41090</c:v>
                </c:pt>
                <c:pt idx="68">
                  <c:v>41182</c:v>
                </c:pt>
                <c:pt idx="69">
                  <c:v>41274</c:v>
                </c:pt>
              </c:numCache>
            </c:numRef>
          </c:cat>
          <c:val>
            <c:numRef>
              <c:f>Sheet1!$C$9:$C$100</c:f>
              <c:numCache>
                <c:formatCode>0.00%</c:formatCode>
                <c:ptCount val="92"/>
                <c:pt idx="0">
                  <c:v>9.11E-2</c:v>
                </c:pt>
                <c:pt idx="1">
                  <c:v>9.1300000000000006E-2</c:v>
                </c:pt>
                <c:pt idx="2">
                  <c:v>9.0800000000000006E-2</c:v>
                </c:pt>
                <c:pt idx="3">
                  <c:v>9.0300000000000005E-2</c:v>
                </c:pt>
                <c:pt idx="4">
                  <c:v>8.9499999999999996E-2</c:v>
                </c:pt>
                <c:pt idx="5">
                  <c:v>8.8800000000000004E-2</c:v>
                </c:pt>
                <c:pt idx="6">
                  <c:v>8.8700000000000001E-2</c:v>
                </c:pt>
                <c:pt idx="7">
                  <c:v>8.9200000000000002E-2</c:v>
                </c:pt>
                <c:pt idx="8">
                  <c:v>9.01E-2</c:v>
                </c:pt>
                <c:pt idx="9">
                  <c:v>9.0800000000000006E-2</c:v>
                </c:pt>
                <c:pt idx="10">
                  <c:v>9.1399999999999995E-2</c:v>
                </c:pt>
                <c:pt idx="11">
                  <c:v>9.0200000000000002E-2</c:v>
                </c:pt>
                <c:pt idx="12">
                  <c:v>8.9200000000000002E-2</c:v>
                </c:pt>
                <c:pt idx="13">
                  <c:v>8.7800000000000003E-2</c:v>
                </c:pt>
                <c:pt idx="14">
                  <c:v>8.5999999999999993E-2</c:v>
                </c:pt>
                <c:pt idx="15">
                  <c:v>8.5699999999999998E-2</c:v>
                </c:pt>
                <c:pt idx="16">
                  <c:v>8.4699999999999998E-2</c:v>
                </c:pt>
                <c:pt idx="17">
                  <c:v>8.3799999999999999E-2</c:v>
                </c:pt>
                <c:pt idx="18">
                  <c:v>8.3500000000000005E-2</c:v>
                </c:pt>
                <c:pt idx="19">
                  <c:v>8.3799999999999999E-2</c:v>
                </c:pt>
                <c:pt idx="20">
                  <c:v>8.4599999999999995E-2</c:v>
                </c:pt>
                <c:pt idx="21">
                  <c:v>8.5800000000000001E-2</c:v>
                </c:pt>
                <c:pt idx="22">
                  <c:v>8.6999999999999994E-2</c:v>
                </c:pt>
                <c:pt idx="23">
                  <c:v>8.72E-2</c:v>
                </c:pt>
                <c:pt idx="24">
                  <c:v>8.72E-2</c:v>
                </c:pt>
                <c:pt idx="25">
                  <c:v>8.6699999999999999E-2</c:v>
                </c:pt>
                <c:pt idx="26">
                  <c:v>8.6499999999999994E-2</c:v>
                </c:pt>
                <c:pt idx="27">
                  <c:v>8.5900000000000004E-2</c:v>
                </c:pt>
                <c:pt idx="28">
                  <c:v>8.5400000000000004E-2</c:v>
                </c:pt>
                <c:pt idx="29">
                  <c:v>8.4199999999999997E-2</c:v>
                </c:pt>
                <c:pt idx="30">
                  <c:v>8.2900000000000001E-2</c:v>
                </c:pt>
                <c:pt idx="31">
                  <c:v>8.1699999999999995E-2</c:v>
                </c:pt>
                <c:pt idx="32">
                  <c:v>8.0299999999999996E-2</c:v>
                </c:pt>
                <c:pt idx="33">
                  <c:v>7.9699999999999993E-2</c:v>
                </c:pt>
                <c:pt idx="34">
                  <c:v>7.85E-2</c:v>
                </c:pt>
                <c:pt idx="35">
                  <c:v>7.7100000000000002E-2</c:v>
                </c:pt>
                <c:pt idx="36">
                  <c:v>7.5999999999999998E-2</c:v>
                </c:pt>
                <c:pt idx="37">
                  <c:v>7.46E-2</c:v>
                </c:pt>
                <c:pt idx="38">
                  <c:v>7.3099999999999998E-2</c:v>
                </c:pt>
                <c:pt idx="39">
                  <c:v>7.1300000000000002E-2</c:v>
                </c:pt>
                <c:pt idx="40">
                  <c:v>6.93E-2</c:v>
                </c:pt>
                <c:pt idx="41">
                  <c:v>6.7500000000000004E-2</c:v>
                </c:pt>
                <c:pt idx="42">
                  <c:v>6.5699999999999995E-2</c:v>
                </c:pt>
                <c:pt idx="43">
                  <c:v>6.4299999999999996E-2</c:v>
                </c:pt>
                <c:pt idx="44">
                  <c:v>6.3399999999999998E-2</c:v>
                </c:pt>
                <c:pt idx="45">
                  <c:v>6.2199999999999998E-2</c:v>
                </c:pt>
                <c:pt idx="46">
                  <c:v>6.08E-2</c:v>
                </c:pt>
                <c:pt idx="47">
                  <c:v>5.91E-2</c:v>
                </c:pt>
                <c:pt idx="48">
                  <c:v>5.7099999999999998E-2</c:v>
                </c:pt>
                <c:pt idx="49">
                  <c:v>5.5599999999999997E-2</c:v>
                </c:pt>
                <c:pt idx="50">
                  <c:v>5.4100000000000002E-2</c:v>
                </c:pt>
                <c:pt idx="51">
                  <c:v>5.2900000000000003E-2</c:v>
                </c:pt>
                <c:pt idx="52">
                  <c:v>5.2200000000000003E-2</c:v>
                </c:pt>
                <c:pt idx="53">
                  <c:v>5.1299999999999998E-2</c:v>
                </c:pt>
                <c:pt idx="54">
                  <c:v>5.2400000000000002E-2</c:v>
                </c:pt>
                <c:pt idx="55">
                  <c:v>5.4899999999999997E-2</c:v>
                </c:pt>
                <c:pt idx="56">
                  <c:v>5.8099999999999999E-2</c:v>
                </c:pt>
                <c:pt idx="57">
                  <c:v>6.1699999999999998E-2</c:v>
                </c:pt>
                <c:pt idx="58">
                  <c:v>6.4799999999999996E-2</c:v>
                </c:pt>
                <c:pt idx="59">
                  <c:v>6.6900000000000001E-2</c:v>
                </c:pt>
                <c:pt idx="60">
                  <c:v>6.7599999999999993E-2</c:v>
                </c:pt>
                <c:pt idx="61">
                  <c:v>6.7599999999999993E-2</c:v>
                </c:pt>
                <c:pt idx="62">
                  <c:v>6.6100000000000006E-2</c:v>
                </c:pt>
                <c:pt idx="63">
                  <c:v>6.4399999999999999E-2</c:v>
                </c:pt>
                <c:pt idx="64">
                  <c:v>6.2600000000000003E-2</c:v>
                </c:pt>
                <c:pt idx="65">
                  <c:v>6.1100000000000002E-2</c:v>
                </c:pt>
                <c:pt idx="66">
                  <c:v>6.0100000000000001E-2</c:v>
                </c:pt>
                <c:pt idx="67">
                  <c:v>5.9200000000000003E-2</c:v>
                </c:pt>
                <c:pt idx="68">
                  <c:v>5.8805627732727128E-2</c:v>
                </c:pt>
                <c:pt idx="69">
                  <c:v>5.8383205257675819E-2</c:v>
                </c:pt>
              </c:numCache>
            </c:numRef>
          </c:val>
          <c:smooth val="1"/>
        </c:ser>
        <c:dLbls>
          <c:showLegendKey val="0"/>
          <c:showVal val="0"/>
          <c:showCatName val="0"/>
          <c:showSerName val="0"/>
          <c:showPercent val="0"/>
          <c:showBubbleSize val="0"/>
        </c:dLbls>
        <c:marker val="1"/>
        <c:smooth val="0"/>
        <c:axId val="545390720"/>
        <c:axId val="545391112"/>
      </c:lineChart>
      <c:dateAx>
        <c:axId val="545390720"/>
        <c:scaling>
          <c:orientation val="minMax"/>
        </c:scaling>
        <c:delete val="0"/>
        <c:axPos val="b"/>
        <c:numFmt formatCode="yyyy" sourceLinked="0"/>
        <c:majorTickMark val="out"/>
        <c:minorTickMark val="none"/>
        <c:tickLblPos val="nextTo"/>
        <c:spPr>
          <a:ln w="12709">
            <a:solidFill>
              <a:schemeClr val="tx1"/>
            </a:solidFill>
            <a:prstDash val="solid"/>
          </a:ln>
        </c:spPr>
        <c:txPr>
          <a:bodyPr rot="0" vert="horz"/>
          <a:lstStyle/>
          <a:p>
            <a:pPr>
              <a:defRPr/>
            </a:pPr>
            <a:endParaRPr lang="en-US"/>
          </a:p>
        </c:txPr>
        <c:crossAx val="545391112"/>
        <c:crosses val="autoZero"/>
        <c:auto val="1"/>
        <c:lblOffset val="100"/>
        <c:baseTimeUnit val="months"/>
        <c:majorUnit val="2"/>
        <c:majorTimeUnit val="years"/>
      </c:dateAx>
      <c:valAx>
        <c:axId val="545391112"/>
        <c:scaling>
          <c:orientation val="minMax"/>
          <c:max val="0.1"/>
          <c:min val="4.0000000000000022E-2"/>
        </c:scaling>
        <c:delete val="0"/>
        <c:axPos val="l"/>
        <c:majorGridlines>
          <c:spPr>
            <a:ln w="3178">
              <a:solidFill>
                <a:schemeClr val="tx1">
                  <a:lumMod val="20000"/>
                  <a:lumOff val="80000"/>
                </a:schemeClr>
              </a:solidFill>
              <a:prstDash val="solid"/>
            </a:ln>
          </c:spPr>
        </c:majorGridlines>
        <c:numFmt formatCode="0%" sourceLinked="0"/>
        <c:majorTickMark val="out"/>
        <c:minorTickMark val="none"/>
        <c:tickLblPos val="nextTo"/>
        <c:spPr>
          <a:ln w="12709">
            <a:solidFill>
              <a:schemeClr val="tx1"/>
            </a:solidFill>
            <a:prstDash val="solid"/>
          </a:ln>
        </c:spPr>
        <c:txPr>
          <a:bodyPr rot="0" vert="horz"/>
          <a:lstStyle/>
          <a:p>
            <a:pPr>
              <a:defRPr/>
            </a:pPr>
            <a:endParaRPr lang="en-US"/>
          </a:p>
        </c:txPr>
        <c:crossAx val="545390720"/>
        <c:crosses val="autoZero"/>
        <c:crossBetween val="between"/>
      </c:valAx>
      <c:dateAx>
        <c:axId val="545391504"/>
        <c:scaling>
          <c:orientation val="minMax"/>
        </c:scaling>
        <c:delete val="1"/>
        <c:axPos val="b"/>
        <c:numFmt formatCode="m/d/yyyy" sourceLinked="1"/>
        <c:majorTickMark val="cross"/>
        <c:minorTickMark val="cross"/>
        <c:tickLblPos val="none"/>
        <c:crossAx val="545391896"/>
        <c:crosses val="autoZero"/>
        <c:auto val="1"/>
        <c:lblOffset val="100"/>
        <c:baseTimeUnit val="months"/>
      </c:dateAx>
      <c:valAx>
        <c:axId val="545391896"/>
        <c:scaling>
          <c:orientation val="minMax"/>
          <c:max val="200"/>
          <c:min val="-400"/>
        </c:scaling>
        <c:delete val="0"/>
        <c:axPos val="r"/>
        <c:title>
          <c:tx>
            <c:rich>
              <a:bodyPr rot="-5400000" vert="horz"/>
              <a:lstStyle/>
              <a:p>
                <a:pPr>
                  <a:defRPr/>
                </a:pPr>
                <a:r>
                  <a:rPr lang="en-US"/>
                  <a:t>(bps)</a:t>
                </a:r>
              </a:p>
            </c:rich>
          </c:tx>
          <c:layout>
            <c:manualLayout>
              <c:xMode val="edge"/>
              <c:yMode val="edge"/>
              <c:x val="0.96879287025055028"/>
              <c:y val="0.4570414604214742"/>
            </c:manualLayout>
          </c:layout>
          <c:overlay val="1"/>
        </c:title>
        <c:numFmt formatCode="0" sourceLinked="0"/>
        <c:majorTickMark val="out"/>
        <c:minorTickMark val="none"/>
        <c:tickLblPos val="nextTo"/>
        <c:crossAx val="545391504"/>
        <c:crosses val="max"/>
        <c:crossBetween val="between"/>
      </c:valAx>
      <c:spPr>
        <a:noFill/>
        <a:ln w="25389">
          <a:noFill/>
        </a:ln>
      </c:spPr>
    </c:plotArea>
    <c:legend>
      <c:legendPos val="b"/>
      <c:layout>
        <c:manualLayout>
          <c:xMode val="edge"/>
          <c:yMode val="edge"/>
          <c:x val="2.7813626360771757E-2"/>
          <c:y val="0.84496421168830416"/>
          <c:w val="0.89999999999999991"/>
          <c:h val="5.7641788065082467E-2"/>
        </c:manualLayout>
      </c:layout>
      <c:overlay val="1"/>
      <c:spPr>
        <a:noFill/>
        <a:ln w="25420">
          <a:noFill/>
        </a:ln>
      </c:spPr>
    </c:legend>
    <c:plotVisOnly val="1"/>
    <c:dispBlanksAs val="gap"/>
    <c:showDLblsOverMax val="1"/>
  </c:chart>
  <c:spPr>
    <a:solidFill>
      <a:schemeClr val="bg1"/>
    </a:solidFill>
    <a:ln>
      <a:noFill/>
    </a:ln>
  </c:spPr>
  <c:txPr>
    <a:bodyPr/>
    <a:lstStyle/>
    <a:p>
      <a:pPr>
        <a:defRPr sz="1400" b="0" i="0" u="none" strike="noStrike" baseline="0">
          <a:solidFill>
            <a:schemeClr val="tx1"/>
          </a:solidFill>
          <a:latin typeface="Arial"/>
          <a:ea typeface="Arial"/>
          <a:cs typeface="Arial"/>
        </a:defRPr>
      </a:pPr>
      <a:endParaRPr lang="en-US"/>
    </a:p>
  </c:txPr>
  <c:externalData r:id="rId1">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4762648988235189"/>
          <c:y val="5.6406249999999998E-2"/>
          <c:w val="0.72535868456251607"/>
          <c:h val="0.58314074803149607"/>
        </c:manualLayout>
      </c:layout>
      <c:barChart>
        <c:barDir val="col"/>
        <c:grouping val="stacked"/>
        <c:varyColors val="0"/>
        <c:ser>
          <c:idx val="0"/>
          <c:order val="0"/>
          <c:tx>
            <c:strRef>
              <c:f>Sheet1!$B$1</c:f>
              <c:strCache>
                <c:ptCount val="1"/>
                <c:pt idx="0">
                  <c:v>Institutional Invested Component of Real Estate</c:v>
                </c:pt>
              </c:strCache>
            </c:strRef>
          </c:tx>
          <c:spPr>
            <a:solidFill>
              <a:schemeClr val="bg2"/>
            </a:solidFill>
          </c:spPr>
          <c:invertIfNegative val="0"/>
          <c:dPt>
            <c:idx val="0"/>
            <c:invertIfNegative val="0"/>
            <c:bubble3D val="0"/>
            <c:spPr>
              <a:solidFill>
                <a:schemeClr val="accent1"/>
              </a:solidFill>
            </c:spPr>
          </c:dPt>
          <c:dPt>
            <c:idx val="1"/>
            <c:invertIfNegative val="0"/>
            <c:bubble3D val="0"/>
            <c:spPr>
              <a:solidFill>
                <a:schemeClr val="accent2"/>
              </a:solidFill>
            </c:spPr>
          </c:dPt>
          <c:dPt>
            <c:idx val="2"/>
            <c:invertIfNegative val="0"/>
            <c:bubble3D val="0"/>
            <c:spPr>
              <a:solidFill>
                <a:schemeClr val="bg2">
                  <a:lumMod val="40000"/>
                  <a:lumOff val="60000"/>
                </a:schemeClr>
              </a:solidFill>
            </c:spPr>
          </c:dPt>
          <c:cat>
            <c:strRef>
              <c:f>Sheet1!$A$2:$A$4</c:f>
              <c:strCache>
                <c:ptCount val="3"/>
                <c:pt idx="0">
                  <c:v>Outstanding Debt</c:v>
                </c:pt>
                <c:pt idx="1">
                  <c:v>Global Equity Market Capitalization</c:v>
                </c:pt>
                <c:pt idx="2">
                  <c:v>Global Investable Real Estate</c:v>
                </c:pt>
              </c:strCache>
            </c:strRef>
          </c:cat>
          <c:val>
            <c:numRef>
              <c:f>Sheet1!$B$2:$B$4</c:f>
              <c:numCache>
                <c:formatCode>0.0</c:formatCode>
                <c:ptCount val="3"/>
                <c:pt idx="0" formatCode="_(* #,##0_);_(* \(#,##0\);_(* &quot;-&quot;??_);_(@_)">
                  <c:v>52718.3</c:v>
                </c:pt>
                <c:pt idx="1">
                  <c:v>52944.046301102302</c:v>
                </c:pt>
                <c:pt idx="2" formatCode="#,##0">
                  <c:v>30482.30467497314</c:v>
                </c:pt>
              </c:numCache>
            </c:numRef>
          </c:val>
        </c:ser>
        <c:ser>
          <c:idx val="1"/>
          <c:order val="1"/>
          <c:tx>
            <c:strRef>
              <c:f>Sheet1!$C$1</c:f>
              <c:strCache>
                <c:ptCount val="1"/>
                <c:pt idx="0">
                  <c:v>Total Commercial Real Estate</c:v>
                </c:pt>
              </c:strCache>
            </c:strRef>
          </c:tx>
          <c:spPr>
            <a:solidFill>
              <a:schemeClr val="accent1">
                <a:lumMod val="40000"/>
                <a:lumOff val="60000"/>
              </a:schemeClr>
            </a:solidFill>
          </c:spPr>
          <c:invertIfNegative val="0"/>
          <c:dPt>
            <c:idx val="2"/>
            <c:invertIfNegative val="0"/>
            <c:bubble3D val="0"/>
            <c:spPr>
              <a:solidFill>
                <a:schemeClr val="bg2"/>
              </a:solidFill>
            </c:spPr>
          </c:dPt>
          <c:cat>
            <c:strRef>
              <c:f>Sheet1!$A$2:$A$4</c:f>
              <c:strCache>
                <c:ptCount val="3"/>
                <c:pt idx="0">
                  <c:v>Outstanding Debt</c:v>
                </c:pt>
                <c:pt idx="1">
                  <c:v>Global Equity Market Capitalization</c:v>
                </c:pt>
                <c:pt idx="2">
                  <c:v>Global Investable Real Estate</c:v>
                </c:pt>
              </c:strCache>
            </c:strRef>
          </c:cat>
          <c:val>
            <c:numRef>
              <c:f>Sheet1!$C$2:$C$4</c:f>
              <c:numCache>
                <c:formatCode>General</c:formatCode>
                <c:ptCount val="3"/>
                <c:pt idx="0" formatCode="_(* #,##0_);_(* \(#,##0\);_(* &quot;-&quot;??_);_(@_)">
                  <c:v>46369.599999999999</c:v>
                </c:pt>
                <c:pt idx="2">
                  <c:v>7413.8314680696176</c:v>
                </c:pt>
              </c:numCache>
            </c:numRef>
          </c:val>
        </c:ser>
        <c:dLbls>
          <c:showLegendKey val="0"/>
          <c:showVal val="0"/>
          <c:showCatName val="0"/>
          <c:showSerName val="0"/>
          <c:showPercent val="0"/>
          <c:showBubbleSize val="0"/>
        </c:dLbls>
        <c:gapWidth val="78"/>
        <c:overlap val="100"/>
        <c:axId val="545393856"/>
        <c:axId val="545394248"/>
      </c:barChart>
      <c:catAx>
        <c:axId val="545393856"/>
        <c:scaling>
          <c:orientation val="minMax"/>
        </c:scaling>
        <c:delete val="0"/>
        <c:axPos val="b"/>
        <c:numFmt formatCode="General" sourceLinked="0"/>
        <c:majorTickMark val="out"/>
        <c:minorTickMark val="none"/>
        <c:tickLblPos val="nextTo"/>
        <c:txPr>
          <a:bodyPr rot="-5400000" vert="horz"/>
          <a:lstStyle/>
          <a:p>
            <a:pPr>
              <a:defRPr sz="1200"/>
            </a:pPr>
            <a:endParaRPr lang="en-US"/>
          </a:p>
        </c:txPr>
        <c:crossAx val="545394248"/>
        <c:crosses val="autoZero"/>
        <c:auto val="1"/>
        <c:lblAlgn val="ctr"/>
        <c:lblOffset val="100"/>
        <c:noMultiLvlLbl val="0"/>
      </c:catAx>
      <c:valAx>
        <c:axId val="545394248"/>
        <c:scaling>
          <c:orientation val="minMax"/>
          <c:max val="100000"/>
        </c:scaling>
        <c:delete val="0"/>
        <c:axPos val="l"/>
        <c:majorGridlines/>
        <c:title>
          <c:tx>
            <c:rich>
              <a:bodyPr rot="-5400000" vert="horz"/>
              <a:lstStyle/>
              <a:p>
                <a:pPr>
                  <a:defRPr/>
                </a:pPr>
                <a:r>
                  <a:rPr lang="en-US" sz="1600" dirty="0" smtClean="0">
                    <a:latin typeface="Arial" pitchFamily="34" charset="0"/>
                    <a:cs typeface="Arial" pitchFamily="34" charset="0"/>
                  </a:rPr>
                  <a:t>Estimated</a:t>
                </a:r>
                <a:r>
                  <a:rPr lang="en-US" sz="1600" baseline="0" dirty="0" smtClean="0">
                    <a:latin typeface="Arial" pitchFamily="34" charset="0"/>
                    <a:cs typeface="Arial" pitchFamily="34" charset="0"/>
                  </a:rPr>
                  <a:t> Value, Trillions </a:t>
                </a:r>
                <a:endParaRPr lang="en-US" sz="1600" dirty="0">
                  <a:latin typeface="Arial" pitchFamily="34" charset="0"/>
                  <a:cs typeface="Arial" pitchFamily="34" charset="0"/>
                </a:endParaRPr>
              </a:p>
            </c:rich>
          </c:tx>
          <c:layout>
            <c:manualLayout>
              <c:xMode val="edge"/>
              <c:yMode val="edge"/>
              <c:x val="2.2974559985545977E-2"/>
              <c:y val="4.6679625984251967E-2"/>
            </c:manualLayout>
          </c:layout>
          <c:overlay val="0"/>
        </c:title>
        <c:numFmt formatCode="&quot;$&quot;#,##0" sourceLinked="0"/>
        <c:majorTickMark val="out"/>
        <c:minorTickMark val="none"/>
        <c:tickLblPos val="nextTo"/>
        <c:crossAx val="545393856"/>
        <c:crosses val="autoZero"/>
        <c:crossBetween val="between"/>
        <c:dispUnits>
          <c:builtInUnit val="thousands"/>
        </c:dispUnits>
      </c:valAx>
    </c:plotArea>
    <c:plotVisOnly val="1"/>
    <c:dispBlanksAs val="gap"/>
    <c:showDLblsOverMax val="0"/>
  </c:chart>
  <c:txPr>
    <a:bodyPr/>
    <a:lstStyle/>
    <a:p>
      <a:pPr>
        <a:defRPr sz="1400"/>
      </a:pPr>
      <a:endParaRPr lang="en-US"/>
    </a:p>
  </c:txPr>
  <c:externalData r:id="rId1">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27848101265823"/>
          <c:y val="0.18357487922705315"/>
          <c:w val="0.63797468354430376"/>
          <c:h val="0.60869565217391308"/>
        </c:manualLayout>
      </c:layout>
      <c:pieChart>
        <c:varyColors val="1"/>
        <c:ser>
          <c:idx val="0"/>
          <c:order val="0"/>
          <c:tx>
            <c:strRef>
              <c:f>Sheet1!$B$1</c:f>
              <c:strCache>
                <c:ptCount val="1"/>
                <c:pt idx="0">
                  <c:v>Listed Real Estate</c:v>
                </c:pt>
              </c:strCache>
            </c:strRef>
          </c:tx>
          <c:spPr>
            <a:ln w="24362">
              <a:noFill/>
            </a:ln>
          </c:spPr>
          <c:dPt>
            <c:idx val="0"/>
            <c:bubble3D val="0"/>
            <c:spPr>
              <a:solidFill>
                <a:schemeClr val="accent2"/>
              </a:solidFill>
              <a:ln w="24362">
                <a:noFill/>
              </a:ln>
            </c:spPr>
          </c:dPt>
          <c:dPt>
            <c:idx val="1"/>
            <c:bubble3D val="0"/>
            <c:spPr>
              <a:solidFill>
                <a:schemeClr val="accent1"/>
              </a:solidFill>
              <a:ln w="24362">
                <a:noFill/>
              </a:ln>
            </c:spPr>
          </c:dPt>
          <c:dPt>
            <c:idx val="2"/>
            <c:bubble3D val="0"/>
            <c:spPr>
              <a:solidFill>
                <a:srgbClr val="DE791C"/>
              </a:solidFill>
              <a:ln w="24362">
                <a:noFill/>
              </a:ln>
            </c:spPr>
          </c:dPt>
          <c:dPt>
            <c:idx val="3"/>
            <c:bubble3D val="0"/>
            <c:spPr>
              <a:solidFill>
                <a:srgbClr val="FFD200"/>
              </a:solidFill>
              <a:ln w="24362">
                <a:noFill/>
              </a:ln>
            </c:spPr>
          </c:dPt>
          <c:dPt>
            <c:idx val="4"/>
            <c:bubble3D val="0"/>
            <c:spPr>
              <a:solidFill>
                <a:srgbClr val="B2BDCE"/>
              </a:solidFill>
              <a:ln w="24362">
                <a:noFill/>
              </a:ln>
            </c:spPr>
          </c:dPt>
          <c:dPt>
            <c:idx val="5"/>
            <c:bubble3D val="0"/>
            <c:spPr>
              <a:solidFill>
                <a:srgbClr val="78A22F"/>
              </a:solidFill>
              <a:ln w="24362">
                <a:noFill/>
              </a:ln>
            </c:spPr>
          </c:dPt>
          <c:dPt>
            <c:idx val="6"/>
            <c:bubble3D val="0"/>
            <c:spPr>
              <a:solidFill>
                <a:srgbClr val="93B559"/>
              </a:solidFill>
              <a:ln w="24362">
                <a:noFill/>
              </a:ln>
            </c:spPr>
          </c:dPt>
          <c:dPt>
            <c:idx val="7"/>
            <c:bubble3D val="0"/>
            <c:spPr>
              <a:solidFill>
                <a:srgbClr val="AEC782"/>
              </a:solidFill>
              <a:ln w="24362">
                <a:noFill/>
              </a:ln>
            </c:spPr>
          </c:dPt>
          <c:dPt>
            <c:idx val="8"/>
            <c:bubble3D val="0"/>
            <c:spPr>
              <a:solidFill>
                <a:srgbClr val="BBD097"/>
              </a:solidFill>
              <a:ln w="24362">
                <a:noFill/>
              </a:ln>
            </c:spPr>
          </c:dPt>
          <c:dPt>
            <c:idx val="9"/>
            <c:bubble3D val="0"/>
            <c:spPr>
              <a:solidFill>
                <a:srgbClr val="D6E3C0"/>
              </a:solidFill>
              <a:ln w="24362">
                <a:noFill/>
              </a:ln>
            </c:spPr>
          </c:dPt>
          <c:dPt>
            <c:idx val="10"/>
            <c:bubble3D val="0"/>
            <c:spPr>
              <a:solidFill>
                <a:srgbClr val="78A22F"/>
              </a:solidFill>
              <a:ln w="24362">
                <a:noFill/>
              </a:ln>
            </c:spPr>
          </c:dPt>
          <c:dPt>
            <c:idx val="11"/>
            <c:bubble3D val="0"/>
            <c:spPr>
              <a:solidFill>
                <a:srgbClr val="93B559"/>
              </a:solidFill>
              <a:ln w="24362">
                <a:noFill/>
              </a:ln>
            </c:spPr>
          </c:dPt>
          <c:dPt>
            <c:idx val="12"/>
            <c:bubble3D val="0"/>
            <c:spPr>
              <a:solidFill>
                <a:srgbClr val="AEC782"/>
              </a:solidFill>
              <a:ln w="24362">
                <a:noFill/>
              </a:ln>
            </c:spPr>
          </c:dPt>
          <c:dPt>
            <c:idx val="13"/>
            <c:bubble3D val="0"/>
            <c:spPr>
              <a:solidFill>
                <a:srgbClr val="BBD097"/>
              </a:solidFill>
              <a:ln w="24362">
                <a:noFill/>
              </a:ln>
            </c:spPr>
          </c:dPt>
          <c:dPt>
            <c:idx val="14"/>
            <c:bubble3D val="0"/>
            <c:spPr>
              <a:solidFill>
                <a:srgbClr val="D6E3C0"/>
              </a:solidFill>
              <a:ln w="24362">
                <a:noFill/>
              </a:ln>
            </c:spPr>
          </c:dPt>
          <c:dPt>
            <c:idx val="15"/>
            <c:bubble3D val="0"/>
            <c:spPr>
              <a:solidFill>
                <a:srgbClr val="78A22F"/>
              </a:solidFill>
              <a:ln w="24362">
                <a:noFill/>
              </a:ln>
            </c:spPr>
          </c:dPt>
          <c:dPt>
            <c:idx val="16"/>
            <c:bubble3D val="0"/>
            <c:spPr>
              <a:solidFill>
                <a:srgbClr val="DE791C"/>
              </a:solidFill>
              <a:ln w="24362">
                <a:noFill/>
              </a:ln>
            </c:spPr>
          </c:dPt>
          <c:dPt>
            <c:idx val="17"/>
            <c:bubble3D val="0"/>
            <c:spPr>
              <a:solidFill>
                <a:srgbClr val="E59449"/>
              </a:solidFill>
              <a:ln w="24362">
                <a:noFill/>
              </a:ln>
            </c:spPr>
          </c:dPt>
          <c:dPt>
            <c:idx val="18"/>
            <c:bubble3D val="0"/>
            <c:spPr>
              <a:solidFill>
                <a:srgbClr val="EBAF77"/>
              </a:solidFill>
              <a:ln w="24362">
                <a:noFill/>
              </a:ln>
            </c:spPr>
          </c:dPt>
          <c:dPt>
            <c:idx val="19"/>
            <c:bubble3D val="0"/>
            <c:spPr>
              <a:solidFill>
                <a:srgbClr val="EEBC8D"/>
              </a:solidFill>
              <a:ln w="24362">
                <a:noFill/>
              </a:ln>
            </c:spPr>
          </c:dPt>
          <c:dPt>
            <c:idx val="20"/>
            <c:bubble3D val="0"/>
            <c:spPr>
              <a:solidFill>
                <a:srgbClr val="FFD200"/>
              </a:solidFill>
              <a:ln w="24362">
                <a:noFill/>
              </a:ln>
            </c:spPr>
          </c:dPt>
          <c:dLbls>
            <c:dLbl>
              <c:idx val="0"/>
              <c:layout>
                <c:manualLayout>
                  <c:x val="-2.7547680681918738E-2"/>
                  <c:y val="-3.8510357483311927E-2"/>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
              <c:layout>
                <c:manualLayout>
                  <c:x val="6.5862221570226712E-2"/>
                  <c:y val="4.0169099415932712E-2"/>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2"/>
              <c:layout>
                <c:manualLayout>
                  <c:x val="2.3523218449539151E-3"/>
                  <c:y val="3.0156004873567354E-2"/>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3"/>
              <c:layout>
                <c:manualLayout>
                  <c:x val="0.21653339051552412"/>
                  <c:y val="-5.5421613141572058E-3"/>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4"/>
              <c:dLblPos val="bestFit"/>
              <c:showLegendKey val="0"/>
              <c:showVal val="0"/>
              <c:showCatName val="1"/>
              <c:showSerName val="0"/>
              <c:showPercent val="1"/>
              <c:showBubbleSize val="0"/>
              <c:extLst>
                <c:ext xmlns:c15="http://schemas.microsoft.com/office/drawing/2012/chart" uri="{CE6537A1-D6FC-4f65-9D91-7224C49458BB}"/>
              </c:extLst>
            </c:dLbl>
            <c:dLbl>
              <c:idx val="5"/>
              <c:layout>
                <c:manualLayout>
                  <c:xMode val="edge"/>
                  <c:yMode val="edge"/>
                  <c:x val="0.47341772151898737"/>
                  <c:y val="0.10386473429951691"/>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6"/>
              <c:layout>
                <c:manualLayout>
                  <c:xMode val="edge"/>
                  <c:yMode val="edge"/>
                  <c:x val="0.5620253164556962"/>
                  <c:y val="0.19082125603864733"/>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7"/>
              <c:layout>
                <c:manualLayout>
                  <c:xMode val="edge"/>
                  <c:yMode val="edge"/>
                  <c:x val="0.57215189873417727"/>
                  <c:y val="0.3188405797101449"/>
                </c:manualLayout>
              </c:layout>
              <c:numFmt formatCode="0.0%" sourceLinked="0"/>
              <c:spPr>
                <a:noFill/>
                <a:ln w="24362">
                  <a:noFill/>
                </a:ln>
              </c:spPr>
              <c:txPr>
                <a:bodyPr/>
                <a:lstStyle/>
                <a:p>
                  <a:pPr>
                    <a:defRPr sz="863" b="0" i="0" u="none" strike="noStrike" baseline="0">
                      <a:solidFill>
                        <a:schemeClr val="tx1"/>
                      </a:solidFill>
                      <a:latin typeface="Arial"/>
                      <a:ea typeface="Arial"/>
                      <a:cs typeface="Arial"/>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dLbl>
              <c:idx val="8"/>
              <c:layout>
                <c:manualLayout>
                  <c:xMode val="edge"/>
                  <c:yMode val="edge"/>
                  <c:x val="0.66329113924050631"/>
                  <c:y val="0.43961352657004832"/>
                </c:manualLayout>
              </c:layout>
              <c:numFmt formatCode="0.0%" sourceLinked="0"/>
              <c:spPr>
                <a:noFill/>
                <a:ln w="24362">
                  <a:noFill/>
                </a:ln>
              </c:spPr>
              <c:txPr>
                <a:bodyPr/>
                <a:lstStyle/>
                <a:p>
                  <a:pPr>
                    <a:defRPr sz="863" b="0" i="0" u="none" strike="noStrike" baseline="0">
                      <a:solidFill>
                        <a:schemeClr val="tx1"/>
                      </a:solidFill>
                      <a:latin typeface="Arial"/>
                      <a:ea typeface="Arial"/>
                      <a:cs typeface="Arial"/>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dLbl>
              <c:idx val="9"/>
              <c:layout>
                <c:manualLayout>
                  <c:xMode val="edge"/>
                  <c:yMode val="edge"/>
                  <c:x val="0.65316455696202536"/>
                  <c:y val="0.54589371980676327"/>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0"/>
              <c:layout>
                <c:manualLayout>
                  <c:xMode val="edge"/>
                  <c:yMode val="edge"/>
                  <c:x val="0.59493670886075944"/>
                  <c:y val="0.55555555555555558"/>
                </c:manualLayout>
              </c:layout>
              <c:numFmt formatCode="0.0%" sourceLinked="0"/>
              <c:spPr>
                <a:noFill/>
                <a:ln w="24362">
                  <a:noFill/>
                </a:ln>
              </c:spPr>
              <c:txPr>
                <a:bodyPr/>
                <a:lstStyle/>
                <a:p>
                  <a:pPr>
                    <a:defRPr sz="863" b="0" i="0" u="none" strike="noStrike" baseline="0">
                      <a:solidFill>
                        <a:schemeClr val="tx1"/>
                      </a:solidFill>
                      <a:latin typeface="Arial"/>
                      <a:ea typeface="Arial"/>
                      <a:cs typeface="Arial"/>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dLbl>
              <c:idx val="11"/>
              <c:layout>
                <c:manualLayout>
                  <c:xMode val="edge"/>
                  <c:yMode val="edge"/>
                  <c:x val="0.50632911392405067"/>
                  <c:y val="0.58212560386473433"/>
                </c:manualLayout>
              </c:layout>
              <c:numFmt formatCode="0.0%" sourceLinked="0"/>
              <c:spPr>
                <a:noFill/>
                <a:ln w="24362">
                  <a:noFill/>
                </a:ln>
              </c:spPr>
              <c:txPr>
                <a:bodyPr/>
                <a:lstStyle/>
                <a:p>
                  <a:pPr>
                    <a:defRPr sz="863" b="0" i="0" u="none" strike="noStrike" baseline="0">
                      <a:solidFill>
                        <a:schemeClr val="tx1"/>
                      </a:solidFill>
                      <a:latin typeface="Arial"/>
                      <a:ea typeface="Arial"/>
                      <a:cs typeface="Arial"/>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dLbl>
              <c:idx val="12"/>
              <c:layout>
                <c:manualLayout>
                  <c:xMode val="edge"/>
                  <c:yMode val="edge"/>
                  <c:x val="0.38987341772151901"/>
                  <c:y val="0.606280193236715"/>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3"/>
              <c:layout>
                <c:manualLayout>
                  <c:xMode val="edge"/>
                  <c:yMode val="edge"/>
                  <c:x val="0.2481012658227848"/>
                  <c:y val="0.5748792270531401"/>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4"/>
              <c:layout>
                <c:manualLayout>
                  <c:xMode val="edge"/>
                  <c:yMode val="edge"/>
                  <c:x val="0.13670886075949368"/>
                  <c:y val="0.57971014492753625"/>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5"/>
              <c:layout>
                <c:manualLayout>
                  <c:xMode val="edge"/>
                  <c:yMode val="edge"/>
                  <c:x val="3.5443037974683546E-2"/>
                  <c:y val="0.49758454106280192"/>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6"/>
              <c:dLblPos val="bestFit"/>
              <c:showLegendKey val="0"/>
              <c:showVal val="0"/>
              <c:showCatName val="1"/>
              <c:showSerName val="0"/>
              <c:showPercent val="1"/>
              <c:showBubbleSize val="0"/>
              <c:extLst>
                <c:ext xmlns:c15="http://schemas.microsoft.com/office/drawing/2012/chart" uri="{CE6537A1-D6FC-4f65-9D91-7224C49458BB}"/>
              </c:extLst>
            </c:dLbl>
            <c:dLbl>
              <c:idx val="17"/>
              <c:layout>
                <c:manualLayout>
                  <c:xMode val="edge"/>
                  <c:yMode val="edge"/>
                  <c:x val="5.0632911392405064E-3"/>
                  <c:y val="0.27053140096618356"/>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8"/>
              <c:dLblPos val="bestFit"/>
              <c:showLegendKey val="0"/>
              <c:showVal val="0"/>
              <c:showCatName val="1"/>
              <c:showSerName val="0"/>
              <c:showPercent val="1"/>
              <c:showBubbleSize val="0"/>
              <c:extLst>
                <c:ext xmlns:c15="http://schemas.microsoft.com/office/drawing/2012/chart" uri="{CE6537A1-D6FC-4f65-9D91-7224C49458BB}"/>
              </c:extLst>
            </c:dLbl>
            <c:dLbl>
              <c:idx val="19"/>
              <c:layout>
                <c:manualLayout>
                  <c:xMode val="edge"/>
                  <c:yMode val="edge"/>
                  <c:x val="0.14683544303797469"/>
                  <c:y val="7.7294685990338161E-2"/>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20"/>
              <c:layout>
                <c:manualLayout>
                  <c:xMode val="edge"/>
                  <c:yMode val="edge"/>
                  <c:x val="0.28860759493670884"/>
                  <c:y val="4.830917874396135E-3"/>
                </c:manualLayout>
              </c:layout>
              <c:dLblPos val="bestFit"/>
              <c:showLegendKey val="0"/>
              <c:showVal val="0"/>
              <c:showCatName val="1"/>
              <c:showSerName val="0"/>
              <c:showPercent val="1"/>
              <c:showBubbleSize val="0"/>
              <c:extLst>
                <c:ext xmlns:c15="http://schemas.microsoft.com/office/drawing/2012/chart" uri="{CE6537A1-D6FC-4f65-9D91-7224C49458BB}"/>
              </c:extLst>
            </c:dLbl>
            <c:numFmt formatCode="0.0%" sourceLinked="0"/>
            <c:spPr>
              <a:noFill/>
              <a:ln w="24362">
                <a:noFill/>
              </a:ln>
            </c:spPr>
            <c:txPr>
              <a:bodyPr/>
              <a:lstStyle/>
              <a:p>
                <a:pPr>
                  <a:defRPr sz="959" b="0" i="0" u="none" strike="noStrike" baseline="0">
                    <a:solidFill>
                      <a:schemeClr val="tx1"/>
                    </a:solidFill>
                    <a:latin typeface="Arial"/>
                    <a:ea typeface="Arial"/>
                    <a:cs typeface="Aria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Sheet1!$A$2:$A$5</c:f>
              <c:strCache>
                <c:ptCount val="4"/>
                <c:pt idx="0">
                  <c:v>Americas</c:v>
                </c:pt>
                <c:pt idx="1">
                  <c:v>Asia Pacific</c:v>
                </c:pt>
                <c:pt idx="2">
                  <c:v>Europe</c:v>
                </c:pt>
                <c:pt idx="3">
                  <c:v>Middle East and Africa</c:v>
                </c:pt>
              </c:strCache>
            </c:strRef>
          </c:cat>
          <c:val>
            <c:numRef>
              <c:f>Sheet1!$B$2:$B$5</c:f>
              <c:numCache>
                <c:formatCode>0.00%</c:formatCode>
                <c:ptCount val="4"/>
                <c:pt idx="0">
                  <c:v>0.37830473043039875</c:v>
                </c:pt>
                <c:pt idx="1">
                  <c:v>0.44258486081308562</c:v>
                </c:pt>
                <c:pt idx="2">
                  <c:v>0.14581014033753892</c:v>
                </c:pt>
                <c:pt idx="3">
                  <c:v>3.3300268418976646E-2</c:v>
                </c:pt>
              </c:numCache>
            </c:numRef>
          </c:val>
        </c:ser>
        <c:ser>
          <c:idx val="1"/>
          <c:order val="1"/>
          <c:tx>
            <c:strRef>
              <c:f>Sheet1!$C$1</c:f>
              <c:strCache>
                <c:ptCount val="1"/>
              </c:strCache>
            </c:strRef>
          </c:tx>
          <c:spPr>
            <a:solidFill>
              <a:schemeClr val="accent1"/>
            </a:solidFill>
            <a:ln w="24362">
              <a:noFill/>
            </a:ln>
          </c:spPr>
          <c:dPt>
            <c:idx val="0"/>
            <c:bubble3D val="0"/>
          </c:dPt>
          <c:dPt>
            <c:idx val="1"/>
            <c:bubble3D val="0"/>
          </c:dPt>
          <c:dPt>
            <c:idx val="2"/>
            <c:bubble3D val="0"/>
          </c:dPt>
          <c:dPt>
            <c:idx val="3"/>
            <c:bubble3D val="0"/>
          </c:dPt>
          <c:dLbls>
            <c:delete val="1"/>
          </c:dLbls>
          <c:cat>
            <c:strRef>
              <c:f>Sheet1!$A$2:$A$5</c:f>
              <c:strCache>
                <c:ptCount val="4"/>
                <c:pt idx="0">
                  <c:v>Americas</c:v>
                </c:pt>
                <c:pt idx="1">
                  <c:v>Asia Pacific</c:v>
                </c:pt>
                <c:pt idx="2">
                  <c:v>Europe</c:v>
                </c:pt>
                <c:pt idx="3">
                  <c:v>Middle East and Africa</c:v>
                </c:pt>
              </c:strCache>
            </c:strRef>
          </c:cat>
          <c:val>
            <c:numRef>
              <c:f>Sheet1!$C$2:$C$5</c:f>
              <c:numCache>
                <c:formatCode>General</c:formatCode>
                <c:ptCount val="4"/>
              </c:numCache>
            </c:numRef>
          </c:val>
        </c:ser>
        <c:ser>
          <c:idx val="2"/>
          <c:order val="2"/>
          <c:tx>
            <c:strRef>
              <c:f>Sheet1!$D$1</c:f>
              <c:strCache>
                <c:ptCount val="1"/>
              </c:strCache>
            </c:strRef>
          </c:tx>
          <c:spPr>
            <a:solidFill>
              <a:schemeClr val="accent2"/>
            </a:solidFill>
            <a:ln w="24362">
              <a:noFill/>
            </a:ln>
          </c:spPr>
          <c:dPt>
            <c:idx val="0"/>
            <c:bubble3D val="0"/>
          </c:dPt>
          <c:dPt>
            <c:idx val="1"/>
            <c:bubble3D val="0"/>
          </c:dPt>
          <c:dPt>
            <c:idx val="2"/>
            <c:bubble3D val="0"/>
          </c:dPt>
          <c:dPt>
            <c:idx val="3"/>
            <c:bubble3D val="0"/>
          </c:dPt>
          <c:dLbls>
            <c:delete val="1"/>
          </c:dLbls>
          <c:cat>
            <c:strRef>
              <c:f>Sheet1!$A$2:$A$5</c:f>
              <c:strCache>
                <c:ptCount val="4"/>
                <c:pt idx="0">
                  <c:v>Americas</c:v>
                </c:pt>
                <c:pt idx="1">
                  <c:v>Asia Pacific</c:v>
                </c:pt>
                <c:pt idx="2">
                  <c:v>Europe</c:v>
                </c:pt>
                <c:pt idx="3">
                  <c:v>Middle East and Africa</c:v>
                </c:pt>
              </c:strCache>
            </c:strRef>
          </c:cat>
          <c:val>
            <c:numRef>
              <c:f>Sheet1!$D$2:$D$5</c:f>
              <c:numCache>
                <c:formatCode>General</c:formatCode>
                <c:ptCount val="4"/>
              </c:numCache>
            </c:numRef>
          </c:val>
        </c:ser>
        <c:dLbls>
          <c:showLegendKey val="0"/>
          <c:showVal val="0"/>
          <c:showCatName val="1"/>
          <c:showSerName val="0"/>
          <c:showPercent val="1"/>
          <c:showBubbleSize val="0"/>
          <c:showLeaderLines val="1"/>
        </c:dLbls>
        <c:firstSliceAng val="0"/>
      </c:pieChart>
      <c:spPr>
        <a:noFill/>
        <a:ln w="24362">
          <a:noFill/>
        </a:ln>
      </c:spPr>
    </c:plotArea>
    <c:plotVisOnly val="1"/>
    <c:dispBlanksAs val="zero"/>
    <c:showDLblsOverMax val="0"/>
  </c:chart>
  <c:spPr>
    <a:noFill/>
    <a:ln>
      <a:noFill/>
    </a:ln>
  </c:spPr>
  <c:txPr>
    <a:bodyPr/>
    <a:lstStyle/>
    <a:p>
      <a:pPr>
        <a:defRPr sz="1151" b="0" i="0" u="none" strike="noStrike" baseline="0">
          <a:solidFill>
            <a:schemeClr val="tx1"/>
          </a:solidFill>
          <a:latin typeface="Arial"/>
          <a:ea typeface="Arial"/>
          <a:cs typeface="Arial"/>
        </a:defRPr>
      </a:pPr>
      <a:endParaRPr lang="en-US"/>
    </a:p>
  </c:txPr>
  <c:externalData r:id="rId1">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8227848101265823"/>
          <c:y val="0.18357487922705315"/>
          <c:w val="0.63797468354430376"/>
          <c:h val="0.60869565217391308"/>
        </c:manualLayout>
      </c:layout>
      <c:pieChart>
        <c:varyColors val="1"/>
        <c:ser>
          <c:idx val="0"/>
          <c:order val="0"/>
          <c:tx>
            <c:strRef>
              <c:f>Sheet1!$B$1</c:f>
              <c:strCache>
                <c:ptCount val="1"/>
                <c:pt idx="0">
                  <c:v>Institutional Owned Real Estate</c:v>
                </c:pt>
              </c:strCache>
            </c:strRef>
          </c:tx>
          <c:spPr>
            <a:ln w="24362">
              <a:noFill/>
            </a:ln>
          </c:spPr>
          <c:dPt>
            <c:idx val="0"/>
            <c:bubble3D val="0"/>
            <c:spPr>
              <a:solidFill>
                <a:schemeClr val="accent2"/>
              </a:solidFill>
              <a:ln w="24362">
                <a:noFill/>
              </a:ln>
            </c:spPr>
          </c:dPt>
          <c:dPt>
            <c:idx val="1"/>
            <c:bubble3D val="0"/>
            <c:spPr>
              <a:solidFill>
                <a:schemeClr val="accent1"/>
              </a:solidFill>
              <a:ln w="24362">
                <a:noFill/>
              </a:ln>
            </c:spPr>
          </c:dPt>
          <c:dPt>
            <c:idx val="2"/>
            <c:bubble3D val="0"/>
            <c:spPr>
              <a:solidFill>
                <a:srgbClr val="DE791C"/>
              </a:solidFill>
              <a:ln w="24362">
                <a:noFill/>
              </a:ln>
            </c:spPr>
          </c:dPt>
          <c:dPt>
            <c:idx val="3"/>
            <c:bubble3D val="0"/>
            <c:spPr>
              <a:solidFill>
                <a:srgbClr val="FFD200"/>
              </a:solidFill>
              <a:ln w="24362">
                <a:noFill/>
              </a:ln>
            </c:spPr>
          </c:dPt>
          <c:dPt>
            <c:idx val="4"/>
            <c:bubble3D val="0"/>
            <c:spPr>
              <a:solidFill>
                <a:srgbClr val="B2BDCE"/>
              </a:solidFill>
              <a:ln w="24362">
                <a:noFill/>
              </a:ln>
            </c:spPr>
          </c:dPt>
          <c:dPt>
            <c:idx val="5"/>
            <c:bubble3D val="0"/>
            <c:spPr>
              <a:solidFill>
                <a:srgbClr val="78A22F"/>
              </a:solidFill>
              <a:ln w="24362">
                <a:noFill/>
              </a:ln>
            </c:spPr>
          </c:dPt>
          <c:dPt>
            <c:idx val="6"/>
            <c:bubble3D val="0"/>
            <c:spPr>
              <a:solidFill>
                <a:srgbClr val="93B559"/>
              </a:solidFill>
              <a:ln w="24362">
                <a:noFill/>
              </a:ln>
            </c:spPr>
          </c:dPt>
          <c:dPt>
            <c:idx val="7"/>
            <c:bubble3D val="0"/>
            <c:spPr>
              <a:solidFill>
                <a:srgbClr val="AEC782"/>
              </a:solidFill>
              <a:ln w="24362">
                <a:noFill/>
              </a:ln>
            </c:spPr>
          </c:dPt>
          <c:dPt>
            <c:idx val="8"/>
            <c:bubble3D val="0"/>
            <c:spPr>
              <a:solidFill>
                <a:srgbClr val="BBD097"/>
              </a:solidFill>
              <a:ln w="24362">
                <a:noFill/>
              </a:ln>
            </c:spPr>
          </c:dPt>
          <c:dPt>
            <c:idx val="9"/>
            <c:bubble3D val="0"/>
            <c:spPr>
              <a:solidFill>
                <a:srgbClr val="D6E3C0"/>
              </a:solidFill>
              <a:ln w="24362">
                <a:noFill/>
              </a:ln>
            </c:spPr>
          </c:dPt>
          <c:dPt>
            <c:idx val="10"/>
            <c:bubble3D val="0"/>
            <c:spPr>
              <a:solidFill>
                <a:srgbClr val="78A22F"/>
              </a:solidFill>
              <a:ln w="24362">
                <a:noFill/>
              </a:ln>
            </c:spPr>
          </c:dPt>
          <c:dPt>
            <c:idx val="11"/>
            <c:bubble3D val="0"/>
            <c:spPr>
              <a:solidFill>
                <a:srgbClr val="93B559"/>
              </a:solidFill>
              <a:ln w="24362">
                <a:noFill/>
              </a:ln>
            </c:spPr>
          </c:dPt>
          <c:dPt>
            <c:idx val="12"/>
            <c:bubble3D val="0"/>
            <c:spPr>
              <a:solidFill>
                <a:srgbClr val="AEC782"/>
              </a:solidFill>
              <a:ln w="24362">
                <a:noFill/>
              </a:ln>
            </c:spPr>
          </c:dPt>
          <c:dPt>
            <c:idx val="13"/>
            <c:bubble3D val="0"/>
            <c:spPr>
              <a:solidFill>
                <a:srgbClr val="BBD097"/>
              </a:solidFill>
              <a:ln w="24362">
                <a:noFill/>
              </a:ln>
            </c:spPr>
          </c:dPt>
          <c:dPt>
            <c:idx val="14"/>
            <c:bubble3D val="0"/>
            <c:spPr>
              <a:solidFill>
                <a:srgbClr val="D6E3C0"/>
              </a:solidFill>
              <a:ln w="24362">
                <a:noFill/>
              </a:ln>
            </c:spPr>
          </c:dPt>
          <c:dPt>
            <c:idx val="15"/>
            <c:bubble3D val="0"/>
            <c:spPr>
              <a:solidFill>
                <a:srgbClr val="78A22F"/>
              </a:solidFill>
              <a:ln w="24362">
                <a:noFill/>
              </a:ln>
            </c:spPr>
          </c:dPt>
          <c:dPt>
            <c:idx val="16"/>
            <c:bubble3D val="0"/>
            <c:spPr>
              <a:solidFill>
                <a:srgbClr val="DE791C"/>
              </a:solidFill>
              <a:ln w="24362">
                <a:noFill/>
              </a:ln>
            </c:spPr>
          </c:dPt>
          <c:dPt>
            <c:idx val="17"/>
            <c:bubble3D val="0"/>
            <c:spPr>
              <a:solidFill>
                <a:srgbClr val="E59449"/>
              </a:solidFill>
              <a:ln w="24362">
                <a:noFill/>
              </a:ln>
            </c:spPr>
          </c:dPt>
          <c:dPt>
            <c:idx val="18"/>
            <c:bubble3D val="0"/>
            <c:spPr>
              <a:solidFill>
                <a:srgbClr val="EBAF77"/>
              </a:solidFill>
              <a:ln w="24362">
                <a:noFill/>
              </a:ln>
            </c:spPr>
          </c:dPt>
          <c:dPt>
            <c:idx val="19"/>
            <c:bubble3D val="0"/>
            <c:spPr>
              <a:solidFill>
                <a:srgbClr val="EEBC8D"/>
              </a:solidFill>
              <a:ln w="24362">
                <a:noFill/>
              </a:ln>
            </c:spPr>
          </c:dPt>
          <c:dPt>
            <c:idx val="20"/>
            <c:bubble3D val="0"/>
            <c:spPr>
              <a:solidFill>
                <a:srgbClr val="FFD200"/>
              </a:solidFill>
              <a:ln w="24362">
                <a:noFill/>
              </a:ln>
            </c:spPr>
          </c:dPt>
          <c:dLbls>
            <c:dLbl>
              <c:idx val="0"/>
              <c:layout>
                <c:manualLayout>
                  <c:x val="-2.7547680681918738E-2"/>
                  <c:y val="-3.8510357483311927E-2"/>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
              <c:layout>
                <c:manualLayout>
                  <c:x val="6.5862221570226712E-2"/>
                  <c:y val="4.0169099415932712E-2"/>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2"/>
              <c:layout>
                <c:manualLayout>
                  <c:x val="2.3523218449539151E-3"/>
                  <c:y val="3.0156004873567354E-2"/>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3"/>
              <c:layout>
                <c:manualLayout>
                  <c:x val="0.21653339051552412"/>
                  <c:y val="-5.5421613141572058E-3"/>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4"/>
              <c:dLblPos val="bestFit"/>
              <c:showLegendKey val="0"/>
              <c:showVal val="0"/>
              <c:showCatName val="1"/>
              <c:showSerName val="0"/>
              <c:showPercent val="1"/>
              <c:showBubbleSize val="0"/>
              <c:extLst>
                <c:ext xmlns:c15="http://schemas.microsoft.com/office/drawing/2012/chart" uri="{CE6537A1-D6FC-4f65-9D91-7224C49458BB}"/>
              </c:extLst>
            </c:dLbl>
            <c:dLbl>
              <c:idx val="5"/>
              <c:layout>
                <c:manualLayout>
                  <c:xMode val="edge"/>
                  <c:yMode val="edge"/>
                  <c:x val="0.47341772151898737"/>
                  <c:y val="0.10386473429951691"/>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6"/>
              <c:layout>
                <c:manualLayout>
                  <c:xMode val="edge"/>
                  <c:yMode val="edge"/>
                  <c:x val="0.5620253164556962"/>
                  <c:y val="0.19082125603864733"/>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7"/>
              <c:layout>
                <c:manualLayout>
                  <c:xMode val="edge"/>
                  <c:yMode val="edge"/>
                  <c:x val="0.57215189873417727"/>
                  <c:y val="0.3188405797101449"/>
                </c:manualLayout>
              </c:layout>
              <c:numFmt formatCode="0.0%" sourceLinked="0"/>
              <c:spPr>
                <a:noFill/>
                <a:ln w="24362">
                  <a:noFill/>
                </a:ln>
              </c:spPr>
              <c:txPr>
                <a:bodyPr/>
                <a:lstStyle/>
                <a:p>
                  <a:pPr>
                    <a:defRPr sz="863" b="0" i="0" u="none" strike="noStrike" baseline="0">
                      <a:solidFill>
                        <a:schemeClr val="tx1"/>
                      </a:solidFill>
                      <a:latin typeface="Arial"/>
                      <a:ea typeface="Arial"/>
                      <a:cs typeface="Arial"/>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dLbl>
              <c:idx val="8"/>
              <c:layout>
                <c:manualLayout>
                  <c:xMode val="edge"/>
                  <c:yMode val="edge"/>
                  <c:x val="0.66329113924050631"/>
                  <c:y val="0.43961352657004832"/>
                </c:manualLayout>
              </c:layout>
              <c:numFmt formatCode="0.0%" sourceLinked="0"/>
              <c:spPr>
                <a:noFill/>
                <a:ln w="24362">
                  <a:noFill/>
                </a:ln>
              </c:spPr>
              <c:txPr>
                <a:bodyPr/>
                <a:lstStyle/>
                <a:p>
                  <a:pPr>
                    <a:defRPr sz="863" b="0" i="0" u="none" strike="noStrike" baseline="0">
                      <a:solidFill>
                        <a:schemeClr val="tx1"/>
                      </a:solidFill>
                      <a:latin typeface="Arial"/>
                      <a:ea typeface="Arial"/>
                      <a:cs typeface="Arial"/>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dLbl>
              <c:idx val="9"/>
              <c:layout>
                <c:manualLayout>
                  <c:xMode val="edge"/>
                  <c:yMode val="edge"/>
                  <c:x val="0.65316455696202536"/>
                  <c:y val="0.54589371980676327"/>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0"/>
              <c:layout>
                <c:manualLayout>
                  <c:xMode val="edge"/>
                  <c:yMode val="edge"/>
                  <c:x val="0.59493670886075944"/>
                  <c:y val="0.55555555555555558"/>
                </c:manualLayout>
              </c:layout>
              <c:numFmt formatCode="0.0%" sourceLinked="0"/>
              <c:spPr>
                <a:noFill/>
                <a:ln w="24362">
                  <a:noFill/>
                </a:ln>
              </c:spPr>
              <c:txPr>
                <a:bodyPr/>
                <a:lstStyle/>
                <a:p>
                  <a:pPr>
                    <a:defRPr sz="863" b="0" i="0" u="none" strike="noStrike" baseline="0">
                      <a:solidFill>
                        <a:schemeClr val="tx1"/>
                      </a:solidFill>
                      <a:latin typeface="Arial"/>
                      <a:ea typeface="Arial"/>
                      <a:cs typeface="Arial"/>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dLbl>
              <c:idx val="11"/>
              <c:layout>
                <c:manualLayout>
                  <c:xMode val="edge"/>
                  <c:yMode val="edge"/>
                  <c:x val="0.50632911392405067"/>
                  <c:y val="0.58212560386473433"/>
                </c:manualLayout>
              </c:layout>
              <c:numFmt formatCode="0.0%" sourceLinked="0"/>
              <c:spPr>
                <a:noFill/>
                <a:ln w="24362">
                  <a:noFill/>
                </a:ln>
              </c:spPr>
              <c:txPr>
                <a:bodyPr/>
                <a:lstStyle/>
                <a:p>
                  <a:pPr>
                    <a:defRPr sz="863" b="0" i="0" u="none" strike="noStrike" baseline="0">
                      <a:solidFill>
                        <a:schemeClr val="tx1"/>
                      </a:solidFill>
                      <a:latin typeface="Arial"/>
                      <a:ea typeface="Arial"/>
                      <a:cs typeface="Arial"/>
                    </a:defRPr>
                  </a:pPr>
                  <a:endParaRPr lang="en-US"/>
                </a:p>
              </c:txPr>
              <c:dLblPos val="bestFit"/>
              <c:showLegendKey val="0"/>
              <c:showVal val="0"/>
              <c:showCatName val="1"/>
              <c:showSerName val="0"/>
              <c:showPercent val="1"/>
              <c:showBubbleSize val="0"/>
              <c:extLst>
                <c:ext xmlns:c15="http://schemas.microsoft.com/office/drawing/2012/chart" uri="{CE6537A1-D6FC-4f65-9D91-7224C49458BB}"/>
              </c:extLst>
            </c:dLbl>
            <c:dLbl>
              <c:idx val="12"/>
              <c:layout>
                <c:manualLayout>
                  <c:xMode val="edge"/>
                  <c:yMode val="edge"/>
                  <c:x val="0.38987341772151901"/>
                  <c:y val="0.606280193236715"/>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3"/>
              <c:layout>
                <c:manualLayout>
                  <c:xMode val="edge"/>
                  <c:yMode val="edge"/>
                  <c:x val="0.2481012658227848"/>
                  <c:y val="0.5748792270531401"/>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4"/>
              <c:layout>
                <c:manualLayout>
                  <c:xMode val="edge"/>
                  <c:yMode val="edge"/>
                  <c:x val="0.13670886075949368"/>
                  <c:y val="0.57971014492753625"/>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5"/>
              <c:layout>
                <c:manualLayout>
                  <c:xMode val="edge"/>
                  <c:yMode val="edge"/>
                  <c:x val="3.5443037974683546E-2"/>
                  <c:y val="0.49758454106280192"/>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6"/>
              <c:dLblPos val="bestFit"/>
              <c:showLegendKey val="0"/>
              <c:showVal val="0"/>
              <c:showCatName val="1"/>
              <c:showSerName val="0"/>
              <c:showPercent val="1"/>
              <c:showBubbleSize val="0"/>
              <c:extLst>
                <c:ext xmlns:c15="http://schemas.microsoft.com/office/drawing/2012/chart" uri="{CE6537A1-D6FC-4f65-9D91-7224C49458BB}"/>
              </c:extLst>
            </c:dLbl>
            <c:dLbl>
              <c:idx val="17"/>
              <c:layout>
                <c:manualLayout>
                  <c:xMode val="edge"/>
                  <c:yMode val="edge"/>
                  <c:x val="5.0632911392405064E-3"/>
                  <c:y val="0.27053140096618356"/>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18"/>
              <c:dLblPos val="bestFit"/>
              <c:showLegendKey val="0"/>
              <c:showVal val="0"/>
              <c:showCatName val="1"/>
              <c:showSerName val="0"/>
              <c:showPercent val="1"/>
              <c:showBubbleSize val="0"/>
              <c:extLst>
                <c:ext xmlns:c15="http://schemas.microsoft.com/office/drawing/2012/chart" uri="{CE6537A1-D6FC-4f65-9D91-7224C49458BB}"/>
              </c:extLst>
            </c:dLbl>
            <c:dLbl>
              <c:idx val="19"/>
              <c:layout>
                <c:manualLayout>
                  <c:xMode val="edge"/>
                  <c:yMode val="edge"/>
                  <c:x val="0.14683544303797469"/>
                  <c:y val="7.7294685990338161E-2"/>
                </c:manualLayout>
              </c:layout>
              <c:dLblPos val="bestFit"/>
              <c:showLegendKey val="0"/>
              <c:showVal val="0"/>
              <c:showCatName val="1"/>
              <c:showSerName val="0"/>
              <c:showPercent val="1"/>
              <c:showBubbleSize val="0"/>
              <c:extLst>
                <c:ext xmlns:c15="http://schemas.microsoft.com/office/drawing/2012/chart" uri="{CE6537A1-D6FC-4f65-9D91-7224C49458BB}"/>
              </c:extLst>
            </c:dLbl>
            <c:dLbl>
              <c:idx val="20"/>
              <c:layout>
                <c:manualLayout>
                  <c:xMode val="edge"/>
                  <c:yMode val="edge"/>
                  <c:x val="0.28860759493670884"/>
                  <c:y val="4.830917874396135E-3"/>
                </c:manualLayout>
              </c:layout>
              <c:dLblPos val="bestFit"/>
              <c:showLegendKey val="0"/>
              <c:showVal val="0"/>
              <c:showCatName val="1"/>
              <c:showSerName val="0"/>
              <c:showPercent val="1"/>
              <c:showBubbleSize val="0"/>
              <c:extLst>
                <c:ext xmlns:c15="http://schemas.microsoft.com/office/drawing/2012/chart" uri="{CE6537A1-D6FC-4f65-9D91-7224C49458BB}"/>
              </c:extLst>
            </c:dLbl>
            <c:numFmt formatCode="0.0%" sourceLinked="0"/>
            <c:spPr>
              <a:noFill/>
              <a:ln w="24362">
                <a:noFill/>
              </a:ln>
            </c:spPr>
            <c:txPr>
              <a:bodyPr/>
              <a:lstStyle/>
              <a:p>
                <a:pPr>
                  <a:defRPr sz="959" b="0" i="0" u="none" strike="noStrike" baseline="0">
                    <a:solidFill>
                      <a:schemeClr val="tx1"/>
                    </a:solidFill>
                    <a:latin typeface="Arial"/>
                    <a:ea typeface="Arial"/>
                    <a:cs typeface="Arial"/>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Sheet1!$A$2:$A$5</c:f>
              <c:strCache>
                <c:ptCount val="4"/>
                <c:pt idx="0">
                  <c:v>Americas</c:v>
                </c:pt>
                <c:pt idx="1">
                  <c:v>Asia Pacific</c:v>
                </c:pt>
                <c:pt idx="2">
                  <c:v>Europe</c:v>
                </c:pt>
                <c:pt idx="3">
                  <c:v>Middle East and Africa</c:v>
                </c:pt>
              </c:strCache>
            </c:strRef>
          </c:cat>
          <c:val>
            <c:numRef>
              <c:f>Sheet1!$B$2:$B$5</c:f>
              <c:numCache>
                <c:formatCode>0.00%</c:formatCode>
                <c:ptCount val="4"/>
                <c:pt idx="0">
                  <c:v>0.34645491678462537</c:v>
                </c:pt>
                <c:pt idx="1">
                  <c:v>0.31243510560205445</c:v>
                </c:pt>
                <c:pt idx="2">
                  <c:v>0.30265888783313855</c:v>
                </c:pt>
                <c:pt idx="3">
                  <c:v>3.8451089780181601E-2</c:v>
                </c:pt>
              </c:numCache>
            </c:numRef>
          </c:val>
        </c:ser>
        <c:ser>
          <c:idx val="1"/>
          <c:order val="1"/>
          <c:tx>
            <c:strRef>
              <c:f>Sheet1!$C$1</c:f>
              <c:strCache>
                <c:ptCount val="1"/>
              </c:strCache>
            </c:strRef>
          </c:tx>
          <c:spPr>
            <a:solidFill>
              <a:schemeClr val="accent1"/>
            </a:solidFill>
            <a:ln w="24362">
              <a:noFill/>
            </a:ln>
          </c:spPr>
          <c:dPt>
            <c:idx val="0"/>
            <c:bubble3D val="0"/>
          </c:dPt>
          <c:dPt>
            <c:idx val="1"/>
            <c:bubble3D val="0"/>
          </c:dPt>
          <c:dPt>
            <c:idx val="2"/>
            <c:bubble3D val="0"/>
          </c:dPt>
          <c:dPt>
            <c:idx val="3"/>
            <c:bubble3D val="0"/>
          </c:dPt>
          <c:dLbls>
            <c:delete val="1"/>
          </c:dLbls>
          <c:cat>
            <c:strRef>
              <c:f>Sheet1!$A$2:$A$5</c:f>
              <c:strCache>
                <c:ptCount val="4"/>
                <c:pt idx="0">
                  <c:v>Americas</c:v>
                </c:pt>
                <c:pt idx="1">
                  <c:v>Asia Pacific</c:v>
                </c:pt>
                <c:pt idx="2">
                  <c:v>Europe</c:v>
                </c:pt>
                <c:pt idx="3">
                  <c:v>Middle East and Africa</c:v>
                </c:pt>
              </c:strCache>
            </c:strRef>
          </c:cat>
          <c:val>
            <c:numRef>
              <c:f>Sheet1!$C$2:$C$5</c:f>
              <c:numCache>
                <c:formatCode>General</c:formatCode>
                <c:ptCount val="4"/>
              </c:numCache>
            </c:numRef>
          </c:val>
        </c:ser>
        <c:ser>
          <c:idx val="2"/>
          <c:order val="2"/>
          <c:tx>
            <c:strRef>
              <c:f>Sheet1!$D$1</c:f>
              <c:strCache>
                <c:ptCount val="1"/>
              </c:strCache>
            </c:strRef>
          </c:tx>
          <c:spPr>
            <a:solidFill>
              <a:schemeClr val="accent2"/>
            </a:solidFill>
            <a:ln w="24362">
              <a:noFill/>
            </a:ln>
          </c:spPr>
          <c:dPt>
            <c:idx val="0"/>
            <c:bubble3D val="0"/>
          </c:dPt>
          <c:dPt>
            <c:idx val="1"/>
            <c:bubble3D val="0"/>
          </c:dPt>
          <c:dPt>
            <c:idx val="2"/>
            <c:bubble3D val="0"/>
          </c:dPt>
          <c:dPt>
            <c:idx val="3"/>
            <c:bubble3D val="0"/>
          </c:dPt>
          <c:dLbls>
            <c:delete val="1"/>
          </c:dLbls>
          <c:cat>
            <c:strRef>
              <c:f>Sheet1!$A$2:$A$5</c:f>
              <c:strCache>
                <c:ptCount val="4"/>
                <c:pt idx="0">
                  <c:v>Americas</c:v>
                </c:pt>
                <c:pt idx="1">
                  <c:v>Asia Pacific</c:v>
                </c:pt>
                <c:pt idx="2">
                  <c:v>Europe</c:v>
                </c:pt>
                <c:pt idx="3">
                  <c:v>Middle East and Africa</c:v>
                </c:pt>
              </c:strCache>
            </c:strRef>
          </c:cat>
          <c:val>
            <c:numRef>
              <c:f>Sheet1!$D$2:$D$5</c:f>
              <c:numCache>
                <c:formatCode>General</c:formatCode>
                <c:ptCount val="4"/>
              </c:numCache>
            </c:numRef>
          </c:val>
        </c:ser>
        <c:dLbls>
          <c:showLegendKey val="0"/>
          <c:showVal val="0"/>
          <c:showCatName val="1"/>
          <c:showSerName val="0"/>
          <c:showPercent val="1"/>
          <c:showBubbleSize val="0"/>
          <c:showLeaderLines val="1"/>
        </c:dLbls>
        <c:firstSliceAng val="0"/>
      </c:pieChart>
      <c:spPr>
        <a:noFill/>
        <a:ln w="24362">
          <a:noFill/>
        </a:ln>
      </c:spPr>
    </c:plotArea>
    <c:plotVisOnly val="1"/>
    <c:dispBlanksAs val="zero"/>
    <c:showDLblsOverMax val="0"/>
  </c:chart>
  <c:spPr>
    <a:noFill/>
    <a:ln>
      <a:noFill/>
    </a:ln>
  </c:spPr>
  <c:txPr>
    <a:bodyPr/>
    <a:lstStyle/>
    <a:p>
      <a:pPr>
        <a:defRPr sz="1151" b="0" i="0" u="none" strike="noStrike" baseline="0">
          <a:solidFill>
            <a:schemeClr val="tx1"/>
          </a:solidFill>
          <a:latin typeface="Arial"/>
          <a:ea typeface="Arial"/>
          <a:cs typeface="Arial"/>
        </a:defRPr>
      </a:pPr>
      <a:endParaRPr lang="en-US"/>
    </a:p>
  </c:txPr>
  <c:externalData r:id="rId1">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069997830288569"/>
          <c:y val="2.6435109569481086E-2"/>
          <c:w val="0.88651758664961255"/>
          <c:h val="0.75663149621594827"/>
        </c:manualLayout>
      </c:layout>
      <c:barChart>
        <c:barDir val="col"/>
        <c:grouping val="clustered"/>
        <c:varyColors val="0"/>
        <c:ser>
          <c:idx val="1"/>
          <c:order val="0"/>
          <c:tx>
            <c:strRef>
              <c:f>Summary!$D$1</c:f>
              <c:strCache>
                <c:ptCount val="1"/>
                <c:pt idx="0">
                  <c:v>2011</c:v>
                </c:pt>
              </c:strCache>
            </c:strRef>
          </c:tx>
          <c:spPr>
            <a:solidFill>
              <a:schemeClr val="accent2"/>
            </a:solidFill>
            <a:ln w="25196">
              <a:noFill/>
            </a:ln>
          </c:spPr>
          <c:invertIfNegative val="0"/>
          <c:cat>
            <c:strRef>
              <c:f>Summary!$A$2:$A$9</c:f>
              <c:strCache>
                <c:ptCount val="8"/>
                <c:pt idx="0">
                  <c:v>Eurozone</c:v>
                </c:pt>
                <c:pt idx="1">
                  <c:v>United Kingdom</c:v>
                </c:pt>
                <c:pt idx="2">
                  <c:v>Japan</c:v>
                </c:pt>
                <c:pt idx="3">
                  <c:v>North America</c:v>
                </c:pt>
                <c:pt idx="4">
                  <c:v>CEE</c:v>
                </c:pt>
                <c:pt idx="5">
                  <c:v>World</c:v>
                </c:pt>
                <c:pt idx="6">
                  <c:v>Latin America</c:v>
                </c:pt>
                <c:pt idx="7">
                  <c:v>Asia-Pacific ex-Japan</c:v>
                </c:pt>
              </c:strCache>
            </c:strRef>
          </c:cat>
          <c:val>
            <c:numRef>
              <c:f>Summary!$D$2:$D$9</c:f>
              <c:numCache>
                <c:formatCode>0.00%</c:formatCode>
                <c:ptCount val="8"/>
                <c:pt idx="0">
                  <c:v>1.48271897065675E-2</c:v>
                </c:pt>
                <c:pt idx="1">
                  <c:v>9.1536115177281996E-3</c:v>
                </c:pt>
                <c:pt idx="2">
                  <c:v>-5.3803114958281793E-3</c:v>
                </c:pt>
                <c:pt idx="3">
                  <c:v>2.0102512045051996E-2</c:v>
                </c:pt>
                <c:pt idx="4">
                  <c:v>4.8875082966117978E-2</c:v>
                </c:pt>
                <c:pt idx="5">
                  <c:v>3.0238366937199695E-2</c:v>
                </c:pt>
                <c:pt idx="6">
                  <c:v>4.0717208947569604E-2</c:v>
                </c:pt>
                <c:pt idx="7">
                  <c:v>6.7505614586144791E-2</c:v>
                </c:pt>
              </c:numCache>
            </c:numRef>
          </c:val>
        </c:ser>
        <c:ser>
          <c:idx val="2"/>
          <c:order val="1"/>
          <c:tx>
            <c:strRef>
              <c:f>Summary!$E$1</c:f>
              <c:strCache>
                <c:ptCount val="1"/>
                <c:pt idx="0">
                  <c:v>2012</c:v>
                </c:pt>
              </c:strCache>
            </c:strRef>
          </c:tx>
          <c:spPr>
            <a:solidFill>
              <a:srgbClr val="DE791C"/>
            </a:solidFill>
            <a:ln w="25196">
              <a:noFill/>
            </a:ln>
          </c:spPr>
          <c:invertIfNegative val="0"/>
          <c:cat>
            <c:strRef>
              <c:f>Summary!$A$2:$A$9</c:f>
              <c:strCache>
                <c:ptCount val="8"/>
                <c:pt idx="0">
                  <c:v>Eurozone</c:v>
                </c:pt>
                <c:pt idx="1">
                  <c:v>United Kingdom</c:v>
                </c:pt>
                <c:pt idx="2">
                  <c:v>Japan</c:v>
                </c:pt>
                <c:pt idx="3">
                  <c:v>North America</c:v>
                </c:pt>
                <c:pt idx="4">
                  <c:v>CEE</c:v>
                </c:pt>
                <c:pt idx="5">
                  <c:v>World</c:v>
                </c:pt>
                <c:pt idx="6">
                  <c:v>Latin America</c:v>
                </c:pt>
                <c:pt idx="7">
                  <c:v>Asia-Pacific ex-Japan</c:v>
                </c:pt>
              </c:strCache>
            </c:strRef>
          </c:cat>
          <c:val>
            <c:numRef>
              <c:f>Summary!$E$2:$E$9</c:f>
              <c:numCache>
                <c:formatCode>0.00%</c:formatCode>
                <c:ptCount val="8"/>
                <c:pt idx="0">
                  <c:v>-4.3462007020718101E-3</c:v>
                </c:pt>
                <c:pt idx="1">
                  <c:v>6.3631018116128106E-5</c:v>
                </c:pt>
                <c:pt idx="2">
                  <c:v>2.0312788283001201E-2</c:v>
                </c:pt>
                <c:pt idx="3">
                  <c:v>2.3202920666012695E-2</c:v>
                </c:pt>
                <c:pt idx="4">
                  <c:v>2.2255046728873129E-2</c:v>
                </c:pt>
                <c:pt idx="5">
                  <c:v>2.5784609566634097E-2</c:v>
                </c:pt>
                <c:pt idx="6">
                  <c:v>2.3351001698976595E-2</c:v>
                </c:pt>
                <c:pt idx="7">
                  <c:v>5.8117385143225994E-2</c:v>
                </c:pt>
              </c:numCache>
            </c:numRef>
          </c:val>
        </c:ser>
        <c:ser>
          <c:idx val="4"/>
          <c:order val="2"/>
          <c:tx>
            <c:strRef>
              <c:f>Summary!$F$1</c:f>
              <c:strCache>
                <c:ptCount val="1"/>
                <c:pt idx="0">
                  <c:v>2013</c:v>
                </c:pt>
              </c:strCache>
            </c:strRef>
          </c:tx>
          <c:spPr>
            <a:solidFill>
              <a:srgbClr val="7030A1"/>
            </a:solidFill>
          </c:spPr>
          <c:invertIfNegative val="0"/>
          <c:cat>
            <c:strRef>
              <c:f>Summary!$A$2:$A$9</c:f>
              <c:strCache>
                <c:ptCount val="8"/>
                <c:pt idx="0">
                  <c:v>Eurozone</c:v>
                </c:pt>
                <c:pt idx="1">
                  <c:v>United Kingdom</c:v>
                </c:pt>
                <c:pt idx="2">
                  <c:v>Japan</c:v>
                </c:pt>
                <c:pt idx="3">
                  <c:v>North America</c:v>
                </c:pt>
                <c:pt idx="4">
                  <c:v>CEE</c:v>
                </c:pt>
                <c:pt idx="5">
                  <c:v>World</c:v>
                </c:pt>
                <c:pt idx="6">
                  <c:v>Latin America</c:v>
                </c:pt>
                <c:pt idx="7">
                  <c:v>Asia-Pacific ex-Japan</c:v>
                </c:pt>
              </c:strCache>
            </c:strRef>
          </c:cat>
          <c:val>
            <c:numRef>
              <c:f>Summary!$F$2:$F$9</c:f>
              <c:numCache>
                <c:formatCode>0.00%</c:formatCode>
                <c:ptCount val="8"/>
                <c:pt idx="0">
                  <c:v>-1.79520880321871E-3</c:v>
                </c:pt>
                <c:pt idx="1">
                  <c:v>8.74337494422406E-3</c:v>
                </c:pt>
                <c:pt idx="2">
                  <c:v>-1.8852280837444699E-4</c:v>
                </c:pt>
                <c:pt idx="3">
                  <c:v>1.8631351636164299E-2</c:v>
                </c:pt>
                <c:pt idx="4">
                  <c:v>2.5849524200228791E-2</c:v>
                </c:pt>
                <c:pt idx="5">
                  <c:v>2.5158811828908098E-2</c:v>
                </c:pt>
                <c:pt idx="6">
                  <c:v>3.2792351436105899E-2</c:v>
                </c:pt>
                <c:pt idx="7">
                  <c:v>6.0247326393828092E-2</c:v>
                </c:pt>
              </c:numCache>
            </c:numRef>
          </c:val>
        </c:ser>
        <c:ser>
          <c:idx val="0"/>
          <c:order val="3"/>
          <c:tx>
            <c:strRef>
              <c:f>Summary!$G$1</c:f>
              <c:strCache>
                <c:ptCount val="1"/>
                <c:pt idx="0">
                  <c:v>2014</c:v>
                </c:pt>
              </c:strCache>
            </c:strRef>
          </c:tx>
          <c:invertIfNegative val="0"/>
          <c:cat>
            <c:strRef>
              <c:f>Summary!$A$2:$A$9</c:f>
              <c:strCache>
                <c:ptCount val="8"/>
                <c:pt idx="0">
                  <c:v>Eurozone</c:v>
                </c:pt>
                <c:pt idx="1">
                  <c:v>United Kingdom</c:v>
                </c:pt>
                <c:pt idx="2">
                  <c:v>Japan</c:v>
                </c:pt>
                <c:pt idx="3">
                  <c:v>North America</c:v>
                </c:pt>
                <c:pt idx="4">
                  <c:v>CEE</c:v>
                </c:pt>
                <c:pt idx="5">
                  <c:v>World</c:v>
                </c:pt>
                <c:pt idx="6">
                  <c:v>Latin America</c:v>
                </c:pt>
                <c:pt idx="7">
                  <c:v>Asia-Pacific ex-Japan</c:v>
                </c:pt>
              </c:strCache>
            </c:strRef>
          </c:cat>
          <c:val>
            <c:numRef>
              <c:f>Summary!$G$2:$G$9</c:f>
              <c:numCache>
                <c:formatCode>0.00%</c:formatCode>
                <c:ptCount val="8"/>
                <c:pt idx="0">
                  <c:v>3.9420997174912705E-3</c:v>
                </c:pt>
                <c:pt idx="1">
                  <c:v>1.4031387427143801E-2</c:v>
                </c:pt>
                <c:pt idx="2">
                  <c:v>1.7920740072306499E-2</c:v>
                </c:pt>
                <c:pt idx="3">
                  <c:v>2.8433318882389102E-2</c:v>
                </c:pt>
                <c:pt idx="4">
                  <c:v>3.4255098612299806E-2</c:v>
                </c:pt>
                <c:pt idx="5">
                  <c:v>3.4423448991621301E-2</c:v>
                </c:pt>
                <c:pt idx="6">
                  <c:v>4.2652500630014696E-2</c:v>
                </c:pt>
                <c:pt idx="7">
                  <c:v>6.6393726457057503E-2</c:v>
                </c:pt>
              </c:numCache>
            </c:numRef>
          </c:val>
        </c:ser>
        <c:dLbls>
          <c:showLegendKey val="0"/>
          <c:showVal val="0"/>
          <c:showCatName val="0"/>
          <c:showSerName val="0"/>
          <c:showPercent val="0"/>
          <c:showBubbleSize val="0"/>
        </c:dLbls>
        <c:gapWidth val="400"/>
        <c:axId val="545396992"/>
        <c:axId val="545397384"/>
      </c:barChart>
      <c:catAx>
        <c:axId val="545396992"/>
        <c:scaling>
          <c:orientation val="minMax"/>
        </c:scaling>
        <c:delete val="0"/>
        <c:axPos val="b"/>
        <c:numFmt formatCode="General" sourceLinked="1"/>
        <c:majorTickMark val="out"/>
        <c:minorTickMark val="none"/>
        <c:tickLblPos val="low"/>
        <c:spPr>
          <a:ln w="12598">
            <a:solidFill>
              <a:schemeClr val="tx1"/>
            </a:solidFill>
            <a:prstDash val="solid"/>
          </a:ln>
        </c:spPr>
        <c:txPr>
          <a:bodyPr rot="0" vert="horz"/>
          <a:lstStyle/>
          <a:p>
            <a:pPr>
              <a:defRPr sz="1400" b="1" i="0" u="none" strike="noStrike" baseline="0">
                <a:solidFill>
                  <a:schemeClr val="tx1"/>
                </a:solidFill>
                <a:latin typeface="Arial"/>
                <a:ea typeface="Arial"/>
                <a:cs typeface="Arial"/>
              </a:defRPr>
            </a:pPr>
            <a:endParaRPr lang="en-US"/>
          </a:p>
        </c:txPr>
        <c:crossAx val="545397384"/>
        <c:crossesAt val="0"/>
        <c:auto val="1"/>
        <c:lblAlgn val="ctr"/>
        <c:lblOffset val="100"/>
        <c:tickLblSkip val="1"/>
        <c:tickMarkSkip val="1"/>
        <c:noMultiLvlLbl val="0"/>
      </c:catAx>
      <c:valAx>
        <c:axId val="545397384"/>
        <c:scaling>
          <c:orientation val="minMax"/>
          <c:max val="0.1"/>
          <c:min val="-2.0000000000000004E-2"/>
        </c:scaling>
        <c:delete val="0"/>
        <c:axPos val="l"/>
        <c:majorGridlines>
          <c:spPr>
            <a:ln w="3150">
              <a:solidFill>
                <a:srgbClr val="9D9D98"/>
              </a:solidFill>
              <a:prstDash val="solid"/>
            </a:ln>
          </c:spPr>
        </c:majorGridlines>
        <c:title>
          <c:tx>
            <c:rich>
              <a:bodyPr/>
              <a:lstStyle/>
              <a:p>
                <a:pPr>
                  <a:defRPr sz="1400" b="1" i="0" u="none" strike="noStrike" baseline="0">
                    <a:solidFill>
                      <a:schemeClr val="tx1"/>
                    </a:solidFill>
                    <a:latin typeface="Arial"/>
                    <a:ea typeface="Arial"/>
                    <a:cs typeface="Arial"/>
                  </a:defRPr>
                </a:pPr>
                <a:r>
                  <a:rPr lang="en-US" sz="1400" b="1" i="0" baseline="0" dirty="0">
                    <a:solidFill>
                      <a:schemeClr val="tx1"/>
                    </a:solidFill>
                  </a:rPr>
                  <a:t>Real Annual GDP Growth </a:t>
                </a:r>
              </a:p>
            </c:rich>
          </c:tx>
          <c:layout>
            <c:manualLayout>
              <c:xMode val="edge"/>
              <c:yMode val="edge"/>
              <c:x val="2.2632046407456672E-2"/>
              <c:y val="0.13333326110250962"/>
            </c:manualLayout>
          </c:layout>
          <c:overlay val="0"/>
          <c:spPr>
            <a:noFill/>
            <a:ln w="25400">
              <a:noFill/>
            </a:ln>
          </c:spPr>
        </c:title>
        <c:numFmt formatCode="0%" sourceLinked="0"/>
        <c:majorTickMark val="out"/>
        <c:minorTickMark val="none"/>
        <c:tickLblPos val="nextTo"/>
        <c:spPr>
          <a:ln w="12598">
            <a:solidFill>
              <a:schemeClr val="tx1"/>
            </a:solidFill>
            <a:prstDash val="solid"/>
          </a:ln>
        </c:spPr>
        <c:txPr>
          <a:bodyPr rot="0" vert="horz"/>
          <a:lstStyle/>
          <a:p>
            <a:pPr>
              <a:defRPr sz="1400" b="1" i="0" u="none" strike="noStrike" baseline="0">
                <a:solidFill>
                  <a:schemeClr val="tx1"/>
                </a:solidFill>
                <a:latin typeface="Arial"/>
                <a:ea typeface="Arial"/>
                <a:cs typeface="Arial"/>
              </a:defRPr>
            </a:pPr>
            <a:endParaRPr lang="en-US"/>
          </a:p>
        </c:txPr>
        <c:crossAx val="545396992"/>
        <c:crosses val="autoZero"/>
        <c:crossBetween val="between"/>
        <c:majorUnit val="2.0000000000000052E-2"/>
        <c:minorUnit val="1.0000000000000041E-3"/>
      </c:valAx>
      <c:spPr>
        <a:noFill/>
        <a:ln w="25400">
          <a:noFill/>
        </a:ln>
      </c:spPr>
    </c:plotArea>
    <c:legend>
      <c:legendPos val="r"/>
      <c:legendEntry>
        <c:idx val="0"/>
        <c:txPr>
          <a:bodyPr/>
          <a:lstStyle/>
          <a:p>
            <a:pPr>
              <a:defRPr sz="1400" b="0" i="0" u="none" strike="noStrike" baseline="0">
                <a:solidFill>
                  <a:schemeClr val="tx1"/>
                </a:solidFill>
                <a:latin typeface="Arial"/>
                <a:ea typeface="Arial"/>
                <a:cs typeface="Arial"/>
              </a:defRPr>
            </a:pPr>
            <a:endParaRPr lang="en-US"/>
          </a:p>
        </c:txPr>
      </c:legendEntry>
      <c:legendEntry>
        <c:idx val="1"/>
        <c:txPr>
          <a:bodyPr/>
          <a:lstStyle/>
          <a:p>
            <a:pPr>
              <a:defRPr sz="1400" b="0" i="0" u="none" strike="noStrike" baseline="0">
                <a:solidFill>
                  <a:schemeClr val="tx1"/>
                </a:solidFill>
                <a:latin typeface="Arial"/>
                <a:ea typeface="Arial"/>
                <a:cs typeface="Arial"/>
              </a:defRPr>
            </a:pPr>
            <a:endParaRPr lang="en-US"/>
          </a:p>
        </c:txPr>
      </c:legendEntry>
      <c:legendEntry>
        <c:idx val="2"/>
        <c:txPr>
          <a:bodyPr/>
          <a:lstStyle/>
          <a:p>
            <a:pPr>
              <a:defRPr sz="1400" b="0" i="0" u="none" strike="noStrike" baseline="0">
                <a:solidFill>
                  <a:schemeClr val="tx1"/>
                </a:solidFill>
                <a:latin typeface="Arial"/>
                <a:ea typeface="Arial"/>
                <a:cs typeface="Arial"/>
              </a:defRPr>
            </a:pPr>
            <a:endParaRPr lang="en-US"/>
          </a:p>
        </c:txPr>
      </c:legendEntry>
      <c:legendEntry>
        <c:idx val="3"/>
        <c:txPr>
          <a:bodyPr/>
          <a:lstStyle/>
          <a:p>
            <a:pPr>
              <a:defRPr sz="1400" b="0" i="0" u="none" strike="noStrike" baseline="0">
                <a:solidFill>
                  <a:schemeClr val="tx1"/>
                </a:solidFill>
                <a:latin typeface="Arial"/>
                <a:ea typeface="Arial"/>
                <a:cs typeface="Arial"/>
              </a:defRPr>
            </a:pPr>
            <a:endParaRPr lang="en-US"/>
          </a:p>
        </c:txPr>
      </c:legendEntry>
      <c:layout>
        <c:manualLayout>
          <c:xMode val="edge"/>
          <c:yMode val="edge"/>
          <c:x val="1.7274796868134703E-3"/>
          <c:y val="0.93478137703581121"/>
          <c:w val="0.99827252031318647"/>
          <c:h val="6.5218622964188774E-2"/>
        </c:manualLayout>
      </c:layout>
      <c:overlay val="0"/>
      <c:spPr>
        <a:noFill/>
        <a:ln w="25196">
          <a:noFill/>
        </a:ln>
      </c:spPr>
      <c:txPr>
        <a:bodyPr/>
        <a:lstStyle/>
        <a:p>
          <a:pPr>
            <a:defRPr sz="1275" b="0" i="0" u="none" strike="noStrike" baseline="0">
              <a:solidFill>
                <a:schemeClr val="tx1"/>
              </a:solidFill>
              <a:latin typeface="Arial"/>
              <a:ea typeface="Arial"/>
              <a:cs typeface="Arial"/>
            </a:defRPr>
          </a:pPr>
          <a:endParaRPr lang="en-US"/>
        </a:p>
      </c:txPr>
    </c:legend>
    <c:plotVisOnly val="1"/>
    <c:dispBlanksAs val="gap"/>
    <c:showDLblsOverMax val="0"/>
  </c:chart>
  <c:spPr>
    <a:solidFill>
      <a:schemeClr val="bg1"/>
    </a:solidFill>
    <a:ln>
      <a:noFill/>
    </a:ln>
  </c:spPr>
  <c:txPr>
    <a:bodyPr/>
    <a:lstStyle/>
    <a:p>
      <a:pPr>
        <a:defRPr sz="1190" b="0" i="0" u="none" strike="noStrike" baseline="0">
          <a:solidFill>
            <a:schemeClr val="tx1"/>
          </a:solidFill>
          <a:latin typeface="Arial"/>
          <a:ea typeface="Arial"/>
          <a:cs typeface="Arial"/>
        </a:defRPr>
      </a:pPr>
      <a:endParaRPr lang="en-US"/>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621127487269221E-2"/>
          <c:y val="7.8841934229530064E-2"/>
          <c:w val="0.82413531641878102"/>
          <c:h val="0.76413750080400422"/>
        </c:manualLayout>
      </c:layout>
      <c:barChart>
        <c:barDir val="col"/>
        <c:grouping val="clustered"/>
        <c:varyColors val="0"/>
        <c:ser>
          <c:idx val="0"/>
          <c:order val="0"/>
          <c:tx>
            <c:strRef>
              <c:f>Sheet1!$B$1</c:f>
              <c:strCache>
                <c:ptCount val="1"/>
                <c:pt idx="0">
                  <c:v>1-Year</c:v>
                </c:pt>
              </c:strCache>
            </c:strRef>
          </c:tx>
          <c:spPr>
            <a:solidFill>
              <a:srgbClr val="0070C0"/>
            </a:solidFill>
          </c:spPr>
          <c:invertIfNegative val="0"/>
          <c:dLbls>
            <c:dLbl>
              <c:idx val="0"/>
              <c:layout>
                <c:manualLayout>
                  <c:x val="4.5108464006101802E-3"/>
                  <c:y val="-5.9834360509650976E-3"/>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3.0864197530864196E-3"/>
                  <c:y val="4.4456789663201313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3.0864197530864196E-3"/>
                  <c:y val="0"/>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3.0864197530864196E-3"/>
                  <c:y val="1.1114197415800327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1.543209876543323E-3"/>
                  <c:y val="-2.2228394831600655E-2"/>
                </c:manualLayout>
              </c:layout>
              <c:showLegendKey val="0"/>
              <c:showVal val="1"/>
              <c:showCatName val="0"/>
              <c:showSerName val="0"/>
              <c:showPercent val="0"/>
              <c:showBubbleSize val="0"/>
              <c:extLst>
                <c:ext xmlns:c15="http://schemas.microsoft.com/office/drawing/2012/chart" uri="{CE6537A1-D6FC-4f65-9D91-7224C49458BB}"/>
              </c:extLst>
            </c:dLbl>
            <c:numFmt formatCode="0.00%" sourceLinked="0"/>
            <c:spPr>
              <a:noFill/>
              <a:ln>
                <a:noFill/>
              </a:ln>
              <a:effectLst/>
            </c:spPr>
            <c:txPr>
              <a:bodyPr/>
              <a:lstStyle/>
              <a:p>
                <a:pPr>
                  <a:defRPr sz="1100" b="0" i="0">
                    <a:solidFill>
                      <a:srgbClr val="00206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Sheet1!$A$2:$A$7</c:f>
              <c:strCache>
                <c:ptCount val="6"/>
                <c:pt idx="0">
                  <c:v>Core Bond</c:v>
                </c:pt>
                <c:pt idx="1">
                  <c:v>TIPS &amp; ILBS</c:v>
                </c:pt>
                <c:pt idx="2">
                  <c:v>High Yield</c:v>
                </c:pt>
                <c:pt idx="3">
                  <c:v>Bank Loans</c:v>
                </c:pt>
                <c:pt idx="4">
                  <c:v>EMD (US$)</c:v>
                </c:pt>
                <c:pt idx="5">
                  <c:v>Private Debt</c:v>
                </c:pt>
              </c:strCache>
            </c:strRef>
          </c:cat>
          <c:val>
            <c:numRef>
              <c:f>Sheet1!$B$2:$B$7</c:f>
              <c:numCache>
                <c:formatCode>0.00%</c:formatCode>
                <c:ptCount val="6"/>
                <c:pt idx="0">
                  <c:v>5.16E-2</c:v>
                </c:pt>
                <c:pt idx="1">
                  <c:v>6.5799999999999997E-2</c:v>
                </c:pt>
                <c:pt idx="2">
                  <c:v>0.12670000000000001</c:v>
                </c:pt>
                <c:pt idx="3">
                  <c:v>8.0600000000000005E-2</c:v>
                </c:pt>
                <c:pt idx="4">
                  <c:v>0.10290000000000001</c:v>
                </c:pt>
                <c:pt idx="5">
                  <c:v>0.16159999999999999</c:v>
                </c:pt>
              </c:numCache>
            </c:numRef>
          </c:val>
        </c:ser>
        <c:dLbls>
          <c:showLegendKey val="0"/>
          <c:showVal val="0"/>
          <c:showCatName val="0"/>
          <c:showSerName val="0"/>
          <c:showPercent val="0"/>
          <c:showBubbleSize val="0"/>
        </c:dLbls>
        <c:gapWidth val="150"/>
        <c:axId val="507209200"/>
        <c:axId val="507209592"/>
      </c:barChart>
      <c:catAx>
        <c:axId val="507209200"/>
        <c:scaling>
          <c:orientation val="minMax"/>
        </c:scaling>
        <c:delete val="0"/>
        <c:axPos val="b"/>
        <c:numFmt formatCode="General" sourceLinked="0"/>
        <c:majorTickMark val="out"/>
        <c:minorTickMark val="none"/>
        <c:tickLblPos val="nextTo"/>
        <c:txPr>
          <a:bodyPr/>
          <a:lstStyle/>
          <a:p>
            <a:pPr>
              <a:defRPr sz="1100">
                <a:solidFill>
                  <a:srgbClr val="002060"/>
                </a:solidFill>
              </a:defRPr>
            </a:pPr>
            <a:endParaRPr lang="en-US"/>
          </a:p>
        </c:txPr>
        <c:crossAx val="507209592"/>
        <c:crosses val="autoZero"/>
        <c:auto val="1"/>
        <c:lblAlgn val="ctr"/>
        <c:lblOffset val="100"/>
        <c:noMultiLvlLbl val="0"/>
      </c:catAx>
      <c:valAx>
        <c:axId val="507209592"/>
        <c:scaling>
          <c:orientation val="minMax"/>
        </c:scaling>
        <c:delete val="0"/>
        <c:axPos val="l"/>
        <c:majorGridlines>
          <c:spPr>
            <a:ln>
              <a:noFill/>
            </a:ln>
          </c:spPr>
        </c:majorGridlines>
        <c:numFmt formatCode="0.0%" sourceLinked="0"/>
        <c:majorTickMark val="out"/>
        <c:minorTickMark val="none"/>
        <c:tickLblPos val="nextTo"/>
        <c:txPr>
          <a:bodyPr/>
          <a:lstStyle/>
          <a:p>
            <a:pPr>
              <a:defRPr sz="1100"/>
            </a:pPr>
            <a:endParaRPr lang="en-US"/>
          </a:p>
        </c:txPr>
        <c:crossAx val="507209200"/>
        <c:crosses val="autoZero"/>
        <c:crossBetween val="between"/>
      </c:valAx>
      <c:spPr>
        <a:noFill/>
        <a:ln>
          <a:noFill/>
        </a:ln>
      </c:spPr>
    </c:plotArea>
    <c:plotVisOnly val="1"/>
    <c:dispBlanksAs val="gap"/>
    <c:showDLblsOverMax val="0"/>
  </c:chart>
  <c:txPr>
    <a:bodyPr/>
    <a:lstStyle/>
    <a:p>
      <a:pPr>
        <a:defRPr sz="1200" baseline="0">
          <a:latin typeface="Calibri" pitchFamily="34" charset="0"/>
          <a:cs typeface="Calibri" pitchFamily="34" charset="0"/>
        </a:defRPr>
      </a:pPr>
      <a:endParaRPr lang="en-US"/>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3243946163311526"/>
          <c:y val="4.6018899463633453E-2"/>
          <c:w val="0.79118700673733822"/>
          <c:h val="0.62971501657502116"/>
        </c:manualLayout>
      </c:layout>
      <c:lineChart>
        <c:grouping val="standard"/>
        <c:varyColors val="0"/>
        <c:ser>
          <c:idx val="0"/>
          <c:order val="0"/>
          <c:tx>
            <c:strRef>
              <c:f>Sheet1!$A$2</c:f>
              <c:strCache>
                <c:ptCount val="1"/>
                <c:pt idx="0">
                  <c:v>United States</c:v>
                </c:pt>
              </c:strCache>
            </c:strRef>
          </c:tx>
          <c:marker>
            <c:symbol val="none"/>
          </c:marker>
          <c:cat>
            <c:strRef>
              <c:f>Sheet1!$B$1:$AM$1</c:f>
              <c:strCache>
                <c:ptCount val="37"/>
                <c:pt idx="0">
                  <c:v>2003Q4</c:v>
                </c:pt>
                <c:pt idx="1">
                  <c:v>2004Q1</c:v>
                </c:pt>
                <c:pt idx="2">
                  <c:v>2004Q2</c:v>
                </c:pt>
                <c:pt idx="3">
                  <c:v>2004Q3</c:v>
                </c:pt>
                <c:pt idx="4">
                  <c:v>2004Q4</c:v>
                </c:pt>
                <c:pt idx="5">
                  <c:v>2005Q1</c:v>
                </c:pt>
                <c:pt idx="6">
                  <c:v>2005Q2</c:v>
                </c:pt>
                <c:pt idx="7">
                  <c:v>2005Q3</c:v>
                </c:pt>
                <c:pt idx="8">
                  <c:v>2005Q4</c:v>
                </c:pt>
                <c:pt idx="9">
                  <c:v>2006Q1</c:v>
                </c:pt>
                <c:pt idx="10">
                  <c:v>2006Q2</c:v>
                </c:pt>
                <c:pt idx="11">
                  <c:v>2006Q3</c:v>
                </c:pt>
                <c:pt idx="12">
                  <c:v>2006Q4</c:v>
                </c:pt>
                <c:pt idx="13">
                  <c:v>2007Q1</c:v>
                </c:pt>
                <c:pt idx="14">
                  <c:v>2007Q2</c:v>
                </c:pt>
                <c:pt idx="15">
                  <c:v>2007Q3</c:v>
                </c:pt>
                <c:pt idx="16">
                  <c:v>2007Q4</c:v>
                </c:pt>
                <c:pt idx="17">
                  <c:v>2008Q1</c:v>
                </c:pt>
                <c:pt idx="18">
                  <c:v>2008Q2</c:v>
                </c:pt>
                <c:pt idx="19">
                  <c:v>2008Q3</c:v>
                </c:pt>
                <c:pt idx="20">
                  <c:v>2008Q4</c:v>
                </c:pt>
                <c:pt idx="21">
                  <c:v>2009Q1</c:v>
                </c:pt>
                <c:pt idx="22">
                  <c:v>2009Q2</c:v>
                </c:pt>
                <c:pt idx="23">
                  <c:v>2009Q3</c:v>
                </c:pt>
                <c:pt idx="24">
                  <c:v>2009Q4</c:v>
                </c:pt>
                <c:pt idx="25">
                  <c:v>2010Q1</c:v>
                </c:pt>
                <c:pt idx="26">
                  <c:v>2010Q2</c:v>
                </c:pt>
                <c:pt idx="27">
                  <c:v>2010Q3</c:v>
                </c:pt>
                <c:pt idx="28">
                  <c:v>2010Q4</c:v>
                </c:pt>
                <c:pt idx="29">
                  <c:v>2011Q1</c:v>
                </c:pt>
                <c:pt idx="30">
                  <c:v>2011Q2</c:v>
                </c:pt>
                <c:pt idx="31">
                  <c:v>2011Q3</c:v>
                </c:pt>
                <c:pt idx="32">
                  <c:v>2011Q4</c:v>
                </c:pt>
                <c:pt idx="33">
                  <c:v>2012Q1</c:v>
                </c:pt>
                <c:pt idx="34">
                  <c:v>2012Q2</c:v>
                </c:pt>
                <c:pt idx="35">
                  <c:v>2012Q3</c:v>
                </c:pt>
                <c:pt idx="36">
                  <c:v>2012Q4</c:v>
                </c:pt>
              </c:strCache>
            </c:strRef>
          </c:cat>
          <c:val>
            <c:numRef>
              <c:f>Sheet1!$B$2:$AM$2</c:f>
              <c:numCache>
                <c:formatCode>General</c:formatCode>
                <c:ptCount val="37"/>
                <c:pt idx="0">
                  <c:v>0.6865393163402177</c:v>
                </c:pt>
                <c:pt idx="1">
                  <c:v>0.69148434369721112</c:v>
                </c:pt>
                <c:pt idx="2">
                  <c:v>0.70031849528050116</c:v>
                </c:pt>
                <c:pt idx="3">
                  <c:v>0.71171428302902462</c:v>
                </c:pt>
                <c:pt idx="4">
                  <c:v>0.73227974479743208</c:v>
                </c:pt>
                <c:pt idx="5">
                  <c:v>0.74550485831846436</c:v>
                </c:pt>
                <c:pt idx="6">
                  <c:v>0.77277191023484204</c:v>
                </c:pt>
                <c:pt idx="7">
                  <c:v>0.79469113185154205</c:v>
                </c:pt>
                <c:pt idx="8">
                  <c:v>0.82514961249956975</c:v>
                </c:pt>
                <c:pt idx="9">
                  <c:v>0.8423317309357351</c:v>
                </c:pt>
                <c:pt idx="10">
                  <c:v>0.86312010153294516</c:v>
                </c:pt>
                <c:pt idx="11">
                  <c:v>0.88032825646522284</c:v>
                </c:pt>
                <c:pt idx="12">
                  <c:v>0.90700613066079938</c:v>
                </c:pt>
                <c:pt idx="13">
                  <c:v>0.92716047988263128</c:v>
                </c:pt>
                <c:pt idx="14">
                  <c:v>0.9569052047784794</c:v>
                </c:pt>
                <c:pt idx="15">
                  <c:v>0.97839232359836015</c:v>
                </c:pt>
                <c:pt idx="16">
                  <c:v>0.99660693607971196</c:v>
                </c:pt>
                <c:pt idx="17">
                  <c:v>1</c:v>
                </c:pt>
                <c:pt idx="18">
                  <c:v>0.99296738000000007</c:v>
                </c:pt>
                <c:pt idx="19">
                  <c:v>0.97887755517024122</c:v>
                </c:pt>
                <c:pt idx="20">
                  <c:v>0.88545000824722764</c:v>
                </c:pt>
                <c:pt idx="21">
                  <c:v>0.8084519458157049</c:v>
                </c:pt>
                <c:pt idx="22">
                  <c:v>0.75428925820649995</c:v>
                </c:pt>
                <c:pt idx="23">
                  <c:v>0.71751522805752166</c:v>
                </c:pt>
                <c:pt idx="24">
                  <c:v>0.69086901929892364</c:v>
                </c:pt>
                <c:pt idx="25">
                  <c:v>0.68463206727121984</c:v>
                </c:pt>
                <c:pt idx="26">
                  <c:v>0.69565405134754832</c:v>
                </c:pt>
                <c:pt idx="27">
                  <c:v>0.71117566680257638</c:v>
                </c:pt>
                <c:pt idx="28">
                  <c:v>0.73267956509136056</c:v>
                </c:pt>
                <c:pt idx="29">
                  <c:v>0.74613382881701229</c:v>
                </c:pt>
                <c:pt idx="30">
                  <c:v>0.76403657211311982</c:v>
                </c:pt>
                <c:pt idx="31">
                  <c:v>0.77805205975599945</c:v>
                </c:pt>
                <c:pt idx="32">
                  <c:v>0.78982517783975903</c:v>
                </c:pt>
                <c:pt idx="33">
                  <c:v>0.79893608928460325</c:v>
                </c:pt>
                <c:pt idx="34">
                  <c:v>0.80878903172165673</c:v>
                </c:pt>
                <c:pt idx="35">
                  <c:v>0.81623389755435927</c:v>
                </c:pt>
                <c:pt idx="36">
                  <c:v>0.82545891103074243</c:v>
                </c:pt>
              </c:numCache>
            </c:numRef>
          </c:val>
          <c:smooth val="0"/>
        </c:ser>
        <c:ser>
          <c:idx val="1"/>
          <c:order val="1"/>
          <c:tx>
            <c:strRef>
              <c:f>Sheet1!$A$3</c:f>
              <c:strCache>
                <c:ptCount val="1"/>
                <c:pt idx="0">
                  <c:v>Canada</c:v>
                </c:pt>
              </c:strCache>
            </c:strRef>
          </c:tx>
          <c:spPr>
            <a:ln>
              <a:solidFill>
                <a:srgbClr val="FFD200"/>
              </a:solidFill>
            </a:ln>
          </c:spPr>
          <c:marker>
            <c:symbol val="none"/>
          </c:marker>
          <c:cat>
            <c:strRef>
              <c:f>Sheet1!$B$1:$AM$1</c:f>
              <c:strCache>
                <c:ptCount val="37"/>
                <c:pt idx="0">
                  <c:v>2003Q4</c:v>
                </c:pt>
                <c:pt idx="1">
                  <c:v>2004Q1</c:v>
                </c:pt>
                <c:pt idx="2">
                  <c:v>2004Q2</c:v>
                </c:pt>
                <c:pt idx="3">
                  <c:v>2004Q3</c:v>
                </c:pt>
                <c:pt idx="4">
                  <c:v>2004Q4</c:v>
                </c:pt>
                <c:pt idx="5">
                  <c:v>2005Q1</c:v>
                </c:pt>
                <c:pt idx="6">
                  <c:v>2005Q2</c:v>
                </c:pt>
                <c:pt idx="7">
                  <c:v>2005Q3</c:v>
                </c:pt>
                <c:pt idx="8">
                  <c:v>2005Q4</c:v>
                </c:pt>
                <c:pt idx="9">
                  <c:v>2006Q1</c:v>
                </c:pt>
                <c:pt idx="10">
                  <c:v>2006Q2</c:v>
                </c:pt>
                <c:pt idx="11">
                  <c:v>2006Q3</c:v>
                </c:pt>
                <c:pt idx="12">
                  <c:v>2006Q4</c:v>
                </c:pt>
                <c:pt idx="13">
                  <c:v>2007Q1</c:v>
                </c:pt>
                <c:pt idx="14">
                  <c:v>2007Q2</c:v>
                </c:pt>
                <c:pt idx="15">
                  <c:v>2007Q3</c:v>
                </c:pt>
                <c:pt idx="16">
                  <c:v>2007Q4</c:v>
                </c:pt>
                <c:pt idx="17">
                  <c:v>2008Q1</c:v>
                </c:pt>
                <c:pt idx="18">
                  <c:v>2008Q2</c:v>
                </c:pt>
                <c:pt idx="19">
                  <c:v>2008Q3</c:v>
                </c:pt>
                <c:pt idx="20">
                  <c:v>2008Q4</c:v>
                </c:pt>
                <c:pt idx="21">
                  <c:v>2009Q1</c:v>
                </c:pt>
                <c:pt idx="22">
                  <c:v>2009Q2</c:v>
                </c:pt>
                <c:pt idx="23">
                  <c:v>2009Q3</c:v>
                </c:pt>
                <c:pt idx="24">
                  <c:v>2009Q4</c:v>
                </c:pt>
                <c:pt idx="25">
                  <c:v>2010Q1</c:v>
                </c:pt>
                <c:pt idx="26">
                  <c:v>2010Q2</c:v>
                </c:pt>
                <c:pt idx="27">
                  <c:v>2010Q3</c:v>
                </c:pt>
                <c:pt idx="28">
                  <c:v>2010Q4</c:v>
                </c:pt>
                <c:pt idx="29">
                  <c:v>2011Q1</c:v>
                </c:pt>
                <c:pt idx="30">
                  <c:v>2011Q2</c:v>
                </c:pt>
                <c:pt idx="31">
                  <c:v>2011Q3</c:v>
                </c:pt>
                <c:pt idx="32">
                  <c:v>2011Q4</c:v>
                </c:pt>
                <c:pt idx="33">
                  <c:v>2012Q1</c:v>
                </c:pt>
                <c:pt idx="34">
                  <c:v>2012Q2</c:v>
                </c:pt>
                <c:pt idx="35">
                  <c:v>2012Q3</c:v>
                </c:pt>
                <c:pt idx="36">
                  <c:v>2012Q4</c:v>
                </c:pt>
              </c:strCache>
            </c:strRef>
          </c:cat>
          <c:val>
            <c:numRef>
              <c:f>Sheet1!$B$3:$AM$3</c:f>
              <c:numCache>
                <c:formatCode>General</c:formatCode>
                <c:ptCount val="37"/>
                <c:pt idx="0">
                  <c:v>0.70777082341871411</c:v>
                </c:pt>
                <c:pt idx="1">
                  <c:v>0.71257471010502971</c:v>
                </c:pt>
                <c:pt idx="2">
                  <c:v>0.71907523422464259</c:v>
                </c:pt>
                <c:pt idx="3">
                  <c:v>0.71596645765562228</c:v>
                </c:pt>
                <c:pt idx="4">
                  <c:v>0.73829266965115592</c:v>
                </c:pt>
                <c:pt idx="5">
                  <c:v>0.74860361846386014</c:v>
                </c:pt>
                <c:pt idx="6">
                  <c:v>0.76126113356615432</c:v>
                </c:pt>
                <c:pt idx="7">
                  <c:v>0.76329735063247317</c:v>
                </c:pt>
                <c:pt idx="8">
                  <c:v>0.81295482281095677</c:v>
                </c:pt>
                <c:pt idx="9">
                  <c:v>0.82779881971180314</c:v>
                </c:pt>
                <c:pt idx="10">
                  <c:v>0.84658562763794964</c:v>
                </c:pt>
                <c:pt idx="11">
                  <c:v>0.85067370769821526</c:v>
                </c:pt>
                <c:pt idx="12">
                  <c:v>0.89845101796779114</c:v>
                </c:pt>
                <c:pt idx="13">
                  <c:v>0.91305897153657567</c:v>
                </c:pt>
                <c:pt idx="14">
                  <c:v>0.93368711401025184</c:v>
                </c:pt>
                <c:pt idx="15">
                  <c:v>0.94128789236943655</c:v>
                </c:pt>
                <c:pt idx="16">
                  <c:v>0.97776234082002511</c:v>
                </c:pt>
                <c:pt idx="17">
                  <c:v>0.99012512307185296</c:v>
                </c:pt>
                <c:pt idx="18">
                  <c:v>1</c:v>
                </c:pt>
                <c:pt idx="19">
                  <c:v>0.99855610987788768</c:v>
                </c:pt>
                <c:pt idx="20">
                  <c:v>0.95485545913294878</c:v>
                </c:pt>
                <c:pt idx="21">
                  <c:v>0.94388683650856997</c:v>
                </c:pt>
                <c:pt idx="22">
                  <c:v>0.92895152145520399</c:v>
                </c:pt>
                <c:pt idx="23">
                  <c:v>0.91381831106724487</c:v>
                </c:pt>
                <c:pt idx="24">
                  <c:v>0.89103448122220996</c:v>
                </c:pt>
                <c:pt idx="25">
                  <c:v>0.89252525934955795</c:v>
                </c:pt>
                <c:pt idx="26">
                  <c:v>0.90619742173350926</c:v>
                </c:pt>
                <c:pt idx="27">
                  <c:v>0.90288553339825106</c:v>
                </c:pt>
                <c:pt idx="28">
                  <c:v>0.92731056060194761</c:v>
                </c:pt>
                <c:pt idx="29">
                  <c:v>0.94280168756092764</c:v>
                </c:pt>
                <c:pt idx="30">
                  <c:v>0.96135145370624153</c:v>
                </c:pt>
                <c:pt idx="31">
                  <c:v>0.962364397242082</c:v>
                </c:pt>
                <c:pt idx="32">
                  <c:v>1.007091682905936</c:v>
                </c:pt>
                <c:pt idx="33">
                  <c:v>1.0238624190356405</c:v>
                </c:pt>
                <c:pt idx="34">
                  <c:v>1.0405642394539456</c:v>
                </c:pt>
                <c:pt idx="35">
                  <c:v>1.0433266222303732</c:v>
                </c:pt>
                <c:pt idx="36">
                  <c:v>1.0845380961074143</c:v>
                </c:pt>
              </c:numCache>
            </c:numRef>
          </c:val>
          <c:smooth val="0"/>
        </c:ser>
        <c:ser>
          <c:idx val="2"/>
          <c:order val="2"/>
          <c:tx>
            <c:strRef>
              <c:f>Sheet1!$A$4</c:f>
              <c:strCache>
                <c:ptCount val="1"/>
                <c:pt idx="0">
                  <c:v>United Kingdom</c:v>
                </c:pt>
              </c:strCache>
            </c:strRef>
          </c:tx>
          <c:spPr>
            <a:ln>
              <a:solidFill>
                <a:srgbClr val="00245D"/>
              </a:solidFill>
            </a:ln>
          </c:spPr>
          <c:marker>
            <c:symbol val="none"/>
          </c:marker>
          <c:cat>
            <c:strRef>
              <c:f>Sheet1!$B$1:$AM$1</c:f>
              <c:strCache>
                <c:ptCount val="37"/>
                <c:pt idx="0">
                  <c:v>2003Q4</c:v>
                </c:pt>
                <c:pt idx="1">
                  <c:v>2004Q1</c:v>
                </c:pt>
                <c:pt idx="2">
                  <c:v>2004Q2</c:v>
                </c:pt>
                <c:pt idx="3">
                  <c:v>2004Q3</c:v>
                </c:pt>
                <c:pt idx="4">
                  <c:v>2004Q4</c:v>
                </c:pt>
                <c:pt idx="5">
                  <c:v>2005Q1</c:v>
                </c:pt>
                <c:pt idx="6">
                  <c:v>2005Q2</c:v>
                </c:pt>
                <c:pt idx="7">
                  <c:v>2005Q3</c:v>
                </c:pt>
                <c:pt idx="8">
                  <c:v>2005Q4</c:v>
                </c:pt>
                <c:pt idx="9">
                  <c:v>2006Q1</c:v>
                </c:pt>
                <c:pt idx="10">
                  <c:v>2006Q2</c:v>
                </c:pt>
                <c:pt idx="11">
                  <c:v>2006Q3</c:v>
                </c:pt>
                <c:pt idx="12">
                  <c:v>2006Q4</c:v>
                </c:pt>
                <c:pt idx="13">
                  <c:v>2007Q1</c:v>
                </c:pt>
                <c:pt idx="14">
                  <c:v>2007Q2</c:v>
                </c:pt>
                <c:pt idx="15">
                  <c:v>2007Q3</c:v>
                </c:pt>
                <c:pt idx="16">
                  <c:v>2007Q4</c:v>
                </c:pt>
                <c:pt idx="17">
                  <c:v>2008Q1</c:v>
                </c:pt>
                <c:pt idx="18">
                  <c:v>2008Q2</c:v>
                </c:pt>
                <c:pt idx="19">
                  <c:v>2008Q3</c:v>
                </c:pt>
                <c:pt idx="20">
                  <c:v>2008Q4</c:v>
                </c:pt>
                <c:pt idx="21">
                  <c:v>2009Q1</c:v>
                </c:pt>
                <c:pt idx="22">
                  <c:v>2009Q2</c:v>
                </c:pt>
                <c:pt idx="23">
                  <c:v>2009Q3</c:v>
                </c:pt>
                <c:pt idx="24">
                  <c:v>2009Q4</c:v>
                </c:pt>
                <c:pt idx="25">
                  <c:v>2010Q1</c:v>
                </c:pt>
                <c:pt idx="26">
                  <c:v>2010Q2</c:v>
                </c:pt>
                <c:pt idx="27">
                  <c:v>2010Q3</c:v>
                </c:pt>
                <c:pt idx="28">
                  <c:v>2010Q4</c:v>
                </c:pt>
                <c:pt idx="29">
                  <c:v>2011Q1</c:v>
                </c:pt>
                <c:pt idx="30">
                  <c:v>2011Q2</c:v>
                </c:pt>
                <c:pt idx="31">
                  <c:v>2011Q3</c:v>
                </c:pt>
                <c:pt idx="32">
                  <c:v>2011Q4</c:v>
                </c:pt>
                <c:pt idx="33">
                  <c:v>2012Q1</c:v>
                </c:pt>
                <c:pt idx="34">
                  <c:v>2012Q2</c:v>
                </c:pt>
                <c:pt idx="35">
                  <c:v>2012Q3</c:v>
                </c:pt>
                <c:pt idx="36">
                  <c:v>2012Q4</c:v>
                </c:pt>
              </c:strCache>
            </c:strRef>
          </c:cat>
          <c:val>
            <c:numRef>
              <c:f>Sheet1!$B$4:$AM$4</c:f>
              <c:numCache>
                <c:formatCode>General</c:formatCode>
                <c:ptCount val="37"/>
                <c:pt idx="0">
                  <c:v>0.69513797634691199</c:v>
                </c:pt>
                <c:pt idx="1">
                  <c:v>0.70762155059132725</c:v>
                </c:pt>
                <c:pt idx="2">
                  <c:v>0.73061760840998691</c:v>
                </c:pt>
                <c:pt idx="3">
                  <c:v>0.75098554533508544</c:v>
                </c:pt>
                <c:pt idx="4">
                  <c:v>0.77529566360052571</c:v>
                </c:pt>
                <c:pt idx="5">
                  <c:v>0.78383705650459923</c:v>
                </c:pt>
                <c:pt idx="6">
                  <c:v>0.80749014454664925</c:v>
                </c:pt>
                <c:pt idx="7">
                  <c:v>0.83114323258869915</c:v>
                </c:pt>
                <c:pt idx="8">
                  <c:v>0.8705650459921157</c:v>
                </c:pt>
                <c:pt idx="9">
                  <c:v>0.89750328515111699</c:v>
                </c:pt>
                <c:pt idx="10">
                  <c:v>0.92969776609724053</c:v>
                </c:pt>
                <c:pt idx="11">
                  <c:v>0.95400788436268069</c:v>
                </c:pt>
                <c:pt idx="12">
                  <c:v>0.97766097240473071</c:v>
                </c:pt>
                <c:pt idx="13">
                  <c:v>0.99014454664914586</c:v>
                </c:pt>
                <c:pt idx="14">
                  <c:v>1</c:v>
                </c:pt>
                <c:pt idx="15">
                  <c:v>0.97766097240473071</c:v>
                </c:pt>
                <c:pt idx="16">
                  <c:v>0.89290407358738511</c:v>
                </c:pt>
                <c:pt idx="17">
                  <c:v>0.85216819973718794</c:v>
                </c:pt>
                <c:pt idx="18">
                  <c:v>0.81800262812089364</c:v>
                </c:pt>
                <c:pt idx="19">
                  <c:v>0.76741130091984233</c:v>
                </c:pt>
                <c:pt idx="20">
                  <c:v>0.6576872536136662</c:v>
                </c:pt>
                <c:pt idx="21">
                  <c:v>0.60052562417871236</c:v>
                </c:pt>
                <c:pt idx="22">
                  <c:v>0.57621550591327209</c:v>
                </c:pt>
                <c:pt idx="23">
                  <c:v>0.58541392904073586</c:v>
                </c:pt>
                <c:pt idx="24">
                  <c:v>0.63272010512483579</c:v>
                </c:pt>
                <c:pt idx="25">
                  <c:v>0.65965834428383718</c:v>
                </c:pt>
                <c:pt idx="26">
                  <c:v>0.67214191852825234</c:v>
                </c:pt>
                <c:pt idx="27">
                  <c:v>0.67674113009198433</c:v>
                </c:pt>
                <c:pt idx="28">
                  <c:v>0.68528252299605785</c:v>
                </c:pt>
                <c:pt idx="29">
                  <c:v>0.69119579500657036</c:v>
                </c:pt>
                <c:pt idx="30">
                  <c:v>0.69448094612352174</c:v>
                </c:pt>
                <c:pt idx="31">
                  <c:v>0.69710906701708275</c:v>
                </c:pt>
                <c:pt idx="32">
                  <c:v>0.69645203679369261</c:v>
                </c:pt>
                <c:pt idx="33">
                  <c:v>0.69185282522996061</c:v>
                </c:pt>
                <c:pt idx="34">
                  <c:v>0.6846254927726676</c:v>
                </c:pt>
                <c:pt idx="35">
                  <c:v>0.67936925098554546</c:v>
                </c:pt>
                <c:pt idx="36">
                  <c:v>0.6746136662286466</c:v>
                </c:pt>
              </c:numCache>
            </c:numRef>
          </c:val>
          <c:smooth val="0"/>
        </c:ser>
        <c:ser>
          <c:idx val="3"/>
          <c:order val="3"/>
          <c:tx>
            <c:strRef>
              <c:f>Sheet1!$A$5</c:f>
              <c:strCache>
                <c:ptCount val="1"/>
                <c:pt idx="0">
                  <c:v>Australia</c:v>
                </c:pt>
              </c:strCache>
            </c:strRef>
          </c:tx>
          <c:marker>
            <c:symbol val="none"/>
          </c:marker>
          <c:cat>
            <c:strRef>
              <c:f>Sheet1!$B$1:$AM$1</c:f>
              <c:strCache>
                <c:ptCount val="37"/>
                <c:pt idx="0">
                  <c:v>2003Q4</c:v>
                </c:pt>
                <c:pt idx="1">
                  <c:v>2004Q1</c:v>
                </c:pt>
                <c:pt idx="2">
                  <c:v>2004Q2</c:v>
                </c:pt>
                <c:pt idx="3">
                  <c:v>2004Q3</c:v>
                </c:pt>
                <c:pt idx="4">
                  <c:v>2004Q4</c:v>
                </c:pt>
                <c:pt idx="5">
                  <c:v>2005Q1</c:v>
                </c:pt>
                <c:pt idx="6">
                  <c:v>2005Q2</c:v>
                </c:pt>
                <c:pt idx="7">
                  <c:v>2005Q3</c:v>
                </c:pt>
                <c:pt idx="8">
                  <c:v>2005Q4</c:v>
                </c:pt>
                <c:pt idx="9">
                  <c:v>2006Q1</c:v>
                </c:pt>
                <c:pt idx="10">
                  <c:v>2006Q2</c:v>
                </c:pt>
                <c:pt idx="11">
                  <c:v>2006Q3</c:v>
                </c:pt>
                <c:pt idx="12">
                  <c:v>2006Q4</c:v>
                </c:pt>
                <c:pt idx="13">
                  <c:v>2007Q1</c:v>
                </c:pt>
                <c:pt idx="14">
                  <c:v>2007Q2</c:v>
                </c:pt>
                <c:pt idx="15">
                  <c:v>2007Q3</c:v>
                </c:pt>
                <c:pt idx="16">
                  <c:v>2007Q4</c:v>
                </c:pt>
                <c:pt idx="17">
                  <c:v>2008Q1</c:v>
                </c:pt>
                <c:pt idx="18">
                  <c:v>2008Q2</c:v>
                </c:pt>
                <c:pt idx="19">
                  <c:v>2008Q3</c:v>
                </c:pt>
                <c:pt idx="20">
                  <c:v>2008Q4</c:v>
                </c:pt>
                <c:pt idx="21">
                  <c:v>2009Q1</c:v>
                </c:pt>
                <c:pt idx="22">
                  <c:v>2009Q2</c:v>
                </c:pt>
                <c:pt idx="23">
                  <c:v>2009Q3</c:v>
                </c:pt>
                <c:pt idx="24">
                  <c:v>2009Q4</c:v>
                </c:pt>
                <c:pt idx="25">
                  <c:v>2010Q1</c:v>
                </c:pt>
                <c:pt idx="26">
                  <c:v>2010Q2</c:v>
                </c:pt>
                <c:pt idx="27">
                  <c:v>2010Q3</c:v>
                </c:pt>
                <c:pt idx="28">
                  <c:v>2010Q4</c:v>
                </c:pt>
                <c:pt idx="29">
                  <c:v>2011Q1</c:v>
                </c:pt>
                <c:pt idx="30">
                  <c:v>2011Q2</c:v>
                </c:pt>
                <c:pt idx="31">
                  <c:v>2011Q3</c:v>
                </c:pt>
                <c:pt idx="32">
                  <c:v>2011Q4</c:v>
                </c:pt>
                <c:pt idx="33">
                  <c:v>2012Q1</c:v>
                </c:pt>
                <c:pt idx="34">
                  <c:v>2012Q2</c:v>
                </c:pt>
                <c:pt idx="35">
                  <c:v>2012Q3</c:v>
                </c:pt>
                <c:pt idx="36">
                  <c:v>2012Q4</c:v>
                </c:pt>
              </c:strCache>
            </c:strRef>
          </c:cat>
          <c:val>
            <c:numRef>
              <c:f>Sheet1!$B$5:$AM$5</c:f>
              <c:numCache>
                <c:formatCode>General</c:formatCode>
                <c:ptCount val="37"/>
                <c:pt idx="0">
                  <c:v>0.69886994891491094</c:v>
                </c:pt>
                <c:pt idx="1">
                  <c:v>0.70610648896605277</c:v>
                </c:pt>
                <c:pt idx="2">
                  <c:v>0.71192668376518897</c:v>
                </c:pt>
                <c:pt idx="3">
                  <c:v>0.72415325382932083</c:v>
                </c:pt>
                <c:pt idx="4">
                  <c:v>0.73955146491647472</c:v>
                </c:pt>
                <c:pt idx="5">
                  <c:v>0.75202579044950979</c:v>
                </c:pt>
                <c:pt idx="6">
                  <c:v>0.76308475092295558</c:v>
                </c:pt>
                <c:pt idx="7">
                  <c:v>0.77634419152733702</c:v>
                </c:pt>
                <c:pt idx="8">
                  <c:v>0.80107755396466906</c:v>
                </c:pt>
                <c:pt idx="9">
                  <c:v>0.82148485072364863</c:v>
                </c:pt>
                <c:pt idx="10">
                  <c:v>0.84625530823572392</c:v>
                </c:pt>
                <c:pt idx="11">
                  <c:v>0.8694742703063536</c:v>
                </c:pt>
                <c:pt idx="12">
                  <c:v>0.89769842506877473</c:v>
                </c:pt>
                <c:pt idx="13">
                  <c:v>0.92307115541727902</c:v>
                </c:pt>
                <c:pt idx="14">
                  <c:v>0.95020615294671296</c:v>
                </c:pt>
                <c:pt idx="15">
                  <c:v>0.97650915687586592</c:v>
                </c:pt>
                <c:pt idx="16">
                  <c:v>1</c:v>
                </c:pt>
                <c:pt idx="17">
                  <c:v>0.99852056079516294</c:v>
                </c:pt>
                <c:pt idx="18">
                  <c:v>0.99026014164232345</c:v>
                </c:pt>
                <c:pt idx="19">
                  <c:v>0.97011954646830967</c:v>
                </c:pt>
                <c:pt idx="20">
                  <c:v>0.93965571449593133</c:v>
                </c:pt>
                <c:pt idx="21">
                  <c:v>0.90793588181679119</c:v>
                </c:pt>
                <c:pt idx="22">
                  <c:v>0.86698563665913475</c:v>
                </c:pt>
                <c:pt idx="23">
                  <c:v>0.85776160916733923</c:v>
                </c:pt>
                <c:pt idx="24">
                  <c:v>0.85468648202048536</c:v>
                </c:pt>
                <c:pt idx="25">
                  <c:v>0.85518480708323563</c:v>
                </c:pt>
                <c:pt idx="26">
                  <c:v>0.85666850758289115</c:v>
                </c:pt>
                <c:pt idx="27">
                  <c:v>0.8607637747994249</c:v>
                </c:pt>
                <c:pt idx="28">
                  <c:v>0.86938708951123789</c:v>
                </c:pt>
                <c:pt idx="29">
                  <c:v>0.87622235333748322</c:v>
                </c:pt>
                <c:pt idx="30">
                  <c:v>0.88125489375052002</c:v>
                </c:pt>
                <c:pt idx="31">
                  <c:v>0.88563984789112826</c:v>
                </c:pt>
                <c:pt idx="32">
                  <c:v>0.89329523447279713</c:v>
                </c:pt>
                <c:pt idx="33">
                  <c:v>0.89795266770025273</c:v>
                </c:pt>
                <c:pt idx="34">
                  <c:v>0.9018762582642823</c:v>
                </c:pt>
                <c:pt idx="35">
                  <c:v>0.90370690078810723</c:v>
                </c:pt>
                <c:pt idx="36">
                  <c:v>0.91026784392778015</c:v>
                </c:pt>
              </c:numCache>
            </c:numRef>
          </c:val>
          <c:smooth val="0"/>
        </c:ser>
        <c:ser>
          <c:idx val="4"/>
          <c:order val="4"/>
          <c:tx>
            <c:strRef>
              <c:f>Sheet1!$A$6</c:f>
              <c:strCache>
                <c:ptCount val="1"/>
                <c:pt idx="0">
                  <c:v>Japan</c:v>
                </c:pt>
              </c:strCache>
            </c:strRef>
          </c:tx>
          <c:spPr>
            <a:ln>
              <a:solidFill>
                <a:schemeClr val="accent5"/>
              </a:solidFill>
            </a:ln>
          </c:spPr>
          <c:marker>
            <c:symbol val="none"/>
          </c:marker>
          <c:cat>
            <c:strRef>
              <c:f>Sheet1!$B$1:$AM$1</c:f>
              <c:strCache>
                <c:ptCount val="37"/>
                <c:pt idx="0">
                  <c:v>2003Q4</c:v>
                </c:pt>
                <c:pt idx="1">
                  <c:v>2004Q1</c:v>
                </c:pt>
                <c:pt idx="2">
                  <c:v>2004Q2</c:v>
                </c:pt>
                <c:pt idx="3">
                  <c:v>2004Q3</c:v>
                </c:pt>
                <c:pt idx="4">
                  <c:v>2004Q4</c:v>
                </c:pt>
                <c:pt idx="5">
                  <c:v>2005Q1</c:v>
                </c:pt>
                <c:pt idx="6">
                  <c:v>2005Q2</c:v>
                </c:pt>
                <c:pt idx="7">
                  <c:v>2005Q3</c:v>
                </c:pt>
                <c:pt idx="8">
                  <c:v>2005Q4</c:v>
                </c:pt>
                <c:pt idx="9">
                  <c:v>2006Q1</c:v>
                </c:pt>
                <c:pt idx="10">
                  <c:v>2006Q2</c:v>
                </c:pt>
                <c:pt idx="11">
                  <c:v>2006Q3</c:v>
                </c:pt>
                <c:pt idx="12">
                  <c:v>2006Q4</c:v>
                </c:pt>
                <c:pt idx="13">
                  <c:v>2007Q1</c:v>
                </c:pt>
                <c:pt idx="14">
                  <c:v>2007Q2</c:v>
                </c:pt>
                <c:pt idx="15">
                  <c:v>2007Q3</c:v>
                </c:pt>
                <c:pt idx="16">
                  <c:v>2007Q4</c:v>
                </c:pt>
                <c:pt idx="17">
                  <c:v>2008Q1</c:v>
                </c:pt>
                <c:pt idx="18">
                  <c:v>2008Q2</c:v>
                </c:pt>
                <c:pt idx="19">
                  <c:v>2008Q3</c:v>
                </c:pt>
                <c:pt idx="20">
                  <c:v>2008Q4</c:v>
                </c:pt>
                <c:pt idx="21">
                  <c:v>2009Q1</c:v>
                </c:pt>
                <c:pt idx="22">
                  <c:v>2009Q2</c:v>
                </c:pt>
                <c:pt idx="23">
                  <c:v>2009Q3</c:v>
                </c:pt>
                <c:pt idx="24">
                  <c:v>2009Q4</c:v>
                </c:pt>
                <c:pt idx="25">
                  <c:v>2010Q1</c:v>
                </c:pt>
                <c:pt idx="26">
                  <c:v>2010Q2</c:v>
                </c:pt>
                <c:pt idx="27">
                  <c:v>2010Q3</c:v>
                </c:pt>
                <c:pt idx="28">
                  <c:v>2010Q4</c:v>
                </c:pt>
                <c:pt idx="29">
                  <c:v>2011Q1</c:v>
                </c:pt>
                <c:pt idx="30">
                  <c:v>2011Q2</c:v>
                </c:pt>
                <c:pt idx="31">
                  <c:v>2011Q3</c:v>
                </c:pt>
                <c:pt idx="32">
                  <c:v>2011Q4</c:v>
                </c:pt>
                <c:pt idx="33">
                  <c:v>2012Q1</c:v>
                </c:pt>
                <c:pt idx="34">
                  <c:v>2012Q2</c:v>
                </c:pt>
                <c:pt idx="35">
                  <c:v>2012Q3</c:v>
                </c:pt>
                <c:pt idx="36">
                  <c:v>2012Q4</c:v>
                </c:pt>
              </c:strCache>
            </c:strRef>
          </c:cat>
          <c:val>
            <c:numRef>
              <c:f>Sheet1!$B$6:$AM$6</c:f>
              <c:numCache>
                <c:formatCode>General</c:formatCode>
                <c:ptCount val="37"/>
                <c:pt idx="0">
                  <c:v>0.82206884452104156</c:v>
                </c:pt>
                <c:pt idx="1">
                  <c:v>0.81543084073229055</c:v>
                </c:pt>
                <c:pt idx="2">
                  <c:v>0.81035695265334884</c:v>
                </c:pt>
                <c:pt idx="3">
                  <c:v>0.81499497485807681</c:v>
                </c:pt>
                <c:pt idx="4">
                  <c:v>0.82057134109741225</c:v>
                </c:pt>
                <c:pt idx="5">
                  <c:v>0.82670377501281289</c:v>
                </c:pt>
                <c:pt idx="6">
                  <c:v>0.83284803122251916</c:v>
                </c:pt>
                <c:pt idx="7">
                  <c:v>0.85303457126987192</c:v>
                </c:pt>
                <c:pt idx="8">
                  <c:v>0.87274015793107851</c:v>
                </c:pt>
                <c:pt idx="9">
                  <c:v>0.88823267425580488</c:v>
                </c:pt>
                <c:pt idx="10">
                  <c:v>0.89993265967996205</c:v>
                </c:pt>
                <c:pt idx="11">
                  <c:v>0.92017337627849694</c:v>
                </c:pt>
                <c:pt idx="12">
                  <c:v>0.9396882766371526</c:v>
                </c:pt>
                <c:pt idx="13">
                  <c:v>0.95628425871522293</c:v>
                </c:pt>
                <c:pt idx="14">
                  <c:v>0.96815981544580632</c:v>
                </c:pt>
                <c:pt idx="15">
                  <c:v>0.9854839804538883</c:v>
                </c:pt>
                <c:pt idx="16">
                  <c:v>0.99764894073441679</c:v>
                </c:pt>
                <c:pt idx="17">
                  <c:v>1</c:v>
                </c:pt>
                <c:pt idx="18">
                  <c:v>0.98940114594156592</c:v>
                </c:pt>
                <c:pt idx="19">
                  <c:v>0.97494742997591277</c:v>
                </c:pt>
                <c:pt idx="20">
                  <c:v>0.94849746612406205</c:v>
                </c:pt>
                <c:pt idx="21">
                  <c:v>0.91330403923496828</c:v>
                </c:pt>
                <c:pt idx="22">
                  <c:v>0.8760596953054488</c:v>
                </c:pt>
                <c:pt idx="23">
                  <c:v>0.85879894219735153</c:v>
                </c:pt>
                <c:pt idx="24">
                  <c:v>0.84531126443276505</c:v>
                </c:pt>
                <c:pt idx="25">
                  <c:v>0.82982805004889215</c:v>
                </c:pt>
                <c:pt idx="26">
                  <c:v>0.81289579127392586</c:v>
                </c:pt>
                <c:pt idx="27">
                  <c:v>0.80984740249210241</c:v>
                </c:pt>
                <c:pt idx="28">
                  <c:v>0.80735678865973382</c:v>
                </c:pt>
                <c:pt idx="29">
                  <c:v>0.80119898232220543</c:v>
                </c:pt>
                <c:pt idx="30">
                  <c:v>0.7928985548085874</c:v>
                </c:pt>
                <c:pt idx="31">
                  <c:v>0.79413636288375566</c:v>
                </c:pt>
                <c:pt idx="32">
                  <c:v>0.79411613732571429</c:v>
                </c:pt>
                <c:pt idx="33">
                  <c:v>0.7904629159590878</c:v>
                </c:pt>
                <c:pt idx="34">
                  <c:v>0.78354235186184606</c:v>
                </c:pt>
              </c:numCache>
            </c:numRef>
          </c:val>
          <c:smooth val="0"/>
        </c:ser>
        <c:dLbls>
          <c:showLegendKey val="0"/>
          <c:showVal val="0"/>
          <c:showCatName val="0"/>
          <c:showSerName val="0"/>
          <c:showPercent val="0"/>
          <c:showBubbleSize val="0"/>
        </c:dLbls>
        <c:smooth val="0"/>
        <c:axId val="545398168"/>
        <c:axId val="545398560"/>
      </c:lineChart>
      <c:catAx>
        <c:axId val="545398168"/>
        <c:scaling>
          <c:orientation val="minMax"/>
        </c:scaling>
        <c:delete val="0"/>
        <c:axPos val="b"/>
        <c:numFmt formatCode="General" sourceLinked="0"/>
        <c:majorTickMark val="out"/>
        <c:minorTickMark val="none"/>
        <c:tickLblPos val="nextTo"/>
        <c:txPr>
          <a:bodyPr rot="-5400000" vert="horz"/>
          <a:lstStyle/>
          <a:p>
            <a:pPr>
              <a:defRPr/>
            </a:pPr>
            <a:endParaRPr lang="en-US"/>
          </a:p>
        </c:txPr>
        <c:crossAx val="545398560"/>
        <c:crosses val="autoZero"/>
        <c:auto val="1"/>
        <c:lblAlgn val="ctr"/>
        <c:lblOffset val="100"/>
        <c:noMultiLvlLbl val="0"/>
      </c:catAx>
      <c:valAx>
        <c:axId val="545398560"/>
        <c:scaling>
          <c:orientation val="minMax"/>
          <c:max val="1.1000000000000001"/>
          <c:min val="0.5"/>
        </c:scaling>
        <c:delete val="0"/>
        <c:axPos val="l"/>
        <c:majorGridlines/>
        <c:title>
          <c:tx>
            <c:rich>
              <a:bodyPr rot="-5400000" vert="horz"/>
              <a:lstStyle/>
              <a:p>
                <a:pPr>
                  <a:defRPr b="0"/>
                </a:pPr>
                <a:r>
                  <a:rPr lang="en-US" b="0" dirty="0" smtClean="0"/>
                  <a:t>Indexed Capital Value</a:t>
                </a:r>
                <a:r>
                  <a:rPr lang="en-US" b="0" baseline="0" dirty="0" smtClean="0"/>
                  <a:t> – </a:t>
                </a:r>
              </a:p>
              <a:p>
                <a:pPr>
                  <a:defRPr b="0"/>
                </a:pPr>
                <a:r>
                  <a:rPr lang="en-US" b="0" baseline="0" dirty="0" smtClean="0"/>
                  <a:t>Pre-recession Peak = 100%</a:t>
                </a:r>
                <a:endParaRPr lang="en-US" b="0" dirty="0"/>
              </a:p>
            </c:rich>
          </c:tx>
          <c:overlay val="0"/>
        </c:title>
        <c:numFmt formatCode="0%" sourceLinked="0"/>
        <c:majorTickMark val="out"/>
        <c:minorTickMark val="none"/>
        <c:tickLblPos val="nextTo"/>
        <c:crossAx val="545398168"/>
        <c:crosses val="autoZero"/>
        <c:crossBetween val="between"/>
      </c:valAx>
    </c:plotArea>
    <c:legend>
      <c:legendPos val="r"/>
      <c:layout>
        <c:manualLayout>
          <c:xMode val="edge"/>
          <c:yMode val="edge"/>
          <c:x val="3.6702469800080108E-2"/>
          <c:y val="0.87278420275590562"/>
          <c:w val="0.90508244149066741"/>
          <c:h val="0.116931594488189"/>
        </c:manualLayout>
      </c:layout>
      <c:overlay val="0"/>
    </c:legend>
    <c:plotVisOnly val="1"/>
    <c:dispBlanksAs val="gap"/>
    <c:showDLblsOverMax val="0"/>
  </c:chart>
  <c:txPr>
    <a:bodyPr/>
    <a:lstStyle/>
    <a:p>
      <a:pPr>
        <a:defRPr sz="1400"/>
      </a:pPr>
      <a:endParaRPr lang="en-US"/>
    </a:p>
  </c:txPr>
  <c:externalData r:id="rId1">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191590113735783"/>
          <c:y val="5.169934640522876E-2"/>
          <c:w val="0.87775456887333525"/>
          <c:h val="0.82425325510781744"/>
        </c:manualLayout>
      </c:layout>
      <c:barChart>
        <c:barDir val="col"/>
        <c:grouping val="clustered"/>
        <c:varyColors val="0"/>
        <c:ser>
          <c:idx val="0"/>
          <c:order val="0"/>
          <c:tx>
            <c:strRef>
              <c:f>Sheet1!$B$1</c:f>
              <c:strCache>
                <c:ptCount val="1"/>
                <c:pt idx="0">
                  <c:v>Earnings Growth</c:v>
                </c:pt>
              </c:strCache>
            </c:strRef>
          </c:tx>
          <c:spPr>
            <a:solidFill>
              <a:schemeClr val="accent1"/>
            </a:solidFill>
          </c:spPr>
          <c:invertIfNegative val="0"/>
          <c:dLbls>
            <c:dLbl>
              <c:idx val="7"/>
              <c:layout>
                <c:manualLayout>
                  <c:x val="3.0864197530865328E-3"/>
                  <c:y val="0.19281045751633988"/>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2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United States</c:v>
                </c:pt>
                <c:pt idx="1">
                  <c:v>Hong Kong</c:v>
                </c:pt>
                <c:pt idx="2">
                  <c:v>Britain</c:v>
                </c:pt>
                <c:pt idx="3">
                  <c:v>Singapore</c:v>
                </c:pt>
                <c:pt idx="4">
                  <c:v>Canada</c:v>
                </c:pt>
                <c:pt idx="5">
                  <c:v>Australia</c:v>
                </c:pt>
                <c:pt idx="6">
                  <c:v>Continental Europe</c:v>
                </c:pt>
                <c:pt idx="7">
                  <c:v>Japan</c:v>
                </c:pt>
              </c:strCache>
            </c:strRef>
          </c:cat>
          <c:val>
            <c:numRef>
              <c:f>Sheet1!$B$2:$B$9</c:f>
              <c:numCache>
                <c:formatCode>0.0%</c:formatCode>
                <c:ptCount val="8"/>
                <c:pt idx="0">
                  <c:v>0.1</c:v>
                </c:pt>
                <c:pt idx="1">
                  <c:v>8.3000000000000004E-2</c:v>
                </c:pt>
                <c:pt idx="2">
                  <c:v>6.9000000000000006E-2</c:v>
                </c:pt>
                <c:pt idx="3">
                  <c:v>5.8999999999999997E-2</c:v>
                </c:pt>
                <c:pt idx="4">
                  <c:v>5.2999999999999999E-2</c:v>
                </c:pt>
                <c:pt idx="5">
                  <c:v>0.04</c:v>
                </c:pt>
                <c:pt idx="6">
                  <c:v>2.4E-2</c:v>
                </c:pt>
                <c:pt idx="7">
                  <c:v>-1.5113652939831171E-2</c:v>
                </c:pt>
              </c:numCache>
            </c:numRef>
          </c:val>
        </c:ser>
        <c:dLbls>
          <c:showLegendKey val="0"/>
          <c:showVal val="0"/>
          <c:showCatName val="0"/>
          <c:showSerName val="0"/>
          <c:showPercent val="0"/>
          <c:showBubbleSize val="0"/>
        </c:dLbls>
        <c:gapWidth val="150"/>
        <c:axId val="545399344"/>
        <c:axId val="545399736"/>
      </c:barChart>
      <c:catAx>
        <c:axId val="545399344"/>
        <c:scaling>
          <c:orientation val="minMax"/>
        </c:scaling>
        <c:delete val="0"/>
        <c:axPos val="b"/>
        <c:numFmt formatCode="General" sourceLinked="0"/>
        <c:majorTickMark val="out"/>
        <c:minorTickMark val="none"/>
        <c:tickLblPos val="low"/>
        <c:txPr>
          <a:bodyPr/>
          <a:lstStyle/>
          <a:p>
            <a:pPr>
              <a:defRPr sz="1200" b="1"/>
            </a:pPr>
            <a:endParaRPr lang="en-US"/>
          </a:p>
        </c:txPr>
        <c:crossAx val="545399736"/>
        <c:crosses val="autoZero"/>
        <c:auto val="1"/>
        <c:lblAlgn val="ctr"/>
        <c:lblOffset val="100"/>
        <c:noMultiLvlLbl val="0"/>
      </c:catAx>
      <c:valAx>
        <c:axId val="545399736"/>
        <c:scaling>
          <c:orientation val="minMax"/>
          <c:max val="0.1"/>
          <c:min val="-2.0000000000000004E-2"/>
        </c:scaling>
        <c:delete val="0"/>
        <c:axPos val="l"/>
        <c:title>
          <c:tx>
            <c:rich>
              <a:bodyPr rot="-5400000" vert="horz"/>
              <a:lstStyle/>
              <a:p>
                <a:pPr>
                  <a:defRPr/>
                </a:pPr>
                <a:r>
                  <a:rPr lang="en-US" dirty="0" smtClean="0"/>
                  <a:t>Annual Average</a:t>
                </a:r>
                <a:r>
                  <a:rPr lang="en-US" baseline="0" dirty="0" smtClean="0"/>
                  <a:t> Change</a:t>
                </a:r>
                <a:endParaRPr lang="en-US" dirty="0"/>
              </a:p>
            </c:rich>
          </c:tx>
          <c:overlay val="0"/>
        </c:title>
        <c:numFmt formatCode="0%" sourceLinked="0"/>
        <c:majorTickMark val="out"/>
        <c:minorTickMark val="none"/>
        <c:tickLblPos val="nextTo"/>
        <c:txPr>
          <a:bodyPr/>
          <a:lstStyle/>
          <a:p>
            <a:pPr>
              <a:defRPr sz="1400" b="1"/>
            </a:pPr>
            <a:endParaRPr lang="en-US"/>
          </a:p>
        </c:txPr>
        <c:crossAx val="545399344"/>
        <c:crosses val="autoZero"/>
        <c:crossBetween val="between"/>
      </c:valAx>
    </c:plotArea>
    <c:plotVisOnly val="1"/>
    <c:dispBlanksAs val="gap"/>
    <c:showDLblsOverMax val="0"/>
  </c:chart>
  <c:txPr>
    <a:bodyPr/>
    <a:lstStyle/>
    <a:p>
      <a:pPr>
        <a:defRPr sz="1100"/>
      </a:pPr>
      <a:endParaRPr lang="en-US"/>
    </a:p>
  </c:txPr>
  <c:externalData r:id="rId1">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450787401574809E-2"/>
          <c:y val="8.292961121818726E-2"/>
          <c:w val="0.8746047681539808"/>
          <c:h val="0.74130693222170763"/>
        </c:manualLayout>
      </c:layout>
      <c:barChart>
        <c:barDir val="col"/>
        <c:grouping val="clustered"/>
        <c:varyColors val="1"/>
        <c:ser>
          <c:idx val="0"/>
          <c:order val="0"/>
          <c:tx>
            <c:strRef>
              <c:f>Sheet1!$A$2</c:f>
              <c:strCache>
                <c:ptCount val="1"/>
                <c:pt idx="0">
                  <c:v>PRIT Fund</c:v>
                </c:pt>
              </c:strCache>
            </c:strRef>
          </c:tx>
          <c:spPr>
            <a:solidFill>
              <a:srgbClr val="FFFFCC"/>
            </a:solidFill>
            <a:ln w="12350">
              <a:solidFill>
                <a:srgbClr val="000000"/>
              </a:solidFill>
              <a:prstDash val="solid"/>
            </a:ln>
          </c:spPr>
          <c:invertIfNegative val="1"/>
          <c:dPt>
            <c:idx val="0"/>
            <c:invertIfNegative val="1"/>
            <c:bubble3D val="0"/>
          </c:dPt>
          <c:dPt>
            <c:idx val="4"/>
            <c:invertIfNegative val="0"/>
            <c:bubble3D val="0"/>
          </c:dPt>
          <c:dLbls>
            <c:dLbl>
              <c:idx val="0"/>
              <c:layout>
                <c:manualLayout>
                  <c:x val="-5.3501749781277343E-3"/>
                  <c:y val="1.0826192681797128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2.7779965004374454E-3"/>
                  <c:y val="1.0419175544233441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3.7555774278215225E-3"/>
                  <c:y val="5.9937085070248574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4.7827819848545337E-3"/>
                  <c:y val="1.3956734124215041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6.7391732283464565E-3"/>
                  <c:y val="1.2936544696618806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0"/>
                  <c:y val="1.4705882352941176E-2"/>
                </c:manualLayout>
              </c:layout>
              <c:showLegendKey val="0"/>
              <c:showVal val="1"/>
              <c:showCatName val="0"/>
              <c:showSerName val="0"/>
              <c:showPercent val="0"/>
              <c:showBubbleSize val="0"/>
              <c:extLst>
                <c:ext xmlns:c15="http://schemas.microsoft.com/office/drawing/2012/chart" uri="{CE6537A1-D6FC-4f65-9D91-7224C49458BB}"/>
              </c:extLst>
            </c:dLbl>
            <c:spPr>
              <a:noFill/>
              <a:ln w="24700">
                <a:noFill/>
              </a:ln>
            </c:spPr>
            <c:txPr>
              <a:bodyPr/>
              <a:lstStyle/>
              <a:p>
                <a:pPr>
                  <a:defRPr b="0">
                    <a:solidFill>
                      <a:srgbClr val="00206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Sheet1!$B$2:$G$2</c:f>
              <c:numCache>
                <c:formatCode>0.00%</c:formatCode>
                <c:ptCount val="6"/>
                <c:pt idx="0">
                  <c:v>7.2599999999999998E-2</c:v>
                </c:pt>
                <c:pt idx="1">
                  <c:v>0.18609999999999999</c:v>
                </c:pt>
                <c:pt idx="2">
                  <c:v>0.12230000000000001</c:v>
                </c:pt>
                <c:pt idx="3">
                  <c:v>9.1399999999999995E-2</c:v>
                </c:pt>
                <c:pt idx="4">
                  <c:v>3.09E-2</c:v>
                </c:pt>
                <c:pt idx="5">
                  <c:v>9.8900000000000002E-2</c:v>
                </c:pt>
              </c:numCache>
            </c:numRef>
          </c:val>
          <c:extLst>
            <c:ext xmlns:c14="http://schemas.microsoft.com/office/drawing/2007/8/2/chart" uri="{6F2FDCE9-48DA-4B69-8628-5D25D57E5C99}">
              <c14:invertSolidFillFmt>
                <c14:spPr xmlns:c14="http://schemas.microsoft.com/office/drawing/2007/8/2/chart">
                  <a:solidFill>
                    <a:srgbClr val="FFFFFF"/>
                  </a:solidFill>
                  <a:ln w="12350">
                    <a:solidFill>
                      <a:srgbClr val="000000"/>
                    </a:solidFill>
                    <a:prstDash val="solid"/>
                  </a:ln>
                </c14:spPr>
              </c14:invertSolidFillFmt>
            </c:ext>
          </c:extLst>
        </c:ser>
        <c:ser>
          <c:idx val="1"/>
          <c:order val="1"/>
          <c:tx>
            <c:strRef>
              <c:f>Sheet1!$A$3</c:f>
              <c:strCache>
                <c:ptCount val="1"/>
                <c:pt idx="0">
                  <c:v>MSCI All Country World IMI Net Divs</c:v>
                </c:pt>
              </c:strCache>
            </c:strRef>
          </c:tx>
          <c:spPr>
            <a:solidFill>
              <a:srgbClr val="002060"/>
            </a:solidFill>
            <a:ln w="12350">
              <a:solidFill>
                <a:srgbClr val="002060"/>
              </a:solidFill>
              <a:prstDash val="solid"/>
            </a:ln>
          </c:spPr>
          <c:invertIfNegative val="1"/>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dLbl>
              <c:idx val="0"/>
              <c:layout>
                <c:manualLayout>
                  <c:x val="1.018153980752406E-2"/>
                  <c:y val="7.0134707426277596E-3"/>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2343394575678041E-2"/>
                  <c:y val="1.2939246564767661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0543744531933508E-2"/>
                  <c:y val="9.0556970819823997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5.7609361329833773E-3"/>
                  <c:y val="1.1166628068550255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4.0099518810148733E-3"/>
                  <c:y val="9.8072024085225536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9.7222222222222224E-3"/>
                  <c:y val="9.8039215686274508E-3"/>
                </c:manualLayout>
              </c:layout>
              <c:showLegendKey val="0"/>
              <c:showVal val="1"/>
              <c:showCatName val="0"/>
              <c:showSerName val="0"/>
              <c:showPercent val="0"/>
              <c:showBubbleSize val="0"/>
              <c:extLst>
                <c:ext xmlns:c15="http://schemas.microsoft.com/office/drawing/2012/chart" uri="{CE6537A1-D6FC-4f65-9D91-7224C49458BB}"/>
              </c:extLst>
            </c:dLbl>
            <c:spPr>
              <a:noFill/>
              <a:ln w="24700">
                <a:noFill/>
              </a:ln>
            </c:spPr>
            <c:txPr>
              <a:bodyPr/>
              <a:lstStyle/>
              <a:p>
                <a:pPr>
                  <a:defRPr b="0">
                    <a:solidFill>
                      <a:srgbClr val="00206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Sheet1!$B$3:$G$3</c:f>
              <c:numCache>
                <c:formatCode>0.00%</c:formatCode>
                <c:ptCount val="6"/>
                <c:pt idx="0">
                  <c:v>6.6799999999999998E-2</c:v>
                </c:pt>
                <c:pt idx="1">
                  <c:v>0.18029999999999999</c:v>
                </c:pt>
                <c:pt idx="2">
                  <c:v>0.1129</c:v>
                </c:pt>
                <c:pt idx="3">
                  <c:v>8.0299999999999996E-2</c:v>
                </c:pt>
                <c:pt idx="4">
                  <c:v>2.2100000000000002E-2</c:v>
                </c:pt>
                <c:pt idx="5">
                  <c:v>9.4399999999999998E-2</c:v>
                </c:pt>
              </c:numCache>
            </c:numRef>
          </c:val>
          <c:extLst>
            <c:ext xmlns:c14="http://schemas.microsoft.com/office/drawing/2007/8/2/chart" uri="{6F2FDCE9-48DA-4B69-8628-5D25D57E5C99}">
              <c14:invertSolidFillFmt>
                <c14:spPr xmlns:c14="http://schemas.microsoft.com/office/drawing/2007/8/2/chart">
                  <a:solidFill>
                    <a:srgbClr val="FFFFFF"/>
                  </a:solidFill>
                  <a:ln w="12350">
                    <a:solidFill>
                      <a:srgbClr val="002060"/>
                    </a:solidFill>
                    <a:prstDash val="solid"/>
                  </a:ln>
                </c14:spPr>
              </c14:invertSolidFillFmt>
            </c:ext>
          </c:extLst>
        </c:ser>
        <c:ser>
          <c:idx val="2"/>
          <c:order val="2"/>
          <c:tx>
            <c:strRef>
              <c:f>Sheet1!$A$4</c:f>
              <c:strCache>
                <c:ptCount val="1"/>
                <c:pt idx="0">
                  <c:v>Value Add</c:v>
                </c:pt>
              </c:strCache>
            </c:strRef>
          </c:tx>
          <c:spPr>
            <a:solidFill>
              <a:srgbClr val="0070C0"/>
            </a:solidFill>
            <a:ln w="12350">
              <a:solidFill>
                <a:srgbClr val="0070C0"/>
              </a:solidFill>
              <a:prstDash val="solid"/>
            </a:ln>
          </c:spPr>
          <c:invertIfNegative val="1"/>
          <c:dPt>
            <c:idx val="0"/>
            <c:invertIfNegative val="0"/>
            <c:bubble3D val="0"/>
          </c:dPt>
          <c:dPt>
            <c:idx val="1"/>
            <c:invertIfNegative val="0"/>
            <c:bubble3D val="0"/>
          </c:dPt>
          <c:dPt>
            <c:idx val="4"/>
            <c:invertIfNegative val="0"/>
            <c:bubble3D val="0"/>
          </c:dPt>
          <c:dPt>
            <c:idx val="5"/>
            <c:invertIfNegative val="0"/>
            <c:bubble3D val="0"/>
          </c:dPt>
          <c:dLbls>
            <c:dLbl>
              <c:idx val="0"/>
              <c:layout>
                <c:manualLayout>
                  <c:x val="1.1521653543307087E-2"/>
                  <c:y val="1.1165607090460543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1521872265966755E-2"/>
                  <c:y val="6.2642813030724101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2.6211723534558182E-3"/>
                  <c:y val="1.0484406360969584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3888888888888889E-3"/>
                  <c:y val="5.5824738585974034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4.7828083989502335E-3"/>
                  <c:y val="9.0551181102363106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5.5555555555554534E-3"/>
                  <c:y val="9.8039215686274508E-3"/>
                </c:manualLayout>
              </c:layout>
              <c:showLegendKey val="0"/>
              <c:showVal val="1"/>
              <c:showCatName val="0"/>
              <c:showSerName val="0"/>
              <c:showPercent val="0"/>
              <c:showBubbleSize val="0"/>
              <c:extLst>
                <c:ext xmlns:c15="http://schemas.microsoft.com/office/drawing/2012/chart" uri="{CE6537A1-D6FC-4f65-9D91-7224C49458BB}"/>
              </c:extLst>
            </c:dLbl>
            <c:spPr>
              <a:noFill/>
              <a:ln w="24700">
                <a:noFill/>
              </a:ln>
            </c:spPr>
            <c:txPr>
              <a:bodyPr/>
              <a:lstStyle/>
              <a:p>
                <a:pPr>
                  <a:defRPr b="0">
                    <a:solidFill>
                      <a:srgbClr val="002060"/>
                    </a:solidFill>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Sheet1!$B$4:$G$4</c:f>
              <c:numCache>
                <c:formatCode>0.00%</c:formatCode>
                <c:ptCount val="6"/>
                <c:pt idx="0">
                  <c:v>5.7999999999999996E-3</c:v>
                </c:pt>
                <c:pt idx="1">
                  <c:v>5.7999999999999996E-3</c:v>
                </c:pt>
                <c:pt idx="2">
                  <c:v>9.4000000000000056E-3</c:v>
                </c:pt>
                <c:pt idx="3">
                  <c:v>1.1099999999999999E-2</c:v>
                </c:pt>
                <c:pt idx="4">
                  <c:v>8.7999999999999988E-3</c:v>
                </c:pt>
                <c:pt idx="5">
                  <c:v>4.500000000000004E-3</c:v>
                </c:pt>
              </c:numCache>
            </c:numRef>
          </c:val>
          <c:extLst>
            <c:ext xmlns:c14="http://schemas.microsoft.com/office/drawing/2007/8/2/chart" uri="{6F2FDCE9-48DA-4B69-8628-5D25D57E5C99}">
              <c14:invertSolidFillFmt>
                <c14:spPr xmlns:c14="http://schemas.microsoft.com/office/drawing/2007/8/2/chart">
                  <a:solidFill>
                    <a:srgbClr val="FFFFFF"/>
                  </a:solidFill>
                  <a:ln w="12350">
                    <a:solidFill>
                      <a:srgbClr val="0070C0"/>
                    </a:solidFill>
                    <a:prstDash val="solid"/>
                  </a:ln>
                </c14:spPr>
              </c14:invertSolidFillFmt>
            </c:ext>
          </c:extLst>
        </c:ser>
        <c:dLbls>
          <c:showLegendKey val="1"/>
          <c:showVal val="1"/>
          <c:showCatName val="1"/>
          <c:showSerName val="1"/>
          <c:showPercent val="1"/>
          <c:showBubbleSize val="1"/>
        </c:dLbls>
        <c:gapWidth val="70"/>
        <c:axId val="555577504"/>
        <c:axId val="555577896"/>
      </c:barChart>
      <c:catAx>
        <c:axId val="555577504"/>
        <c:scaling>
          <c:orientation val="minMax"/>
        </c:scaling>
        <c:delete val="0"/>
        <c:axPos val="b"/>
        <c:numFmt formatCode="General" sourceLinked="1"/>
        <c:majorTickMark val="out"/>
        <c:minorTickMark val="cross"/>
        <c:tickLblPos val="nextTo"/>
        <c:spPr>
          <a:ln w="3088">
            <a:solidFill>
              <a:schemeClr val="tx1"/>
            </a:solidFill>
            <a:prstDash val="solid"/>
          </a:ln>
        </c:spPr>
        <c:txPr>
          <a:bodyPr rot="0" vert="horz"/>
          <a:lstStyle/>
          <a:p>
            <a:pPr>
              <a:defRPr/>
            </a:pPr>
            <a:endParaRPr lang="en-US"/>
          </a:p>
        </c:txPr>
        <c:crossAx val="555577896"/>
        <c:crosses val="autoZero"/>
        <c:auto val="1"/>
        <c:lblAlgn val="ctr"/>
        <c:lblOffset val="160"/>
        <c:noMultiLvlLbl val="1"/>
      </c:catAx>
      <c:valAx>
        <c:axId val="555577896"/>
        <c:scaling>
          <c:orientation val="minMax"/>
        </c:scaling>
        <c:delete val="0"/>
        <c:axPos val="l"/>
        <c:numFmt formatCode="0%" sourceLinked="0"/>
        <c:majorTickMark val="out"/>
        <c:minorTickMark val="cross"/>
        <c:tickLblPos val="nextTo"/>
        <c:spPr>
          <a:ln w="3088">
            <a:solidFill>
              <a:schemeClr val="tx1"/>
            </a:solidFill>
            <a:prstDash val="solid"/>
          </a:ln>
        </c:spPr>
        <c:txPr>
          <a:bodyPr rot="0" vert="horz"/>
          <a:lstStyle/>
          <a:p>
            <a:pPr>
              <a:defRPr b="0">
                <a:solidFill>
                  <a:srgbClr val="002060"/>
                </a:solidFill>
              </a:defRPr>
            </a:pPr>
            <a:endParaRPr lang="en-US"/>
          </a:p>
        </c:txPr>
        <c:crossAx val="555577504"/>
        <c:crosses val="autoZero"/>
        <c:crossBetween val="between"/>
      </c:valAx>
      <c:spPr>
        <a:noFill/>
        <a:ln w="25400">
          <a:noFill/>
        </a:ln>
      </c:spPr>
    </c:plotArea>
    <c:legend>
      <c:legendPos val="t"/>
      <c:layout>
        <c:manualLayout>
          <c:xMode val="edge"/>
          <c:yMode val="edge"/>
          <c:x val="0.26022604986876641"/>
          <c:y val="0.90403221189626548"/>
          <c:w val="0.53764337270341211"/>
          <c:h val="5.025378261540836E-2"/>
        </c:manualLayout>
      </c:layout>
      <c:overlay val="1"/>
      <c:spPr>
        <a:noFill/>
        <a:ln w="3088">
          <a:noFill/>
          <a:prstDash val="solid"/>
        </a:ln>
      </c:spPr>
      <c:txPr>
        <a:bodyPr/>
        <a:lstStyle/>
        <a:p>
          <a:pPr>
            <a:defRPr b="0">
              <a:solidFill>
                <a:srgbClr val="002060"/>
              </a:solidFill>
            </a:defRPr>
          </a:pPr>
          <a:endParaRPr lang="en-US"/>
        </a:p>
      </c:txPr>
    </c:legend>
    <c:plotVisOnly val="1"/>
    <c:dispBlanksAs val="gap"/>
    <c:showDLblsOverMax val="1"/>
  </c:chart>
  <c:spPr>
    <a:noFill/>
    <a:ln>
      <a:noFill/>
    </a:ln>
  </c:spPr>
  <c:txPr>
    <a:bodyPr/>
    <a:lstStyle/>
    <a:p>
      <a:pPr>
        <a:defRPr sz="1100" b="1" i="0" u="none" strike="noStrike" baseline="0">
          <a:solidFill>
            <a:schemeClr val="tx1"/>
          </a:solidFill>
          <a:latin typeface="Calibri" pitchFamily="34" charset="0"/>
          <a:ea typeface="Times New Roman"/>
          <a:cs typeface="Times New Roman"/>
        </a:defRPr>
      </a:pPr>
      <a:endParaRPr lang="en-US"/>
    </a:p>
  </c:txPr>
  <c:externalData r:id="rId1">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7326552930883646E-2"/>
          <c:y val="1.8970640655754285E-2"/>
          <c:w val="0.92434011373578306"/>
          <c:h val="0.95984675520230478"/>
        </c:manualLayout>
      </c:layout>
      <c:barChart>
        <c:barDir val="col"/>
        <c:grouping val="clustered"/>
        <c:varyColors val="1"/>
        <c:ser>
          <c:idx val="0"/>
          <c:order val="0"/>
          <c:tx>
            <c:strRef>
              <c:f>Sheet1!$A$2</c:f>
              <c:strCache>
                <c:ptCount val="1"/>
                <c:pt idx="0">
                  <c:v>PRIT </c:v>
                </c:pt>
              </c:strCache>
            </c:strRef>
          </c:tx>
          <c:spPr>
            <a:solidFill>
              <a:srgbClr val="FFFFCC"/>
            </a:solidFill>
            <a:ln w="12350">
              <a:solidFill>
                <a:srgbClr val="000000"/>
              </a:solidFill>
              <a:prstDash val="solid"/>
            </a:ln>
          </c:spPr>
          <c:invertIfNegative val="1"/>
          <c:dPt>
            <c:idx val="0"/>
            <c:invertIfNegative val="1"/>
            <c:bubble3D val="0"/>
          </c:dPt>
          <c:dPt>
            <c:idx val="4"/>
            <c:invertIfNegative val="0"/>
            <c:bubble3D val="0"/>
          </c:dPt>
          <c:dLbls>
            <c:dLbl>
              <c:idx val="0"/>
              <c:layout>
                <c:manualLayout>
                  <c:x val="-3.1885213232363558E-3"/>
                  <c:y val="1.3956734124214935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0"/>
                  <c:y val="1.1165387299371957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7.5605861767279094E-3"/>
                  <c:y val="1.69499578693043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2104111986001752E-3"/>
                  <c:y val="1.0964381005051605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5942694663167104E-3"/>
                  <c:y val="1.1367742651191283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7.5606955380577425E-3"/>
                  <c:y val="1.3956965513191028E-2"/>
                </c:manualLayout>
              </c:layout>
              <c:showLegendKey val="0"/>
              <c:showVal val="1"/>
              <c:showCatName val="0"/>
              <c:showSerName val="0"/>
              <c:showPercent val="0"/>
              <c:showBubbleSize val="0"/>
              <c:extLst>
                <c:ext xmlns:c15="http://schemas.microsoft.com/office/drawing/2012/chart" uri="{CE6537A1-D6FC-4f65-9D91-7224C49458BB}"/>
              </c:extLst>
            </c:dLbl>
            <c:spPr>
              <a:noFill/>
              <a:ln w="24700">
                <a:noFill/>
              </a:ln>
            </c:spPr>
            <c:txPr>
              <a:bodyPr/>
              <a:lstStyle/>
              <a:p>
                <a:pPr>
                  <a:defRPr b="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Sheet1!$B$2:$G$2</c:f>
              <c:numCache>
                <c:formatCode>0.00%</c:formatCode>
                <c:ptCount val="6"/>
                <c:pt idx="0">
                  <c:v>0.1118</c:v>
                </c:pt>
                <c:pt idx="1">
                  <c:v>0.1883</c:v>
                </c:pt>
                <c:pt idx="2">
                  <c:v>0.1525</c:v>
                </c:pt>
                <c:pt idx="3">
                  <c:v>0.13070000000000001</c:v>
                </c:pt>
                <c:pt idx="4">
                  <c:v>4.4699999999999997E-2</c:v>
                </c:pt>
                <c:pt idx="5">
                  <c:v>8.1199999999999994E-2</c:v>
                </c:pt>
              </c:numCache>
            </c:numRef>
          </c:val>
          <c:extLst>
            <c:ext xmlns:c14="http://schemas.microsoft.com/office/drawing/2007/8/2/chart" uri="{6F2FDCE9-48DA-4B69-8628-5D25D57E5C99}">
              <c14:invertSolidFillFmt>
                <c14:spPr xmlns:c14="http://schemas.microsoft.com/office/drawing/2007/8/2/chart">
                  <a:solidFill>
                    <a:srgbClr val="FFFFFF"/>
                  </a:solidFill>
                  <a:ln w="12350">
                    <a:solidFill>
                      <a:srgbClr val="000000"/>
                    </a:solidFill>
                    <a:prstDash val="solid"/>
                  </a:ln>
                </c14:spPr>
              </c14:invertSolidFillFmt>
            </c:ext>
          </c:extLst>
        </c:ser>
        <c:ser>
          <c:idx val="1"/>
          <c:order val="1"/>
          <c:tx>
            <c:strRef>
              <c:f>Sheet1!$A$3</c:f>
              <c:strCache>
                <c:ptCount val="1"/>
                <c:pt idx="0">
                  <c:v>Benchmark</c:v>
                </c:pt>
              </c:strCache>
            </c:strRef>
          </c:tx>
          <c:spPr>
            <a:solidFill>
              <a:srgbClr val="002060"/>
            </a:solidFill>
            <a:ln w="12350">
              <a:solidFill>
                <a:srgbClr val="000000"/>
              </a:solidFill>
              <a:prstDash val="solid"/>
            </a:ln>
          </c:spPr>
          <c:invertIfNegative val="0"/>
          <c:dPt>
            <c:idx val="0"/>
            <c:invertIfNegative val="0"/>
            <c:bubble3D val="0"/>
          </c:dPt>
          <c:dLbls>
            <c:dLbl>
              <c:idx val="0"/>
              <c:layout>
                <c:manualLayout>
                  <c:x val="7.971303308090873E-3"/>
                  <c:y val="1.3956965513190932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9.2035214348206475E-3"/>
                  <c:y val="1.6143846348985722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8.7927602799650548E-3"/>
                  <c:y val="1.4359511463383001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409426946631671E-2"/>
                  <c:y val="1.3151057916859376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4.1665573053368326E-3"/>
                  <c:y val="1.1166265752108466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6.3769171141371374E-3"/>
                  <c:y val="1.1166925836991939E-2"/>
                </c:manualLayout>
              </c:layout>
              <c:showLegendKey val="0"/>
              <c:showVal val="1"/>
              <c:showCatName val="0"/>
              <c:showSerName val="0"/>
              <c:showPercent val="0"/>
              <c:showBubbleSize val="0"/>
              <c:extLst>
                <c:ext xmlns:c15="http://schemas.microsoft.com/office/drawing/2012/chart" uri="{CE6537A1-D6FC-4f65-9D91-7224C49458BB}"/>
              </c:extLst>
            </c:dLbl>
            <c:spPr>
              <a:noFill/>
              <a:ln w="24700">
                <a:noFill/>
              </a:ln>
            </c:spPr>
            <c:txPr>
              <a:bodyPr/>
              <a:lstStyle/>
              <a:p>
                <a:pPr>
                  <a:defRPr b="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Sheet1!$B$3:$G$3</c:f>
              <c:numCache>
                <c:formatCode>0.00%</c:formatCode>
                <c:ptCount val="6"/>
                <c:pt idx="0">
                  <c:v>0.1105</c:v>
                </c:pt>
                <c:pt idx="1">
                  <c:v>0.18310000000000001</c:v>
                </c:pt>
                <c:pt idx="2">
                  <c:v>0.1472</c:v>
                </c:pt>
                <c:pt idx="3">
                  <c:v>0.1298</c:v>
                </c:pt>
                <c:pt idx="4">
                  <c:v>5.45E-2</c:v>
                </c:pt>
                <c:pt idx="5">
                  <c:v>8.8800000000000004E-2</c:v>
                </c:pt>
              </c:numCache>
            </c:numRef>
          </c:val>
          <c:extLst/>
        </c:ser>
        <c:ser>
          <c:idx val="2"/>
          <c:order val="2"/>
          <c:tx>
            <c:strRef>
              <c:f>Sheet1!$A$4</c:f>
              <c:strCache>
                <c:ptCount val="1"/>
                <c:pt idx="0">
                  <c:v>Value Add</c:v>
                </c:pt>
              </c:strCache>
            </c:strRef>
          </c:tx>
          <c:spPr>
            <a:solidFill>
              <a:srgbClr val="0070C0"/>
            </a:solidFill>
            <a:ln w="12350">
              <a:solidFill>
                <a:srgbClr val="000000"/>
              </a:solidFill>
              <a:prstDash val="solid"/>
            </a:ln>
          </c:spPr>
          <c:invertIfNegative val="0"/>
          <c:dPt>
            <c:idx val="3"/>
            <c:invertIfNegative val="0"/>
            <c:bubble3D val="0"/>
          </c:dPt>
          <c:dPt>
            <c:idx val="4"/>
            <c:invertIfNegative val="0"/>
            <c:bubble3D val="0"/>
          </c:dPt>
          <c:dPt>
            <c:idx val="5"/>
            <c:invertIfNegative val="0"/>
            <c:bubble3D val="0"/>
          </c:dPt>
          <c:dLbls>
            <c:dLbl>
              <c:idx val="0"/>
              <c:layout>
                <c:manualLayout>
                  <c:x val="1.115977690288714E-2"/>
                  <c:y val="3.7988999524449264E-3"/>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6.2203630796150485E-3"/>
                  <c:y val="1.4563027602335174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5.193350831146107E-3"/>
                  <c:y val="1.4159869880182422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5.8583770778652669E-3"/>
                  <c:y val="1.0964992777012383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8.8415354330708667E-3"/>
                  <c:y val="1.355666272685524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2186570428696412E-2"/>
                  <c:y val="6.1907243951002779E-3"/>
                </c:manualLayout>
              </c:layout>
              <c:showLegendKey val="0"/>
              <c:showVal val="1"/>
              <c:showCatName val="0"/>
              <c:showSerName val="0"/>
              <c:showPercent val="0"/>
              <c:showBubbleSize val="0"/>
              <c:extLst>
                <c:ext xmlns:c15="http://schemas.microsoft.com/office/drawing/2012/chart" uri="{CE6537A1-D6FC-4f65-9D91-7224C49458BB}"/>
              </c:extLst>
            </c:dLbl>
            <c:spPr>
              <a:noFill/>
              <a:ln w="24700">
                <a:noFill/>
              </a:ln>
            </c:spPr>
            <c:txPr>
              <a:bodyPr/>
              <a:lstStyle/>
              <a:p>
                <a:pPr>
                  <a:defRPr b="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Sheet1!$B$4:$G$4</c:f>
              <c:numCache>
                <c:formatCode>0.00%</c:formatCode>
                <c:ptCount val="6"/>
                <c:pt idx="0">
                  <c:v>1.2999999999999956E-3</c:v>
                </c:pt>
                <c:pt idx="1">
                  <c:v>5.1999999999999824E-3</c:v>
                </c:pt>
                <c:pt idx="2">
                  <c:v>5.2999999999999992E-3</c:v>
                </c:pt>
                <c:pt idx="3">
                  <c:v>9.000000000000119E-4</c:v>
                </c:pt>
                <c:pt idx="4">
                  <c:v>-9.8000000000000032E-3</c:v>
                </c:pt>
                <c:pt idx="5">
                  <c:v>-7.6000000000000095E-3</c:v>
                </c:pt>
              </c:numCache>
            </c:numRef>
          </c:val>
          <c:extLst/>
        </c:ser>
        <c:dLbls>
          <c:showLegendKey val="1"/>
          <c:showVal val="1"/>
          <c:showCatName val="1"/>
          <c:showSerName val="1"/>
          <c:showPercent val="1"/>
          <c:showBubbleSize val="1"/>
        </c:dLbls>
        <c:gapWidth val="70"/>
        <c:axId val="555579856"/>
        <c:axId val="555580248"/>
      </c:barChart>
      <c:catAx>
        <c:axId val="555579856"/>
        <c:scaling>
          <c:orientation val="minMax"/>
        </c:scaling>
        <c:delete val="0"/>
        <c:axPos val="b"/>
        <c:numFmt formatCode="General" sourceLinked="1"/>
        <c:majorTickMark val="out"/>
        <c:minorTickMark val="cross"/>
        <c:tickLblPos val="nextTo"/>
        <c:spPr>
          <a:ln w="3088">
            <a:solidFill>
              <a:schemeClr val="tx1"/>
            </a:solidFill>
            <a:prstDash val="solid"/>
          </a:ln>
        </c:spPr>
        <c:txPr>
          <a:bodyPr rot="0" vert="horz"/>
          <a:lstStyle/>
          <a:p>
            <a:pPr>
              <a:defRPr b="0"/>
            </a:pPr>
            <a:endParaRPr lang="en-US"/>
          </a:p>
        </c:txPr>
        <c:crossAx val="555580248"/>
        <c:crosses val="autoZero"/>
        <c:auto val="1"/>
        <c:lblAlgn val="ctr"/>
        <c:lblOffset val="160"/>
        <c:noMultiLvlLbl val="1"/>
      </c:catAx>
      <c:valAx>
        <c:axId val="555580248"/>
        <c:scaling>
          <c:orientation val="minMax"/>
        </c:scaling>
        <c:delete val="0"/>
        <c:axPos val="l"/>
        <c:numFmt formatCode="0%" sourceLinked="0"/>
        <c:majorTickMark val="out"/>
        <c:minorTickMark val="cross"/>
        <c:tickLblPos val="nextTo"/>
        <c:spPr>
          <a:ln w="3088">
            <a:solidFill>
              <a:schemeClr val="tx1"/>
            </a:solidFill>
            <a:prstDash val="solid"/>
          </a:ln>
        </c:spPr>
        <c:txPr>
          <a:bodyPr rot="0" vert="horz"/>
          <a:lstStyle/>
          <a:p>
            <a:pPr>
              <a:defRPr b="0"/>
            </a:pPr>
            <a:endParaRPr lang="en-US"/>
          </a:p>
        </c:txPr>
        <c:crossAx val="555579856"/>
        <c:crosses val="autoZero"/>
        <c:crossBetween val="between"/>
      </c:valAx>
      <c:spPr>
        <a:noFill/>
        <a:ln w="24700">
          <a:noFill/>
        </a:ln>
      </c:spPr>
    </c:plotArea>
    <c:legend>
      <c:legendPos val="t"/>
      <c:layout>
        <c:manualLayout>
          <c:xMode val="edge"/>
          <c:yMode val="edge"/>
          <c:x val="0.36499114173228342"/>
          <c:y val="0.92319019500843025"/>
          <c:w val="0.29903160542432194"/>
          <c:h val="5.4651832420161722E-2"/>
        </c:manualLayout>
      </c:layout>
      <c:overlay val="1"/>
      <c:spPr>
        <a:noFill/>
        <a:ln w="3088">
          <a:noFill/>
          <a:prstDash val="solid"/>
        </a:ln>
      </c:spPr>
      <c:txPr>
        <a:bodyPr/>
        <a:lstStyle/>
        <a:p>
          <a:pPr>
            <a:defRPr b="0"/>
          </a:pPr>
          <a:endParaRPr lang="en-US"/>
        </a:p>
      </c:txPr>
    </c:legend>
    <c:plotVisOnly val="1"/>
    <c:dispBlanksAs val="gap"/>
    <c:showDLblsOverMax val="1"/>
  </c:chart>
  <c:spPr>
    <a:noFill/>
    <a:ln>
      <a:noFill/>
    </a:ln>
  </c:spPr>
  <c:txPr>
    <a:bodyPr/>
    <a:lstStyle/>
    <a:p>
      <a:pPr>
        <a:defRPr sz="1100" b="1" i="0" u="none" strike="noStrike" baseline="0">
          <a:solidFill>
            <a:schemeClr val="tx1"/>
          </a:solidFill>
          <a:latin typeface="Calibri" pitchFamily="34" charset="0"/>
          <a:ea typeface="Times New Roman"/>
          <a:cs typeface="Calibri" pitchFamily="34" charset="0"/>
        </a:defRPr>
      </a:pPr>
      <a:endParaRPr lang="en-US"/>
    </a:p>
  </c:txPr>
  <c:externalData r:id="rId1">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456146106736655E-2"/>
          <c:y val="2.3532686808662641E-2"/>
          <c:w val="0.94235013373654275"/>
          <c:h val="0.9403575024634464"/>
        </c:manualLayout>
      </c:layout>
      <c:barChart>
        <c:barDir val="col"/>
        <c:grouping val="clustered"/>
        <c:varyColors val="1"/>
        <c:ser>
          <c:idx val="0"/>
          <c:order val="0"/>
          <c:tx>
            <c:strRef>
              <c:f>Sheet1!$A$2</c:f>
              <c:strCache>
                <c:ptCount val="1"/>
                <c:pt idx="0">
                  <c:v>PRIT</c:v>
                </c:pt>
              </c:strCache>
            </c:strRef>
          </c:tx>
          <c:spPr>
            <a:solidFill>
              <a:srgbClr val="FFFFCC"/>
            </a:solidFill>
            <a:ln w="12148">
              <a:solidFill>
                <a:srgbClr val="000000"/>
              </a:solidFill>
              <a:prstDash val="solid"/>
            </a:ln>
          </c:spPr>
          <c:invertIfNegative val="1"/>
          <c:dPt>
            <c:idx val="0"/>
            <c:invertIfNegative val="1"/>
            <c:bubble3D val="0"/>
          </c:dPt>
          <c:dPt>
            <c:idx val="4"/>
            <c:invertIfNegative val="0"/>
            <c:bubble3D val="0"/>
          </c:dPt>
          <c:dLbls>
            <c:dLbl>
              <c:idx val="0"/>
              <c:layout>
                <c:manualLayout>
                  <c:x val="-3.154527559055118E-3"/>
                  <c:y val="1.4670866141732283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7.5375058928234338E-4"/>
                  <c:y val="7.4015878347514089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2.5193569553805775E-3"/>
                  <c:y val="1.4671083355959815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3.1545741324921135E-3"/>
                  <c:y val="1.4525471897712132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2.3543647367695263E-3"/>
                  <c:y val="3.892215978861214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6.3092724608162154E-3"/>
                  <c:y val="8.7145969498910684E-3"/>
                </c:manualLayout>
              </c:layout>
              <c:showLegendKey val="0"/>
              <c:showVal val="1"/>
              <c:showCatName val="0"/>
              <c:showSerName val="0"/>
              <c:showPercent val="0"/>
              <c:showBubbleSize val="0"/>
              <c:extLst>
                <c:ext xmlns:c15="http://schemas.microsoft.com/office/drawing/2012/chart" uri="{CE6537A1-D6FC-4f65-9D91-7224C49458BB}"/>
              </c:extLst>
            </c:dLbl>
            <c:spPr>
              <a:noFill/>
              <a:ln w="24296">
                <a:noFill/>
              </a:ln>
            </c:spPr>
            <c:txPr>
              <a:bodyPr/>
              <a:lstStyle/>
              <a:p>
                <a:pPr>
                  <a:defRPr sz="1100" b="0" i="0" u="none" strike="noStrike" baseline="0">
                    <a:solidFill>
                      <a:schemeClr val="tx1"/>
                    </a:solidFill>
                    <a:latin typeface="Calibri" pitchFamily="34" charset="0"/>
                    <a:ea typeface="Times New Roman"/>
                    <a:cs typeface="Times New Roman"/>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Sheet1!$B$2:$G$2</c:f>
              <c:numCache>
                <c:formatCode>0.00%</c:formatCode>
                <c:ptCount val="6"/>
                <c:pt idx="0">
                  <c:v>6.2700000000000006E-2</c:v>
                </c:pt>
                <c:pt idx="1">
                  <c:v>0.20219999999999999</c:v>
                </c:pt>
                <c:pt idx="2">
                  <c:v>0.124</c:v>
                </c:pt>
                <c:pt idx="3">
                  <c:v>6.7900000000000002E-2</c:v>
                </c:pt>
                <c:pt idx="4">
                  <c:v>5.0000000000000001E-3</c:v>
                </c:pt>
                <c:pt idx="5">
                  <c:v>0.10539999999999999</c:v>
                </c:pt>
              </c:numCache>
            </c:numRef>
          </c:val>
          <c:extLst>
            <c:ext xmlns:c14="http://schemas.microsoft.com/office/drawing/2007/8/2/chart" uri="{6F2FDCE9-48DA-4B69-8628-5D25D57E5C99}">
              <c14:invertSolidFillFmt>
                <c14:spPr xmlns:c14="http://schemas.microsoft.com/office/drawing/2007/8/2/chart">
                  <a:solidFill>
                    <a:srgbClr val="FFFFFF"/>
                  </a:solidFill>
                  <a:ln w="12148">
                    <a:solidFill>
                      <a:srgbClr val="000000"/>
                    </a:solidFill>
                    <a:prstDash val="solid"/>
                  </a:ln>
                </c14:spPr>
              </c14:invertSolidFillFmt>
            </c:ext>
          </c:extLst>
        </c:ser>
        <c:ser>
          <c:idx val="1"/>
          <c:order val="1"/>
          <c:tx>
            <c:strRef>
              <c:f>Sheet1!$A$3</c:f>
              <c:strCache>
                <c:ptCount val="1"/>
                <c:pt idx="0">
                  <c:v>Benchmark</c:v>
                </c:pt>
              </c:strCache>
            </c:strRef>
          </c:tx>
          <c:spPr>
            <a:solidFill>
              <a:srgbClr val="002060"/>
            </a:solidFill>
            <a:ln w="12148">
              <a:solidFill>
                <a:srgbClr val="000000"/>
              </a:solidFill>
              <a:prstDash val="solid"/>
            </a:ln>
          </c:spPr>
          <c:invertIfNegative val="0"/>
          <c:dPt>
            <c:idx val="0"/>
            <c:invertIfNegative val="0"/>
            <c:bubble3D val="0"/>
            <c:spPr>
              <a:solidFill>
                <a:srgbClr val="002060"/>
              </a:solidFill>
              <a:ln w="12148">
                <a:solidFill>
                  <a:srgbClr val="002060"/>
                </a:solidFill>
                <a:prstDash val="solid"/>
              </a:ln>
            </c:spPr>
          </c:dPt>
          <c:dPt>
            <c:idx val="2"/>
            <c:invertIfNegative val="0"/>
            <c:bubble3D val="0"/>
          </c:dPt>
          <c:dPt>
            <c:idx val="3"/>
            <c:invertIfNegative val="0"/>
            <c:bubble3D val="0"/>
          </c:dPt>
          <c:dLbls>
            <c:dLbl>
              <c:idx val="0"/>
              <c:layout>
                <c:manualLayout>
                  <c:x val="1.2053149606299213E-2"/>
                  <c:y val="1.1912462666304644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9.0324003273772359E-3"/>
                  <c:y val="6.9993765333572263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7.8864353312302835E-3"/>
                  <c:y val="1.4524328249818447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4.8720472440944886E-3"/>
                  <c:y val="1.5007330980179201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0991090238964074E-3"/>
                  <c:y val="7.2784595307156599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9.4637223974762385E-3"/>
                  <c:y val="1.161946259985481E-2"/>
                </c:manualLayout>
              </c:layout>
              <c:showLegendKey val="0"/>
              <c:showVal val="1"/>
              <c:showCatName val="0"/>
              <c:showSerName val="0"/>
              <c:showPercent val="0"/>
              <c:showBubbleSize val="0"/>
              <c:extLst>
                <c:ext xmlns:c15="http://schemas.microsoft.com/office/drawing/2012/chart" uri="{CE6537A1-D6FC-4f65-9D91-7224C49458BB}"/>
              </c:extLst>
            </c:dLbl>
            <c:spPr>
              <a:noFill/>
              <a:ln w="24296">
                <a:noFill/>
              </a:ln>
            </c:spPr>
            <c:txPr>
              <a:bodyPr/>
              <a:lstStyle/>
              <a:p>
                <a:pPr>
                  <a:defRPr sz="1100" b="0" i="0" u="none" strike="noStrike" baseline="0">
                    <a:solidFill>
                      <a:schemeClr val="tx1"/>
                    </a:solidFill>
                    <a:latin typeface="Calibri" pitchFamily="34" charset="0"/>
                    <a:ea typeface="Times New Roman"/>
                    <a:cs typeface="Times New Roman"/>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Sheet1!$B$3:$G$3</c:f>
              <c:numCache>
                <c:formatCode>0.00%</c:formatCode>
                <c:ptCount val="6"/>
                <c:pt idx="0">
                  <c:v>0.05</c:v>
                </c:pt>
                <c:pt idx="1">
                  <c:v>0.1956</c:v>
                </c:pt>
                <c:pt idx="2">
                  <c:v>0.1062</c:v>
                </c:pt>
                <c:pt idx="3">
                  <c:v>5.0299999999999997E-2</c:v>
                </c:pt>
                <c:pt idx="4">
                  <c:v>-7.1000000000000004E-3</c:v>
                </c:pt>
                <c:pt idx="5">
                  <c:v>9.8100000000000007E-2</c:v>
                </c:pt>
              </c:numCache>
            </c:numRef>
          </c:val>
          <c:extLst/>
        </c:ser>
        <c:ser>
          <c:idx val="2"/>
          <c:order val="2"/>
          <c:tx>
            <c:strRef>
              <c:f>Sheet1!$A$4</c:f>
              <c:strCache>
                <c:ptCount val="1"/>
                <c:pt idx="0">
                  <c:v>Value Add</c:v>
                </c:pt>
              </c:strCache>
            </c:strRef>
          </c:tx>
          <c:spPr>
            <a:solidFill>
              <a:srgbClr val="0070C0"/>
            </a:solidFill>
            <a:ln w="12148">
              <a:solidFill>
                <a:srgbClr val="0070C0"/>
              </a:solidFill>
              <a:prstDash val="solid"/>
            </a:ln>
          </c:spPr>
          <c:invertIfNegative val="0"/>
          <c:dLbls>
            <c:dLbl>
              <c:idx val="0"/>
              <c:layout>
                <c:manualLayout>
                  <c:x val="7.7100192319197447E-4"/>
                  <c:y val="8.4225707053624203E-3"/>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3787686285377538E-2"/>
                  <c:y val="-3.5426286269199603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5.2970253718285214E-3"/>
                  <c:y val="3.6359489546565807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5772870662460567E-3"/>
                  <c:y val="8.714825679469804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4.2849956255468068E-3"/>
                  <c:y val="6.394786858539234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7.8864353312302835E-3"/>
                  <c:y val="1.4524328249818447E-2"/>
                </c:manualLayout>
              </c:layout>
              <c:showLegendKey val="0"/>
              <c:showVal val="1"/>
              <c:showCatName val="0"/>
              <c:showSerName val="0"/>
              <c:showPercent val="0"/>
              <c:showBubbleSize val="0"/>
              <c:extLst>
                <c:ext xmlns:c15="http://schemas.microsoft.com/office/drawing/2012/chart" uri="{CE6537A1-D6FC-4f65-9D91-7224C49458BB}"/>
              </c:extLst>
            </c:dLbl>
            <c:spPr>
              <a:noFill/>
              <a:ln w="24296">
                <a:noFill/>
              </a:ln>
            </c:spPr>
            <c:txPr>
              <a:bodyPr/>
              <a:lstStyle/>
              <a:p>
                <a:pPr>
                  <a:defRPr sz="1100" b="0" i="0" u="none" strike="noStrike" baseline="0">
                    <a:solidFill>
                      <a:schemeClr val="tx1"/>
                    </a:solidFill>
                    <a:latin typeface="Calibri" pitchFamily="34" charset="0"/>
                    <a:ea typeface="Times New Roman"/>
                    <a:cs typeface="Times New Roman"/>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Sheet1!$B$4:$G$4</c:f>
              <c:numCache>
                <c:formatCode>0.00%</c:formatCode>
                <c:ptCount val="6"/>
                <c:pt idx="0">
                  <c:v>1.2700000000000003E-2</c:v>
                </c:pt>
                <c:pt idx="1">
                  <c:v>6.5999999999999948E-3</c:v>
                </c:pt>
                <c:pt idx="2">
                  <c:v>1.7799999999999996E-2</c:v>
                </c:pt>
                <c:pt idx="3">
                  <c:v>1.7600000000000005E-2</c:v>
                </c:pt>
                <c:pt idx="4">
                  <c:v>1.21E-2</c:v>
                </c:pt>
                <c:pt idx="5">
                  <c:v>7.2999999999999871E-3</c:v>
                </c:pt>
              </c:numCache>
            </c:numRef>
          </c:val>
        </c:ser>
        <c:dLbls>
          <c:showLegendKey val="1"/>
          <c:showVal val="1"/>
          <c:showCatName val="1"/>
          <c:showSerName val="1"/>
          <c:showPercent val="1"/>
          <c:showBubbleSize val="1"/>
        </c:dLbls>
        <c:gapWidth val="60"/>
        <c:axId val="555581032"/>
        <c:axId val="555581424"/>
      </c:barChart>
      <c:catAx>
        <c:axId val="555581032"/>
        <c:scaling>
          <c:orientation val="minMax"/>
        </c:scaling>
        <c:delete val="0"/>
        <c:axPos val="b"/>
        <c:numFmt formatCode="General" sourceLinked="1"/>
        <c:majorTickMark val="out"/>
        <c:minorTickMark val="cross"/>
        <c:tickLblPos val="nextTo"/>
        <c:spPr>
          <a:ln w="3037">
            <a:solidFill>
              <a:schemeClr val="tx1"/>
            </a:solidFill>
            <a:prstDash val="solid"/>
          </a:ln>
        </c:spPr>
        <c:txPr>
          <a:bodyPr rot="0" vert="horz"/>
          <a:lstStyle/>
          <a:p>
            <a:pPr>
              <a:defRPr sz="1100" b="0" i="0" u="none" strike="noStrike" baseline="0">
                <a:solidFill>
                  <a:schemeClr val="tx1"/>
                </a:solidFill>
                <a:latin typeface="Calibri" pitchFamily="34" charset="0"/>
                <a:ea typeface="Times New Roman"/>
                <a:cs typeface="Times New Roman"/>
              </a:defRPr>
            </a:pPr>
            <a:endParaRPr lang="en-US"/>
          </a:p>
        </c:txPr>
        <c:crossAx val="555581424"/>
        <c:crosses val="autoZero"/>
        <c:auto val="1"/>
        <c:lblAlgn val="ctr"/>
        <c:lblOffset val="100"/>
        <c:noMultiLvlLbl val="1"/>
      </c:catAx>
      <c:valAx>
        <c:axId val="555581424"/>
        <c:scaling>
          <c:orientation val="minMax"/>
        </c:scaling>
        <c:delete val="0"/>
        <c:axPos val="l"/>
        <c:numFmt formatCode="0%" sourceLinked="0"/>
        <c:majorTickMark val="out"/>
        <c:minorTickMark val="cross"/>
        <c:tickLblPos val="nextTo"/>
        <c:spPr>
          <a:ln w="3037">
            <a:solidFill>
              <a:schemeClr val="tx1"/>
            </a:solidFill>
            <a:prstDash val="solid"/>
          </a:ln>
        </c:spPr>
        <c:txPr>
          <a:bodyPr rot="0" vert="horz"/>
          <a:lstStyle/>
          <a:p>
            <a:pPr>
              <a:defRPr sz="1100" b="0" i="0" u="none" strike="noStrike" baseline="0">
                <a:solidFill>
                  <a:schemeClr val="tx1"/>
                </a:solidFill>
                <a:latin typeface="Calibri" pitchFamily="34" charset="0"/>
                <a:ea typeface="Times New Roman"/>
                <a:cs typeface="Times New Roman"/>
              </a:defRPr>
            </a:pPr>
            <a:endParaRPr lang="en-US"/>
          </a:p>
        </c:txPr>
        <c:crossAx val="555581032"/>
        <c:crosses val="autoZero"/>
        <c:crossBetween val="between"/>
      </c:valAx>
      <c:spPr>
        <a:noFill/>
        <a:ln w="24296">
          <a:noFill/>
        </a:ln>
      </c:spPr>
    </c:plotArea>
    <c:legend>
      <c:legendPos val="b"/>
      <c:layout>
        <c:manualLayout>
          <c:xMode val="edge"/>
          <c:yMode val="edge"/>
          <c:x val="0.35512058848281042"/>
          <c:y val="0.90171352578309427"/>
          <c:w val="0.32372824769907571"/>
          <c:h val="4.8677544500004992E-2"/>
        </c:manualLayout>
      </c:layout>
      <c:overlay val="1"/>
      <c:spPr>
        <a:noFill/>
        <a:ln w="3037">
          <a:noFill/>
          <a:prstDash val="solid"/>
        </a:ln>
      </c:spPr>
      <c:txPr>
        <a:bodyPr/>
        <a:lstStyle/>
        <a:p>
          <a:pPr>
            <a:defRPr sz="1100" b="0" i="0" u="none" strike="noStrike" baseline="0">
              <a:solidFill>
                <a:schemeClr val="tx1"/>
              </a:solidFill>
              <a:latin typeface="Calibri" pitchFamily="34" charset="0"/>
              <a:ea typeface="Arial"/>
              <a:cs typeface="Calibri" pitchFamily="34" charset="0"/>
            </a:defRPr>
          </a:pPr>
          <a:endParaRPr lang="en-US"/>
        </a:p>
      </c:txPr>
    </c:legend>
    <c:plotVisOnly val="1"/>
    <c:dispBlanksAs val="gap"/>
    <c:showDLblsOverMax val="1"/>
  </c:chart>
  <c:spPr>
    <a:noFill/>
    <a:ln>
      <a:noFill/>
    </a:ln>
  </c:spPr>
  <c:txPr>
    <a:bodyPr/>
    <a:lstStyle/>
    <a:p>
      <a:pPr>
        <a:defRPr sz="1722" b="1" i="0" u="none" strike="noStrike" baseline="0">
          <a:solidFill>
            <a:schemeClr val="tx1"/>
          </a:solidFill>
          <a:latin typeface="Times New Roman"/>
          <a:ea typeface="Times New Roman"/>
          <a:cs typeface="Times New Roman"/>
        </a:defRPr>
      </a:pPr>
      <a:endParaRPr lang="en-US"/>
    </a:p>
  </c:txPr>
  <c:externalData r:id="rId1">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456146106736655E-2"/>
          <c:y val="8.4415584415584416E-2"/>
          <c:w val="0.93132906824146977"/>
          <c:h val="0.82738404597343562"/>
        </c:manualLayout>
      </c:layout>
      <c:barChart>
        <c:barDir val="col"/>
        <c:grouping val="clustered"/>
        <c:varyColors val="1"/>
        <c:ser>
          <c:idx val="0"/>
          <c:order val="0"/>
          <c:tx>
            <c:strRef>
              <c:f>Sheet1!$A$2</c:f>
              <c:strCache>
                <c:ptCount val="1"/>
                <c:pt idx="0">
                  <c:v>PRIT</c:v>
                </c:pt>
              </c:strCache>
            </c:strRef>
          </c:tx>
          <c:spPr>
            <a:solidFill>
              <a:srgbClr val="FFFFCC"/>
            </a:solidFill>
            <a:ln w="12521">
              <a:solidFill>
                <a:srgbClr val="000000"/>
              </a:solidFill>
              <a:prstDash val="solid"/>
            </a:ln>
          </c:spPr>
          <c:invertIfNegative val="0"/>
          <c:dPt>
            <c:idx val="0"/>
            <c:invertIfNegative val="0"/>
            <c:bubble3D val="0"/>
          </c:dPt>
          <c:dPt>
            <c:idx val="4"/>
            <c:invertIfNegative val="0"/>
            <c:bubble3D val="0"/>
          </c:dPt>
          <c:dLbls>
            <c:dLbl>
              <c:idx val="0"/>
              <c:layout>
                <c:manualLayout>
                  <c:x val="0"/>
                  <c:y val="7.545563620201555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5.8790463692038495E-3"/>
                  <c:y val="1.7596000646546747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4.3103448275862068E-3"/>
                  <c:y val="1.4181138223495017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0"/>
                  <c:y val="1.4663218417345926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4.5268802606570728E-3"/>
                  <c:y val="1.4665737481523567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5506124234470691E-2"/>
                  <c:y val="1.2218903518139125E-2"/>
                </c:manualLayout>
              </c:layout>
              <c:showLegendKey val="0"/>
              <c:showVal val="1"/>
              <c:showCatName val="0"/>
              <c:showSerName val="0"/>
              <c:showPercent val="0"/>
              <c:showBubbleSize val="0"/>
              <c:extLst>
                <c:ext xmlns:c15="http://schemas.microsoft.com/office/drawing/2012/chart" uri="{CE6537A1-D6FC-4f65-9D91-7224C49458BB}"/>
              </c:extLst>
            </c:dLbl>
            <c:spPr>
              <a:noFill/>
              <a:ln w="25041">
                <a:noFill/>
              </a:ln>
            </c:spPr>
            <c:txPr>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Sheet1!$B$2:$G$2</c:f>
              <c:numCache>
                <c:formatCode>0.00%</c:formatCode>
                <c:ptCount val="6"/>
                <c:pt idx="0">
                  <c:v>-6.1999999999999998E-3</c:v>
                </c:pt>
                <c:pt idx="1">
                  <c:v>0.1416</c:v>
                </c:pt>
                <c:pt idx="2">
                  <c:v>3.8300000000000001E-2</c:v>
                </c:pt>
                <c:pt idx="3">
                  <c:v>4.1000000000000002E-2</c:v>
                </c:pt>
                <c:pt idx="4">
                  <c:v>8.2000000000000007E-3</c:v>
                </c:pt>
                <c:pt idx="5">
                  <c:v>0.16689999999999999</c:v>
                </c:pt>
              </c:numCache>
            </c:numRef>
          </c:val>
          <c:extLst/>
        </c:ser>
        <c:ser>
          <c:idx val="1"/>
          <c:order val="1"/>
          <c:tx>
            <c:strRef>
              <c:f>Sheet1!$A$3</c:f>
              <c:strCache>
                <c:ptCount val="1"/>
                <c:pt idx="0">
                  <c:v>Benchmark</c:v>
                </c:pt>
              </c:strCache>
            </c:strRef>
          </c:tx>
          <c:spPr>
            <a:solidFill>
              <a:srgbClr val="002060"/>
            </a:solidFill>
            <a:ln w="12521">
              <a:solidFill>
                <a:srgbClr val="000000"/>
              </a:solidFill>
              <a:prstDash val="solid"/>
            </a:ln>
          </c:spPr>
          <c:invertIfNegative val="1"/>
          <c:dPt>
            <c:idx val="0"/>
            <c:invertIfNegative val="0"/>
            <c:bubble3D val="0"/>
          </c:dPt>
          <c:dPt>
            <c:idx val="1"/>
            <c:invertIfNegative val="0"/>
            <c:bubble3D val="0"/>
          </c:dPt>
          <c:dPt>
            <c:idx val="2"/>
            <c:invertIfNegative val="0"/>
            <c:bubble3D val="0"/>
          </c:dPt>
          <c:dPt>
            <c:idx val="4"/>
            <c:invertIfNegative val="0"/>
            <c:bubble3D val="0"/>
          </c:dPt>
          <c:dLbls>
            <c:dLbl>
              <c:idx val="0"/>
              <c:layout>
                <c:manualLayout>
                  <c:x val="6.4441352158566383E-3"/>
                  <c:y val="9.844125946483448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0052040908679519E-2"/>
                  <c:y val="1.6075533411391577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9.8667979002624671E-3"/>
                  <c:y val="9.7847922968573205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6.3328958880139981E-3"/>
                  <c:y val="1.2046551365830004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1956964431170242E-3"/>
                  <c:y val="5.989461558309964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5.3191403300614833E-3"/>
                  <c:y val="1.3905835084397463E-2"/>
                </c:manualLayout>
              </c:layout>
              <c:showLegendKey val="0"/>
              <c:showVal val="1"/>
              <c:showCatName val="0"/>
              <c:showSerName val="0"/>
              <c:showPercent val="0"/>
              <c:showBubbleSize val="0"/>
              <c:extLst>
                <c:ext xmlns:c15="http://schemas.microsoft.com/office/drawing/2012/chart" uri="{CE6537A1-D6FC-4f65-9D91-7224C49458BB}"/>
              </c:extLst>
            </c:dLbl>
            <c:spPr>
              <a:noFill/>
              <a:ln w="25041">
                <a:noFill/>
              </a:ln>
            </c:spPr>
            <c:txPr>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Sheet1!$B$3:$G$3</c:f>
              <c:numCache>
                <c:formatCode>0.00%</c:formatCode>
                <c:ptCount val="6"/>
                <c:pt idx="0">
                  <c:v>-8.5000000000000006E-3</c:v>
                </c:pt>
                <c:pt idx="1">
                  <c:v>0.13070000000000001</c:v>
                </c:pt>
                <c:pt idx="2">
                  <c:v>3.3000000000000002E-2</c:v>
                </c:pt>
                <c:pt idx="3">
                  <c:v>3.3099999999999997E-2</c:v>
                </c:pt>
                <c:pt idx="4">
                  <c:v>1.1599999999999999E-2</c:v>
                </c:pt>
                <c:pt idx="5">
                  <c:v>0.17169999999999999</c:v>
                </c:pt>
              </c:numCache>
            </c:numRef>
          </c:val>
          <c:extLst>
            <c:ext xmlns:c14="http://schemas.microsoft.com/office/drawing/2007/8/2/chart" uri="{6F2FDCE9-48DA-4B69-8628-5D25D57E5C99}">
              <c14:invertSolidFillFmt>
                <c14:spPr xmlns:c14="http://schemas.microsoft.com/office/drawing/2007/8/2/chart">
                  <a:solidFill>
                    <a:srgbClr val="FFFFFF"/>
                  </a:solidFill>
                  <a:ln w="12521">
                    <a:solidFill>
                      <a:srgbClr val="000000"/>
                    </a:solidFill>
                    <a:prstDash val="solid"/>
                  </a:ln>
                </c14:spPr>
              </c14:invertSolidFillFmt>
            </c:ext>
          </c:extLst>
        </c:ser>
        <c:ser>
          <c:idx val="2"/>
          <c:order val="2"/>
          <c:tx>
            <c:strRef>
              <c:f>Sheet1!$A$4</c:f>
              <c:strCache>
                <c:ptCount val="1"/>
                <c:pt idx="0">
                  <c:v>Value Add</c:v>
                </c:pt>
              </c:strCache>
            </c:strRef>
          </c:tx>
          <c:spPr>
            <a:solidFill>
              <a:srgbClr val="0070C0"/>
            </a:solidFill>
            <a:ln w="12521">
              <a:solidFill>
                <a:srgbClr val="000000"/>
              </a:solidFill>
              <a:prstDash val="solid"/>
            </a:ln>
          </c:spPr>
          <c:invertIfNegative val="1"/>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Pt>
            <c:idx val="5"/>
            <c:invertIfNegative val="0"/>
            <c:bubble3D val="0"/>
          </c:dPt>
          <c:dLbls>
            <c:dLbl>
              <c:idx val="0"/>
              <c:layout>
                <c:manualLayout>
                  <c:x val="3.2452031858086704E-3"/>
                  <c:y val="1.1675927961261394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3136373578302713E-2"/>
                  <c:y val="7.2506546332540356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1124083627477599E-2"/>
                  <c:y val="5.54847816340934E-4"/>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6.8782808398950134E-3"/>
                  <c:y val="1.0004156371949107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0281699701330436E-2"/>
                  <c:y val="6.5144537373680547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5.8247352701603005E-3"/>
                  <c:y val="7.0237943832417812E-2"/>
                </c:manualLayout>
              </c:layout>
              <c:showLegendKey val="0"/>
              <c:showVal val="1"/>
              <c:showCatName val="0"/>
              <c:showSerName val="0"/>
              <c:showPercent val="0"/>
              <c:showBubbleSize val="0"/>
              <c:extLst>
                <c:ext xmlns:c15="http://schemas.microsoft.com/office/drawing/2012/chart" uri="{CE6537A1-D6FC-4f65-9D91-7224C49458BB}"/>
              </c:extLst>
            </c:dLbl>
            <c:spPr>
              <a:noFill/>
              <a:ln w="25041">
                <a:noFill/>
              </a:ln>
            </c:spPr>
            <c:txPr>
              <a:bodyPr/>
              <a:lstStyle/>
              <a:p>
                <a:pPr>
                  <a:defRPr sz="110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Sheet1!$B$4:$G$4</c:f>
              <c:numCache>
                <c:formatCode>0.00%</c:formatCode>
                <c:ptCount val="6"/>
                <c:pt idx="0">
                  <c:v>2.3000000000000008E-3</c:v>
                </c:pt>
                <c:pt idx="1">
                  <c:v>1.0899999999999993E-2</c:v>
                </c:pt>
                <c:pt idx="2">
                  <c:v>5.2999999999999992E-3</c:v>
                </c:pt>
                <c:pt idx="3">
                  <c:v>7.9000000000000042E-3</c:v>
                </c:pt>
                <c:pt idx="4">
                  <c:v>-3.3999999999999985E-3</c:v>
                </c:pt>
                <c:pt idx="5">
                  <c:v>-4.7999999999999987E-3</c:v>
                </c:pt>
              </c:numCache>
            </c:numRef>
          </c:val>
          <c:extLst>
            <c:ext xmlns:c14="http://schemas.microsoft.com/office/drawing/2007/8/2/chart" uri="{6F2FDCE9-48DA-4B69-8628-5D25D57E5C99}">
              <c14:invertSolidFillFmt>
                <c14:spPr xmlns:c14="http://schemas.microsoft.com/office/drawing/2007/8/2/chart">
                  <a:solidFill>
                    <a:srgbClr val="FFFFFF"/>
                  </a:solidFill>
                  <a:ln w="12521">
                    <a:solidFill>
                      <a:srgbClr val="000000"/>
                    </a:solidFill>
                    <a:prstDash val="solid"/>
                  </a:ln>
                </c14:spPr>
              </c14:invertSolidFillFmt>
            </c:ext>
          </c:extLst>
        </c:ser>
        <c:dLbls>
          <c:showLegendKey val="1"/>
          <c:showVal val="1"/>
          <c:showCatName val="1"/>
          <c:showSerName val="1"/>
          <c:showPercent val="1"/>
          <c:showBubbleSize val="1"/>
        </c:dLbls>
        <c:gapWidth val="60"/>
        <c:axId val="555582208"/>
        <c:axId val="555582600"/>
      </c:barChart>
      <c:catAx>
        <c:axId val="555582208"/>
        <c:scaling>
          <c:orientation val="minMax"/>
        </c:scaling>
        <c:delete val="0"/>
        <c:axPos val="b"/>
        <c:numFmt formatCode="General" sourceLinked="1"/>
        <c:majorTickMark val="out"/>
        <c:minorTickMark val="cross"/>
        <c:tickLblPos val="nextTo"/>
        <c:spPr>
          <a:ln w="3130">
            <a:solidFill>
              <a:schemeClr val="tx1"/>
            </a:solidFill>
            <a:prstDash val="solid"/>
          </a:ln>
        </c:spPr>
        <c:txPr>
          <a:bodyPr rot="0" vert="horz"/>
          <a:lstStyle/>
          <a:p>
            <a:pPr>
              <a:defRPr sz="1100"/>
            </a:pPr>
            <a:endParaRPr lang="en-US"/>
          </a:p>
        </c:txPr>
        <c:crossAx val="555582600"/>
        <c:crosses val="autoZero"/>
        <c:auto val="1"/>
        <c:lblAlgn val="ctr"/>
        <c:lblOffset val="100"/>
        <c:noMultiLvlLbl val="1"/>
      </c:catAx>
      <c:valAx>
        <c:axId val="555582600"/>
        <c:scaling>
          <c:orientation val="minMax"/>
        </c:scaling>
        <c:delete val="0"/>
        <c:axPos val="l"/>
        <c:numFmt formatCode="0%" sourceLinked="0"/>
        <c:majorTickMark val="out"/>
        <c:minorTickMark val="cross"/>
        <c:tickLblPos val="nextTo"/>
        <c:spPr>
          <a:ln w="3130">
            <a:solidFill>
              <a:schemeClr val="tx1"/>
            </a:solidFill>
            <a:prstDash val="solid"/>
          </a:ln>
        </c:spPr>
        <c:txPr>
          <a:bodyPr rot="0" vert="horz"/>
          <a:lstStyle/>
          <a:p>
            <a:pPr>
              <a:defRPr/>
            </a:pPr>
            <a:endParaRPr lang="en-US"/>
          </a:p>
        </c:txPr>
        <c:crossAx val="555582208"/>
        <c:crosses val="autoZero"/>
        <c:crossBetween val="between"/>
      </c:valAx>
      <c:spPr>
        <a:noFill/>
        <a:ln w="25041">
          <a:noFill/>
        </a:ln>
      </c:spPr>
    </c:plotArea>
    <c:legend>
      <c:legendPos val="b"/>
      <c:layout>
        <c:manualLayout>
          <c:xMode val="edge"/>
          <c:yMode val="edge"/>
          <c:x val="0.37623947868585395"/>
          <c:y val="0.9234024387443186"/>
          <c:w val="0.29227667662231877"/>
          <c:h val="5.0253772916903479E-2"/>
        </c:manualLayout>
      </c:layout>
      <c:overlay val="1"/>
      <c:spPr>
        <a:noFill/>
        <a:ln w="3130">
          <a:noFill/>
          <a:prstDash val="solid"/>
        </a:ln>
      </c:spPr>
    </c:legend>
    <c:plotVisOnly val="1"/>
    <c:dispBlanksAs val="gap"/>
    <c:showDLblsOverMax val="1"/>
  </c:chart>
  <c:spPr>
    <a:noFill/>
    <a:ln>
      <a:noFill/>
    </a:ln>
  </c:spPr>
  <c:txPr>
    <a:bodyPr/>
    <a:lstStyle/>
    <a:p>
      <a:pPr>
        <a:defRPr sz="1200" b="0" i="0" u="none" strike="noStrike" baseline="0">
          <a:solidFill>
            <a:schemeClr val="tx1"/>
          </a:solidFill>
          <a:latin typeface="Calibri" pitchFamily="34" charset="0"/>
          <a:ea typeface="Times New Roman"/>
          <a:cs typeface="Times New Roman"/>
        </a:defRPr>
      </a:pPr>
      <a:endParaRPr lang="en-US"/>
    </a:p>
  </c:txPr>
  <c:externalData r:id="rId1">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9286745406824153E-2"/>
          <c:y val="4.0464639731387878E-2"/>
          <c:w val="0.86379114642451882"/>
          <c:h val="0.79504418490538087"/>
        </c:manualLayout>
      </c:layout>
      <c:barChart>
        <c:barDir val="col"/>
        <c:grouping val="clustered"/>
        <c:varyColors val="1"/>
        <c:ser>
          <c:idx val="0"/>
          <c:order val="0"/>
          <c:tx>
            <c:strRef>
              <c:f>Sheet1!$A$2</c:f>
              <c:strCache>
                <c:ptCount val="1"/>
                <c:pt idx="0">
                  <c:v>PRIT</c:v>
                </c:pt>
              </c:strCache>
            </c:strRef>
          </c:tx>
          <c:spPr>
            <a:solidFill>
              <a:srgbClr val="FFFFCC"/>
            </a:solidFill>
            <a:ln w="11674">
              <a:solidFill>
                <a:srgbClr val="000000"/>
              </a:solidFill>
              <a:prstDash val="solid"/>
            </a:ln>
          </c:spPr>
          <c:invertIfNegative val="1"/>
          <c:dPt>
            <c:idx val="0"/>
            <c:invertIfNegative val="1"/>
            <c:bubble3D val="0"/>
          </c:dPt>
          <c:dPt>
            <c:idx val="1"/>
            <c:invertIfNegative val="0"/>
            <c:bubble3D val="0"/>
          </c:dPt>
          <c:dLbls>
            <c:dLbl>
              <c:idx val="0"/>
              <c:layout>
                <c:manualLayout>
                  <c:x val="-2.6341099115187948E-3"/>
                  <c:y val="1.0574085172284878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3.0102799650043744E-3"/>
                  <c:y val="1.0175972321641566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4.4808831885705108E-4"/>
                  <c:y val="9.8874377703540781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4.2678258967629046E-3"/>
                  <c:y val="9.5977491449932388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4.7336309765403034E-3"/>
                  <c:y val="9.0645526882613767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2.3555158697946264E-3"/>
                  <c:y val="1.1159385031656272E-2"/>
                </c:manualLayout>
              </c:layout>
              <c:showLegendKey val="0"/>
              <c:showVal val="1"/>
              <c:showCatName val="0"/>
              <c:showSerName val="0"/>
              <c:showPercent val="0"/>
              <c:showBubbleSize val="0"/>
              <c:extLst>
                <c:ext xmlns:c15="http://schemas.microsoft.com/office/drawing/2012/chart" uri="{CE6537A1-D6FC-4f65-9D91-7224C49458BB}"/>
              </c:extLst>
            </c:dLbl>
            <c:spPr>
              <a:noFill/>
              <a:ln w="23347">
                <a:noFill/>
              </a:ln>
            </c:spPr>
            <c:txPr>
              <a:bodyPr/>
              <a:lstStyle/>
              <a:p>
                <a:pPr>
                  <a:defRPr sz="1100" b="0" i="0" u="none" strike="noStrike" baseline="0">
                    <a:solidFill>
                      <a:srgbClr val="002060"/>
                    </a:solidFill>
                    <a:latin typeface="Calibri" pitchFamily="34" charset="0"/>
                    <a:ea typeface="Times New Roman"/>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Sheet1!$B$2:$G$2</c:f>
              <c:numCache>
                <c:formatCode>0.00%</c:formatCode>
                <c:ptCount val="6"/>
                <c:pt idx="0">
                  <c:v>2.5999999999999999E-3</c:v>
                </c:pt>
                <c:pt idx="1">
                  <c:v>3.2399999999999998E-2</c:v>
                </c:pt>
                <c:pt idx="2">
                  <c:v>5.45E-2</c:v>
                </c:pt>
                <c:pt idx="3">
                  <c:v>6.6600000000000006E-2</c:v>
                </c:pt>
                <c:pt idx="4">
                  <c:v>4.7600000000000003E-2</c:v>
                </c:pt>
                <c:pt idx="5">
                  <c:v>5.28E-2</c:v>
                </c:pt>
              </c:numCache>
            </c:numRef>
          </c:val>
          <c:extLst>
            <c:ext xmlns:c14="http://schemas.microsoft.com/office/drawing/2007/8/2/chart" uri="{6F2FDCE9-48DA-4B69-8628-5D25D57E5C99}">
              <c14:invertSolidFillFmt>
                <c14:spPr xmlns:c14="http://schemas.microsoft.com/office/drawing/2007/8/2/chart">
                  <a:solidFill>
                    <a:srgbClr val="FFFFFF"/>
                  </a:solidFill>
                  <a:ln w="11674">
                    <a:solidFill>
                      <a:srgbClr val="000000"/>
                    </a:solidFill>
                    <a:prstDash val="solid"/>
                  </a:ln>
                </c14:spPr>
              </c14:invertSolidFillFmt>
            </c:ext>
          </c:extLst>
        </c:ser>
        <c:ser>
          <c:idx val="1"/>
          <c:order val="1"/>
          <c:tx>
            <c:strRef>
              <c:f>Sheet1!$A$3</c:f>
              <c:strCache>
                <c:ptCount val="1"/>
                <c:pt idx="0">
                  <c:v>77%BC Agg/8% BC US TIPS/15% BC ILB US$ Hedged</c:v>
                </c:pt>
              </c:strCache>
            </c:strRef>
          </c:tx>
          <c:spPr>
            <a:solidFill>
              <a:srgbClr val="002060"/>
            </a:solidFill>
            <a:ln w="11674">
              <a:solidFill>
                <a:srgbClr val="000000"/>
              </a:solidFill>
              <a:prstDash val="solid"/>
            </a:ln>
          </c:spPr>
          <c:invertIfNegative val="1"/>
          <c:dPt>
            <c:idx val="0"/>
            <c:invertIfNegative val="1"/>
            <c:bubble3D val="0"/>
          </c:dPt>
          <c:dLbls>
            <c:dLbl>
              <c:idx val="0"/>
              <c:layout>
                <c:manualLayout>
                  <c:x val="7.1190944881889765E-3"/>
                  <c:y val="6.517935258092738E-3"/>
                </c:manualLayout>
              </c:layout>
              <c:spPr>
                <a:noFill/>
                <a:ln w="23347">
                  <a:noFill/>
                </a:ln>
              </c:spPr>
              <c:txPr>
                <a:bodyPr/>
                <a:lstStyle/>
                <a:p>
                  <a:pPr>
                    <a:defRPr sz="1100" b="0" i="0" u="none" strike="noStrike" baseline="0">
                      <a:solidFill>
                        <a:srgbClr val="002060"/>
                      </a:solidFill>
                      <a:latin typeface="Calibri" pitchFamily="34" charset="0"/>
                      <a:ea typeface="Times New Roman"/>
                      <a:cs typeface="Times New Roman"/>
                    </a:defRPr>
                  </a:pPr>
                  <a:endParaRPr lang="en-US"/>
                </a:p>
              </c:txPr>
              <c:showLegendKey val="0"/>
              <c:showVal val="1"/>
              <c:showCatName val="0"/>
              <c:showSerName val="0"/>
              <c:showPercent val="0"/>
              <c:showBubbleSize val="0"/>
              <c:extLst>
                <c:ext xmlns:c15="http://schemas.microsoft.com/office/drawing/2012/chart" uri="{CE6537A1-D6FC-4f65-9D91-7224C49458BB}"/>
              </c:extLst>
            </c:dLbl>
            <c:dLbl>
              <c:idx val="1"/>
              <c:layout>
                <c:manualLayout>
                  <c:x val="9.8969072164948445E-3"/>
                  <c:y val="1.5071590052750565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1025153105861767E-2"/>
                  <c:y val="8.5538455420345189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9.8969072164948445E-3"/>
                  <c:y val="1.2057272042200452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1546391752577321E-2"/>
                  <c:y val="1.5071590052750565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9.8969072164948445E-3"/>
                  <c:y val="1.2057272042200452E-2"/>
                </c:manualLayout>
              </c:layout>
              <c:showLegendKey val="0"/>
              <c:showVal val="1"/>
              <c:showCatName val="0"/>
              <c:showSerName val="0"/>
              <c:showPercent val="0"/>
              <c:showBubbleSize val="0"/>
              <c:extLst>
                <c:ext xmlns:c15="http://schemas.microsoft.com/office/drawing/2012/chart" uri="{CE6537A1-D6FC-4f65-9D91-7224C49458BB}"/>
              </c:extLst>
            </c:dLbl>
            <c:spPr>
              <a:noFill/>
              <a:ln w="23347">
                <a:noFill/>
              </a:ln>
            </c:spPr>
            <c:txPr>
              <a:bodyPr/>
              <a:lstStyle/>
              <a:p>
                <a:pPr>
                  <a:defRPr sz="1200" b="0" i="0" u="none" strike="noStrike" baseline="0">
                    <a:solidFill>
                      <a:schemeClr val="tx1"/>
                    </a:solidFill>
                    <a:latin typeface="Calibri" pitchFamily="34" charset="0"/>
                    <a:ea typeface="Times New Roman"/>
                    <a:cs typeface="Times New Roman"/>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Sheet1!$B$3:$G$3</c:f>
              <c:numCache>
                <c:formatCode>0.00%</c:formatCode>
                <c:ptCount val="6"/>
                <c:pt idx="0">
                  <c:v>1.5E-3</c:v>
                </c:pt>
                <c:pt idx="1">
                  <c:v>2.18E-2</c:v>
                </c:pt>
                <c:pt idx="2">
                  <c:v>4.2900000000000001E-2</c:v>
                </c:pt>
                <c:pt idx="3">
                  <c:v>6.0699999999999997E-2</c:v>
                </c:pt>
                <c:pt idx="4">
                  <c:v>4.2000000000000003E-2</c:v>
                </c:pt>
                <c:pt idx="5">
                  <c:v>4.8099999999999997E-2</c:v>
                </c:pt>
              </c:numCache>
            </c:numRef>
          </c:val>
          <c:extLst>
            <c:ext xmlns:c14="http://schemas.microsoft.com/office/drawing/2007/8/2/chart" uri="{6F2FDCE9-48DA-4B69-8628-5D25D57E5C99}">
              <c14:invertSolidFillFmt>
                <c14:spPr xmlns:c14="http://schemas.microsoft.com/office/drawing/2007/8/2/chart">
                  <a:solidFill>
                    <a:srgbClr val="FFFFFF"/>
                  </a:solidFill>
                  <a:ln w="11674">
                    <a:solidFill>
                      <a:srgbClr val="000000"/>
                    </a:solidFill>
                    <a:prstDash val="solid"/>
                  </a:ln>
                </c14:spPr>
              </c14:invertSolidFillFmt>
            </c:ext>
          </c:extLst>
        </c:ser>
        <c:ser>
          <c:idx val="2"/>
          <c:order val="2"/>
          <c:tx>
            <c:strRef>
              <c:f>Sheet1!$A$4</c:f>
              <c:strCache>
                <c:ptCount val="1"/>
                <c:pt idx="0">
                  <c:v>Value Add</c:v>
                </c:pt>
              </c:strCache>
            </c:strRef>
          </c:tx>
          <c:spPr>
            <a:solidFill>
              <a:srgbClr val="0070C0"/>
            </a:solidFill>
            <a:ln w="11674">
              <a:solidFill>
                <a:srgbClr val="000000"/>
              </a:solidFill>
              <a:prstDash val="solid"/>
            </a:ln>
          </c:spPr>
          <c:invertIfNegative val="1"/>
          <c:dPt>
            <c:idx val="0"/>
            <c:invertIfNegative val="0"/>
            <c:bubble3D val="0"/>
          </c:dPt>
          <c:dPt>
            <c:idx val="1"/>
            <c:invertIfNegative val="0"/>
            <c:bubble3D val="0"/>
          </c:dPt>
          <c:dPt>
            <c:idx val="2"/>
            <c:invertIfNegative val="0"/>
            <c:bubble3D val="0"/>
          </c:dPt>
          <c:dLbls>
            <c:dLbl>
              <c:idx val="0"/>
              <c:layout>
                <c:manualLayout>
                  <c:x val="9.5283058689828691E-3"/>
                  <c:y val="1.0948620118792621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4.5900043744531932E-3"/>
                  <c:y val="6.9172035313767597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9.037292213473316E-3"/>
                  <c:y val="3.9101646385110954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3.6216097987751533E-3"/>
                  <c:y val="3.861647975821204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8.2353455818023769E-3"/>
                  <c:y val="4.1249105225483178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5.7495575939606695E-3"/>
                  <c:y val="3.1242100766041372E-3"/>
                </c:manualLayout>
              </c:layout>
              <c:showLegendKey val="0"/>
              <c:showVal val="1"/>
              <c:showCatName val="0"/>
              <c:showSerName val="0"/>
              <c:showPercent val="0"/>
              <c:showBubbleSize val="0"/>
              <c:extLst>
                <c:ext xmlns:c15="http://schemas.microsoft.com/office/drawing/2012/chart" uri="{CE6537A1-D6FC-4f65-9D91-7224C49458BB}"/>
              </c:extLst>
            </c:dLbl>
            <c:spPr>
              <a:noFill/>
              <a:ln w="23347">
                <a:noFill/>
              </a:ln>
            </c:spPr>
            <c:txPr>
              <a:bodyPr/>
              <a:lstStyle/>
              <a:p>
                <a:pPr>
                  <a:defRPr sz="1100" b="0" i="0" u="none" strike="noStrike" baseline="0">
                    <a:solidFill>
                      <a:srgbClr val="002060"/>
                    </a:solidFill>
                    <a:latin typeface="Calibri" pitchFamily="34" charset="0"/>
                    <a:ea typeface="Times New Roman"/>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Sheet1!$B$4:$G$4</c:f>
              <c:numCache>
                <c:formatCode>0.00%</c:formatCode>
                <c:ptCount val="6"/>
                <c:pt idx="0">
                  <c:v>1.0999999999999998E-3</c:v>
                </c:pt>
                <c:pt idx="1">
                  <c:v>1.0599999999999998E-2</c:v>
                </c:pt>
                <c:pt idx="2">
                  <c:v>1.1599999999999999E-2</c:v>
                </c:pt>
                <c:pt idx="3">
                  <c:v>5.9000000000000094E-3</c:v>
                </c:pt>
                <c:pt idx="4">
                  <c:v>5.6000000000000008E-3</c:v>
                </c:pt>
                <c:pt idx="5">
                  <c:v>4.7000000000000028E-3</c:v>
                </c:pt>
              </c:numCache>
            </c:numRef>
          </c:val>
          <c:extLst>
            <c:ext xmlns:c14="http://schemas.microsoft.com/office/drawing/2007/8/2/chart" uri="{6F2FDCE9-48DA-4B69-8628-5D25D57E5C99}">
              <c14:invertSolidFillFmt>
                <c14:spPr xmlns:c14="http://schemas.microsoft.com/office/drawing/2007/8/2/chart">
                  <a:solidFill>
                    <a:srgbClr val="FFFFFF"/>
                  </a:solidFill>
                  <a:ln w="11674">
                    <a:solidFill>
                      <a:srgbClr val="000000"/>
                    </a:solidFill>
                    <a:prstDash val="solid"/>
                  </a:ln>
                </c14:spPr>
              </c14:invertSolidFillFmt>
            </c:ext>
          </c:extLst>
        </c:ser>
        <c:dLbls>
          <c:showLegendKey val="1"/>
          <c:showVal val="1"/>
          <c:showCatName val="1"/>
          <c:showSerName val="1"/>
          <c:showPercent val="1"/>
          <c:showBubbleSize val="1"/>
        </c:dLbls>
        <c:gapWidth val="60"/>
        <c:axId val="555583384"/>
        <c:axId val="555583776"/>
      </c:barChart>
      <c:catAx>
        <c:axId val="555583384"/>
        <c:scaling>
          <c:orientation val="minMax"/>
        </c:scaling>
        <c:delete val="0"/>
        <c:axPos val="b"/>
        <c:numFmt formatCode="General" sourceLinked="1"/>
        <c:majorTickMark val="out"/>
        <c:minorTickMark val="cross"/>
        <c:tickLblPos val="nextTo"/>
        <c:spPr>
          <a:ln w="2918">
            <a:solidFill>
              <a:schemeClr val="tx1"/>
            </a:solidFill>
            <a:prstDash val="solid"/>
          </a:ln>
        </c:spPr>
        <c:txPr>
          <a:bodyPr rot="0" vert="horz"/>
          <a:lstStyle/>
          <a:p>
            <a:pPr>
              <a:defRPr sz="1100" b="0" i="0" u="none" strike="noStrike" baseline="0">
                <a:solidFill>
                  <a:srgbClr val="002060"/>
                </a:solidFill>
                <a:latin typeface="Calibri" pitchFamily="34" charset="0"/>
                <a:ea typeface="Times New Roman"/>
                <a:cs typeface="Calibri" pitchFamily="34" charset="0"/>
              </a:defRPr>
            </a:pPr>
            <a:endParaRPr lang="en-US"/>
          </a:p>
        </c:txPr>
        <c:crossAx val="555583776"/>
        <c:crosses val="autoZero"/>
        <c:auto val="1"/>
        <c:lblAlgn val="ctr"/>
        <c:lblOffset val="100"/>
        <c:noMultiLvlLbl val="1"/>
      </c:catAx>
      <c:valAx>
        <c:axId val="555583776"/>
        <c:scaling>
          <c:orientation val="minMax"/>
        </c:scaling>
        <c:delete val="0"/>
        <c:axPos val="l"/>
        <c:numFmt formatCode="0%" sourceLinked="0"/>
        <c:majorTickMark val="out"/>
        <c:minorTickMark val="cross"/>
        <c:tickLblPos val="nextTo"/>
        <c:spPr>
          <a:ln w="2918">
            <a:solidFill>
              <a:schemeClr val="tx1"/>
            </a:solidFill>
            <a:prstDash val="solid"/>
          </a:ln>
        </c:spPr>
        <c:txPr>
          <a:bodyPr rot="0" vert="horz"/>
          <a:lstStyle/>
          <a:p>
            <a:pPr>
              <a:defRPr sz="1100" b="0" i="0" u="none" strike="noStrike" baseline="0">
                <a:solidFill>
                  <a:srgbClr val="002060"/>
                </a:solidFill>
                <a:latin typeface="Calibri" pitchFamily="34" charset="0"/>
                <a:ea typeface="Times New Roman"/>
                <a:cs typeface="Calibri" pitchFamily="34" charset="0"/>
              </a:defRPr>
            </a:pPr>
            <a:endParaRPr lang="en-US"/>
          </a:p>
        </c:txPr>
        <c:crossAx val="555583384"/>
        <c:crosses val="autoZero"/>
        <c:crossBetween val="between"/>
      </c:valAx>
      <c:spPr>
        <a:noFill/>
        <a:ln w="23347">
          <a:noFill/>
        </a:ln>
      </c:spPr>
    </c:plotArea>
    <c:legend>
      <c:legendPos val="t"/>
      <c:layout>
        <c:manualLayout>
          <c:xMode val="edge"/>
          <c:yMode val="edge"/>
          <c:x val="0.18638538932633422"/>
          <c:y val="0.9176279796072041"/>
          <c:w val="0.71404002624671914"/>
          <c:h val="5.7876202974628171E-2"/>
        </c:manualLayout>
      </c:layout>
      <c:overlay val="1"/>
      <c:spPr>
        <a:noFill/>
        <a:ln w="2918">
          <a:noFill/>
          <a:prstDash val="solid"/>
        </a:ln>
      </c:spPr>
      <c:txPr>
        <a:bodyPr/>
        <a:lstStyle/>
        <a:p>
          <a:pPr>
            <a:defRPr sz="1100" b="0" i="0" u="none" strike="noStrike" baseline="0">
              <a:solidFill>
                <a:srgbClr val="002060"/>
              </a:solidFill>
              <a:latin typeface="Calibri" pitchFamily="34" charset="0"/>
              <a:ea typeface="Arial"/>
              <a:cs typeface="Arial"/>
            </a:defRPr>
          </a:pPr>
          <a:endParaRPr lang="en-US"/>
        </a:p>
      </c:txPr>
    </c:legend>
    <c:plotVisOnly val="1"/>
    <c:dispBlanksAs val="gap"/>
    <c:showDLblsOverMax val="1"/>
  </c:chart>
  <c:spPr>
    <a:noFill/>
    <a:ln>
      <a:noFill/>
    </a:ln>
  </c:spPr>
  <c:txPr>
    <a:bodyPr/>
    <a:lstStyle/>
    <a:p>
      <a:pPr>
        <a:defRPr sz="1655" b="1" i="0" u="none" strike="noStrike" baseline="0">
          <a:solidFill>
            <a:schemeClr val="tx1"/>
          </a:solidFill>
          <a:latin typeface="Times New Roman"/>
          <a:ea typeface="Times New Roman"/>
          <a:cs typeface="Times New Roman"/>
        </a:defRPr>
      </a:pPr>
      <a:endParaRPr lang="en-US"/>
    </a:p>
  </c:txPr>
  <c:externalData r:id="rId1">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4826417822317628E-2"/>
          <c:y val="0.15323559368511774"/>
          <c:w val="0.9351735564304462"/>
          <c:h val="0.77962577962578095"/>
        </c:manualLayout>
      </c:layout>
      <c:barChart>
        <c:barDir val="col"/>
        <c:grouping val="clustered"/>
        <c:varyColors val="1"/>
        <c:ser>
          <c:idx val="0"/>
          <c:order val="0"/>
          <c:tx>
            <c:strRef>
              <c:f>Sheet1!$A$2</c:f>
              <c:strCache>
                <c:ptCount val="1"/>
                <c:pt idx="0">
                  <c:v>PRIT</c:v>
                </c:pt>
              </c:strCache>
            </c:strRef>
          </c:tx>
          <c:spPr>
            <a:solidFill>
              <a:srgbClr val="FFFFCC"/>
            </a:solidFill>
            <a:ln w="12691">
              <a:solidFill>
                <a:srgbClr val="000000"/>
              </a:solidFill>
              <a:prstDash val="solid"/>
            </a:ln>
          </c:spPr>
          <c:invertIfNegative val="1"/>
          <c:dPt>
            <c:idx val="0"/>
            <c:invertIfNegative val="1"/>
            <c:bubble3D val="0"/>
          </c:dPt>
          <c:dLbls>
            <c:dLbl>
              <c:idx val="0"/>
              <c:layout>
                <c:manualLayout>
                  <c:x val="2.7819607811151582E-17"/>
                  <c:y val="8.3333333333333367E-3"/>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0"/>
                  <c:y val="8.6565250753162098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2.0318241469815764E-3"/>
                  <c:y val="1.1375663745295118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3888888888888889E-3"/>
                  <c:y val="3.4388935230708229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5.9412729658792655E-3"/>
                  <c:y val="1.1491503418722267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4.1666666666666666E-3"/>
                  <c:y val="2.6455031965802599E-3"/>
                </c:manualLayout>
              </c:layout>
              <c:showLegendKey val="0"/>
              <c:showVal val="1"/>
              <c:showCatName val="0"/>
              <c:showSerName val="0"/>
              <c:showPercent val="0"/>
              <c:showBubbleSize val="0"/>
              <c:extLst>
                <c:ext xmlns:c15="http://schemas.microsoft.com/office/drawing/2012/chart" uri="{CE6537A1-D6FC-4f65-9D91-7224C49458BB}"/>
              </c:extLst>
            </c:dLbl>
            <c:spPr>
              <a:noFill/>
              <a:ln w="25383">
                <a:noFill/>
              </a:ln>
            </c:spPr>
            <c:txPr>
              <a:bodyPr/>
              <a:lstStyle/>
              <a:p>
                <a:pPr>
                  <a:defRPr sz="1100" b="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Sheet1!$B$2:$G$2</c:f>
              <c:numCache>
                <c:formatCode>0.00%</c:formatCode>
                <c:ptCount val="6"/>
                <c:pt idx="0">
                  <c:v>1.5599999999999999E-2</c:v>
                </c:pt>
                <c:pt idx="1">
                  <c:v>9.0800000000000006E-2</c:v>
                </c:pt>
                <c:pt idx="2">
                  <c:v>0.11169999999999999</c:v>
                </c:pt>
                <c:pt idx="3">
                  <c:v>0.1067</c:v>
                </c:pt>
                <c:pt idx="4">
                  <c:v>9.6500000000000002E-2</c:v>
                </c:pt>
                <c:pt idx="5">
                  <c:v>0.1094</c:v>
                </c:pt>
              </c:numCache>
            </c:numRef>
          </c:val>
          <c:extLst>
            <c:ext xmlns:c14="http://schemas.microsoft.com/office/drawing/2007/8/2/chart" uri="{6F2FDCE9-48DA-4B69-8628-5D25D57E5C99}">
              <c14:invertSolidFillFmt>
                <c14:spPr xmlns:c14="http://schemas.microsoft.com/office/drawing/2007/8/2/chart">
                  <a:solidFill>
                    <a:srgbClr val="FFFFFF"/>
                  </a:solidFill>
                  <a:ln w="12691">
                    <a:solidFill>
                      <a:srgbClr val="000000"/>
                    </a:solidFill>
                    <a:prstDash val="solid"/>
                  </a:ln>
                </c14:spPr>
              </c14:invertSolidFillFmt>
            </c:ext>
          </c:extLst>
        </c:ser>
        <c:ser>
          <c:idx val="1"/>
          <c:order val="1"/>
          <c:tx>
            <c:strRef>
              <c:f>Sheet1!$A$3</c:f>
              <c:strCache>
                <c:ptCount val="1"/>
                <c:pt idx="0">
                  <c:v>Benchmark</c:v>
                </c:pt>
              </c:strCache>
            </c:strRef>
          </c:tx>
          <c:spPr>
            <a:solidFill>
              <a:srgbClr val="002060"/>
            </a:solidFill>
            <a:ln w="12691">
              <a:solidFill>
                <a:srgbClr val="000000"/>
              </a:solidFill>
              <a:prstDash val="solid"/>
            </a:ln>
          </c:spPr>
          <c:invertIfNegative val="1"/>
          <c:dPt>
            <c:idx val="0"/>
            <c:invertIfNegative val="0"/>
            <c:bubble3D val="0"/>
          </c:dPt>
          <c:dPt>
            <c:idx val="1"/>
            <c:invertIfNegative val="0"/>
            <c:bubble3D val="0"/>
          </c:dPt>
          <c:dPt>
            <c:idx val="2"/>
            <c:invertIfNegative val="0"/>
            <c:bubble3D val="0"/>
          </c:dPt>
          <c:dLbls>
            <c:dLbl>
              <c:idx val="0"/>
              <c:layout>
                <c:manualLayout>
                  <c:x val="3.4463691497756757E-3"/>
                  <c:y val="5.3077134014964545E-3"/>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7.7157699037620295E-3"/>
                  <c:y val="6.0848656594729112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3.0349150989730203E-3"/>
                  <c:y val="1.0530614643318838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6.0698027314112337E-3"/>
                  <c:y val="1.3888888888888907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7.4586614173228344E-3"/>
                  <c:y val="8.9036738988429853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6.9443350831147124E-3"/>
                  <c:y val="5.1752515396373327E-3"/>
                </c:manualLayout>
              </c:layout>
              <c:showLegendKey val="0"/>
              <c:showVal val="1"/>
              <c:showCatName val="0"/>
              <c:showSerName val="0"/>
              <c:showPercent val="0"/>
              <c:showBubbleSize val="0"/>
              <c:extLst>
                <c:ext xmlns:c15="http://schemas.microsoft.com/office/drawing/2012/chart" uri="{CE6537A1-D6FC-4f65-9D91-7224C49458BB}"/>
              </c:extLst>
            </c:dLbl>
            <c:spPr>
              <a:noFill/>
              <a:ln w="25383">
                <a:noFill/>
              </a:ln>
            </c:spPr>
            <c:txPr>
              <a:bodyPr/>
              <a:lstStyle/>
              <a:p>
                <a:pPr>
                  <a:defRPr sz="1100" b="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Sheet1!$B$3:$G$3</c:f>
              <c:numCache>
                <c:formatCode>0.00%</c:formatCode>
                <c:ptCount val="6"/>
                <c:pt idx="0">
                  <c:v>4.1599999999999998E-2</c:v>
                </c:pt>
                <c:pt idx="1">
                  <c:v>0.10970000000000001</c:v>
                </c:pt>
                <c:pt idx="2">
                  <c:v>0.1211</c:v>
                </c:pt>
                <c:pt idx="3">
                  <c:v>8.1299999999999997E-2</c:v>
                </c:pt>
                <c:pt idx="4">
                  <c:v>9.8900000000000002E-2</c:v>
                </c:pt>
                <c:pt idx="5">
                  <c:v>0.10299999999999999</c:v>
                </c:pt>
              </c:numCache>
            </c:numRef>
          </c:val>
          <c:extLst>
            <c:ext xmlns:c14="http://schemas.microsoft.com/office/drawing/2007/8/2/chart" uri="{6F2FDCE9-48DA-4B69-8628-5D25D57E5C99}">
              <c14:invertSolidFillFmt>
                <c14:spPr xmlns:c14="http://schemas.microsoft.com/office/drawing/2007/8/2/chart">
                  <a:solidFill>
                    <a:srgbClr val="FFFFFF"/>
                  </a:solidFill>
                  <a:ln w="12691">
                    <a:solidFill>
                      <a:srgbClr val="000000"/>
                    </a:solidFill>
                    <a:prstDash val="solid"/>
                  </a:ln>
                </c14:spPr>
              </c14:invertSolidFillFmt>
            </c:ext>
          </c:extLst>
        </c:ser>
        <c:ser>
          <c:idx val="2"/>
          <c:order val="2"/>
          <c:tx>
            <c:strRef>
              <c:f>Sheet1!$A$4</c:f>
              <c:strCache>
                <c:ptCount val="1"/>
                <c:pt idx="0">
                  <c:v>Value Add</c:v>
                </c:pt>
              </c:strCache>
            </c:strRef>
          </c:tx>
          <c:spPr>
            <a:solidFill>
              <a:srgbClr val="0070C0"/>
            </a:solidFill>
            <a:ln w="12691">
              <a:solidFill>
                <a:srgbClr val="000000"/>
              </a:solidFill>
              <a:prstDash val="solid"/>
            </a:ln>
          </c:spPr>
          <c:invertIfNegative val="0"/>
          <c:dLbls>
            <c:dLbl>
              <c:idx val="0"/>
              <c:layout>
                <c:manualLayout>
                  <c:x val="-4.7546782480092269E-4"/>
                  <c:y val="1.329905590159439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3.3564187604505245E-3"/>
                  <c:y val="1.1011478042856583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4.5523840769903763E-3"/>
                  <c:y val="6.1259493224699235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6.0697725284339461E-3"/>
                  <c:y val="8.3639399882721468E-4"/>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7.5869566417050768E-3"/>
                  <c:y val="3.3586006973008969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2.7777777777778798E-3"/>
                  <c:y val="7.9365095897407801E-3"/>
                </c:manualLayout>
              </c:layout>
              <c:showLegendKey val="0"/>
              <c:showVal val="1"/>
              <c:showCatName val="0"/>
              <c:showSerName val="0"/>
              <c:showPercent val="0"/>
              <c:showBubbleSize val="0"/>
              <c:extLst>
                <c:ext xmlns:c15="http://schemas.microsoft.com/office/drawing/2012/chart" uri="{CE6537A1-D6FC-4f65-9D91-7224C49458BB}"/>
              </c:extLst>
            </c:dLbl>
            <c:spPr>
              <a:noFill/>
              <a:ln w="25383">
                <a:noFill/>
              </a:ln>
            </c:spPr>
            <c:txPr>
              <a:bodyPr/>
              <a:lstStyle/>
              <a:p>
                <a:pPr>
                  <a:defRPr sz="1100" b="0"/>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Sheet1!$B$4:$G$4</c:f>
              <c:numCache>
                <c:formatCode>0.00%</c:formatCode>
                <c:ptCount val="6"/>
                <c:pt idx="0">
                  <c:v>-2.5999999999999999E-2</c:v>
                </c:pt>
                <c:pt idx="1">
                  <c:v>-1.89E-2</c:v>
                </c:pt>
                <c:pt idx="2">
                  <c:v>-9.4000000000000056E-3</c:v>
                </c:pt>
                <c:pt idx="3">
                  <c:v>2.5400000000000006E-2</c:v>
                </c:pt>
                <c:pt idx="4">
                  <c:v>-2.3999999999999994E-3</c:v>
                </c:pt>
                <c:pt idx="5">
                  <c:v>6.4000000000000029E-3</c:v>
                </c:pt>
              </c:numCache>
            </c:numRef>
          </c:val>
          <c:extLst/>
        </c:ser>
        <c:dLbls>
          <c:showLegendKey val="1"/>
          <c:showVal val="1"/>
          <c:showCatName val="1"/>
          <c:showSerName val="1"/>
          <c:showPercent val="1"/>
          <c:showBubbleSize val="1"/>
        </c:dLbls>
        <c:gapWidth val="30"/>
        <c:axId val="555584952"/>
        <c:axId val="555585344"/>
      </c:barChart>
      <c:catAx>
        <c:axId val="555584952"/>
        <c:scaling>
          <c:orientation val="minMax"/>
        </c:scaling>
        <c:delete val="0"/>
        <c:axPos val="b"/>
        <c:numFmt formatCode="General" sourceLinked="1"/>
        <c:majorTickMark val="out"/>
        <c:minorTickMark val="cross"/>
        <c:tickLblPos val="nextTo"/>
        <c:spPr>
          <a:ln w="3173">
            <a:solidFill>
              <a:schemeClr val="tx1"/>
            </a:solidFill>
            <a:prstDash val="solid"/>
          </a:ln>
        </c:spPr>
        <c:txPr>
          <a:bodyPr rot="0" vert="horz"/>
          <a:lstStyle/>
          <a:p>
            <a:pPr>
              <a:defRPr sz="1100" b="0"/>
            </a:pPr>
            <a:endParaRPr lang="en-US"/>
          </a:p>
        </c:txPr>
        <c:crossAx val="555585344"/>
        <c:crosses val="autoZero"/>
        <c:auto val="1"/>
        <c:lblAlgn val="ctr"/>
        <c:lblOffset val="180"/>
        <c:noMultiLvlLbl val="1"/>
      </c:catAx>
      <c:valAx>
        <c:axId val="555585344"/>
        <c:scaling>
          <c:orientation val="minMax"/>
        </c:scaling>
        <c:delete val="0"/>
        <c:axPos val="l"/>
        <c:numFmt formatCode="0%" sourceLinked="0"/>
        <c:majorTickMark val="out"/>
        <c:minorTickMark val="cross"/>
        <c:tickLblPos val="nextTo"/>
        <c:spPr>
          <a:ln w="3173">
            <a:solidFill>
              <a:schemeClr val="tx1"/>
            </a:solidFill>
            <a:prstDash val="solid"/>
          </a:ln>
        </c:spPr>
        <c:txPr>
          <a:bodyPr rot="0" vert="horz"/>
          <a:lstStyle/>
          <a:p>
            <a:pPr>
              <a:defRPr sz="1100" b="0"/>
            </a:pPr>
            <a:endParaRPr lang="en-US"/>
          </a:p>
        </c:txPr>
        <c:crossAx val="555584952"/>
        <c:crosses val="autoZero"/>
        <c:crossBetween val="between"/>
      </c:valAx>
      <c:spPr>
        <a:noFill/>
        <a:ln w="25383">
          <a:noFill/>
        </a:ln>
      </c:spPr>
    </c:plotArea>
    <c:legend>
      <c:legendPos val="t"/>
      <c:layout>
        <c:manualLayout>
          <c:xMode val="edge"/>
          <c:yMode val="edge"/>
          <c:x val="0.37878097907963643"/>
          <c:y val="0.9332128726446508"/>
          <c:w val="0.28513633278332995"/>
          <c:h val="5.1003839072354756E-2"/>
        </c:manualLayout>
      </c:layout>
      <c:overlay val="1"/>
      <c:spPr>
        <a:noFill/>
        <a:ln w="3173">
          <a:noFill/>
          <a:prstDash val="solid"/>
        </a:ln>
      </c:spPr>
      <c:txPr>
        <a:bodyPr/>
        <a:lstStyle/>
        <a:p>
          <a:pPr>
            <a:defRPr sz="1100" b="0"/>
          </a:pPr>
          <a:endParaRPr lang="en-US"/>
        </a:p>
      </c:txPr>
    </c:legend>
    <c:plotVisOnly val="1"/>
    <c:dispBlanksAs val="gap"/>
    <c:showDLblsOverMax val="1"/>
  </c:chart>
  <c:spPr>
    <a:noFill/>
    <a:ln>
      <a:noFill/>
    </a:ln>
  </c:spPr>
  <c:txPr>
    <a:bodyPr/>
    <a:lstStyle/>
    <a:p>
      <a:pPr>
        <a:defRPr sz="1799" b="1" i="0" u="none" strike="noStrike" baseline="0">
          <a:solidFill>
            <a:schemeClr val="tx1"/>
          </a:solidFill>
          <a:latin typeface="Calibri" pitchFamily="34" charset="0"/>
          <a:ea typeface="Times New Roman"/>
          <a:cs typeface="Calibri" pitchFamily="34" charset="0"/>
        </a:defRPr>
      </a:pPr>
      <a:endParaRPr lang="en-US"/>
    </a:p>
  </c:txPr>
  <c:externalData r:id="rId1">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001221316364764E-2"/>
          <c:y val="6.1456034449931883E-2"/>
          <c:w val="0.93042415261833855"/>
          <c:h val="0.7984224520576747"/>
        </c:manualLayout>
      </c:layout>
      <c:barChart>
        <c:barDir val="col"/>
        <c:grouping val="clustered"/>
        <c:varyColors val="1"/>
        <c:ser>
          <c:idx val="0"/>
          <c:order val="0"/>
          <c:tx>
            <c:strRef>
              <c:f>Sheet1!$A$2</c:f>
              <c:strCache>
                <c:ptCount val="1"/>
                <c:pt idx="0">
                  <c:v>PRIT</c:v>
                </c:pt>
              </c:strCache>
            </c:strRef>
          </c:tx>
          <c:spPr>
            <a:solidFill>
              <a:srgbClr val="FFFFCC"/>
            </a:solidFill>
            <a:ln w="11350">
              <a:solidFill>
                <a:srgbClr val="000000"/>
              </a:solidFill>
              <a:prstDash val="solid"/>
            </a:ln>
          </c:spPr>
          <c:invertIfNegative val="1"/>
          <c:dPt>
            <c:idx val="0"/>
            <c:invertIfNegative val="1"/>
            <c:bubble3D val="0"/>
          </c:dPt>
          <c:dLbls>
            <c:dLbl>
              <c:idx val="0"/>
              <c:layout>
                <c:manualLayout>
                  <c:x val="-8.3333333333333332E-3"/>
                  <c:y val="1.150379879703381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3.0177165354330709E-3"/>
                  <c:y val="6.9080325228018883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9.4825021872266477E-3"/>
                  <c:y val="6.2474441521373093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2484689413823271E-3"/>
                  <c:y val="6.2495136645767347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5.5555555555555558E-3"/>
                  <c:y val="9.20601913553982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0"/>
                  <c:y val="1.4792899408284023E-2"/>
                </c:manualLayout>
              </c:layout>
              <c:showLegendKey val="0"/>
              <c:showVal val="1"/>
              <c:showCatName val="0"/>
              <c:showSerName val="0"/>
              <c:showPercent val="0"/>
              <c:showBubbleSize val="0"/>
              <c:extLst>
                <c:ext xmlns:c15="http://schemas.microsoft.com/office/drawing/2012/chart" uri="{CE6537A1-D6FC-4f65-9D91-7224C49458BB}"/>
              </c:extLst>
            </c:dLbl>
            <c:spPr>
              <a:noFill/>
              <a:ln w="22699">
                <a:noFill/>
              </a:ln>
            </c:spPr>
            <c:txPr>
              <a:bodyPr/>
              <a:lstStyle/>
              <a:p>
                <a:pPr>
                  <a:defRPr sz="1100" b="0" i="0" u="none" strike="noStrike" baseline="0">
                    <a:solidFill>
                      <a:srgbClr val="002060"/>
                    </a:solidFill>
                    <a:latin typeface="Calibri" pitchFamily="34" charset="0"/>
                    <a:ea typeface="Times New Roman"/>
                    <a:cs typeface="Times New Roman"/>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Sheet1!$B$2:$G$2</c:f>
              <c:numCache>
                <c:formatCode>0.00%</c:formatCode>
                <c:ptCount val="6"/>
                <c:pt idx="0">
                  <c:v>2.2200000000000001E-2</c:v>
                </c:pt>
                <c:pt idx="1">
                  <c:v>9.8100000000000007E-2</c:v>
                </c:pt>
                <c:pt idx="2">
                  <c:v>0.1168</c:v>
                </c:pt>
                <c:pt idx="3">
                  <c:v>0.13450000000000001</c:v>
                </c:pt>
                <c:pt idx="4">
                  <c:v>2.5399999999999999E-2</c:v>
                </c:pt>
                <c:pt idx="5">
                  <c:v>0.1085</c:v>
                </c:pt>
              </c:numCache>
            </c:numRef>
          </c:val>
          <c:extLst>
            <c:ext xmlns:c14="http://schemas.microsoft.com/office/drawing/2007/8/2/chart" uri="{6F2FDCE9-48DA-4B69-8628-5D25D57E5C99}">
              <c14:invertSolidFillFmt>
                <c14:spPr xmlns:c14="http://schemas.microsoft.com/office/drawing/2007/8/2/chart">
                  <a:solidFill>
                    <a:srgbClr val="FFFFFF"/>
                  </a:solidFill>
                  <a:ln w="11350">
                    <a:solidFill>
                      <a:srgbClr val="000000"/>
                    </a:solidFill>
                    <a:prstDash val="solid"/>
                  </a:ln>
                </c14:spPr>
              </c14:invertSolidFillFmt>
            </c:ext>
          </c:extLst>
        </c:ser>
        <c:ser>
          <c:idx val="1"/>
          <c:order val="1"/>
          <c:tx>
            <c:strRef>
              <c:f>Sheet1!$A$3</c:f>
              <c:strCache>
                <c:ptCount val="1"/>
                <c:pt idx="0">
                  <c:v>Benchmark</c:v>
                </c:pt>
              </c:strCache>
            </c:strRef>
          </c:tx>
          <c:spPr>
            <a:solidFill>
              <a:srgbClr val="002060"/>
            </a:solidFill>
            <a:ln w="11350">
              <a:solidFill>
                <a:srgbClr val="000000"/>
              </a:solidFill>
              <a:prstDash val="solid"/>
            </a:ln>
          </c:spPr>
          <c:invertIfNegative val="0"/>
          <c:dPt>
            <c:idx val="0"/>
            <c:invertIfNegative val="0"/>
            <c:bubble3D val="0"/>
          </c:dPt>
          <c:dPt>
            <c:idx val="3"/>
            <c:invertIfNegative val="0"/>
            <c:bubble3D val="0"/>
          </c:dPt>
          <c:dLbls>
            <c:dLbl>
              <c:idx val="0"/>
              <c:layout>
                <c:manualLayout>
                  <c:x val="3.786307961504812E-3"/>
                  <c:y val="1.4462580731680262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1400481189851269E-2"/>
                  <c:y val="5.9597819230571827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6.5644138232721421E-3"/>
                  <c:y val="1.150379879703381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6666666666666666E-2"/>
                  <c:y val="1.6432756574013215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2.6375765529308838E-3"/>
                  <c:y val="9.866607506204399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4.9358048993875768E-3"/>
                  <c:y val="1.183408656758142E-2"/>
                </c:manualLayout>
              </c:layout>
              <c:showLegendKey val="0"/>
              <c:showVal val="1"/>
              <c:showCatName val="0"/>
              <c:showSerName val="0"/>
              <c:showPercent val="0"/>
              <c:showBubbleSize val="0"/>
              <c:extLst>
                <c:ext xmlns:c15="http://schemas.microsoft.com/office/drawing/2012/chart" uri="{CE6537A1-D6FC-4f65-9D91-7224C49458BB}"/>
              </c:extLst>
            </c:dLbl>
            <c:spPr>
              <a:noFill/>
              <a:ln w="22699">
                <a:noFill/>
              </a:ln>
            </c:spPr>
            <c:txPr>
              <a:bodyPr/>
              <a:lstStyle/>
              <a:p>
                <a:pPr>
                  <a:defRPr sz="1100" b="0" i="0" u="none" strike="noStrike" baseline="0">
                    <a:solidFill>
                      <a:srgbClr val="002060"/>
                    </a:solidFill>
                    <a:latin typeface="Calibri" pitchFamily="34" charset="0"/>
                    <a:ea typeface="Times New Roman"/>
                    <a:cs typeface="Times New Roman"/>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Sheet1!$B$3:$G$3</c:f>
              <c:numCache>
                <c:formatCode>0.00%</c:formatCode>
                <c:ptCount val="6"/>
                <c:pt idx="0">
                  <c:v>3.2800000000000003E-2</c:v>
                </c:pt>
                <c:pt idx="1">
                  <c:v>9.8500000000000004E-2</c:v>
                </c:pt>
                <c:pt idx="2">
                  <c:v>0.12620000000000001</c:v>
                </c:pt>
                <c:pt idx="3">
                  <c:v>0.13370000000000001</c:v>
                </c:pt>
                <c:pt idx="4">
                  <c:v>2.7799999999999998E-2</c:v>
                </c:pt>
                <c:pt idx="5">
                  <c:v>9.01E-2</c:v>
                </c:pt>
              </c:numCache>
            </c:numRef>
          </c:val>
          <c:extLst/>
        </c:ser>
        <c:ser>
          <c:idx val="2"/>
          <c:order val="2"/>
          <c:tx>
            <c:strRef>
              <c:f>Sheet1!$A$4</c:f>
              <c:strCache>
                <c:ptCount val="1"/>
                <c:pt idx="0">
                  <c:v>Value Add</c:v>
                </c:pt>
              </c:strCache>
            </c:strRef>
          </c:tx>
          <c:spPr>
            <a:solidFill>
              <a:srgbClr val="0070C0"/>
            </a:solidFill>
            <a:ln w="11350">
              <a:solidFill>
                <a:srgbClr val="000000"/>
              </a:solidFill>
              <a:prstDash val="solid"/>
            </a:ln>
          </c:spPr>
          <c:invertIfNegative val="0"/>
          <c:dPt>
            <c:idx val="0"/>
            <c:invertIfNegative val="0"/>
            <c:bubble3D val="0"/>
          </c:dPt>
          <c:dLbls>
            <c:dLbl>
              <c:idx val="0"/>
              <c:layout>
                <c:manualLayout>
                  <c:x val="1.3219413267568286E-2"/>
                  <c:y val="0.10579533846462044"/>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2070238828279227E-2"/>
                  <c:y val="7.4913866892271017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120306343834759E-2"/>
                  <c:y val="8.6092131382583315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6.9942038495188104E-3"/>
                  <c:y val="1.1835955543561582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2176356542836619E-2"/>
                  <c:y val="7.2947416172329124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4.8858267716535434E-3"/>
                  <c:y val="9.8664005549604552E-3"/>
                </c:manualLayout>
              </c:layout>
              <c:showLegendKey val="0"/>
              <c:showVal val="1"/>
              <c:showCatName val="0"/>
              <c:showSerName val="0"/>
              <c:showPercent val="0"/>
              <c:showBubbleSize val="0"/>
              <c:extLst>
                <c:ext xmlns:c15="http://schemas.microsoft.com/office/drawing/2012/chart" uri="{CE6537A1-D6FC-4f65-9D91-7224C49458BB}"/>
              </c:extLst>
            </c:dLbl>
            <c:spPr>
              <a:noFill/>
              <a:ln w="22699">
                <a:noFill/>
              </a:ln>
            </c:spPr>
            <c:txPr>
              <a:bodyPr/>
              <a:lstStyle/>
              <a:p>
                <a:pPr>
                  <a:defRPr sz="1100" b="0" i="0" u="none" strike="noStrike" baseline="0">
                    <a:solidFill>
                      <a:srgbClr val="002060"/>
                    </a:solidFill>
                    <a:latin typeface="Calibri" pitchFamily="34" charset="0"/>
                    <a:ea typeface="Times New Roman"/>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Sheet1!$B$4:$G$4</c:f>
              <c:numCache>
                <c:formatCode>0.00%</c:formatCode>
                <c:ptCount val="6"/>
                <c:pt idx="0">
                  <c:v>-1.0600000000000002E-2</c:v>
                </c:pt>
                <c:pt idx="1">
                  <c:v>-3.9999999999999758E-4</c:v>
                </c:pt>
                <c:pt idx="2">
                  <c:v>-9.4000000000000056E-3</c:v>
                </c:pt>
                <c:pt idx="3">
                  <c:v>7.9999999999999516E-4</c:v>
                </c:pt>
                <c:pt idx="4">
                  <c:v>-2.3999999999999994E-3</c:v>
                </c:pt>
                <c:pt idx="5">
                  <c:v>1.84E-2</c:v>
                </c:pt>
              </c:numCache>
            </c:numRef>
          </c:val>
          <c:extLst/>
        </c:ser>
        <c:dLbls>
          <c:showLegendKey val="1"/>
          <c:showVal val="1"/>
          <c:showCatName val="1"/>
          <c:showSerName val="1"/>
          <c:showPercent val="1"/>
          <c:showBubbleSize val="1"/>
        </c:dLbls>
        <c:gapWidth val="150"/>
        <c:axId val="506315416"/>
        <c:axId val="506315808"/>
      </c:barChart>
      <c:catAx>
        <c:axId val="506315416"/>
        <c:scaling>
          <c:orientation val="minMax"/>
        </c:scaling>
        <c:delete val="0"/>
        <c:axPos val="b"/>
        <c:numFmt formatCode="General" sourceLinked="1"/>
        <c:majorTickMark val="out"/>
        <c:minorTickMark val="cross"/>
        <c:tickLblPos val="nextTo"/>
        <c:spPr>
          <a:ln w="2837">
            <a:solidFill>
              <a:schemeClr val="tx1"/>
            </a:solidFill>
            <a:prstDash val="solid"/>
          </a:ln>
        </c:spPr>
        <c:txPr>
          <a:bodyPr rot="0" vert="horz"/>
          <a:lstStyle/>
          <a:p>
            <a:pPr>
              <a:defRPr sz="1100" b="1" i="0" u="none" strike="noStrike" baseline="0">
                <a:solidFill>
                  <a:srgbClr val="002060"/>
                </a:solidFill>
                <a:latin typeface="Calibri" pitchFamily="34" charset="0"/>
                <a:ea typeface="Times New Roman"/>
                <a:cs typeface="Times New Roman"/>
              </a:defRPr>
            </a:pPr>
            <a:endParaRPr lang="en-US"/>
          </a:p>
        </c:txPr>
        <c:crossAx val="506315808"/>
        <c:crosses val="autoZero"/>
        <c:auto val="1"/>
        <c:lblAlgn val="ctr"/>
        <c:lblOffset val="300"/>
        <c:noMultiLvlLbl val="1"/>
      </c:catAx>
      <c:valAx>
        <c:axId val="506315808"/>
        <c:scaling>
          <c:orientation val="minMax"/>
        </c:scaling>
        <c:delete val="0"/>
        <c:axPos val="l"/>
        <c:numFmt formatCode="0%" sourceLinked="0"/>
        <c:majorTickMark val="out"/>
        <c:minorTickMark val="cross"/>
        <c:tickLblPos val="nextTo"/>
        <c:spPr>
          <a:ln w="2837">
            <a:solidFill>
              <a:schemeClr val="tx1"/>
            </a:solidFill>
            <a:prstDash val="solid"/>
          </a:ln>
        </c:spPr>
        <c:txPr>
          <a:bodyPr rot="0" vert="horz"/>
          <a:lstStyle/>
          <a:p>
            <a:pPr>
              <a:defRPr sz="1100" b="0" i="0" u="none" strike="noStrike" baseline="0">
                <a:solidFill>
                  <a:srgbClr val="002060"/>
                </a:solidFill>
                <a:latin typeface="Calibri" pitchFamily="34" charset="0"/>
                <a:ea typeface="Times New Roman"/>
                <a:cs typeface="Times New Roman"/>
              </a:defRPr>
            </a:pPr>
            <a:endParaRPr lang="en-US"/>
          </a:p>
        </c:txPr>
        <c:crossAx val="506315416"/>
        <c:crosses val="autoZero"/>
        <c:crossBetween val="between"/>
      </c:valAx>
      <c:spPr>
        <a:noFill/>
        <a:ln w="22699">
          <a:noFill/>
        </a:ln>
      </c:spPr>
    </c:plotArea>
    <c:legend>
      <c:legendPos val="t"/>
      <c:layout>
        <c:manualLayout>
          <c:xMode val="edge"/>
          <c:yMode val="edge"/>
          <c:x val="0.36966711767639127"/>
          <c:y val="0.91359578614155135"/>
          <c:w val="0.27030118110236223"/>
          <c:h val="5.2236563483535794E-2"/>
        </c:manualLayout>
      </c:layout>
      <c:overlay val="1"/>
      <c:spPr>
        <a:noFill/>
        <a:ln w="2837">
          <a:noFill/>
          <a:prstDash val="solid"/>
        </a:ln>
      </c:spPr>
      <c:txPr>
        <a:bodyPr/>
        <a:lstStyle/>
        <a:p>
          <a:pPr>
            <a:defRPr sz="1148" b="0" i="0" u="none" strike="noStrike" baseline="0">
              <a:solidFill>
                <a:srgbClr val="002060"/>
              </a:solidFill>
              <a:latin typeface="Calibri" pitchFamily="34" charset="0"/>
              <a:ea typeface="Arial"/>
              <a:cs typeface="Arial"/>
            </a:defRPr>
          </a:pPr>
          <a:endParaRPr lang="en-US"/>
        </a:p>
      </c:txPr>
    </c:legend>
    <c:plotVisOnly val="1"/>
    <c:dispBlanksAs val="gap"/>
    <c:showDLblsOverMax val="1"/>
  </c:chart>
  <c:spPr>
    <a:noFill/>
    <a:ln>
      <a:noFill/>
    </a:ln>
  </c:spPr>
  <c:txPr>
    <a:bodyPr/>
    <a:lstStyle/>
    <a:p>
      <a:pPr>
        <a:defRPr sz="1698" b="1" i="0" u="none" strike="noStrike" baseline="0">
          <a:solidFill>
            <a:schemeClr val="tx1"/>
          </a:solidFill>
          <a:latin typeface="Times New Roman"/>
          <a:ea typeface="Times New Roman"/>
          <a:cs typeface="Times New Roman"/>
        </a:defRPr>
      </a:pPr>
      <a:endParaRPr lang="en-US"/>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5.2201662292213472E-2"/>
          <c:y val="1.9014541950828068E-2"/>
          <c:w val="0.93668667979002629"/>
          <c:h val="0.95505456757389828"/>
        </c:manualLayout>
      </c:layout>
      <c:barChart>
        <c:barDir val="col"/>
        <c:grouping val="clustered"/>
        <c:varyColors val="0"/>
        <c:ser>
          <c:idx val="0"/>
          <c:order val="0"/>
          <c:tx>
            <c:strRef>
              <c:f>Sheet1!$A$2</c:f>
              <c:strCache>
                <c:ptCount val="1"/>
                <c:pt idx="0">
                  <c:v>PRIT</c:v>
                </c:pt>
              </c:strCache>
            </c:strRef>
          </c:tx>
          <c:spPr>
            <a:solidFill>
              <a:srgbClr val="FFFFCC"/>
            </a:solidFill>
            <a:ln w="11595">
              <a:solidFill>
                <a:srgbClr val="000000"/>
              </a:solidFill>
              <a:prstDash val="solid"/>
            </a:ln>
          </c:spPr>
          <c:invertIfNegative val="0"/>
          <c:dPt>
            <c:idx val="0"/>
            <c:invertIfNegative val="0"/>
            <c:bubble3D val="0"/>
          </c:dPt>
          <c:dLbls>
            <c:dLbl>
              <c:idx val="0"/>
              <c:layout>
                <c:manualLayout>
                  <c:x val="2.7777777777777779E-3"/>
                  <c:y val="1.44742957845798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0"/>
                  <c:y val="8.599067463859654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0"/>
                  <c:y val="1.4331779106432758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3.0099518810148733E-3"/>
                  <c:y val="1.4196546190922451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5015015015015043E-3"/>
                  <c:y val="1.5020651621887411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3888888888888889E-3"/>
                  <c:y val="8.0578996358891403E-3"/>
                </c:manualLayout>
              </c:layout>
              <c:showLegendKey val="0"/>
              <c:showVal val="1"/>
              <c:showCatName val="0"/>
              <c:showSerName val="0"/>
              <c:showPercent val="0"/>
              <c:showBubbleSize val="0"/>
              <c:extLst>
                <c:ext xmlns:c15="http://schemas.microsoft.com/office/drawing/2012/chart" uri="{CE6537A1-D6FC-4f65-9D91-7224C49458BB}"/>
              </c:extLst>
            </c:dLbl>
            <c:spPr>
              <a:noFill/>
              <a:ln w="23190">
                <a:noFill/>
              </a:ln>
            </c:spPr>
            <c:txPr>
              <a:bodyPr/>
              <a:lstStyle/>
              <a:p>
                <a:pPr>
                  <a:defRPr sz="1100" b="0" i="0" u="none" strike="noStrike" baseline="0">
                    <a:solidFill>
                      <a:srgbClr val="002060"/>
                    </a:solidFill>
                    <a:latin typeface="Calibri" pitchFamily="34" charset="0"/>
                    <a:ea typeface="Times New Roman"/>
                    <a:cs typeface="Times New Roman"/>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Sheet1!$B$2:$G$2</c:f>
              <c:numCache>
                <c:formatCode>0.00%</c:formatCode>
                <c:ptCount val="6"/>
                <c:pt idx="0">
                  <c:v>2.5700000000000001E-2</c:v>
                </c:pt>
                <c:pt idx="1">
                  <c:v>8.4099999999999994E-2</c:v>
                </c:pt>
                <c:pt idx="2">
                  <c:v>0.05</c:v>
                </c:pt>
                <c:pt idx="3">
                  <c:v>5.04E-2</c:v>
                </c:pt>
                <c:pt idx="4">
                  <c:v>-3.3999999999999998E-3</c:v>
                </c:pt>
                <c:pt idx="5">
                  <c:v>8.5999999999999993E-2</c:v>
                </c:pt>
              </c:numCache>
            </c:numRef>
          </c:val>
          <c:extLst/>
        </c:ser>
        <c:ser>
          <c:idx val="1"/>
          <c:order val="1"/>
          <c:tx>
            <c:strRef>
              <c:f>Sheet1!$A$3</c:f>
              <c:strCache>
                <c:ptCount val="1"/>
                <c:pt idx="0">
                  <c:v>Benchmark</c:v>
                </c:pt>
              </c:strCache>
            </c:strRef>
          </c:tx>
          <c:spPr>
            <a:solidFill>
              <a:srgbClr val="002060"/>
            </a:solidFill>
            <a:ln w="11595">
              <a:solidFill>
                <a:srgbClr val="002060"/>
              </a:solidFill>
              <a:prstDash val="solid"/>
            </a:ln>
          </c:spPr>
          <c:invertIfNegative val="1"/>
          <c:dPt>
            <c:idx val="0"/>
            <c:invertIfNegative val="0"/>
            <c:bubble3D val="0"/>
          </c:dPt>
          <c:dPt>
            <c:idx val="1"/>
            <c:invertIfNegative val="0"/>
            <c:bubble3D val="0"/>
          </c:dPt>
          <c:dPt>
            <c:idx val="2"/>
            <c:invertIfNegative val="0"/>
            <c:bubble3D val="0"/>
          </c:dPt>
          <c:dPt>
            <c:idx val="3"/>
            <c:invertIfNegative val="0"/>
            <c:bubble3D val="0"/>
          </c:dPt>
          <c:dLbls>
            <c:dLbl>
              <c:idx val="0"/>
              <c:layout>
                <c:manualLayout>
                  <c:x val="4.3918416447944137E-3"/>
                  <c:y val="1.7348510955415938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3.0872703412073489E-3"/>
                  <c:y val="1.1736267403768284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0"/>
                  <c:y val="6.6823152169069753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1567147856517935E-3"/>
                  <c:y val="4.5111203913050148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3.5659448818897636E-3"/>
                  <c:y val="4.0965222354065961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388888888888787E-3"/>
                  <c:y val="1.0924059294417591E-2"/>
                </c:manualLayout>
              </c:layout>
              <c:showLegendKey val="0"/>
              <c:showVal val="1"/>
              <c:showCatName val="0"/>
              <c:showSerName val="0"/>
              <c:showPercent val="0"/>
              <c:showBubbleSize val="0"/>
              <c:extLst>
                <c:ext xmlns:c15="http://schemas.microsoft.com/office/drawing/2012/chart" uri="{CE6537A1-D6FC-4f65-9D91-7224C49458BB}"/>
              </c:extLst>
            </c:dLbl>
            <c:spPr>
              <a:noFill/>
              <a:ln w="23190">
                <a:noFill/>
              </a:ln>
            </c:spPr>
            <c:txPr>
              <a:bodyPr/>
              <a:lstStyle/>
              <a:p>
                <a:pPr>
                  <a:defRPr sz="1100" b="0" i="0" u="none" strike="noStrike" baseline="0">
                    <a:solidFill>
                      <a:srgbClr val="002060"/>
                    </a:solidFill>
                    <a:latin typeface="Calibri" pitchFamily="34" charset="0"/>
                    <a:ea typeface="Times New Roman"/>
                    <a:cs typeface="Times New Roman"/>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Sheet1!$B$3:$G$3</c:f>
              <c:numCache>
                <c:formatCode>0.00%</c:formatCode>
                <c:ptCount val="6"/>
                <c:pt idx="0">
                  <c:v>5.2200000000000003E-2</c:v>
                </c:pt>
                <c:pt idx="1">
                  <c:v>9.0499999999999997E-2</c:v>
                </c:pt>
                <c:pt idx="2">
                  <c:v>4.6199999999999998E-2</c:v>
                </c:pt>
                <c:pt idx="3">
                  <c:v>3.8699999999999998E-2</c:v>
                </c:pt>
                <c:pt idx="4">
                  <c:v>8.9999999999999998E-4</c:v>
                </c:pt>
                <c:pt idx="5">
                  <c:v>6.7500000000000004E-2</c:v>
                </c:pt>
              </c:numCache>
            </c:numRef>
          </c:val>
          <c:extLst>
            <c:ext xmlns:c14="http://schemas.microsoft.com/office/drawing/2007/8/2/chart" uri="{6F2FDCE9-48DA-4B69-8628-5D25D57E5C99}">
              <c14:invertSolidFillFmt>
                <c14:spPr xmlns:c14="http://schemas.microsoft.com/office/drawing/2007/8/2/chart">
                  <a:solidFill>
                    <a:srgbClr val="FFFFFF"/>
                  </a:solidFill>
                  <a:ln w="11595">
                    <a:solidFill>
                      <a:srgbClr val="002060"/>
                    </a:solidFill>
                    <a:prstDash val="solid"/>
                  </a:ln>
                </c14:spPr>
              </c14:invertSolidFillFmt>
            </c:ext>
          </c:extLst>
        </c:ser>
        <c:ser>
          <c:idx val="2"/>
          <c:order val="2"/>
          <c:tx>
            <c:strRef>
              <c:f>Sheet1!$A$4</c:f>
              <c:strCache>
                <c:ptCount val="1"/>
                <c:pt idx="0">
                  <c:v>Value Add</c:v>
                </c:pt>
              </c:strCache>
            </c:strRef>
          </c:tx>
          <c:spPr>
            <a:solidFill>
              <a:srgbClr val="0070C0"/>
            </a:solidFill>
            <a:ln w="11595">
              <a:solidFill>
                <a:srgbClr val="0070C0"/>
              </a:solidFill>
              <a:prstDash val="solid"/>
            </a:ln>
          </c:spPr>
          <c:invertIfNegative val="1"/>
          <c:dPt>
            <c:idx val="0"/>
            <c:invertIfNegative val="0"/>
            <c:bubble3D val="0"/>
          </c:dPt>
          <c:dPt>
            <c:idx val="1"/>
            <c:invertIfNegative val="0"/>
            <c:bubble3D val="0"/>
          </c:dPt>
          <c:dPt>
            <c:idx val="2"/>
            <c:invertIfNegative val="0"/>
            <c:bubble3D val="0"/>
          </c:dPt>
          <c:dPt>
            <c:idx val="3"/>
            <c:invertIfNegative val="0"/>
            <c:bubble3D val="0"/>
          </c:dPt>
          <c:dPt>
            <c:idx val="4"/>
            <c:invertIfNegative val="0"/>
            <c:bubble3D val="0"/>
          </c:dPt>
          <c:dLbls>
            <c:dLbl>
              <c:idx val="0"/>
              <c:layout>
                <c:manualLayout>
                  <c:x val="4.5044680998452902E-3"/>
                  <c:y val="1.474593366801235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4.5045045045045053E-3"/>
                  <c:y val="1.5020651621887411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5.7594615189230378E-3"/>
                  <c:y val="1.5020607292776581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4662756598240469E-3"/>
                  <c:y val="1.5020832990085343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3.7292213473326023E-4"/>
                  <c:y val="1.7209049077841664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0"/>
                  <c:y val="1.5574967715667314E-2"/>
                </c:manualLayout>
              </c:layout>
              <c:showLegendKey val="0"/>
              <c:showVal val="1"/>
              <c:showCatName val="0"/>
              <c:showSerName val="0"/>
              <c:showPercent val="0"/>
              <c:showBubbleSize val="0"/>
              <c:extLst>
                <c:ext xmlns:c15="http://schemas.microsoft.com/office/drawing/2012/chart" uri="{CE6537A1-D6FC-4f65-9D91-7224C49458BB}"/>
              </c:extLst>
            </c:dLbl>
            <c:spPr>
              <a:noFill/>
              <a:ln w="23190">
                <a:noFill/>
              </a:ln>
            </c:spPr>
            <c:txPr>
              <a:bodyPr/>
              <a:lstStyle/>
              <a:p>
                <a:pPr>
                  <a:defRPr sz="1100" b="0" i="0" u="none" strike="noStrike" baseline="0">
                    <a:solidFill>
                      <a:schemeClr val="tx1"/>
                    </a:solidFill>
                    <a:latin typeface="Calibri" pitchFamily="34" charset="0"/>
                    <a:ea typeface="Times New Roman"/>
                    <a:cs typeface="Times New Roman"/>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Sheet1!$B$4:$G$4</c:f>
              <c:numCache>
                <c:formatCode>0.00%</c:formatCode>
                <c:ptCount val="6"/>
                <c:pt idx="0">
                  <c:v>-2.6500000000000003E-2</c:v>
                </c:pt>
                <c:pt idx="1">
                  <c:v>-6.4000000000000029E-3</c:v>
                </c:pt>
                <c:pt idx="2">
                  <c:v>3.8000000000000048E-3</c:v>
                </c:pt>
                <c:pt idx="3">
                  <c:v>1.1700000000000002E-2</c:v>
                </c:pt>
                <c:pt idx="4">
                  <c:v>-4.3E-3</c:v>
                </c:pt>
                <c:pt idx="5">
                  <c:v>1.8499999999999989E-2</c:v>
                </c:pt>
              </c:numCache>
            </c:numRef>
          </c:val>
          <c:extLst>
            <c:ext xmlns:c14="http://schemas.microsoft.com/office/drawing/2007/8/2/chart" uri="{6F2FDCE9-48DA-4B69-8628-5D25D57E5C99}">
              <c14:invertSolidFillFmt>
                <c14:spPr xmlns:c14="http://schemas.microsoft.com/office/drawing/2007/8/2/chart">
                  <a:solidFill>
                    <a:srgbClr val="FFFFFF"/>
                  </a:solidFill>
                  <a:ln w="11595">
                    <a:solidFill>
                      <a:srgbClr val="0070C0"/>
                    </a:solidFill>
                    <a:prstDash val="solid"/>
                  </a:ln>
                </c14:spPr>
              </c14:invertSolidFillFmt>
            </c:ext>
          </c:extLst>
        </c:ser>
        <c:dLbls>
          <c:showLegendKey val="1"/>
          <c:showVal val="1"/>
          <c:showCatName val="1"/>
          <c:showSerName val="1"/>
          <c:showPercent val="0"/>
          <c:showBubbleSize val="0"/>
        </c:dLbls>
        <c:gapWidth val="20"/>
        <c:axId val="506313456"/>
        <c:axId val="506313064"/>
      </c:barChart>
      <c:catAx>
        <c:axId val="506313456"/>
        <c:scaling>
          <c:orientation val="minMax"/>
        </c:scaling>
        <c:delete val="0"/>
        <c:axPos val="b"/>
        <c:numFmt formatCode="General" sourceLinked="1"/>
        <c:majorTickMark val="out"/>
        <c:minorTickMark val="cross"/>
        <c:tickLblPos val="nextTo"/>
        <c:spPr>
          <a:ln w="2898">
            <a:solidFill>
              <a:schemeClr val="tx1"/>
            </a:solidFill>
            <a:prstDash val="solid"/>
          </a:ln>
        </c:spPr>
        <c:txPr>
          <a:bodyPr rot="0" vert="horz"/>
          <a:lstStyle/>
          <a:p>
            <a:pPr>
              <a:defRPr sz="1100" b="1" i="0" u="none" strike="noStrike" baseline="0">
                <a:solidFill>
                  <a:srgbClr val="002060"/>
                </a:solidFill>
                <a:latin typeface="Calibri" pitchFamily="34" charset="0"/>
                <a:ea typeface="Times New Roman"/>
                <a:cs typeface="Times New Roman"/>
              </a:defRPr>
            </a:pPr>
            <a:endParaRPr lang="en-US"/>
          </a:p>
        </c:txPr>
        <c:crossAx val="506313064"/>
        <c:crosses val="autoZero"/>
        <c:auto val="1"/>
        <c:lblAlgn val="ctr"/>
        <c:lblOffset val="100"/>
        <c:noMultiLvlLbl val="1"/>
      </c:catAx>
      <c:valAx>
        <c:axId val="506313064"/>
        <c:scaling>
          <c:orientation val="minMax"/>
        </c:scaling>
        <c:delete val="0"/>
        <c:axPos val="l"/>
        <c:numFmt formatCode="0%" sourceLinked="0"/>
        <c:majorTickMark val="out"/>
        <c:minorTickMark val="cross"/>
        <c:tickLblPos val="nextTo"/>
        <c:spPr>
          <a:ln w="2898">
            <a:solidFill>
              <a:schemeClr val="tx1"/>
            </a:solidFill>
            <a:prstDash val="solid"/>
          </a:ln>
        </c:spPr>
        <c:txPr>
          <a:bodyPr rot="0" vert="horz"/>
          <a:lstStyle/>
          <a:p>
            <a:pPr>
              <a:defRPr sz="1100" b="0" i="0" u="none" strike="noStrike" baseline="0">
                <a:solidFill>
                  <a:srgbClr val="002060"/>
                </a:solidFill>
                <a:latin typeface="Calibri" pitchFamily="34" charset="0"/>
                <a:ea typeface="Times New Roman"/>
                <a:cs typeface="Calibri" pitchFamily="34" charset="0"/>
              </a:defRPr>
            </a:pPr>
            <a:endParaRPr lang="en-US"/>
          </a:p>
        </c:txPr>
        <c:crossAx val="506313456"/>
        <c:crosses val="autoZero"/>
        <c:crossBetween val="between"/>
      </c:valAx>
      <c:spPr>
        <a:noFill/>
        <a:ln w="25392">
          <a:noFill/>
        </a:ln>
      </c:spPr>
    </c:plotArea>
    <c:legend>
      <c:legendPos val="t"/>
      <c:layout>
        <c:manualLayout>
          <c:xMode val="edge"/>
          <c:yMode val="edge"/>
          <c:x val="0.38023829833770784"/>
          <c:y val="0.89415603501383556"/>
          <c:w val="0.28206572615923009"/>
          <c:h val="5.3146409193237119E-2"/>
        </c:manualLayout>
      </c:layout>
      <c:overlay val="1"/>
      <c:spPr>
        <a:noFill/>
        <a:ln w="2898">
          <a:noFill/>
          <a:prstDash val="solid"/>
        </a:ln>
      </c:spPr>
      <c:txPr>
        <a:bodyPr/>
        <a:lstStyle/>
        <a:p>
          <a:pPr>
            <a:defRPr sz="1198" b="0" i="0" u="none" strike="noStrike" baseline="0">
              <a:solidFill>
                <a:srgbClr val="002060"/>
              </a:solidFill>
              <a:latin typeface="Calibri" pitchFamily="34" charset="0"/>
              <a:ea typeface="Arial"/>
              <a:cs typeface="Arial"/>
            </a:defRPr>
          </a:pPr>
          <a:endParaRPr lang="en-US"/>
        </a:p>
      </c:txPr>
    </c:legend>
    <c:plotVisOnly val="1"/>
    <c:dispBlanksAs val="gap"/>
    <c:showDLblsOverMax val="1"/>
  </c:chart>
  <c:spPr>
    <a:noFill/>
    <a:ln>
      <a:noFill/>
    </a:ln>
  </c:spPr>
  <c:txPr>
    <a:bodyPr/>
    <a:lstStyle/>
    <a:p>
      <a:pPr>
        <a:defRPr sz="1666" b="1" i="0" u="none" strike="noStrike" baseline="0">
          <a:solidFill>
            <a:schemeClr val="tx1"/>
          </a:solidFill>
          <a:latin typeface="Times New Roman"/>
          <a:ea typeface="Times New Roman"/>
          <a:cs typeface="Times New Roman"/>
        </a:defRPr>
      </a:pPr>
      <a:endParaRPr lang="en-US"/>
    </a:p>
  </c:txPr>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pieChart>
        <c:varyColors val="1"/>
        <c:dLbls>
          <c:showLegendKey val="0"/>
          <c:showVal val="0"/>
          <c:showCatName val="1"/>
          <c:showSerName val="0"/>
          <c:showPercent val="1"/>
          <c:showBubbleSize val="0"/>
          <c:showLeaderLines val="0"/>
        </c:dLbls>
        <c:firstSliceAng val="0"/>
      </c:pieChart>
    </c:plotArea>
    <c:plotVisOnly val="1"/>
    <c:dispBlanksAs val="zero"/>
    <c:showDLblsOverMax val="1"/>
  </c:chart>
  <c:spPr>
    <a:solidFill>
      <a:srgbClr val="FFFFFF"/>
    </a:solidFill>
    <a:ln>
      <a:noFill/>
    </a:ln>
  </c:spPr>
  <c:txPr>
    <a:bodyPr/>
    <a:lstStyle/>
    <a:p>
      <a:pPr>
        <a:defRPr sz="1523" b="0" i="0" u="none" strike="noStrike" baseline="0">
          <a:solidFill>
            <a:srgbClr val="000000"/>
          </a:solidFill>
          <a:latin typeface="Arial"/>
          <a:ea typeface="Arial"/>
          <a:cs typeface="Arial"/>
        </a:defRPr>
      </a:pPr>
      <a:endParaRPr lang="en-US"/>
    </a:p>
  </c:txPr>
  <c:externalData r:id="rId1">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2601291338582676"/>
          <c:y val="0.10206343715096225"/>
          <c:w val="0.84209606299212603"/>
          <c:h val="0.80855397148676156"/>
        </c:manualLayout>
      </c:layout>
      <c:barChart>
        <c:barDir val="col"/>
        <c:grouping val="clustered"/>
        <c:varyColors val="1"/>
        <c:ser>
          <c:idx val="0"/>
          <c:order val="0"/>
          <c:tx>
            <c:strRef>
              <c:f>Sheet1!$A$2</c:f>
              <c:strCache>
                <c:ptCount val="1"/>
                <c:pt idx="0">
                  <c:v>PRIT</c:v>
                </c:pt>
              </c:strCache>
            </c:strRef>
          </c:tx>
          <c:spPr>
            <a:solidFill>
              <a:srgbClr val="FFFFCC"/>
            </a:solidFill>
            <a:ln w="12443">
              <a:solidFill>
                <a:srgbClr val="000000"/>
              </a:solidFill>
              <a:prstDash val="solid"/>
            </a:ln>
          </c:spPr>
          <c:invertIfNegative val="1"/>
          <c:dPt>
            <c:idx val="0"/>
            <c:invertIfNegative val="1"/>
            <c:bubble3D val="0"/>
          </c:dPt>
          <c:dPt>
            <c:idx val="4"/>
            <c:invertIfNegative val="0"/>
            <c:bubble3D val="0"/>
          </c:dPt>
          <c:dLbls>
            <c:dLbl>
              <c:idx val="0"/>
              <c:layout>
                <c:manualLayout>
                  <c:x val="7.8142671190491435E-4"/>
                  <c:y val="1.110343788993589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4.0650406504065045E-3"/>
                  <c:y val="8.32924572952971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9453513432772123E-3"/>
                  <c:y val="1.3923669377393399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4.6385775028991109E-3"/>
                  <c:y val="1.3879250520471882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5.8676115485564303E-3"/>
                  <c:y val="1.1059691018177146E-2"/>
                </c:manualLayout>
              </c:layout>
              <c:showLegendKey val="0"/>
              <c:showVal val="1"/>
              <c:showCatName val="0"/>
              <c:showSerName val="0"/>
              <c:showPercent val="0"/>
              <c:showBubbleSize val="0"/>
              <c:extLst>
                <c:ext xmlns:c15="http://schemas.microsoft.com/office/drawing/2012/chart" uri="{CE6537A1-D6FC-4f65-9D91-7224C49458BB}"/>
              </c:extLst>
            </c:dLbl>
            <c:spPr>
              <a:noFill/>
              <a:ln w="24887">
                <a:noFill/>
              </a:ln>
            </c:spPr>
            <c:txPr>
              <a:bodyPr/>
              <a:lstStyle/>
              <a:p>
                <a:pPr>
                  <a:defRPr sz="1100" b="0">
                    <a:solidFill>
                      <a:srgbClr val="002060"/>
                    </a:solidFill>
                    <a:latin typeface="Calibri" pitchFamily="34" charset="0"/>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CYTD</c:v>
                </c:pt>
                <c:pt idx="1">
                  <c:v>FYTD</c:v>
                </c:pt>
                <c:pt idx="2">
                  <c:v>1Year</c:v>
                </c:pt>
                <c:pt idx="3">
                  <c:v>3Year</c:v>
                </c:pt>
                <c:pt idx="4">
                  <c:v>5 Year</c:v>
                </c:pt>
              </c:strCache>
            </c:strRef>
          </c:cat>
          <c:val>
            <c:numRef>
              <c:f>Sheet1!$B$2:$F$2</c:f>
              <c:numCache>
                <c:formatCode>0.00%</c:formatCode>
                <c:ptCount val="5"/>
                <c:pt idx="0">
                  <c:v>4.5499999999999999E-2</c:v>
                </c:pt>
                <c:pt idx="1">
                  <c:v>0.1047</c:v>
                </c:pt>
                <c:pt idx="2">
                  <c:v>9.1999999999999998E-2</c:v>
                </c:pt>
                <c:pt idx="3">
                  <c:v>4.7199999999999999E-2</c:v>
                </c:pt>
                <c:pt idx="4">
                  <c:v>1.95E-2</c:v>
                </c:pt>
              </c:numCache>
            </c:numRef>
          </c:val>
          <c:extLst>
            <c:ext xmlns:c14="http://schemas.microsoft.com/office/drawing/2007/8/2/chart" uri="{6F2FDCE9-48DA-4B69-8628-5D25D57E5C99}">
              <c14:invertSolidFillFmt>
                <c14:spPr xmlns:c14="http://schemas.microsoft.com/office/drawing/2007/8/2/chart">
                  <a:solidFill>
                    <a:srgbClr val="FFFFFF"/>
                  </a:solidFill>
                  <a:ln w="12443">
                    <a:solidFill>
                      <a:srgbClr val="000000"/>
                    </a:solidFill>
                    <a:prstDash val="solid"/>
                  </a:ln>
                </c14:spPr>
              </c14:invertSolidFillFmt>
            </c:ext>
          </c:extLst>
        </c:ser>
        <c:ser>
          <c:idx val="1"/>
          <c:order val="1"/>
          <c:tx>
            <c:strRef>
              <c:f>Sheet1!$A$3</c:f>
              <c:strCache>
                <c:ptCount val="1"/>
                <c:pt idx="0">
                  <c:v>Benchmark</c:v>
                </c:pt>
              </c:strCache>
            </c:strRef>
          </c:tx>
          <c:spPr>
            <a:solidFill>
              <a:srgbClr val="002060"/>
            </a:solidFill>
            <a:ln w="12443">
              <a:solidFill>
                <a:srgbClr val="000000"/>
              </a:solidFill>
              <a:prstDash val="solid"/>
            </a:ln>
          </c:spPr>
          <c:invertIfNegative val="0"/>
          <c:dPt>
            <c:idx val="0"/>
            <c:invertIfNegative val="0"/>
            <c:bubble3D val="0"/>
          </c:dPt>
          <c:dLbls>
            <c:dLbl>
              <c:idx val="0"/>
              <c:layout>
                <c:manualLayout>
                  <c:x val="7.0362204724409448E-4"/>
                  <c:y val="1.2594715877079355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2.8844717581034576E-3"/>
                  <c:y val="5.7661030076158514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3.3879265091863518E-3"/>
                  <c:y val="9.2362435875893295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0"/>
                  <c:y val="1.1103400416377534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1338614022449996E-16"/>
                  <c:y val="1.3879250520471882E-2"/>
                </c:manualLayout>
              </c:layout>
              <c:showLegendKey val="0"/>
              <c:showVal val="1"/>
              <c:showCatName val="0"/>
              <c:showSerName val="0"/>
              <c:showPercent val="0"/>
              <c:showBubbleSize val="0"/>
              <c:extLst>
                <c:ext xmlns:c15="http://schemas.microsoft.com/office/drawing/2012/chart" uri="{CE6537A1-D6FC-4f65-9D91-7224C49458BB}"/>
              </c:extLst>
            </c:dLbl>
            <c:spPr>
              <a:noFill/>
              <a:ln w="24887">
                <a:noFill/>
              </a:ln>
            </c:spPr>
            <c:txPr>
              <a:bodyPr/>
              <a:lstStyle/>
              <a:p>
                <a:pPr>
                  <a:defRPr sz="1100" b="0">
                    <a:solidFill>
                      <a:srgbClr val="002060"/>
                    </a:solidFill>
                    <a:latin typeface="Calibri" pitchFamily="34" charset="0"/>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CYTD</c:v>
                </c:pt>
                <c:pt idx="1">
                  <c:v>FYTD</c:v>
                </c:pt>
                <c:pt idx="2">
                  <c:v>1Year</c:v>
                </c:pt>
                <c:pt idx="3">
                  <c:v>3Year</c:v>
                </c:pt>
                <c:pt idx="4">
                  <c:v>5 Year</c:v>
                </c:pt>
              </c:strCache>
            </c:strRef>
          </c:cat>
          <c:val>
            <c:numRef>
              <c:f>Sheet1!$B$3:$F$3</c:f>
              <c:numCache>
                <c:formatCode>0.00%</c:formatCode>
                <c:ptCount val="5"/>
                <c:pt idx="0">
                  <c:v>3.3599999999999998E-2</c:v>
                </c:pt>
                <c:pt idx="1">
                  <c:v>7.2599999999999998E-2</c:v>
                </c:pt>
                <c:pt idx="2">
                  <c:v>4.7800000000000002E-2</c:v>
                </c:pt>
                <c:pt idx="3">
                  <c:v>2.2100000000000002E-2</c:v>
                </c:pt>
                <c:pt idx="4">
                  <c:v>3.2199999999999999E-2</c:v>
                </c:pt>
              </c:numCache>
            </c:numRef>
          </c:val>
          <c:extLst/>
        </c:ser>
        <c:ser>
          <c:idx val="2"/>
          <c:order val="2"/>
          <c:tx>
            <c:strRef>
              <c:f>Sheet1!$A$4</c:f>
              <c:strCache>
                <c:ptCount val="1"/>
                <c:pt idx="0">
                  <c:v>Value Add</c:v>
                </c:pt>
              </c:strCache>
            </c:strRef>
          </c:tx>
          <c:spPr>
            <a:solidFill>
              <a:srgbClr val="0070C0"/>
            </a:solidFill>
            <a:ln w="12443">
              <a:solidFill>
                <a:srgbClr val="000000"/>
              </a:solidFill>
              <a:prstDash val="solid"/>
            </a:ln>
          </c:spPr>
          <c:invertIfNegative val="0"/>
          <c:dLbls>
            <c:dLbl>
              <c:idx val="0"/>
              <c:layout>
                <c:manualLayout>
                  <c:x val="5.2771653543307083E-3"/>
                  <c:y val="1.1633966255152168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2971640740029447E-2"/>
                  <c:y val="1.1184759691923755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4.6385775028991109E-3"/>
                  <c:y val="1.1102998917588132E-2"/>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5.5893775473188799E-3"/>
                  <c:y val="5.7269480659180401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3550135501355014E-4"/>
                  <c:y val="5.6841357945010976E-3"/>
                </c:manualLayout>
              </c:layout>
              <c:showLegendKey val="0"/>
              <c:showVal val="1"/>
              <c:showCatName val="0"/>
              <c:showSerName val="0"/>
              <c:showPercent val="0"/>
              <c:showBubbleSize val="0"/>
              <c:extLst>
                <c:ext xmlns:c15="http://schemas.microsoft.com/office/drawing/2012/chart" uri="{CE6537A1-D6FC-4f65-9D91-7224C49458BB}"/>
              </c:extLst>
            </c:dLbl>
            <c:spPr>
              <a:noFill/>
              <a:ln w="24887">
                <a:noFill/>
              </a:ln>
            </c:spPr>
            <c:txPr>
              <a:bodyPr/>
              <a:lstStyle/>
              <a:p>
                <a:pPr>
                  <a:defRPr sz="1100">
                    <a:solidFill>
                      <a:srgbClr val="002060"/>
                    </a:solidFill>
                    <a:latin typeface="Calibri" pitchFamily="34" charset="0"/>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Sheet1!$B$1:$F$1</c:f>
              <c:strCache>
                <c:ptCount val="5"/>
                <c:pt idx="0">
                  <c:v>CYTD</c:v>
                </c:pt>
                <c:pt idx="1">
                  <c:v>FYTD</c:v>
                </c:pt>
                <c:pt idx="2">
                  <c:v>1Year</c:v>
                </c:pt>
                <c:pt idx="3">
                  <c:v>3Year</c:v>
                </c:pt>
                <c:pt idx="4">
                  <c:v>5 Year</c:v>
                </c:pt>
              </c:strCache>
            </c:strRef>
          </c:cat>
          <c:val>
            <c:numRef>
              <c:f>Sheet1!$B$4:$F$4</c:f>
              <c:numCache>
                <c:formatCode>0.00%</c:formatCode>
                <c:ptCount val="5"/>
                <c:pt idx="0">
                  <c:v>1.1900000000000001E-2</c:v>
                </c:pt>
                <c:pt idx="1">
                  <c:v>3.2100000000000004E-2</c:v>
                </c:pt>
                <c:pt idx="2">
                  <c:v>4.4199999999999996E-2</c:v>
                </c:pt>
                <c:pt idx="3">
                  <c:v>2.5099999999999997E-2</c:v>
                </c:pt>
                <c:pt idx="4">
                  <c:v>-1.2699999999999999E-2</c:v>
                </c:pt>
              </c:numCache>
            </c:numRef>
          </c:val>
        </c:ser>
        <c:dLbls>
          <c:showLegendKey val="1"/>
          <c:showVal val="1"/>
          <c:showCatName val="1"/>
          <c:showSerName val="1"/>
          <c:showPercent val="1"/>
          <c:showBubbleSize val="1"/>
        </c:dLbls>
        <c:gapWidth val="120"/>
        <c:axId val="555577112"/>
        <c:axId val="555576720"/>
      </c:barChart>
      <c:catAx>
        <c:axId val="555577112"/>
        <c:scaling>
          <c:orientation val="minMax"/>
        </c:scaling>
        <c:delete val="0"/>
        <c:axPos val="b"/>
        <c:numFmt formatCode="General" sourceLinked="1"/>
        <c:majorTickMark val="out"/>
        <c:minorTickMark val="cross"/>
        <c:tickLblPos val="nextTo"/>
        <c:spPr>
          <a:ln w="3111">
            <a:solidFill>
              <a:schemeClr val="tx1"/>
            </a:solidFill>
            <a:prstDash val="solid"/>
          </a:ln>
        </c:spPr>
        <c:txPr>
          <a:bodyPr rot="0" vert="horz"/>
          <a:lstStyle/>
          <a:p>
            <a:pPr>
              <a:defRPr sz="1100">
                <a:solidFill>
                  <a:srgbClr val="002060"/>
                </a:solidFill>
                <a:latin typeface="Calibri" pitchFamily="34" charset="0"/>
                <a:cs typeface="Calibri" pitchFamily="34" charset="0"/>
              </a:defRPr>
            </a:pPr>
            <a:endParaRPr lang="en-US"/>
          </a:p>
        </c:txPr>
        <c:crossAx val="555576720"/>
        <c:crosses val="autoZero"/>
        <c:auto val="1"/>
        <c:lblAlgn val="ctr"/>
        <c:lblOffset val="0"/>
        <c:noMultiLvlLbl val="1"/>
      </c:catAx>
      <c:valAx>
        <c:axId val="555576720"/>
        <c:scaling>
          <c:orientation val="minMax"/>
        </c:scaling>
        <c:delete val="0"/>
        <c:axPos val="l"/>
        <c:numFmt formatCode="0%" sourceLinked="0"/>
        <c:majorTickMark val="out"/>
        <c:minorTickMark val="cross"/>
        <c:tickLblPos val="nextTo"/>
        <c:spPr>
          <a:ln w="3111">
            <a:solidFill>
              <a:schemeClr val="tx1"/>
            </a:solidFill>
            <a:prstDash val="solid"/>
          </a:ln>
        </c:spPr>
        <c:txPr>
          <a:bodyPr rot="0" vert="horz"/>
          <a:lstStyle/>
          <a:p>
            <a:pPr>
              <a:defRPr sz="1100" b="0">
                <a:solidFill>
                  <a:srgbClr val="002060"/>
                </a:solidFill>
                <a:latin typeface="Calibri" pitchFamily="34" charset="0"/>
                <a:cs typeface="Calibri" pitchFamily="34" charset="0"/>
              </a:defRPr>
            </a:pPr>
            <a:endParaRPr lang="en-US"/>
          </a:p>
        </c:txPr>
        <c:crossAx val="555577112"/>
        <c:crosses val="autoZero"/>
        <c:crossBetween val="between"/>
      </c:valAx>
      <c:spPr>
        <a:noFill/>
        <a:ln w="24887">
          <a:noFill/>
        </a:ln>
      </c:spPr>
    </c:plotArea>
    <c:legend>
      <c:legendPos val="t"/>
      <c:layout>
        <c:manualLayout>
          <c:xMode val="edge"/>
          <c:yMode val="edge"/>
          <c:x val="0.37671191601049864"/>
          <c:y val="0.88364551106542388"/>
          <c:w val="0.27123275590551182"/>
          <c:h val="5.1476213539453003E-2"/>
        </c:manualLayout>
      </c:layout>
      <c:overlay val="1"/>
      <c:spPr>
        <a:noFill/>
        <a:ln w="3111">
          <a:noFill/>
          <a:prstDash val="solid"/>
        </a:ln>
      </c:spPr>
      <c:txPr>
        <a:bodyPr/>
        <a:lstStyle/>
        <a:p>
          <a:pPr>
            <a:defRPr>
              <a:solidFill>
                <a:srgbClr val="002060"/>
              </a:solidFill>
              <a:latin typeface="Calibri" pitchFamily="34" charset="0"/>
              <a:cs typeface="Calibri" pitchFamily="34" charset="0"/>
            </a:defRPr>
          </a:pPr>
          <a:endParaRPr lang="en-US"/>
        </a:p>
      </c:txPr>
    </c:legend>
    <c:plotVisOnly val="1"/>
    <c:dispBlanksAs val="gap"/>
    <c:showDLblsOverMax val="1"/>
  </c:chart>
  <c:spPr>
    <a:noFill/>
    <a:ln>
      <a:noFill/>
    </a:ln>
  </c:spPr>
  <c:txPr>
    <a:bodyPr/>
    <a:lstStyle/>
    <a:p>
      <a:pPr>
        <a:defRPr sz="1200" b="1" i="0" u="none" strike="noStrike" baseline="0">
          <a:solidFill>
            <a:schemeClr val="tx1"/>
          </a:solidFill>
          <a:latin typeface="+mn-lt"/>
          <a:ea typeface="Times New Roman"/>
          <a:cs typeface="Times New Roman"/>
        </a:defRPr>
      </a:pPr>
      <a:endParaRPr lang="en-US"/>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c:date1904 val="0"/>
  <c:lang val="en-US"/>
  <c:roundedCorners val="1"/>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8.6068815016572042E-2"/>
          <c:y val="3.1224791448293186E-2"/>
          <c:w val="0.89423213055116724"/>
          <c:h val="0.79724897716678811"/>
        </c:manualLayout>
      </c:layout>
      <c:barChart>
        <c:barDir val="col"/>
        <c:grouping val="clustered"/>
        <c:varyColors val="1"/>
        <c:ser>
          <c:idx val="0"/>
          <c:order val="0"/>
          <c:tx>
            <c:strRef>
              <c:f>Sheet1!$A$2</c:f>
              <c:strCache>
                <c:ptCount val="1"/>
                <c:pt idx="0">
                  <c:v>PRIT Total Private Equity</c:v>
                </c:pt>
              </c:strCache>
            </c:strRef>
          </c:tx>
          <c:spPr>
            <a:solidFill>
              <a:srgbClr val="FFFFCC"/>
            </a:solidFill>
            <a:ln w="11644">
              <a:solidFill>
                <a:srgbClr val="000000"/>
              </a:solidFill>
              <a:prstDash val="solid"/>
            </a:ln>
          </c:spPr>
          <c:invertIfNegative val="0"/>
          <c:dPt>
            <c:idx val="0"/>
            <c:invertIfNegative val="0"/>
            <c:bubble3D val="0"/>
          </c:dPt>
          <c:dLbls>
            <c:dLbl>
              <c:idx val="0"/>
              <c:layout>
                <c:manualLayout>
                  <c:x val="-8.2164260717410321E-3"/>
                  <c:y val="1.5450568678915221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1.0453412073490813E-2"/>
                  <c:y val="1.0562846310877807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1.1276902887139107E-2"/>
                  <c:y val="8.5306285866809019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4595581802274715E-2"/>
                  <c:y val="4.7286016331291921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252438757655293E-2"/>
                  <c:y val="1.1347331583552056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1135608048993774E-2"/>
                  <c:y val="9.0086395450568683E-3"/>
                </c:manualLayout>
              </c:layout>
              <c:showLegendKey val="0"/>
              <c:showVal val="1"/>
              <c:showCatName val="0"/>
              <c:showSerName val="0"/>
              <c:showPercent val="0"/>
              <c:showBubbleSize val="0"/>
              <c:extLst>
                <c:ext xmlns:c15="http://schemas.microsoft.com/office/drawing/2012/chart" uri="{CE6537A1-D6FC-4f65-9D91-7224C49458BB}"/>
              </c:extLst>
            </c:dLbl>
            <c:spPr>
              <a:noFill/>
              <a:ln w="23287">
                <a:noFill/>
              </a:ln>
            </c:spPr>
            <c:txPr>
              <a:bodyPr/>
              <a:lstStyle/>
              <a:p>
                <a:pPr>
                  <a:defRPr sz="1100" b="0">
                    <a:solidFill>
                      <a:srgbClr val="002060"/>
                    </a:solidFill>
                    <a:latin typeface="Calibri" pitchFamily="34" charset="0"/>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Sheet1!$B$2:$G$2</c:f>
              <c:numCache>
                <c:formatCode>0.00%</c:formatCode>
                <c:ptCount val="6"/>
                <c:pt idx="0">
                  <c:v>3.9300000000000002E-2</c:v>
                </c:pt>
                <c:pt idx="1">
                  <c:v>9.2799999999999994E-2</c:v>
                </c:pt>
                <c:pt idx="2">
                  <c:v>0.1454</c:v>
                </c:pt>
                <c:pt idx="3">
                  <c:v>0.15870000000000001</c:v>
                </c:pt>
                <c:pt idx="4">
                  <c:v>7.0199999999999999E-2</c:v>
                </c:pt>
                <c:pt idx="5">
                  <c:v>0.1736</c:v>
                </c:pt>
              </c:numCache>
            </c:numRef>
          </c:val>
          <c:extLst/>
        </c:ser>
        <c:ser>
          <c:idx val="1"/>
          <c:order val="1"/>
          <c:tx>
            <c:strRef>
              <c:f>Sheet1!$A$3</c:f>
              <c:strCache>
                <c:ptCount val="1"/>
                <c:pt idx="0">
                  <c:v>PRIT Special Equity</c:v>
                </c:pt>
              </c:strCache>
            </c:strRef>
          </c:tx>
          <c:spPr>
            <a:solidFill>
              <a:srgbClr val="002060"/>
            </a:solidFill>
            <a:ln w="11644">
              <a:solidFill>
                <a:srgbClr val="000000"/>
              </a:solidFill>
              <a:prstDash val="solid"/>
            </a:ln>
          </c:spPr>
          <c:invertIfNegative val="0"/>
          <c:dLbls>
            <c:dLbl>
              <c:idx val="0"/>
              <c:layout>
                <c:manualLayout>
                  <c:x val="-1.2475941871822164E-3"/>
                  <c:y val="-3.869821521332456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3.7426727909011374E-3"/>
                  <c:y val="8.5152809288669418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3.2016622922134731E-3"/>
                  <c:y val="9.6841280256634594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4.7319558980704179E-3"/>
                  <c:y val="-3.293665568690566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5.8382552316551071E-3"/>
                  <c:y val="-2.1920612424445332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0"/>
                  <c:y val="8.8671233169024602E-3"/>
                </c:manualLayout>
              </c:layout>
              <c:showLegendKey val="0"/>
              <c:showVal val="1"/>
              <c:showCatName val="0"/>
              <c:showSerName val="0"/>
              <c:showPercent val="0"/>
              <c:showBubbleSize val="0"/>
              <c:extLst>
                <c:ext xmlns:c15="http://schemas.microsoft.com/office/drawing/2012/chart" uri="{CE6537A1-D6FC-4f65-9D91-7224C49458BB}"/>
              </c:extLst>
            </c:dLbl>
            <c:spPr>
              <a:noFill/>
              <a:ln w="23287">
                <a:noFill/>
              </a:ln>
            </c:spPr>
            <c:txPr>
              <a:bodyPr/>
              <a:lstStyle/>
              <a:p>
                <a:pPr>
                  <a:defRPr sz="1100" b="0">
                    <a:solidFill>
                      <a:srgbClr val="002060"/>
                    </a:solidFill>
                    <a:latin typeface="Calibri" pitchFamily="34" charset="0"/>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Sheet1!$B$3:$G$3</c:f>
              <c:numCache>
                <c:formatCode>0.00%</c:formatCode>
                <c:ptCount val="6"/>
                <c:pt idx="0">
                  <c:v>3.95E-2</c:v>
                </c:pt>
                <c:pt idx="1">
                  <c:v>0.1037</c:v>
                </c:pt>
                <c:pt idx="2">
                  <c:v>0.16070000000000001</c:v>
                </c:pt>
                <c:pt idx="3">
                  <c:v>0.16200000000000001</c:v>
                </c:pt>
                <c:pt idx="4">
                  <c:v>6.8199999999999997E-2</c:v>
                </c:pt>
                <c:pt idx="5">
                  <c:v>0.19359999999999999</c:v>
                </c:pt>
              </c:numCache>
            </c:numRef>
          </c:val>
          <c:extLst/>
        </c:ser>
        <c:ser>
          <c:idx val="2"/>
          <c:order val="2"/>
          <c:tx>
            <c:strRef>
              <c:f>Sheet1!$A$4</c:f>
              <c:strCache>
                <c:ptCount val="1"/>
                <c:pt idx="0">
                  <c:v>PRIT Venture Capital</c:v>
                </c:pt>
              </c:strCache>
            </c:strRef>
          </c:tx>
          <c:spPr>
            <a:solidFill>
              <a:srgbClr val="0070C0"/>
            </a:solidFill>
            <a:ln w="11644">
              <a:solidFill>
                <a:srgbClr val="000000"/>
              </a:solidFill>
              <a:prstDash val="solid"/>
            </a:ln>
          </c:spPr>
          <c:invertIfNegative val="0"/>
          <c:dLbls>
            <c:dLbl>
              <c:idx val="0"/>
              <c:layout>
                <c:manualLayout>
                  <c:x val="4.1910542432195977E-3"/>
                  <c:y val="-1.0474992709244677E-3"/>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9.0400262467191603E-3"/>
                  <c:y val="8.5148360692201604E-3"/>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8.0751312335958E-3"/>
                  <c:y val="2.0481554389034703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2.2787510936132984E-2"/>
                  <c:y val="-1.2277631962671332E-3"/>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2.5195756780402451E-3"/>
                  <c:y val="5.6737399350504916E-3"/>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0570209973753382E-2"/>
                  <c:y val="1.1617089530475357E-2"/>
                </c:manualLayout>
              </c:layout>
              <c:showLegendKey val="0"/>
              <c:showVal val="1"/>
              <c:showCatName val="0"/>
              <c:showSerName val="0"/>
              <c:showPercent val="0"/>
              <c:showBubbleSize val="0"/>
              <c:extLst>
                <c:ext xmlns:c15="http://schemas.microsoft.com/office/drawing/2012/chart" uri="{CE6537A1-D6FC-4f65-9D91-7224C49458BB}"/>
              </c:extLst>
            </c:dLbl>
            <c:spPr>
              <a:noFill/>
              <a:ln w="23287">
                <a:noFill/>
              </a:ln>
            </c:spPr>
            <c:txPr>
              <a:bodyPr/>
              <a:lstStyle/>
              <a:p>
                <a:pPr>
                  <a:defRPr sz="1100" b="0">
                    <a:solidFill>
                      <a:srgbClr val="002060"/>
                    </a:solidFill>
                    <a:latin typeface="Calibri" pitchFamily="34" charset="0"/>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Sheet1!$B$4:$G$4</c:f>
              <c:numCache>
                <c:formatCode>0.00%</c:formatCode>
                <c:ptCount val="6"/>
                <c:pt idx="0">
                  <c:v>4.2299999999999997E-2</c:v>
                </c:pt>
                <c:pt idx="1">
                  <c:v>6.2899999999999998E-2</c:v>
                </c:pt>
                <c:pt idx="2">
                  <c:v>0.104</c:v>
                </c:pt>
                <c:pt idx="3">
                  <c:v>0.16539999999999999</c:v>
                </c:pt>
                <c:pt idx="4">
                  <c:v>8.7300000000000003E-2</c:v>
                </c:pt>
                <c:pt idx="5">
                  <c:v>0.13830000000000001</c:v>
                </c:pt>
              </c:numCache>
            </c:numRef>
          </c:val>
          <c:extLst/>
        </c:ser>
        <c:ser>
          <c:idx val="3"/>
          <c:order val="3"/>
          <c:tx>
            <c:strRef>
              <c:f>Sheet1!$A$5</c:f>
              <c:strCache>
                <c:ptCount val="1"/>
                <c:pt idx="0">
                  <c:v>S&amp;P 500</c:v>
                </c:pt>
              </c:strCache>
            </c:strRef>
          </c:tx>
          <c:spPr>
            <a:solidFill>
              <a:srgbClr val="00B050"/>
            </a:solidFill>
            <a:ln w="11644">
              <a:solidFill>
                <a:srgbClr val="000000"/>
              </a:solidFill>
              <a:prstDash val="solid"/>
            </a:ln>
          </c:spPr>
          <c:invertIfNegative val="0"/>
          <c:dLbls>
            <c:dLbl>
              <c:idx val="0"/>
              <c:layout>
                <c:manualLayout>
                  <c:x val="4.0253718285214344E-3"/>
                  <c:y val="1.002898075240595E-2"/>
                </c:manualLayout>
              </c:layout>
              <c:showLegendKey val="0"/>
              <c:showVal val="1"/>
              <c:showCatName val="0"/>
              <c:showSerName val="0"/>
              <c:showPercent val="0"/>
              <c:showBubbleSize val="0"/>
              <c:extLst>
                <c:ext xmlns:c15="http://schemas.microsoft.com/office/drawing/2012/chart" uri="{CE6537A1-D6FC-4f65-9D91-7224C49458BB}"/>
              </c:extLst>
            </c:dLbl>
            <c:dLbl>
              <c:idx val="1"/>
              <c:layout>
                <c:manualLayout>
                  <c:x val="2.9190726159230096E-3"/>
                  <c:y val="1.1339676290463735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2.6608705161854768E-3"/>
                  <c:y val="2.8566662218070197E-3"/>
                </c:manualLayout>
              </c:layout>
              <c:showLegendKey val="0"/>
              <c:showVal val="1"/>
              <c:showCatName val="0"/>
              <c:showSerName val="0"/>
              <c:showPercent val="0"/>
              <c:showBubbleSize val="0"/>
              <c:extLst>
                <c:ext xmlns:c15="http://schemas.microsoft.com/office/drawing/2012/chart" uri="{CE6537A1-D6FC-4f65-9D91-7224C49458BB}"/>
              </c:extLst>
            </c:dLbl>
            <c:dLbl>
              <c:idx val="3"/>
              <c:layout>
                <c:manualLayout>
                  <c:x val="1.9044838145231845E-2"/>
                  <c:y val="1.1929356288091107E-2"/>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5.2972440944881894E-3"/>
                  <c:y val="1.5531496062992126E-2"/>
                </c:manualLayout>
              </c:layout>
              <c:showLegendKey val="0"/>
              <c:showVal val="1"/>
              <c:showCatName val="0"/>
              <c:showSerName val="0"/>
              <c:showPercent val="0"/>
              <c:showBubbleSize val="0"/>
              <c:extLst>
                <c:ext xmlns:c15="http://schemas.microsoft.com/office/drawing/2012/chart" uri="{CE6537A1-D6FC-4f65-9D91-7224C49458BB}"/>
              </c:extLst>
            </c:dLbl>
            <c:dLbl>
              <c:idx val="5"/>
              <c:layout>
                <c:manualLayout>
                  <c:x val="1.3230861767279091E-2"/>
                  <c:y val="1.096334356510521E-2"/>
                </c:manualLayout>
              </c:layout>
              <c:showLegendKey val="0"/>
              <c:showVal val="1"/>
              <c:showCatName val="0"/>
              <c:showSerName val="0"/>
              <c:showPercent val="0"/>
              <c:showBubbleSize val="0"/>
              <c:extLst>
                <c:ext xmlns:c15="http://schemas.microsoft.com/office/drawing/2012/chart" uri="{CE6537A1-D6FC-4f65-9D91-7224C49458BB}"/>
              </c:extLst>
            </c:dLbl>
            <c:spPr>
              <a:noFill/>
              <a:ln w="23287">
                <a:noFill/>
              </a:ln>
            </c:spPr>
            <c:txPr>
              <a:bodyPr/>
              <a:lstStyle/>
              <a:p>
                <a:pPr>
                  <a:defRPr sz="1100">
                    <a:solidFill>
                      <a:srgbClr val="002060"/>
                    </a:solidFill>
                    <a:latin typeface="Calibri" pitchFamily="34" charset="0"/>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CYTD</c:v>
                </c:pt>
                <c:pt idx="1">
                  <c:v>FYTD</c:v>
                </c:pt>
                <c:pt idx="2">
                  <c:v>1Year</c:v>
                </c:pt>
                <c:pt idx="3">
                  <c:v>3Year</c:v>
                </c:pt>
                <c:pt idx="4">
                  <c:v>5Year</c:v>
                </c:pt>
                <c:pt idx="5">
                  <c:v>10Year</c:v>
                </c:pt>
              </c:strCache>
            </c:strRef>
          </c:cat>
          <c:val>
            <c:numRef>
              <c:f>Sheet1!$B$5:$G$5</c:f>
              <c:numCache>
                <c:formatCode>0.00%</c:formatCode>
                <c:ptCount val="6"/>
                <c:pt idx="0">
                  <c:v>0.1061</c:v>
                </c:pt>
                <c:pt idx="1">
                  <c:v>0.1719</c:v>
                </c:pt>
                <c:pt idx="2">
                  <c:v>0.1396</c:v>
                </c:pt>
                <c:pt idx="3">
                  <c:v>0.12670000000000001</c:v>
                </c:pt>
                <c:pt idx="4">
                  <c:v>5.8099999999999999E-2</c:v>
                </c:pt>
                <c:pt idx="5">
                  <c:v>8.5300000000000001E-2</c:v>
                </c:pt>
              </c:numCache>
            </c:numRef>
          </c:val>
        </c:ser>
        <c:dLbls>
          <c:showLegendKey val="1"/>
          <c:showVal val="1"/>
          <c:showCatName val="1"/>
          <c:showSerName val="1"/>
          <c:showPercent val="1"/>
          <c:showBubbleSize val="1"/>
        </c:dLbls>
        <c:gapWidth val="150"/>
        <c:axId val="555575936"/>
        <c:axId val="555575544"/>
      </c:barChart>
      <c:catAx>
        <c:axId val="555575936"/>
        <c:scaling>
          <c:orientation val="minMax"/>
        </c:scaling>
        <c:delete val="0"/>
        <c:axPos val="b"/>
        <c:numFmt formatCode="General" sourceLinked="1"/>
        <c:majorTickMark val="out"/>
        <c:minorTickMark val="cross"/>
        <c:tickLblPos val="nextTo"/>
        <c:spPr>
          <a:ln w="2911">
            <a:solidFill>
              <a:schemeClr val="tx1"/>
            </a:solidFill>
            <a:prstDash val="solid"/>
          </a:ln>
        </c:spPr>
        <c:txPr>
          <a:bodyPr rot="0" vert="horz"/>
          <a:lstStyle/>
          <a:p>
            <a:pPr>
              <a:defRPr sz="1100">
                <a:solidFill>
                  <a:srgbClr val="002060"/>
                </a:solidFill>
                <a:latin typeface="Calibri" pitchFamily="34" charset="0"/>
                <a:cs typeface="Calibri" pitchFamily="34" charset="0"/>
              </a:defRPr>
            </a:pPr>
            <a:endParaRPr lang="en-US"/>
          </a:p>
        </c:txPr>
        <c:crossAx val="555575544"/>
        <c:crosses val="autoZero"/>
        <c:auto val="1"/>
        <c:lblAlgn val="ctr"/>
        <c:lblOffset val="100"/>
        <c:noMultiLvlLbl val="1"/>
      </c:catAx>
      <c:valAx>
        <c:axId val="555575544"/>
        <c:scaling>
          <c:orientation val="minMax"/>
        </c:scaling>
        <c:delete val="0"/>
        <c:axPos val="l"/>
        <c:numFmt formatCode="0%" sourceLinked="0"/>
        <c:majorTickMark val="out"/>
        <c:minorTickMark val="cross"/>
        <c:tickLblPos val="nextTo"/>
        <c:spPr>
          <a:ln w="2911">
            <a:solidFill>
              <a:schemeClr val="tx1"/>
            </a:solidFill>
            <a:prstDash val="solid"/>
          </a:ln>
        </c:spPr>
        <c:txPr>
          <a:bodyPr rot="0" vert="horz"/>
          <a:lstStyle/>
          <a:p>
            <a:pPr>
              <a:defRPr sz="1100" b="0">
                <a:solidFill>
                  <a:srgbClr val="002060"/>
                </a:solidFill>
                <a:latin typeface="Calibri" pitchFamily="34" charset="0"/>
                <a:cs typeface="Calibri" pitchFamily="34" charset="0"/>
              </a:defRPr>
            </a:pPr>
            <a:endParaRPr lang="en-US"/>
          </a:p>
        </c:txPr>
        <c:crossAx val="555575936"/>
        <c:crosses val="autoZero"/>
        <c:crossBetween val="between"/>
      </c:valAx>
      <c:spPr>
        <a:noFill/>
        <a:ln w="23287">
          <a:noFill/>
        </a:ln>
      </c:spPr>
    </c:plotArea>
    <c:legend>
      <c:legendPos val="t"/>
      <c:layout>
        <c:manualLayout>
          <c:xMode val="edge"/>
          <c:yMode val="edge"/>
          <c:x val="0.17618823011682305"/>
          <c:y val="0.92025904779348844"/>
          <c:w val="0.69012762467191602"/>
          <c:h val="4.7461905803441229E-2"/>
        </c:manualLayout>
      </c:layout>
      <c:overlay val="1"/>
      <c:spPr>
        <a:noFill/>
        <a:ln w="2911">
          <a:noFill/>
          <a:prstDash val="solid"/>
        </a:ln>
      </c:spPr>
      <c:txPr>
        <a:bodyPr/>
        <a:lstStyle/>
        <a:p>
          <a:pPr>
            <a:defRPr b="0">
              <a:solidFill>
                <a:srgbClr val="002060"/>
              </a:solidFill>
              <a:latin typeface="Calibri" pitchFamily="34" charset="0"/>
              <a:cs typeface="Calibri" pitchFamily="34" charset="0"/>
            </a:defRPr>
          </a:pPr>
          <a:endParaRPr lang="en-US"/>
        </a:p>
      </c:txPr>
    </c:legend>
    <c:plotVisOnly val="1"/>
    <c:dispBlanksAs val="gap"/>
    <c:showDLblsOverMax val="1"/>
  </c:chart>
  <c:spPr>
    <a:noFill/>
    <a:ln>
      <a:noFill/>
    </a:ln>
    <a:scene3d>
      <a:camera prst="orthographicFront"/>
      <a:lightRig rig="threePt" dir="t"/>
    </a:scene3d>
    <a:sp3d>
      <a:bevelB/>
    </a:sp3d>
  </c:spPr>
  <c:txPr>
    <a:bodyPr/>
    <a:lstStyle/>
    <a:p>
      <a:pPr>
        <a:defRPr sz="1200" b="1" i="0" u="none" strike="noStrike" baseline="0">
          <a:solidFill>
            <a:schemeClr val="tx1"/>
          </a:solidFill>
          <a:latin typeface="+mn-lt"/>
          <a:ea typeface="Times New Roman"/>
          <a:cs typeface="Times New Roman"/>
        </a:defRPr>
      </a:pPr>
      <a:endParaRPr lang="en-US"/>
    </a:p>
  </c:txPr>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40"/>
      <c:rotY val="0"/>
      <c:rAngAx val="0"/>
    </c:view3D>
    <c:floor>
      <c:thickness val="0"/>
    </c:floor>
    <c:sideWall>
      <c:thickness val="0"/>
    </c:sideWall>
    <c:backWall>
      <c:thickness val="0"/>
    </c:backWall>
    <c:plotArea>
      <c:layout>
        <c:manualLayout>
          <c:layoutTarget val="inner"/>
          <c:xMode val="edge"/>
          <c:yMode val="edge"/>
          <c:x val="0.18324829931972789"/>
          <c:y val="0.20619594400381391"/>
          <c:w val="0.68962585034013602"/>
          <c:h val="0.67050965737726931"/>
        </c:manualLayout>
      </c:layout>
      <c:pie3DChart>
        <c:varyColors val="1"/>
        <c:ser>
          <c:idx val="0"/>
          <c:order val="0"/>
          <c:spPr>
            <a:ln w="12700">
              <a:solidFill>
                <a:srgbClr val="000000"/>
              </a:solidFill>
            </a:ln>
          </c:spPr>
          <c:dPt>
            <c:idx val="0"/>
            <c:bubble3D val="0"/>
            <c:spPr>
              <a:solidFill>
                <a:srgbClr val="3333FF"/>
              </a:solidFill>
              <a:ln w="12700">
                <a:solidFill>
                  <a:srgbClr val="000000"/>
                </a:solidFill>
              </a:ln>
            </c:spPr>
          </c:dPt>
          <c:dLbls>
            <c:dLbl>
              <c:idx val="0"/>
              <c:layout>
                <c:manualLayout>
                  <c:x val="4.9445872837323906E-2"/>
                  <c:y val="1.3853479242954402E-2"/>
                </c:manualLayout>
              </c:layout>
              <c:showLegendKey val="0"/>
              <c:showVal val="0"/>
              <c:showCatName val="1"/>
              <c:showSerName val="0"/>
              <c:showPercent val="1"/>
              <c:showBubbleSize val="0"/>
              <c:extLst>
                <c:ext xmlns:c15="http://schemas.microsoft.com/office/drawing/2012/chart" uri="{CE6537A1-D6FC-4f65-9D91-7224C49458BB}"/>
              </c:extLst>
            </c:dLbl>
            <c:dLbl>
              <c:idx val="1"/>
              <c:layout>
                <c:manualLayout>
                  <c:x val="5.0780371203599552E-2"/>
                  <c:y val="2.5210990960685301E-2"/>
                </c:manualLayout>
              </c:layout>
              <c:showLegendKey val="0"/>
              <c:showVal val="0"/>
              <c:showCatName val="1"/>
              <c:showSerName val="0"/>
              <c:showPercent val="1"/>
              <c:showBubbleSize val="0"/>
              <c:extLst>
                <c:ext xmlns:c15="http://schemas.microsoft.com/office/drawing/2012/chart" uri="{CE6537A1-D6FC-4f65-9D91-7224C49458BB}"/>
              </c:extLst>
            </c:dLbl>
            <c:dLbl>
              <c:idx val="2"/>
              <c:layout>
                <c:manualLayout>
                  <c:x val="-8.496819593979324E-2"/>
                  <c:y val="9.0480835490913139E-2"/>
                </c:manualLayout>
              </c:layout>
              <c:showLegendKey val="0"/>
              <c:showVal val="0"/>
              <c:showCatName val="1"/>
              <c:showSerName val="0"/>
              <c:showPercent val="1"/>
              <c:showBubbleSize val="0"/>
              <c:extLst>
                <c:ext xmlns:c15="http://schemas.microsoft.com/office/drawing/2012/chart" uri="{CE6537A1-D6FC-4f65-9D91-7224C49458BB}"/>
              </c:extLst>
            </c:dLbl>
            <c:dLbl>
              <c:idx val="3"/>
              <c:layout>
                <c:manualLayout>
                  <c:x val="-2.3879559697894907E-2"/>
                  <c:y val="-8.4710365717665187E-2"/>
                </c:manualLayout>
              </c:layout>
              <c:showLegendKey val="0"/>
              <c:showVal val="0"/>
              <c:showCatName val="1"/>
              <c:showSerName val="0"/>
              <c:showPercent val="1"/>
              <c:showBubbleSize val="0"/>
              <c:extLst>
                <c:ext xmlns:c15="http://schemas.microsoft.com/office/drawing/2012/chart" uri="{CE6537A1-D6FC-4f65-9D91-7224C49458BB}"/>
              </c:extLst>
            </c:dLbl>
            <c:dLbl>
              <c:idx val="4"/>
              <c:layout>
                <c:manualLayout>
                  <c:x val="-9.5880671166104242E-2"/>
                  <c:y val="5.1817600063362022E-2"/>
                </c:manualLayout>
              </c:layout>
              <c:showLegendKey val="0"/>
              <c:showVal val="0"/>
              <c:showCatName val="1"/>
              <c:showSerName val="0"/>
              <c:showPercent val="1"/>
              <c:showBubbleSize val="0"/>
              <c:extLst>
                <c:ext xmlns:c15="http://schemas.microsoft.com/office/drawing/2012/chart" uri="{CE6537A1-D6FC-4f65-9D91-7224C49458BB}"/>
              </c:extLst>
            </c:dLbl>
            <c:dLbl>
              <c:idx val="5"/>
              <c:layout>
                <c:manualLayout>
                  <c:x val="-0.11356560340671702"/>
                  <c:y val="-8.4792396905618225E-3"/>
                </c:manualLayout>
              </c:layout>
              <c:showLegendKey val="0"/>
              <c:showVal val="0"/>
              <c:showCatName val="1"/>
              <c:showSerName val="0"/>
              <c:showPercent val="1"/>
              <c:showBubbleSize val="0"/>
              <c:extLst>
                <c:ext xmlns:c15="http://schemas.microsoft.com/office/drawing/2012/chart" uri="{CE6537A1-D6FC-4f65-9D91-7224C49458BB}"/>
              </c:extLst>
            </c:dLbl>
            <c:dLbl>
              <c:idx val="6"/>
              <c:layout>
                <c:manualLayout>
                  <c:x val="1.016692109914832E-2"/>
                  <c:y val="-6.8929262352493456E-2"/>
                </c:manualLayout>
              </c:layout>
              <c:showLegendKey val="0"/>
              <c:showVal val="0"/>
              <c:showCatName val="1"/>
              <c:showSerName val="0"/>
              <c:showPercent val="1"/>
              <c:showBubbleSize val="0"/>
              <c:extLst>
                <c:ext xmlns:c15="http://schemas.microsoft.com/office/drawing/2012/chart" uri="{CE6537A1-D6FC-4f65-9D91-7224C49458BB}"/>
              </c:extLst>
            </c:dLbl>
            <c:dLbl>
              <c:idx val="7"/>
              <c:layout>
                <c:manualLayout>
                  <c:x val="8.8859941614441051E-2"/>
                  <c:y val="-3.8880824785516729E-2"/>
                </c:manualLayout>
              </c:layout>
              <c:showLegendKey val="0"/>
              <c:showVal val="0"/>
              <c:showCatName val="1"/>
              <c:showSerName val="0"/>
              <c:showPercent val="1"/>
              <c:showBubbleSize val="0"/>
              <c:extLst>
                <c:ext xmlns:c15="http://schemas.microsoft.com/office/drawing/2012/chart" uri="{CE6537A1-D6FC-4f65-9D91-7224C49458BB}"/>
              </c:extLst>
            </c:dLbl>
            <c:numFmt formatCode="0.0%" sourceLinked="0"/>
            <c:spPr>
              <a:noFill/>
              <a:ln>
                <a:noFill/>
              </a:ln>
              <a:effectLst/>
            </c:spPr>
            <c:txPr>
              <a:bodyPr/>
              <a:lstStyle/>
              <a:p>
                <a:pPr>
                  <a:defRPr sz="1200">
                    <a:solidFill>
                      <a:srgbClr val="002060"/>
                    </a:solidFill>
                    <a:latin typeface="Calibri" pitchFamily="34" charset="0"/>
                    <a:cs typeface="Calibri" pitchFamily="34" charset="0"/>
                  </a:defRPr>
                </a:pPr>
                <a:endParaRPr lang="en-US"/>
              </a:p>
            </c:txPr>
            <c:showLegendKey val="0"/>
            <c:showVal val="0"/>
            <c:showCatName val="1"/>
            <c:showSerName val="0"/>
            <c:showPercent val="1"/>
            <c:showBubbleSize val="0"/>
            <c:showLeaderLines val="1"/>
            <c:extLst>
              <c:ext xmlns:c15="http://schemas.microsoft.com/office/drawing/2012/chart" uri="{CE6537A1-D6FC-4f65-9D91-7224C49458BB}"/>
            </c:extLst>
          </c:dLbls>
          <c:cat>
            <c:strRef>
              <c:f>Sheet1!$A$2:$A$8</c:f>
              <c:strCache>
                <c:ptCount val="7"/>
                <c:pt idx="0">
                  <c:v>Global Equity</c:v>
                </c:pt>
                <c:pt idx="1">
                  <c:v>Core Fixed Income</c:v>
                </c:pt>
                <c:pt idx="2">
                  <c:v>Value-Added Fixed Income</c:v>
                </c:pt>
                <c:pt idx="3">
                  <c:v>Private Equity</c:v>
                </c:pt>
                <c:pt idx="4">
                  <c:v>Real Estate</c:v>
                </c:pt>
                <c:pt idx="5">
                  <c:v>Timber/Natural Resources</c:v>
                </c:pt>
                <c:pt idx="6">
                  <c:v>Hedge Funds</c:v>
                </c:pt>
              </c:strCache>
            </c:strRef>
          </c:cat>
          <c:val>
            <c:numRef>
              <c:f>Sheet1!$B$2:$B$8</c:f>
              <c:numCache>
                <c:formatCode>0.0%</c:formatCode>
                <c:ptCount val="7"/>
                <c:pt idx="0">
                  <c:v>0.43</c:v>
                </c:pt>
                <c:pt idx="1">
                  <c:v>0.13</c:v>
                </c:pt>
                <c:pt idx="2">
                  <c:v>0.1</c:v>
                </c:pt>
                <c:pt idx="3">
                  <c:v>0.1</c:v>
                </c:pt>
                <c:pt idx="4">
                  <c:v>0.1</c:v>
                </c:pt>
                <c:pt idx="5">
                  <c:v>0.04</c:v>
                </c:pt>
                <c:pt idx="6">
                  <c:v>0.1</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view3D>
      <c:rotX val="30"/>
      <c:rotY val="0"/>
      <c:rAngAx val="0"/>
    </c:view3D>
    <c:floor>
      <c:thickness val="0"/>
    </c:floor>
    <c:sideWall>
      <c:thickness val="0"/>
    </c:sideWall>
    <c:backWall>
      <c:thickness val="0"/>
    </c:backWall>
    <c:plotArea>
      <c:layout>
        <c:manualLayout>
          <c:layoutTarget val="inner"/>
          <c:xMode val="edge"/>
          <c:yMode val="edge"/>
          <c:x val="0.1269737688217715"/>
          <c:y val="0.10108024691358024"/>
          <c:w val="0.81589904524670942"/>
          <c:h val="0.81841563786008231"/>
        </c:manualLayout>
      </c:layout>
      <c:pie3DChart>
        <c:varyColors val="1"/>
        <c:ser>
          <c:idx val="0"/>
          <c:order val="0"/>
          <c:spPr>
            <a:ln w="12700">
              <a:solidFill>
                <a:srgbClr val="000000"/>
              </a:solidFill>
            </a:ln>
          </c:spPr>
          <c:dPt>
            <c:idx val="0"/>
            <c:bubble3D val="0"/>
            <c:spPr>
              <a:solidFill>
                <a:srgbClr val="3333FF"/>
              </a:solidFill>
              <a:ln w="12700">
                <a:solidFill>
                  <a:srgbClr val="000000"/>
                </a:solidFill>
              </a:ln>
            </c:spPr>
          </c:dPt>
          <c:dLbls>
            <c:dLbl>
              <c:idx val="0"/>
              <c:layout>
                <c:manualLayout>
                  <c:x val="-0.11820190950658106"/>
                  <c:y val="0.36988006707494897"/>
                </c:manualLayout>
              </c:layout>
              <c:tx>
                <c:rich>
                  <a:bodyPr/>
                  <a:lstStyle/>
                  <a:p>
                    <a:r>
                      <a:rPr lang="en-US" sz="1100" dirty="0" smtClean="0">
                        <a:solidFill>
                          <a:srgbClr val="002060"/>
                        </a:solidFill>
                      </a:rPr>
                      <a:t>Global Equity 45.1%</a:t>
                    </a:r>
                    <a:endParaRPr lang="en-US" dirty="0"/>
                  </a:p>
                </c:rich>
              </c:tx>
              <c:showLegendKey val="0"/>
              <c:showVal val="1"/>
              <c:showCatName val="0"/>
              <c:showSerName val="0"/>
              <c:showPercent val="0"/>
              <c:showBubbleSize val="0"/>
              <c:extLst>
                <c:ext xmlns:c15="http://schemas.microsoft.com/office/drawing/2012/chart" uri="{CE6537A1-D6FC-4f65-9D91-7224C49458BB}"/>
              </c:extLst>
            </c:dLbl>
            <c:dLbl>
              <c:idx val="1"/>
              <c:layout>
                <c:manualLayout>
                  <c:x val="-3.2007164880241246E-2"/>
                  <c:y val="5.6164941187907068E-2"/>
                </c:manualLayout>
              </c:layout>
              <c:tx>
                <c:rich>
                  <a:bodyPr/>
                  <a:lstStyle/>
                  <a:p>
                    <a:r>
                      <a:rPr lang="en-US" sz="1100" dirty="0" smtClean="0">
                        <a:solidFill>
                          <a:srgbClr val="002060"/>
                        </a:solidFill>
                      </a:rPr>
                      <a:t>Core </a:t>
                    </a:r>
                    <a:r>
                      <a:rPr lang="en-US" sz="1100" dirty="0">
                        <a:solidFill>
                          <a:srgbClr val="002060"/>
                        </a:solidFill>
                      </a:rPr>
                      <a:t>Fixed Income
</a:t>
                    </a:r>
                    <a:r>
                      <a:rPr lang="en-US" sz="1100" dirty="0" smtClean="0">
                        <a:solidFill>
                          <a:srgbClr val="002060"/>
                        </a:solidFill>
                      </a:rPr>
                      <a:t>12.9%</a:t>
                    </a:r>
                    <a:endParaRPr lang="en-US" dirty="0"/>
                  </a:p>
                </c:rich>
              </c:tx>
              <c:showLegendKey val="0"/>
              <c:showVal val="0"/>
              <c:showCatName val="1"/>
              <c:showSerName val="0"/>
              <c:showPercent val="1"/>
              <c:showBubbleSize val="0"/>
              <c:extLst>
                <c:ext xmlns:c15="http://schemas.microsoft.com/office/drawing/2012/chart" uri="{CE6537A1-D6FC-4f65-9D91-7224C49458BB}"/>
              </c:extLst>
            </c:dLbl>
            <c:dLbl>
              <c:idx val="2"/>
              <c:layout>
                <c:manualLayout>
                  <c:x val="5.599149149318542E-2"/>
                  <c:y val="0.159053700463368"/>
                </c:manualLayout>
              </c:layout>
              <c:tx>
                <c:rich>
                  <a:bodyPr/>
                  <a:lstStyle/>
                  <a:p>
                    <a:r>
                      <a:rPr lang="en-US" sz="1100" dirty="0" smtClean="0">
                        <a:solidFill>
                          <a:srgbClr val="002060"/>
                        </a:solidFill>
                      </a:rPr>
                      <a:t>Value-Added </a:t>
                    </a:r>
                    <a:r>
                      <a:rPr lang="en-US" sz="1100" dirty="0">
                        <a:solidFill>
                          <a:srgbClr val="002060"/>
                        </a:solidFill>
                      </a:rPr>
                      <a:t>Fixed Income
</a:t>
                    </a:r>
                    <a:r>
                      <a:rPr lang="en-US" sz="1100" dirty="0" smtClean="0">
                        <a:solidFill>
                          <a:srgbClr val="002060"/>
                        </a:solidFill>
                      </a:rPr>
                      <a:t>8.3%</a:t>
                    </a:r>
                    <a:endParaRPr lang="en-US" dirty="0"/>
                  </a:p>
                </c:rich>
              </c:tx>
              <c:showLegendKey val="0"/>
              <c:showVal val="0"/>
              <c:showCatName val="1"/>
              <c:showSerName val="0"/>
              <c:showPercent val="1"/>
              <c:showBubbleSize val="0"/>
              <c:extLst>
                <c:ext xmlns:c15="http://schemas.microsoft.com/office/drawing/2012/chart" uri="{CE6537A1-D6FC-4f65-9D91-7224C49458BB}"/>
              </c:extLst>
            </c:dLbl>
            <c:dLbl>
              <c:idx val="3"/>
              <c:layout>
                <c:manualLayout>
                  <c:x val="8.4966612402654768E-3"/>
                  <c:y val="-0.2516977333851787"/>
                </c:manualLayout>
              </c:layout>
              <c:tx>
                <c:rich>
                  <a:bodyPr/>
                  <a:lstStyle/>
                  <a:p>
                    <a:r>
                      <a:rPr lang="en-US" sz="1100" dirty="0" smtClean="0">
                        <a:solidFill>
                          <a:srgbClr val="002060"/>
                        </a:solidFill>
                      </a:rPr>
                      <a:t>Private </a:t>
                    </a:r>
                    <a:r>
                      <a:rPr lang="en-US" sz="1100" dirty="0">
                        <a:solidFill>
                          <a:srgbClr val="002060"/>
                        </a:solidFill>
                      </a:rPr>
                      <a:t>Equity
</a:t>
                    </a:r>
                    <a:r>
                      <a:rPr lang="en-US" sz="1100" dirty="0" smtClean="0">
                        <a:solidFill>
                          <a:srgbClr val="002060"/>
                        </a:solidFill>
                      </a:rPr>
                      <a:t>11.4%</a:t>
                    </a:r>
                    <a:endParaRPr lang="en-US" dirty="0"/>
                  </a:p>
                </c:rich>
              </c:tx>
              <c:showLegendKey val="0"/>
              <c:showVal val="0"/>
              <c:showCatName val="1"/>
              <c:showSerName val="0"/>
              <c:showPercent val="1"/>
              <c:showBubbleSize val="0"/>
              <c:extLst>
                <c:ext xmlns:c15="http://schemas.microsoft.com/office/drawing/2012/chart" uri="{CE6537A1-D6FC-4f65-9D91-7224C49458BB}"/>
              </c:extLst>
            </c:dLbl>
            <c:dLbl>
              <c:idx val="4"/>
              <c:layout>
                <c:manualLayout>
                  <c:x val="7.1497136755463347E-2"/>
                  <c:y val="-0.16001770033375456"/>
                </c:manualLayout>
              </c:layout>
              <c:tx>
                <c:rich>
                  <a:bodyPr/>
                  <a:lstStyle/>
                  <a:p>
                    <a:r>
                      <a:rPr lang="en-US" sz="1100" dirty="0">
                        <a:solidFill>
                          <a:srgbClr val="002060"/>
                        </a:solidFill>
                      </a:rPr>
                      <a:t>Real Estate
</a:t>
                    </a:r>
                    <a:r>
                      <a:rPr lang="en-US" sz="1100" dirty="0" smtClean="0">
                        <a:solidFill>
                          <a:srgbClr val="002060"/>
                        </a:solidFill>
                      </a:rPr>
                      <a:t>9.0%</a:t>
                    </a:r>
                    <a:endParaRPr lang="en-US" dirty="0"/>
                  </a:p>
                </c:rich>
              </c:tx>
              <c:showLegendKey val="0"/>
              <c:showVal val="0"/>
              <c:showCatName val="1"/>
              <c:showSerName val="0"/>
              <c:showPercent val="1"/>
              <c:showBubbleSize val="0"/>
              <c:extLst>
                <c:ext xmlns:c15="http://schemas.microsoft.com/office/drawing/2012/chart" uri="{CE6537A1-D6FC-4f65-9D91-7224C49458BB}"/>
              </c:extLst>
            </c:dLbl>
            <c:dLbl>
              <c:idx val="5"/>
              <c:layout>
                <c:manualLayout>
                  <c:x val="0.18099143857017871"/>
                  <c:y val="-0.13149808820193773"/>
                </c:manualLayout>
              </c:layout>
              <c:tx>
                <c:rich>
                  <a:bodyPr/>
                  <a:lstStyle/>
                  <a:p>
                    <a:r>
                      <a:rPr lang="en-US" sz="1100" dirty="0">
                        <a:solidFill>
                          <a:srgbClr val="002060"/>
                        </a:solidFill>
                      </a:rPr>
                      <a:t>Timber/Natural Resources
</a:t>
                    </a:r>
                    <a:r>
                      <a:rPr lang="en-US" sz="1100" dirty="0" smtClean="0">
                        <a:solidFill>
                          <a:srgbClr val="002060"/>
                        </a:solidFill>
                      </a:rPr>
                      <a:t>3.9%</a:t>
                    </a:r>
                    <a:endParaRPr lang="en-US" dirty="0"/>
                  </a:p>
                </c:rich>
              </c:tx>
              <c:showLegendKey val="0"/>
              <c:showVal val="0"/>
              <c:showCatName val="1"/>
              <c:showSerName val="0"/>
              <c:showPercent val="1"/>
              <c:showBubbleSize val="0"/>
              <c:extLst>
                <c:ext xmlns:c15="http://schemas.microsoft.com/office/drawing/2012/chart" uri="{CE6537A1-D6FC-4f65-9D91-7224C49458BB}"/>
              </c:extLst>
            </c:dLbl>
            <c:dLbl>
              <c:idx val="6"/>
              <c:layout>
                <c:manualLayout>
                  <c:x val="0.22063228291292827"/>
                  <c:y val="-9.5135040990246597E-2"/>
                </c:manualLayout>
              </c:layout>
              <c:tx>
                <c:rich>
                  <a:bodyPr/>
                  <a:lstStyle/>
                  <a:p>
                    <a:r>
                      <a:rPr lang="en-US" sz="1100" dirty="0">
                        <a:solidFill>
                          <a:srgbClr val="002060"/>
                        </a:solidFill>
                      </a:rPr>
                      <a:t>Hedge Funds
</a:t>
                    </a:r>
                    <a:r>
                      <a:rPr lang="en-US" sz="1100" dirty="0" smtClean="0">
                        <a:solidFill>
                          <a:srgbClr val="002060"/>
                        </a:solidFill>
                      </a:rPr>
                      <a:t>9.3%</a:t>
                    </a:r>
                    <a:endParaRPr lang="en-US" dirty="0"/>
                  </a:p>
                </c:rich>
              </c:tx>
              <c:showLegendKey val="0"/>
              <c:showVal val="0"/>
              <c:showCatName val="1"/>
              <c:showSerName val="0"/>
              <c:showPercent val="1"/>
              <c:showBubbleSize val="0"/>
              <c:extLst>
                <c:ext xmlns:c15="http://schemas.microsoft.com/office/drawing/2012/chart" uri="{CE6537A1-D6FC-4f65-9D91-7224C49458BB}"/>
              </c:extLst>
            </c:dLbl>
            <c:dLbl>
              <c:idx val="7"/>
              <c:layout>
                <c:manualLayout>
                  <c:x val="0.21247047067543465"/>
                  <c:y val="-2.6082272123391984E-2"/>
                </c:manualLayout>
              </c:layout>
              <c:tx>
                <c:rich>
                  <a:bodyPr/>
                  <a:lstStyle/>
                  <a:p>
                    <a:r>
                      <a:rPr lang="en-US" sz="1100" dirty="0">
                        <a:solidFill>
                          <a:srgbClr val="002060"/>
                        </a:solidFill>
                      </a:rPr>
                      <a:t>Portable Alpha Wind Down
</a:t>
                    </a:r>
                    <a:r>
                      <a:rPr lang="en-US" sz="1100" dirty="0" smtClean="0">
                        <a:solidFill>
                          <a:srgbClr val="002060"/>
                        </a:solidFill>
                      </a:rPr>
                      <a:t>0.1%</a:t>
                    </a:r>
                    <a:endParaRPr lang="en-US" dirty="0"/>
                  </a:p>
                </c:rich>
              </c:tx>
              <c:showLegendKey val="0"/>
              <c:showVal val="0"/>
              <c:showCatName val="1"/>
              <c:showSerName val="0"/>
              <c:showPercent val="1"/>
              <c:showBubbleSize val="0"/>
              <c:extLst>
                <c:ext xmlns:c15="http://schemas.microsoft.com/office/drawing/2012/chart" uri="{CE6537A1-D6FC-4f65-9D91-7224C49458BB}"/>
              </c:extLst>
            </c:dLbl>
            <c:numFmt formatCode="0.0%" sourceLinked="0"/>
            <c:spPr>
              <a:noFill/>
              <a:ln>
                <a:noFill/>
              </a:ln>
              <a:effectLst/>
            </c:spPr>
            <c:txPr>
              <a:bodyPr/>
              <a:lstStyle/>
              <a:p>
                <a:pPr>
                  <a:defRPr sz="1100">
                    <a:solidFill>
                      <a:srgbClr val="002060"/>
                    </a:solidFill>
                    <a:latin typeface="Calibri" pitchFamily="34" charset="0"/>
                    <a:cs typeface="Calibri" pitchFamily="34" charset="0"/>
                  </a:defRPr>
                </a:pPr>
                <a:endParaRPr lang="en-US"/>
              </a:p>
            </c:txPr>
            <c:showLegendKey val="0"/>
            <c:showVal val="0"/>
            <c:showCatName val="1"/>
            <c:showSerName val="0"/>
            <c:showPercent val="1"/>
            <c:showBubbleSize val="0"/>
            <c:showLeaderLines val="1"/>
            <c:leaderLines>
              <c:spPr>
                <a:ln>
                  <a:solidFill>
                    <a:srgbClr val="000000"/>
                  </a:solidFill>
                </a:ln>
              </c:spPr>
            </c:leaderLines>
            <c:extLst>
              <c:ext xmlns:c15="http://schemas.microsoft.com/office/drawing/2012/chart" uri="{CE6537A1-D6FC-4f65-9D91-7224C49458BB}"/>
            </c:extLst>
          </c:dLbls>
          <c:cat>
            <c:strRef>
              <c:f>'AA &amp; Performance Data'!$A$2:$A$9</c:f>
              <c:strCache>
                <c:ptCount val="8"/>
                <c:pt idx="0">
                  <c:v>Global Equity</c:v>
                </c:pt>
                <c:pt idx="1">
                  <c:v>Core Fixed Income</c:v>
                </c:pt>
                <c:pt idx="2">
                  <c:v>Value-Added Fixed Income</c:v>
                </c:pt>
                <c:pt idx="3">
                  <c:v>Private Equity</c:v>
                </c:pt>
                <c:pt idx="4">
                  <c:v>Real Estate</c:v>
                </c:pt>
                <c:pt idx="5">
                  <c:v>Timber/Natural Resources</c:v>
                </c:pt>
                <c:pt idx="6">
                  <c:v>Hedge Funds</c:v>
                </c:pt>
                <c:pt idx="7">
                  <c:v>Portable Alpha Wind Down</c:v>
                </c:pt>
              </c:strCache>
            </c:strRef>
          </c:cat>
          <c:val>
            <c:numRef>
              <c:f>'AA &amp; Performance Data'!$B$2:$B$9</c:f>
              <c:numCache>
                <c:formatCode>0.0%</c:formatCode>
                <c:ptCount val="8"/>
                <c:pt idx="0">
                  <c:v>0.44800000000000001</c:v>
                </c:pt>
                <c:pt idx="1">
                  <c:v>0.129</c:v>
                </c:pt>
                <c:pt idx="2">
                  <c:v>8.3000000000000004E-2</c:v>
                </c:pt>
                <c:pt idx="3">
                  <c:v>0.114</c:v>
                </c:pt>
                <c:pt idx="4">
                  <c:v>0.09</c:v>
                </c:pt>
                <c:pt idx="5">
                  <c:v>3.9E-2</c:v>
                </c:pt>
                <c:pt idx="6">
                  <c:v>9.2999999999999999E-2</c:v>
                </c:pt>
                <c:pt idx="7">
                  <c:v>1E-3</c:v>
                </c:pt>
              </c:numCache>
            </c:numRef>
          </c:val>
        </c:ser>
        <c:dLbls>
          <c:showLegendKey val="0"/>
          <c:showVal val="0"/>
          <c:showCatName val="1"/>
          <c:showSerName val="0"/>
          <c:showPercent val="1"/>
          <c:showBubbleSize val="0"/>
          <c:showLeaderLines val="1"/>
        </c:dLbls>
      </c:pie3DChart>
    </c:plotArea>
    <c:plotVisOnly val="1"/>
    <c:dispBlanksAs val="gap"/>
    <c:showDLblsOverMax val="0"/>
  </c:chart>
  <c:externalData r:id="rId2">
    <c:autoUpdate val="0"/>
  </c:externalData>
  <c:userShapes r:id="rId3"/>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478762246756009E-2"/>
          <c:y val="5.1643835695183306E-2"/>
          <c:w val="0.93063882961356315"/>
          <c:h val="0.76450958185021389"/>
        </c:manualLayout>
      </c:layout>
      <c:barChart>
        <c:barDir val="col"/>
        <c:grouping val="clustered"/>
        <c:varyColors val="0"/>
        <c:ser>
          <c:idx val="0"/>
          <c:order val="0"/>
          <c:tx>
            <c:v>Actual Allocation vs. Target Allocation</c:v>
          </c:tx>
          <c:spPr>
            <a:solidFill>
              <a:srgbClr val="9999FF"/>
            </a:solidFill>
            <a:ln w="12700">
              <a:solidFill>
                <a:schemeClr val="tx1"/>
              </a:solidFill>
              <a:prstDash val="solid"/>
            </a:ln>
            <a:scene3d>
              <a:camera prst="orthographicFront"/>
              <a:lightRig rig="threePt" dir="t"/>
            </a:scene3d>
            <a:sp3d/>
          </c:spPr>
          <c:invertIfNegative val="0"/>
          <c:dLbls>
            <c:dLbl>
              <c:idx val="1"/>
              <c:layout>
                <c:manualLayout>
                  <c:x val="-9.3904621592279941E-3"/>
                  <c:y val="8.2018006081663361E-2"/>
                </c:manualLayout>
              </c:layout>
              <c:showLegendKey val="0"/>
              <c:showVal val="1"/>
              <c:showCatName val="0"/>
              <c:showSerName val="0"/>
              <c:showPercent val="0"/>
              <c:showBubbleSize val="0"/>
              <c:extLst>
                <c:ext xmlns:c15="http://schemas.microsoft.com/office/drawing/2012/chart" uri="{CE6537A1-D6FC-4f65-9D91-7224C49458BB}"/>
              </c:extLst>
            </c:dLbl>
            <c:dLbl>
              <c:idx val="2"/>
              <c:layout>
                <c:manualLayout>
                  <c:x val="2.9761085530859732E-3"/>
                  <c:y val="0.35269840721153395"/>
                </c:manualLayout>
              </c:layout>
              <c:showLegendKey val="0"/>
              <c:showVal val="1"/>
              <c:showCatName val="0"/>
              <c:showSerName val="0"/>
              <c:showPercent val="0"/>
              <c:showBubbleSize val="0"/>
              <c:extLst>
                <c:ext xmlns:c15="http://schemas.microsoft.com/office/drawing/2012/chart" uri="{CE6537A1-D6FC-4f65-9D91-7224C49458BB}"/>
              </c:extLst>
            </c:dLbl>
            <c:dLbl>
              <c:idx val="4"/>
              <c:layout>
                <c:manualLayout>
                  <c:x val="-1.2849667501626947E-2"/>
                  <c:y val="0.23584308967226447"/>
                </c:manualLayout>
              </c:layout>
              <c:tx>
                <c:rich>
                  <a:bodyPr/>
                  <a:lstStyle/>
                  <a:p>
                    <a:r>
                      <a:rPr lang="en-US" sz="1100" dirty="0" smtClean="0"/>
                      <a:t>-1.0%</a:t>
                    </a:r>
                    <a:endParaRPr lang="en-US" dirty="0"/>
                  </a:p>
                </c:rich>
              </c:tx>
              <c:showLegendKey val="0"/>
              <c:showVal val="1"/>
              <c:showCatName val="0"/>
              <c:showSerName val="0"/>
              <c:showPercent val="0"/>
              <c:showBubbleSize val="0"/>
              <c:extLst>
                <c:ext xmlns:c15="http://schemas.microsoft.com/office/drawing/2012/chart" uri="{CE6537A1-D6FC-4f65-9D91-7224C49458BB}"/>
              </c:extLst>
            </c:dLbl>
            <c:dLbl>
              <c:idx val="5"/>
              <c:layout>
                <c:manualLayout>
                  <c:x val="-2.9761085530859732E-3"/>
                  <c:y val="7.8737172072480266E-2"/>
                </c:manualLayout>
              </c:layout>
              <c:showLegendKey val="0"/>
              <c:showVal val="1"/>
              <c:showCatName val="0"/>
              <c:showSerName val="0"/>
              <c:showPercent val="0"/>
              <c:showBubbleSize val="0"/>
              <c:extLst>
                <c:ext xmlns:c15="http://schemas.microsoft.com/office/drawing/2012/chart" uri="{CE6537A1-D6FC-4f65-9D91-7224C49458BB}"/>
              </c:extLst>
            </c:dLbl>
            <c:dLbl>
              <c:idx val="6"/>
              <c:layout>
                <c:manualLayout>
                  <c:x val="-6.6454218561270584E-3"/>
                  <c:y val="0.18313796589604103"/>
                </c:manualLayout>
              </c:layout>
              <c:showLegendKey val="0"/>
              <c:showVal val="1"/>
              <c:showCatName val="0"/>
              <c:showSerName val="0"/>
              <c:showPercent val="0"/>
              <c:showBubbleSize val="0"/>
              <c:extLst>
                <c:ext xmlns:c15="http://schemas.microsoft.com/office/drawing/2012/chart" uri="{CE6537A1-D6FC-4f65-9D91-7224C49458BB}"/>
              </c:extLst>
            </c:dLbl>
            <c:spPr>
              <a:noFill/>
              <a:ln>
                <a:noFill/>
              </a:ln>
              <a:effectLst/>
            </c:spPr>
            <c:txPr>
              <a:bodyPr/>
              <a:lstStyle/>
              <a:p>
                <a:pPr>
                  <a:defRPr sz="1100">
                    <a:latin typeface="Calibri" pitchFamily="34" charset="0"/>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Global Equity</c:v>
                </c:pt>
                <c:pt idx="1">
                  <c:v>Core Fixed Income</c:v>
                </c:pt>
                <c:pt idx="2">
                  <c:v>Value-Added Fixed Income</c:v>
                </c:pt>
                <c:pt idx="3">
                  <c:v>Private Equity</c:v>
                </c:pt>
                <c:pt idx="4">
                  <c:v>Real Estate</c:v>
                </c:pt>
                <c:pt idx="5">
                  <c:v>Timber/Natural Resources</c:v>
                </c:pt>
                <c:pt idx="6">
                  <c:v>Hedge Funds</c:v>
                </c:pt>
                <c:pt idx="7">
                  <c:v>Portable Alpha Wind Down</c:v>
                </c:pt>
              </c:strCache>
            </c:strRef>
          </c:cat>
          <c:val>
            <c:numRef>
              <c:f>Sheet1!$D$2:$D$9</c:f>
              <c:numCache>
                <c:formatCode>0.0%</c:formatCode>
                <c:ptCount val="8"/>
                <c:pt idx="0">
                  <c:v>2.1000000000000019E-2</c:v>
                </c:pt>
                <c:pt idx="1">
                  <c:v>-1.0000000000000009E-3</c:v>
                </c:pt>
                <c:pt idx="2">
                  <c:v>-1.7000000000000001E-2</c:v>
                </c:pt>
                <c:pt idx="3">
                  <c:v>1.3999999999999999E-2</c:v>
                </c:pt>
                <c:pt idx="4">
                  <c:v>-1.0000000000000009E-2</c:v>
                </c:pt>
                <c:pt idx="5">
                  <c:v>-1.0000000000000009E-3</c:v>
                </c:pt>
                <c:pt idx="6">
                  <c:v>-7.0000000000000062E-3</c:v>
                </c:pt>
                <c:pt idx="7">
                  <c:v>1E-3</c:v>
                </c:pt>
              </c:numCache>
            </c:numRef>
          </c:val>
        </c:ser>
        <c:dLbls>
          <c:showLegendKey val="0"/>
          <c:showVal val="1"/>
          <c:showCatName val="0"/>
          <c:showSerName val="0"/>
          <c:showPercent val="0"/>
          <c:showBubbleSize val="0"/>
        </c:dLbls>
        <c:gapWidth val="90"/>
        <c:overlap val="10"/>
        <c:axId val="507211552"/>
        <c:axId val="507211944"/>
      </c:barChart>
      <c:catAx>
        <c:axId val="507211552"/>
        <c:scaling>
          <c:orientation val="minMax"/>
        </c:scaling>
        <c:delete val="0"/>
        <c:axPos val="b"/>
        <c:numFmt formatCode="General" sourceLinked="1"/>
        <c:majorTickMark val="out"/>
        <c:minorTickMark val="none"/>
        <c:tickLblPos val="nextTo"/>
        <c:spPr>
          <a:ln w="3175">
            <a:solidFill>
              <a:srgbClr val="000000"/>
            </a:solidFill>
            <a:prstDash val="solid"/>
          </a:ln>
        </c:spPr>
        <c:txPr>
          <a:bodyPr rot="-5400000" vert="horz"/>
          <a:lstStyle/>
          <a:p>
            <a:pPr>
              <a:defRPr sz="1100" b="0" i="0" u="none" strike="noStrike" baseline="0">
                <a:solidFill>
                  <a:srgbClr val="000000"/>
                </a:solidFill>
                <a:latin typeface="Calibri" pitchFamily="34" charset="0"/>
                <a:ea typeface="Arial"/>
                <a:cs typeface="Calibri" pitchFamily="34" charset="0"/>
              </a:defRPr>
            </a:pPr>
            <a:endParaRPr lang="en-US"/>
          </a:p>
        </c:txPr>
        <c:crossAx val="507211944"/>
        <c:crosses val="autoZero"/>
        <c:auto val="1"/>
        <c:lblAlgn val="ctr"/>
        <c:lblOffset val="100"/>
        <c:tickLblSkip val="1"/>
        <c:tickMarkSkip val="1"/>
        <c:noMultiLvlLbl val="0"/>
      </c:catAx>
      <c:valAx>
        <c:axId val="507211944"/>
        <c:scaling>
          <c:orientation val="minMax"/>
        </c:scaling>
        <c:delete val="1"/>
        <c:axPos val="l"/>
        <c:numFmt formatCode="0.0%" sourceLinked="1"/>
        <c:majorTickMark val="out"/>
        <c:minorTickMark val="none"/>
        <c:tickLblPos val="nextTo"/>
        <c:crossAx val="507211552"/>
        <c:crosses val="autoZero"/>
        <c:crossBetween val="between"/>
      </c:valAx>
      <c:spPr>
        <a:noFill/>
        <a:ln w="25400">
          <a:noFill/>
        </a:ln>
        <a:scene3d>
          <a:camera prst="orthographicFront"/>
          <a:lightRig rig="threePt" dir="t"/>
        </a:scene3d>
        <a:sp3d>
          <a:bevelB/>
        </a:sp3d>
      </c:spPr>
    </c:plotArea>
    <c:legend>
      <c:legendPos val="b"/>
      <c:layout>
        <c:manualLayout>
          <c:xMode val="edge"/>
          <c:yMode val="edge"/>
          <c:x val="0.23300141792154921"/>
          <c:y val="0.84354727976085209"/>
          <c:w val="0.60083282891525536"/>
          <c:h val="5.8949623576866526E-2"/>
        </c:manualLayout>
      </c:layout>
      <c:overlay val="0"/>
      <c:spPr>
        <a:noFill/>
        <a:ln w="3175">
          <a:noFill/>
          <a:prstDash val="solid"/>
        </a:ln>
      </c:spPr>
      <c:txPr>
        <a:bodyPr/>
        <a:lstStyle/>
        <a:p>
          <a:pPr>
            <a:defRPr sz="1100" b="0" i="0" u="none" strike="noStrike" baseline="0">
              <a:solidFill>
                <a:srgbClr val="000000"/>
              </a:solidFill>
              <a:latin typeface="Calibri" pitchFamily="34" charset="0"/>
              <a:ea typeface="Arial"/>
              <a:cs typeface="Arial"/>
            </a:defRPr>
          </a:pPr>
          <a:endParaRPr lang="en-US"/>
        </a:p>
      </c:txPr>
    </c:legend>
    <c:plotVisOnly val="1"/>
    <c:dispBlanksAs val="gap"/>
    <c:showDLblsOverMax val="0"/>
  </c:chart>
  <c:spPr>
    <a:noFill/>
    <a:ln w="3175">
      <a:noFill/>
      <a:prstDash val="solid"/>
    </a:ln>
  </c:spPr>
  <c:txPr>
    <a:bodyPr/>
    <a:lstStyle/>
    <a:p>
      <a:pPr>
        <a:defRPr sz="1200" b="0" i="0" u="none" strike="noStrike" baseline="0">
          <a:solidFill>
            <a:srgbClr val="000000"/>
          </a:solidFill>
          <a:latin typeface="Arial"/>
          <a:ea typeface="Arial"/>
          <a:cs typeface="Arial"/>
        </a:defRPr>
      </a:pPr>
      <a:endParaRPr lang="en-US"/>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tx>
            <c:strRef>
              <c:f>Sheet1!$B$1</c:f>
              <c:strCache>
                <c:ptCount val="1"/>
                <c:pt idx="0">
                  <c:v>Basis Points</c:v>
                </c:pt>
              </c:strCache>
            </c:strRef>
          </c:tx>
          <c:spPr>
            <a:effectLst>
              <a:glow rad="127000">
                <a:srgbClr val="DA1F28"/>
              </a:glow>
              <a:outerShdw blurRad="50800" dist="50800" dir="5400000" algn="ctr" rotWithShape="0">
                <a:srgbClr val="DA1F28"/>
              </a:outerShdw>
            </a:effectLst>
          </c:spPr>
          <c:marker>
            <c:symbol val="none"/>
          </c:marker>
          <c:dLbls>
            <c:spPr>
              <a:noFill/>
              <a:ln>
                <a:noFill/>
              </a:ln>
              <a:effectLst/>
            </c:spPr>
            <c:txPr>
              <a:bodyPr/>
              <a:lstStyle/>
              <a:p>
                <a:pPr>
                  <a:defRPr sz="1600" b="1">
                    <a:latin typeface="Calibri" pitchFamily="34" charset="0"/>
                    <a:cs typeface="Calibri" pitchFamily="34" charset="0"/>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trendline>
            <c:trendlineType val="linear"/>
            <c:dispRSqr val="0"/>
            <c:dispEq val="0"/>
          </c:trendline>
          <c:trendline>
            <c:trendlineType val="linear"/>
            <c:dispRSqr val="0"/>
            <c:dispEq val="0"/>
          </c:trendline>
          <c:cat>
            <c:numRef>
              <c:f>Sheet1!$A$2:$A$12</c:f>
              <c:numCache>
                <c:formatCode>General</c:formatCode>
                <c:ptCount val="11"/>
                <c:pt idx="0">
                  <c:v>2002</c:v>
                </c:pt>
                <c:pt idx="1">
                  <c:v>2003</c:v>
                </c:pt>
                <c:pt idx="2">
                  <c:v>2004</c:v>
                </c:pt>
                <c:pt idx="3">
                  <c:v>2005</c:v>
                </c:pt>
                <c:pt idx="4">
                  <c:v>2006</c:v>
                </c:pt>
                <c:pt idx="5">
                  <c:v>2007</c:v>
                </c:pt>
                <c:pt idx="6">
                  <c:v>2008</c:v>
                </c:pt>
                <c:pt idx="7">
                  <c:v>2009</c:v>
                </c:pt>
                <c:pt idx="8">
                  <c:v>2010</c:v>
                </c:pt>
                <c:pt idx="9">
                  <c:v>2011</c:v>
                </c:pt>
                <c:pt idx="10">
                  <c:v>2012</c:v>
                </c:pt>
              </c:numCache>
            </c:numRef>
          </c:cat>
          <c:val>
            <c:numRef>
              <c:f>Sheet1!$B$2:$B$12</c:f>
              <c:numCache>
                <c:formatCode>General</c:formatCode>
                <c:ptCount val="11"/>
                <c:pt idx="0">
                  <c:v>43</c:v>
                </c:pt>
                <c:pt idx="1">
                  <c:v>43</c:v>
                </c:pt>
                <c:pt idx="2">
                  <c:v>42</c:v>
                </c:pt>
                <c:pt idx="3">
                  <c:v>52</c:v>
                </c:pt>
                <c:pt idx="4">
                  <c:v>63</c:v>
                </c:pt>
                <c:pt idx="5">
                  <c:v>54</c:v>
                </c:pt>
                <c:pt idx="6">
                  <c:v>52</c:v>
                </c:pt>
                <c:pt idx="7">
                  <c:v>51</c:v>
                </c:pt>
                <c:pt idx="8">
                  <c:v>54</c:v>
                </c:pt>
                <c:pt idx="9">
                  <c:v>50</c:v>
                </c:pt>
                <c:pt idx="10">
                  <c:v>50</c:v>
                </c:pt>
              </c:numCache>
            </c:numRef>
          </c:val>
          <c:smooth val="0"/>
        </c:ser>
        <c:dLbls>
          <c:showLegendKey val="0"/>
          <c:showVal val="0"/>
          <c:showCatName val="0"/>
          <c:showSerName val="0"/>
          <c:showPercent val="0"/>
          <c:showBubbleSize val="0"/>
        </c:dLbls>
        <c:smooth val="0"/>
        <c:axId val="510882128"/>
        <c:axId val="510882520"/>
      </c:lineChart>
      <c:dateAx>
        <c:axId val="510882128"/>
        <c:scaling>
          <c:orientation val="minMax"/>
        </c:scaling>
        <c:delete val="0"/>
        <c:axPos val="b"/>
        <c:numFmt formatCode="General" sourceLinked="0"/>
        <c:majorTickMark val="out"/>
        <c:minorTickMark val="none"/>
        <c:tickLblPos val="nextTo"/>
        <c:txPr>
          <a:bodyPr/>
          <a:lstStyle/>
          <a:p>
            <a:pPr>
              <a:defRPr sz="1200">
                <a:latin typeface="Calibri" pitchFamily="34" charset="0"/>
                <a:cs typeface="Calibri" pitchFamily="34" charset="0"/>
              </a:defRPr>
            </a:pPr>
            <a:endParaRPr lang="en-US"/>
          </a:p>
        </c:txPr>
        <c:crossAx val="510882520"/>
        <c:crosses val="autoZero"/>
        <c:auto val="0"/>
        <c:lblOffset val="100"/>
        <c:baseTimeUnit val="days"/>
      </c:dateAx>
      <c:valAx>
        <c:axId val="510882520"/>
        <c:scaling>
          <c:orientation val="minMax"/>
          <c:max val="100"/>
        </c:scaling>
        <c:delete val="0"/>
        <c:axPos val="l"/>
        <c:majorGridlines/>
        <c:numFmt formatCode="General" sourceLinked="1"/>
        <c:majorTickMark val="out"/>
        <c:minorTickMark val="none"/>
        <c:tickLblPos val="nextTo"/>
        <c:txPr>
          <a:bodyPr/>
          <a:lstStyle/>
          <a:p>
            <a:pPr>
              <a:defRPr sz="1200">
                <a:latin typeface="Calibri" pitchFamily="34" charset="0"/>
                <a:cs typeface="Calibri" pitchFamily="34" charset="0"/>
              </a:defRPr>
            </a:pPr>
            <a:endParaRPr lang="en-US"/>
          </a:p>
        </c:txPr>
        <c:crossAx val="510882128"/>
        <c:crosses val="autoZero"/>
        <c:crossBetween val="between"/>
        <c:majorUnit val="10"/>
      </c:valAx>
    </c:plotArea>
    <c:plotVisOnly val="1"/>
    <c:dispBlanksAs val="gap"/>
    <c:showDLblsOverMax val="0"/>
  </c:chart>
  <c:txPr>
    <a:bodyPr/>
    <a:lstStyle/>
    <a:p>
      <a:pPr>
        <a:defRPr sz="1799"/>
      </a:pPr>
      <a:endParaRPr lang="en-US"/>
    </a:p>
  </c:tx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0B37AC1-F0DF-4EBD-9A38-70FD4F479180}" type="doc">
      <dgm:prSet loTypeId="urn:microsoft.com/office/officeart/2005/8/layout/orgChart1" loCatId="hierarchy" qsTypeId="urn:microsoft.com/office/officeart/2005/8/quickstyle/simple5" qsCatId="simple" csTypeId="urn:microsoft.com/office/officeart/2005/8/colors/accent1_2#2" csCatId="accent1" phldr="1"/>
      <dgm:spPr/>
      <dgm:t>
        <a:bodyPr/>
        <a:lstStyle/>
        <a:p>
          <a:endParaRPr lang="en-US"/>
        </a:p>
      </dgm:t>
    </dgm:pt>
    <dgm:pt modelId="{3DA952D4-AD85-4431-B4BD-C83C776506B3}">
      <dgm:prSet/>
      <dgm:spPr/>
      <dgm:t>
        <a:bodyPr/>
        <a:lstStyle/>
        <a:p>
          <a:pPr rtl="0" eaLnBrk="0" latinLnBrk="0"/>
          <a:r>
            <a:rPr lang="en-US" dirty="0" smtClean="0">
              <a:solidFill>
                <a:schemeClr val="tx1"/>
              </a:solidFill>
              <a:latin typeface="Calibri" pitchFamily="34" charset="0"/>
              <a:cs typeface="Calibri" pitchFamily="34" charset="0"/>
            </a:rPr>
            <a:t>Executive Director</a:t>
          </a:r>
        </a:p>
        <a:p>
          <a:pPr rtl="0" eaLnBrk="0" latinLnBrk="0"/>
          <a:r>
            <a:rPr lang="en-US" dirty="0" smtClean="0">
              <a:solidFill>
                <a:schemeClr val="tx1"/>
              </a:solidFill>
              <a:latin typeface="Calibri" pitchFamily="34" charset="0"/>
              <a:cs typeface="Calibri" pitchFamily="34" charset="0"/>
            </a:rPr>
            <a:t>Chief Investment Officer</a:t>
          </a:r>
        </a:p>
        <a:p>
          <a:pPr rtl="0" eaLnBrk="0" latinLnBrk="0"/>
          <a:r>
            <a:rPr lang="en-US" dirty="0" smtClean="0">
              <a:solidFill>
                <a:schemeClr val="tx1"/>
              </a:solidFill>
              <a:latin typeface="Calibri" pitchFamily="34" charset="0"/>
              <a:cs typeface="Calibri" pitchFamily="34" charset="0"/>
            </a:rPr>
            <a:t>Michael G. Trotsky, CFA</a:t>
          </a:r>
          <a:br>
            <a:rPr lang="en-US" dirty="0" smtClean="0">
              <a:solidFill>
                <a:schemeClr val="tx1"/>
              </a:solidFill>
              <a:latin typeface="Calibri" pitchFamily="34" charset="0"/>
              <a:cs typeface="Calibri" pitchFamily="34" charset="0"/>
            </a:rPr>
          </a:br>
          <a:r>
            <a:rPr lang="en-US" dirty="0" smtClean="0">
              <a:solidFill>
                <a:schemeClr val="tx1"/>
              </a:solidFill>
              <a:latin typeface="Calibri" pitchFamily="34" charset="0"/>
              <a:cs typeface="Calibri" pitchFamily="34" charset="0"/>
            </a:rPr>
            <a:t>August 18, 2010</a:t>
          </a:r>
        </a:p>
      </dgm:t>
    </dgm:pt>
    <dgm:pt modelId="{43330529-9F4A-4FAA-BE42-22EF0A43BC81}" type="parTrans" cxnId="{A6F7D22D-5047-450B-A700-A0BC76AEE22E}">
      <dgm:prSet/>
      <dgm:spPr/>
      <dgm:t>
        <a:bodyPr/>
        <a:lstStyle/>
        <a:p>
          <a:endParaRPr lang="en-US" sz="700">
            <a:solidFill>
              <a:schemeClr val="tx1"/>
            </a:solidFill>
            <a:latin typeface="Calibri" pitchFamily="34" charset="0"/>
            <a:cs typeface="Calibri" pitchFamily="34" charset="0"/>
          </a:endParaRPr>
        </a:p>
      </dgm:t>
    </dgm:pt>
    <dgm:pt modelId="{60E843D2-EC55-4B2D-9B7A-280F4755EBB0}" type="sibTrans" cxnId="{A6F7D22D-5047-450B-A700-A0BC76AEE22E}">
      <dgm:prSet/>
      <dgm:spPr/>
      <dgm:t>
        <a:bodyPr/>
        <a:lstStyle/>
        <a:p>
          <a:endParaRPr lang="en-US" sz="700">
            <a:solidFill>
              <a:schemeClr val="tx1"/>
            </a:solidFill>
            <a:latin typeface="Calibri" pitchFamily="34" charset="0"/>
            <a:cs typeface="Calibri" pitchFamily="34" charset="0"/>
          </a:endParaRPr>
        </a:p>
      </dgm:t>
    </dgm:pt>
    <dgm:pt modelId="{5E138B94-CD9A-4251-B6D3-A7D9FB616053}">
      <dgm:prSet/>
      <dgm:spPr/>
      <dgm:t>
        <a:bodyPr/>
        <a:lstStyle/>
        <a:p>
          <a:pPr rtl="0" eaLnBrk="0" latinLnBrk="0"/>
          <a:r>
            <a:rPr lang="en-US" dirty="0" smtClean="0">
              <a:solidFill>
                <a:schemeClr val="tx1"/>
              </a:solidFill>
              <a:latin typeface="Calibri" pitchFamily="34" charset="0"/>
              <a:cs typeface="Calibri" pitchFamily="34" charset="0"/>
            </a:rPr>
            <a:t>Senior Investment Officer</a:t>
          </a:r>
        </a:p>
        <a:p>
          <a:pPr rtl="0" eaLnBrk="0" latinLnBrk="0"/>
          <a:r>
            <a:rPr lang="en-US" dirty="0" smtClean="0">
              <a:solidFill>
                <a:schemeClr val="tx1"/>
              </a:solidFill>
              <a:latin typeface="Calibri" pitchFamily="34" charset="0"/>
              <a:cs typeface="Calibri" pitchFamily="34" charset="0"/>
            </a:rPr>
            <a:t>Real Estate and Timberland</a:t>
          </a:r>
        </a:p>
        <a:p>
          <a:pPr rtl="0" eaLnBrk="0" latinLnBrk="0"/>
          <a:r>
            <a:rPr lang="en-US" dirty="0" smtClean="0">
              <a:solidFill>
                <a:schemeClr val="tx1"/>
              </a:solidFill>
              <a:latin typeface="Calibri" pitchFamily="34" charset="0"/>
              <a:cs typeface="Calibri" pitchFamily="34" charset="0"/>
            </a:rPr>
            <a:t>Timothy V. Schlitzer</a:t>
          </a:r>
          <a:br>
            <a:rPr lang="en-US" dirty="0" smtClean="0">
              <a:solidFill>
                <a:schemeClr val="tx1"/>
              </a:solidFill>
              <a:latin typeface="Calibri" pitchFamily="34" charset="0"/>
              <a:cs typeface="Calibri" pitchFamily="34" charset="0"/>
            </a:rPr>
          </a:br>
          <a:r>
            <a:rPr lang="en-US" dirty="0" smtClean="0">
              <a:solidFill>
                <a:schemeClr val="tx1"/>
              </a:solidFill>
              <a:latin typeface="Calibri" pitchFamily="34" charset="0"/>
              <a:cs typeface="Calibri" pitchFamily="34" charset="0"/>
            </a:rPr>
            <a:t>March 21, 2005</a:t>
          </a:r>
        </a:p>
      </dgm:t>
    </dgm:pt>
    <dgm:pt modelId="{E9E40761-C7D5-485D-BBBC-AF47CA5B0A02}" type="parTrans" cxnId="{DF5F0E83-5F5A-457C-B6E1-DF90C82DAEEE}">
      <dgm:prSet/>
      <dgm:spPr>
        <a:ln>
          <a:noFill/>
        </a:ln>
      </dgm:spPr>
      <dgm:t>
        <a:bodyPr/>
        <a:lstStyle/>
        <a:p>
          <a:endParaRPr lang="en-US">
            <a:solidFill>
              <a:schemeClr val="tx1"/>
            </a:solidFill>
            <a:latin typeface="Calibri" pitchFamily="34" charset="0"/>
            <a:cs typeface="Calibri" pitchFamily="34" charset="0"/>
          </a:endParaRPr>
        </a:p>
      </dgm:t>
    </dgm:pt>
    <dgm:pt modelId="{7F44AAB8-04D2-4526-A2AE-34CE84DE2F39}" type="sibTrans" cxnId="{DF5F0E83-5F5A-457C-B6E1-DF90C82DAEEE}">
      <dgm:prSet/>
      <dgm:spPr/>
      <dgm:t>
        <a:bodyPr/>
        <a:lstStyle/>
        <a:p>
          <a:endParaRPr lang="en-US" sz="700">
            <a:solidFill>
              <a:schemeClr val="tx1"/>
            </a:solidFill>
            <a:latin typeface="Calibri" pitchFamily="34" charset="0"/>
            <a:cs typeface="Calibri" pitchFamily="34" charset="0"/>
          </a:endParaRPr>
        </a:p>
      </dgm:t>
    </dgm:pt>
    <dgm:pt modelId="{C02EF646-C94B-47A0-A0FF-264225E05F55}">
      <dgm:prSet/>
      <dgm:spPr/>
      <dgm:t>
        <a:bodyPr/>
        <a:lstStyle/>
        <a:p>
          <a:pPr rtl="0" eaLnBrk="0" latinLnBrk="0"/>
          <a:r>
            <a:rPr lang="en-US" dirty="0" smtClean="0">
              <a:solidFill>
                <a:schemeClr val="tx1"/>
              </a:solidFill>
              <a:latin typeface="Calibri" pitchFamily="34" charset="0"/>
              <a:cs typeface="Calibri" pitchFamily="34" charset="0"/>
            </a:rPr>
            <a:t>Investment Officer</a:t>
          </a:r>
        </a:p>
        <a:p>
          <a:pPr rtl="0" eaLnBrk="0" latinLnBrk="0"/>
          <a:r>
            <a:rPr lang="en-US" dirty="0" smtClean="0">
              <a:solidFill>
                <a:schemeClr val="tx1"/>
              </a:solidFill>
              <a:latin typeface="Calibri" pitchFamily="34" charset="0"/>
              <a:cs typeface="Calibri" pitchFamily="34" charset="0"/>
            </a:rPr>
            <a:t>Real Estate and Timberland</a:t>
          </a:r>
        </a:p>
        <a:p>
          <a:pPr rtl="0" eaLnBrk="0" latinLnBrk="0"/>
          <a:r>
            <a:rPr lang="en-US" dirty="0" smtClean="0">
              <a:solidFill>
                <a:schemeClr val="tx1"/>
              </a:solidFill>
              <a:latin typeface="Calibri" pitchFamily="34" charset="0"/>
              <a:cs typeface="Calibri" pitchFamily="34" charset="0"/>
            </a:rPr>
            <a:t>John F. LaCara</a:t>
          </a:r>
        </a:p>
        <a:p>
          <a:pPr rtl="0" eaLnBrk="0" latinLnBrk="0"/>
          <a:r>
            <a:rPr lang="en-US" dirty="0" smtClean="0">
              <a:solidFill>
                <a:schemeClr val="tx1"/>
              </a:solidFill>
              <a:latin typeface="Calibri" pitchFamily="34" charset="0"/>
              <a:cs typeface="Calibri" pitchFamily="34" charset="0"/>
            </a:rPr>
            <a:t>August 4, 2008</a:t>
          </a:r>
        </a:p>
      </dgm:t>
    </dgm:pt>
    <dgm:pt modelId="{C78779B5-FC02-4A22-A4B1-F91F20A942C1}" type="parTrans" cxnId="{6F369B24-2B3B-47DB-AAD3-59F586940A8F}">
      <dgm:prSet/>
      <dgm:spPr/>
      <dgm:t>
        <a:bodyPr/>
        <a:lstStyle/>
        <a:p>
          <a:endParaRPr lang="en-US" sz="700">
            <a:solidFill>
              <a:schemeClr val="tx1"/>
            </a:solidFill>
            <a:latin typeface="Calibri" pitchFamily="34" charset="0"/>
            <a:cs typeface="Calibri" pitchFamily="34" charset="0"/>
          </a:endParaRPr>
        </a:p>
      </dgm:t>
    </dgm:pt>
    <dgm:pt modelId="{8B199F82-7D5C-487A-884D-EA036E105431}" type="sibTrans" cxnId="{6F369B24-2B3B-47DB-AAD3-59F586940A8F}">
      <dgm:prSet/>
      <dgm:spPr/>
      <dgm:t>
        <a:bodyPr/>
        <a:lstStyle/>
        <a:p>
          <a:endParaRPr lang="en-US" sz="700">
            <a:solidFill>
              <a:schemeClr val="tx1"/>
            </a:solidFill>
            <a:latin typeface="Calibri" pitchFamily="34" charset="0"/>
            <a:cs typeface="Calibri" pitchFamily="34" charset="0"/>
          </a:endParaRPr>
        </a:p>
      </dgm:t>
    </dgm:pt>
    <dgm:pt modelId="{740B473D-EFB5-4115-B289-789DCB6D692D}">
      <dgm:prSet/>
      <dgm:spPr/>
      <dgm:t>
        <a:bodyPr/>
        <a:lstStyle/>
        <a:p>
          <a:pPr rtl="0" eaLnBrk="0" latinLnBrk="0"/>
          <a:r>
            <a:rPr lang="en-US" dirty="0" smtClean="0">
              <a:solidFill>
                <a:schemeClr val="tx1"/>
              </a:solidFill>
              <a:latin typeface="Calibri" pitchFamily="34" charset="0"/>
              <a:cs typeface="Calibri" pitchFamily="34" charset="0"/>
            </a:rPr>
            <a:t>Senior Investment Officer </a:t>
          </a:r>
        </a:p>
        <a:p>
          <a:pPr rtl="0" eaLnBrk="0" latinLnBrk="0"/>
          <a:r>
            <a:rPr lang="en-US" dirty="0" smtClean="0">
              <a:solidFill>
                <a:schemeClr val="tx1"/>
              </a:solidFill>
              <a:latin typeface="Calibri" pitchFamily="34" charset="0"/>
              <a:cs typeface="Calibri" pitchFamily="34" charset="0"/>
            </a:rPr>
            <a:t>Director of Private Equity</a:t>
          </a:r>
        </a:p>
        <a:p>
          <a:pPr rtl="0" eaLnBrk="0" latinLnBrk="0"/>
          <a:r>
            <a:rPr lang="en-US" dirty="0" smtClean="0">
              <a:solidFill>
                <a:schemeClr val="tx1"/>
              </a:solidFill>
              <a:latin typeface="Calibri" pitchFamily="34" charset="0"/>
              <a:cs typeface="Calibri" pitchFamily="34" charset="0"/>
            </a:rPr>
            <a:t>Michael R. Bailey</a:t>
          </a:r>
        </a:p>
        <a:p>
          <a:pPr rtl="0" eaLnBrk="0" latinLnBrk="0"/>
          <a:r>
            <a:rPr lang="en-US" dirty="0" smtClean="0">
              <a:solidFill>
                <a:schemeClr val="tx1"/>
              </a:solidFill>
              <a:latin typeface="Calibri" pitchFamily="34" charset="0"/>
              <a:cs typeface="Calibri" pitchFamily="34" charset="0"/>
            </a:rPr>
            <a:t>February 26, 2013</a:t>
          </a:r>
        </a:p>
      </dgm:t>
    </dgm:pt>
    <dgm:pt modelId="{89068787-AD0C-4EC1-89DC-299F6D58529C}" type="parTrans" cxnId="{08175EA9-93F4-4EC3-A620-D7B9D008B135}">
      <dgm:prSet/>
      <dgm:spPr/>
      <dgm:t>
        <a:bodyPr/>
        <a:lstStyle/>
        <a:p>
          <a:endParaRPr lang="en-US">
            <a:solidFill>
              <a:schemeClr val="tx1"/>
            </a:solidFill>
            <a:latin typeface="Calibri" pitchFamily="34" charset="0"/>
            <a:cs typeface="Calibri" pitchFamily="34" charset="0"/>
          </a:endParaRPr>
        </a:p>
      </dgm:t>
    </dgm:pt>
    <dgm:pt modelId="{34ABE0DD-7DFB-4C27-9771-2EB172A353A9}" type="sibTrans" cxnId="{08175EA9-93F4-4EC3-A620-D7B9D008B135}">
      <dgm:prSet/>
      <dgm:spPr/>
      <dgm:t>
        <a:bodyPr/>
        <a:lstStyle/>
        <a:p>
          <a:endParaRPr lang="en-US" sz="700">
            <a:solidFill>
              <a:schemeClr val="tx1"/>
            </a:solidFill>
            <a:latin typeface="Calibri" pitchFamily="34" charset="0"/>
            <a:cs typeface="Calibri" pitchFamily="34" charset="0"/>
          </a:endParaRPr>
        </a:p>
      </dgm:t>
    </dgm:pt>
    <dgm:pt modelId="{616AFE7A-A16F-447C-AB96-085D3FE7F2B3}">
      <dgm:prSet/>
      <dgm:spPr/>
      <dgm:t>
        <a:bodyPr/>
        <a:lstStyle/>
        <a:p>
          <a:pPr rtl="0" eaLnBrk="0" latinLnBrk="0"/>
          <a:endParaRPr lang="en-US" dirty="0" smtClean="0">
            <a:solidFill>
              <a:schemeClr val="tx1"/>
            </a:solidFill>
            <a:latin typeface="Calibri" pitchFamily="34" charset="0"/>
            <a:cs typeface="Calibri" pitchFamily="34" charset="0"/>
          </a:endParaRPr>
        </a:p>
        <a:p>
          <a:pPr rtl="0" eaLnBrk="0" latinLnBrk="0"/>
          <a:r>
            <a:rPr lang="en-US" dirty="0" smtClean="0">
              <a:solidFill>
                <a:schemeClr val="tx1"/>
              </a:solidFill>
              <a:latin typeface="Calibri" pitchFamily="34" charset="0"/>
              <a:cs typeface="Calibri" pitchFamily="34" charset="0"/>
            </a:rPr>
            <a:t>Senior Investment Officer</a:t>
          </a:r>
        </a:p>
        <a:p>
          <a:pPr rtl="0" eaLnBrk="0" latinLnBrk="0"/>
          <a:r>
            <a:rPr lang="en-US" dirty="0" smtClean="0">
              <a:solidFill>
                <a:schemeClr val="tx1"/>
              </a:solidFill>
              <a:latin typeface="Calibri" pitchFamily="34" charset="0"/>
              <a:cs typeface="Calibri" pitchFamily="34" charset="0"/>
            </a:rPr>
            <a:t>Private Equity</a:t>
          </a:r>
        </a:p>
        <a:p>
          <a:pPr rtl="0"/>
          <a:r>
            <a:rPr lang="en-US" dirty="0" smtClean="0">
              <a:solidFill>
                <a:schemeClr val="tx1"/>
              </a:solidFill>
              <a:latin typeface="Calibri" pitchFamily="34" charset="0"/>
              <a:cs typeface="Calibri" pitchFamily="34" charset="0"/>
            </a:rPr>
            <a:t>Scott L. Hutchins</a:t>
          </a:r>
        </a:p>
        <a:p>
          <a:r>
            <a:rPr lang="en-US" dirty="0" smtClean="0">
              <a:solidFill>
                <a:schemeClr val="tx1"/>
              </a:solidFill>
              <a:latin typeface="Calibri" pitchFamily="34" charset="0"/>
              <a:cs typeface="Calibri" pitchFamily="34" charset="0"/>
            </a:rPr>
            <a:t>January 4, 2010</a:t>
          </a:r>
        </a:p>
        <a:p>
          <a:pPr rtl="0" eaLnBrk="0" latinLnBrk="0"/>
          <a:endParaRPr lang="en-US" b="1" dirty="0" smtClean="0">
            <a:solidFill>
              <a:schemeClr val="tx1"/>
            </a:solidFill>
            <a:latin typeface="Calibri" pitchFamily="34" charset="0"/>
            <a:cs typeface="Calibri" pitchFamily="34" charset="0"/>
          </a:endParaRPr>
        </a:p>
      </dgm:t>
    </dgm:pt>
    <dgm:pt modelId="{B7C4302B-8581-4996-B98C-D7A40C145A5A}" type="parTrans" cxnId="{9BDE09F2-B4B7-49CF-B3C5-454AD388CBFB}">
      <dgm:prSet/>
      <dgm:spPr/>
      <dgm:t>
        <a:bodyPr/>
        <a:lstStyle/>
        <a:p>
          <a:endParaRPr lang="en-US">
            <a:solidFill>
              <a:schemeClr val="tx1"/>
            </a:solidFill>
            <a:latin typeface="Calibri" pitchFamily="34" charset="0"/>
            <a:cs typeface="Calibri" pitchFamily="34" charset="0"/>
          </a:endParaRPr>
        </a:p>
      </dgm:t>
    </dgm:pt>
    <dgm:pt modelId="{0B3C37F0-5D5E-4952-B157-046B7633F70C}" type="sibTrans" cxnId="{9BDE09F2-B4B7-49CF-B3C5-454AD388CBFB}">
      <dgm:prSet/>
      <dgm:spPr/>
      <dgm:t>
        <a:bodyPr/>
        <a:lstStyle/>
        <a:p>
          <a:endParaRPr lang="en-US" sz="700">
            <a:solidFill>
              <a:schemeClr val="tx1"/>
            </a:solidFill>
            <a:latin typeface="Calibri" pitchFamily="34" charset="0"/>
            <a:cs typeface="Calibri" pitchFamily="34" charset="0"/>
          </a:endParaRPr>
        </a:p>
      </dgm:t>
    </dgm:pt>
    <dgm:pt modelId="{87F187A2-8583-451D-A0CB-A3357B380996}">
      <dgm:prSet/>
      <dgm:spPr>
        <a:solidFill>
          <a:srgbClr val="92D050"/>
        </a:solidFill>
      </dgm:spPr>
      <dgm:t>
        <a:bodyPr/>
        <a:lstStyle/>
        <a:p>
          <a:pPr rtl="0" eaLnBrk="0" latinLnBrk="0"/>
          <a:r>
            <a:rPr lang="en-US" dirty="0" smtClean="0">
              <a:solidFill>
                <a:schemeClr val="tx1"/>
              </a:solidFill>
              <a:latin typeface="Calibri" pitchFamily="34" charset="0"/>
              <a:cs typeface="Calibri" pitchFamily="34" charset="0"/>
            </a:rPr>
            <a:t>Investment Officer</a:t>
          </a:r>
        </a:p>
        <a:p>
          <a:pPr rtl="0" eaLnBrk="0" latinLnBrk="0"/>
          <a:r>
            <a:rPr lang="en-US" dirty="0" smtClean="0">
              <a:solidFill>
                <a:schemeClr val="tx1"/>
              </a:solidFill>
              <a:latin typeface="Calibri" pitchFamily="34" charset="0"/>
              <a:cs typeface="Calibri" pitchFamily="34" charset="0"/>
            </a:rPr>
            <a:t>Private Equity</a:t>
          </a:r>
        </a:p>
        <a:p>
          <a:pPr rtl="0" eaLnBrk="0" latinLnBrk="0"/>
          <a:r>
            <a:rPr lang="en-US" b="1" dirty="0" smtClean="0">
              <a:solidFill>
                <a:schemeClr val="tx1"/>
              </a:solidFill>
              <a:latin typeface="Calibri" pitchFamily="34" charset="0"/>
              <a:cs typeface="Calibri" pitchFamily="34" charset="0"/>
            </a:rPr>
            <a:t>OPEN</a:t>
          </a:r>
        </a:p>
      </dgm:t>
    </dgm:pt>
    <dgm:pt modelId="{1EC2226D-D0C6-44B5-900F-3D54CDDD9CDD}" type="parTrans" cxnId="{83E63F28-3497-4ADF-9521-6FC2DA395CB7}">
      <dgm:prSet/>
      <dgm:spPr/>
      <dgm:t>
        <a:bodyPr/>
        <a:lstStyle/>
        <a:p>
          <a:endParaRPr lang="en-US">
            <a:solidFill>
              <a:schemeClr val="tx1"/>
            </a:solidFill>
            <a:latin typeface="Calibri" pitchFamily="34" charset="0"/>
            <a:cs typeface="Calibri" pitchFamily="34" charset="0"/>
          </a:endParaRPr>
        </a:p>
      </dgm:t>
    </dgm:pt>
    <dgm:pt modelId="{BF162DCE-E7DF-4E5C-90EB-7A72BF89F4B7}" type="sibTrans" cxnId="{83E63F28-3497-4ADF-9521-6FC2DA395CB7}">
      <dgm:prSet/>
      <dgm:spPr/>
      <dgm:t>
        <a:bodyPr/>
        <a:lstStyle/>
        <a:p>
          <a:endParaRPr lang="en-US" sz="700">
            <a:solidFill>
              <a:schemeClr val="tx1"/>
            </a:solidFill>
            <a:latin typeface="Calibri" pitchFamily="34" charset="0"/>
            <a:cs typeface="Calibri" pitchFamily="34" charset="0"/>
          </a:endParaRPr>
        </a:p>
      </dgm:t>
    </dgm:pt>
    <dgm:pt modelId="{94F1118F-7F83-45AF-888B-2DD73398578D}">
      <dgm:prSet/>
      <dgm:spPr/>
      <dgm:t>
        <a:bodyPr anchor="ctr" anchorCtr="1"/>
        <a:lstStyle/>
        <a:p>
          <a:pPr rtl="0" eaLnBrk="0" latinLnBrk="0"/>
          <a:r>
            <a:rPr lang="en-US" b="0" dirty="0" smtClean="0">
              <a:solidFill>
                <a:schemeClr val="tx1"/>
              </a:solidFill>
              <a:latin typeface="Calibri" pitchFamily="34" charset="0"/>
              <a:cs typeface="Calibri" pitchFamily="34" charset="0"/>
            </a:rPr>
            <a:t>Deputy Chief Investment Officer</a:t>
          </a:r>
        </a:p>
        <a:p>
          <a:pPr rtl="0" eaLnBrk="0" latinLnBrk="0"/>
          <a:r>
            <a:rPr lang="en-US" b="0" dirty="0" smtClean="0">
              <a:solidFill>
                <a:schemeClr val="tx1"/>
              </a:solidFill>
              <a:latin typeface="Calibri" pitchFamily="34" charset="0"/>
              <a:cs typeface="Calibri" pitchFamily="34" charset="0"/>
            </a:rPr>
            <a:t>Public </a:t>
          </a:r>
          <a:r>
            <a:rPr lang="en-US" dirty="0" smtClean="0">
              <a:solidFill>
                <a:schemeClr val="tx1"/>
              </a:solidFill>
              <a:latin typeface="Calibri" pitchFamily="34" charset="0"/>
              <a:cs typeface="Calibri" pitchFamily="34" charset="0"/>
            </a:rPr>
            <a:t>Markets</a:t>
          </a:r>
          <a:r>
            <a:rPr lang="en-US" b="0" dirty="0" smtClean="0">
              <a:solidFill>
                <a:schemeClr val="tx1"/>
              </a:solidFill>
              <a:latin typeface="Calibri" pitchFamily="34" charset="0"/>
              <a:cs typeface="Calibri" pitchFamily="34" charset="0"/>
            </a:rPr>
            <a:t> and  </a:t>
          </a:r>
        </a:p>
        <a:p>
          <a:pPr rtl="0" eaLnBrk="0" latinLnBrk="0"/>
          <a:r>
            <a:rPr lang="en-US" b="0" dirty="0" smtClean="0">
              <a:solidFill>
                <a:schemeClr val="tx1"/>
              </a:solidFill>
              <a:latin typeface="Calibri" pitchFamily="34" charset="0"/>
              <a:cs typeface="Calibri" pitchFamily="34" charset="0"/>
            </a:rPr>
            <a:t>Director of Strategic Initiatives</a:t>
          </a:r>
        </a:p>
        <a:p>
          <a:pPr rtl="0" eaLnBrk="0" latinLnBrk="0"/>
          <a:r>
            <a:rPr lang="en-US" b="0" dirty="0" smtClean="0">
              <a:solidFill>
                <a:schemeClr val="tx1"/>
              </a:solidFill>
              <a:latin typeface="Calibri" pitchFamily="34" charset="0"/>
              <a:cs typeface="Calibri" pitchFamily="34" charset="0"/>
            </a:rPr>
            <a:t>Hannah Gilligan Commoss</a:t>
          </a:r>
          <a:br>
            <a:rPr lang="en-US" b="0" dirty="0" smtClean="0">
              <a:solidFill>
                <a:schemeClr val="tx1"/>
              </a:solidFill>
              <a:latin typeface="Calibri" pitchFamily="34" charset="0"/>
              <a:cs typeface="Calibri" pitchFamily="34" charset="0"/>
            </a:rPr>
          </a:br>
          <a:r>
            <a:rPr lang="en-US" b="0" dirty="0" smtClean="0">
              <a:solidFill>
                <a:schemeClr val="tx1"/>
              </a:solidFill>
              <a:latin typeface="Calibri" pitchFamily="34" charset="0"/>
              <a:cs typeface="Calibri" pitchFamily="34" charset="0"/>
            </a:rPr>
            <a:t>August 2, 2004</a:t>
          </a:r>
        </a:p>
      </dgm:t>
    </dgm:pt>
    <dgm:pt modelId="{25C431FF-8ACE-4493-B33B-8326E595EB3D}" type="parTrans" cxnId="{DAB6EE57-A797-4A5B-92D9-F641072F6769}">
      <dgm:prSet/>
      <dgm:spPr/>
      <dgm:t>
        <a:bodyPr/>
        <a:lstStyle/>
        <a:p>
          <a:endParaRPr lang="en-US">
            <a:solidFill>
              <a:schemeClr val="tx1"/>
            </a:solidFill>
            <a:latin typeface="Calibri" pitchFamily="34" charset="0"/>
            <a:cs typeface="Calibri" pitchFamily="34" charset="0"/>
          </a:endParaRPr>
        </a:p>
      </dgm:t>
    </dgm:pt>
    <dgm:pt modelId="{0C1316C4-1CE3-48E9-9F7E-8F1375D8E43B}" type="sibTrans" cxnId="{DAB6EE57-A797-4A5B-92D9-F641072F6769}">
      <dgm:prSet/>
      <dgm:spPr/>
      <dgm:t>
        <a:bodyPr/>
        <a:lstStyle/>
        <a:p>
          <a:endParaRPr lang="en-US" sz="700">
            <a:solidFill>
              <a:schemeClr val="tx1"/>
            </a:solidFill>
            <a:latin typeface="Calibri" pitchFamily="34" charset="0"/>
            <a:cs typeface="Calibri" pitchFamily="34" charset="0"/>
          </a:endParaRPr>
        </a:p>
      </dgm:t>
    </dgm:pt>
    <dgm:pt modelId="{EBBA13C2-54E7-4D4A-B1BA-2F496F9E558D}">
      <dgm:prSet/>
      <dgm:spPr/>
      <dgm:t>
        <a:bodyPr/>
        <a:lstStyle/>
        <a:p>
          <a:pPr rtl="0" eaLnBrk="0" latinLnBrk="0"/>
          <a:r>
            <a:rPr lang="en-US" dirty="0" smtClean="0">
              <a:solidFill>
                <a:schemeClr val="tx1"/>
              </a:solidFill>
              <a:latin typeface="Calibri" pitchFamily="34" charset="0"/>
              <a:cs typeface="Calibri" pitchFamily="34" charset="0"/>
            </a:rPr>
            <a:t>Senior Investment Officer</a:t>
          </a:r>
        </a:p>
        <a:p>
          <a:pPr rtl="0" eaLnBrk="0" latinLnBrk="0"/>
          <a:r>
            <a:rPr lang="en-US" dirty="0" smtClean="0">
              <a:solidFill>
                <a:schemeClr val="tx1"/>
              </a:solidFill>
              <a:latin typeface="Calibri" pitchFamily="34" charset="0"/>
              <a:cs typeface="Calibri" pitchFamily="34" charset="0"/>
            </a:rPr>
            <a:t>Public Markets</a:t>
          </a:r>
        </a:p>
        <a:p>
          <a:pPr rtl="0" eaLnBrk="0" latinLnBrk="0"/>
          <a:r>
            <a:rPr lang="en-US" dirty="0" smtClean="0">
              <a:solidFill>
                <a:schemeClr val="tx1"/>
              </a:solidFill>
              <a:latin typeface="Calibri" pitchFamily="34" charset="0"/>
              <a:cs typeface="Calibri" pitchFamily="34" charset="0"/>
            </a:rPr>
            <a:t>Sarah N. Samuels, CFA</a:t>
          </a:r>
        </a:p>
        <a:p>
          <a:pPr rtl="0" eaLnBrk="0" latinLnBrk="0"/>
          <a:r>
            <a:rPr lang="en-US" dirty="0" smtClean="0">
              <a:solidFill>
                <a:schemeClr val="tx1"/>
              </a:solidFill>
              <a:latin typeface="Calibri" pitchFamily="34" charset="0"/>
              <a:cs typeface="Calibri" pitchFamily="34" charset="0"/>
            </a:rPr>
            <a:t>June 27, 2011</a:t>
          </a:r>
        </a:p>
      </dgm:t>
    </dgm:pt>
    <dgm:pt modelId="{FC61D49E-AAB3-4B53-BC70-157231E48A0A}" type="parTrans" cxnId="{E1EE2418-5640-4519-BA0F-E54C938089A6}">
      <dgm:prSet/>
      <dgm:spPr/>
      <dgm:t>
        <a:bodyPr/>
        <a:lstStyle/>
        <a:p>
          <a:endParaRPr lang="en-US">
            <a:solidFill>
              <a:schemeClr val="tx1"/>
            </a:solidFill>
          </a:endParaRPr>
        </a:p>
      </dgm:t>
    </dgm:pt>
    <dgm:pt modelId="{059EC98A-9587-4385-9DED-0DC8C058EECD}" type="sibTrans" cxnId="{E1EE2418-5640-4519-BA0F-E54C938089A6}">
      <dgm:prSet/>
      <dgm:spPr/>
      <dgm:t>
        <a:bodyPr/>
        <a:lstStyle/>
        <a:p>
          <a:endParaRPr lang="en-US" sz="700">
            <a:solidFill>
              <a:schemeClr val="tx1"/>
            </a:solidFill>
            <a:latin typeface="Calibri" pitchFamily="34" charset="0"/>
            <a:cs typeface="Calibri" pitchFamily="34" charset="0"/>
          </a:endParaRPr>
        </a:p>
      </dgm:t>
    </dgm:pt>
    <dgm:pt modelId="{19C96C6D-8325-417D-9AE6-ECA0BF64D6F3}">
      <dgm:prSet/>
      <dgm:spPr/>
      <dgm:t>
        <a:bodyPr/>
        <a:lstStyle/>
        <a:p>
          <a:pPr rtl="0" eaLnBrk="0" latinLnBrk="0"/>
          <a:r>
            <a:rPr lang="en-US" dirty="0" smtClean="0">
              <a:solidFill>
                <a:schemeClr val="tx1"/>
              </a:solidFill>
              <a:latin typeface="Calibri" pitchFamily="34" charset="0"/>
              <a:cs typeface="Calibri" pitchFamily="34" charset="0"/>
            </a:rPr>
            <a:t>Deputy Executive Director</a:t>
          </a:r>
        </a:p>
        <a:p>
          <a:pPr rtl="0" eaLnBrk="0" latinLnBrk="0"/>
          <a:r>
            <a:rPr lang="en-US" dirty="0" smtClean="0">
              <a:solidFill>
                <a:schemeClr val="tx1"/>
              </a:solidFill>
              <a:latin typeface="Calibri" pitchFamily="34" charset="0"/>
              <a:cs typeface="Calibri" pitchFamily="34" charset="0"/>
            </a:rPr>
            <a:t>General Counsel</a:t>
          </a:r>
        </a:p>
        <a:p>
          <a:pPr rtl="0" eaLnBrk="0" latinLnBrk="0"/>
          <a:r>
            <a:rPr lang="en-US" dirty="0" smtClean="0">
              <a:solidFill>
                <a:schemeClr val="tx1"/>
              </a:solidFill>
              <a:latin typeface="Calibri" pitchFamily="34" charset="0"/>
              <a:cs typeface="Calibri" pitchFamily="34" charset="0"/>
            </a:rPr>
            <a:t>Christopher J. Supple</a:t>
          </a:r>
        </a:p>
        <a:p>
          <a:pPr rtl="0" eaLnBrk="0" latinLnBrk="0"/>
          <a:r>
            <a:rPr lang="en-US" dirty="0" smtClean="0">
              <a:solidFill>
                <a:schemeClr val="tx1"/>
              </a:solidFill>
              <a:latin typeface="Calibri" pitchFamily="34" charset="0"/>
              <a:cs typeface="Calibri" pitchFamily="34" charset="0"/>
            </a:rPr>
            <a:t>July 26, 2011</a:t>
          </a:r>
        </a:p>
      </dgm:t>
    </dgm:pt>
    <dgm:pt modelId="{1B0E5C00-1A70-47D8-8409-A4B876C7B69F}" type="parTrans" cxnId="{EDD35261-4F49-4C01-9B51-4A00DD6D7367}">
      <dgm:prSet/>
      <dgm:spPr/>
      <dgm:t>
        <a:bodyPr/>
        <a:lstStyle/>
        <a:p>
          <a:endParaRPr lang="en-US">
            <a:solidFill>
              <a:schemeClr val="tx1"/>
            </a:solidFill>
            <a:latin typeface="Calibri" pitchFamily="34" charset="0"/>
            <a:cs typeface="Calibri" pitchFamily="34" charset="0"/>
          </a:endParaRPr>
        </a:p>
      </dgm:t>
    </dgm:pt>
    <dgm:pt modelId="{45DF571B-DAD7-4145-95E7-0B53D5864CE3}" type="sibTrans" cxnId="{EDD35261-4F49-4C01-9B51-4A00DD6D7367}">
      <dgm:prSet/>
      <dgm:spPr/>
      <dgm:t>
        <a:bodyPr/>
        <a:lstStyle/>
        <a:p>
          <a:endParaRPr lang="en-US" sz="700">
            <a:solidFill>
              <a:schemeClr val="tx1"/>
            </a:solidFill>
            <a:latin typeface="Calibri" pitchFamily="34" charset="0"/>
            <a:cs typeface="Calibri" pitchFamily="34" charset="0"/>
          </a:endParaRPr>
        </a:p>
      </dgm:t>
    </dgm:pt>
    <dgm:pt modelId="{6AB080BF-4970-4242-A0B8-D31889A8A00D}">
      <dgm:prSet/>
      <dgm:spPr/>
      <dgm:t>
        <a:bodyPr/>
        <a:lstStyle/>
        <a:p>
          <a:pPr rtl="0" eaLnBrk="0" latinLnBrk="0"/>
          <a:endParaRPr lang="en-US" dirty="0" smtClean="0">
            <a:solidFill>
              <a:schemeClr val="tx1"/>
            </a:solidFill>
            <a:latin typeface="Calibri" pitchFamily="34" charset="0"/>
            <a:cs typeface="Calibri" pitchFamily="34" charset="0"/>
          </a:endParaRPr>
        </a:p>
        <a:p>
          <a:pPr rtl="0" eaLnBrk="0" latinLnBrk="0"/>
          <a:r>
            <a:rPr lang="en-US" dirty="0" smtClean="0">
              <a:solidFill>
                <a:schemeClr val="tx1"/>
              </a:solidFill>
              <a:latin typeface="Calibri" pitchFamily="34" charset="0"/>
              <a:cs typeface="Calibri" pitchFamily="34" charset="0"/>
            </a:rPr>
            <a:t>Chief Operating Officer</a:t>
          </a:r>
        </a:p>
        <a:p>
          <a:pPr rtl="0" eaLnBrk="0" latinLnBrk="0"/>
          <a:r>
            <a:rPr lang="en-US" dirty="0" smtClean="0">
              <a:solidFill>
                <a:schemeClr val="tx1"/>
              </a:solidFill>
              <a:latin typeface="Calibri" pitchFamily="34" charset="0"/>
              <a:cs typeface="Calibri" pitchFamily="34" charset="0"/>
            </a:rPr>
            <a:t>Chief Financial Officer</a:t>
          </a:r>
        </a:p>
        <a:p>
          <a:pPr rtl="0" eaLnBrk="0" latinLnBrk="0"/>
          <a:r>
            <a:rPr lang="en-US" dirty="0" smtClean="0">
              <a:solidFill>
                <a:schemeClr val="tx1"/>
              </a:solidFill>
              <a:latin typeface="Calibri" pitchFamily="34" charset="0"/>
              <a:cs typeface="Calibri" pitchFamily="34" charset="0"/>
            </a:rPr>
            <a:t>Thomas A. Hanna, CPA</a:t>
          </a:r>
        </a:p>
        <a:p>
          <a:pPr rtl="0" eaLnBrk="0" latinLnBrk="0"/>
          <a:r>
            <a:rPr lang="en-US" dirty="0" smtClean="0">
              <a:solidFill>
                <a:schemeClr val="tx1"/>
              </a:solidFill>
              <a:latin typeface="Calibri" pitchFamily="34" charset="0"/>
              <a:cs typeface="Calibri" pitchFamily="34" charset="0"/>
            </a:rPr>
            <a:t>May 22, 2000</a:t>
          </a:r>
        </a:p>
        <a:p>
          <a:pPr rtl="0" eaLnBrk="0" latinLnBrk="0"/>
          <a:endParaRPr lang="en-US" dirty="0" smtClean="0">
            <a:solidFill>
              <a:schemeClr val="tx1"/>
            </a:solidFill>
            <a:latin typeface="Calibri" pitchFamily="34" charset="0"/>
            <a:cs typeface="Calibri" pitchFamily="34" charset="0"/>
          </a:endParaRPr>
        </a:p>
      </dgm:t>
    </dgm:pt>
    <dgm:pt modelId="{D08BB13B-8345-4044-A0BC-A140FB8211C1}" type="parTrans" cxnId="{7887653D-EFB2-4154-BDEC-9150EB3547FB}">
      <dgm:prSet/>
      <dgm:spPr/>
      <dgm:t>
        <a:bodyPr/>
        <a:lstStyle/>
        <a:p>
          <a:endParaRPr lang="en-US">
            <a:solidFill>
              <a:schemeClr val="tx1"/>
            </a:solidFill>
            <a:latin typeface="Calibri" pitchFamily="34" charset="0"/>
            <a:cs typeface="Calibri" pitchFamily="34" charset="0"/>
          </a:endParaRPr>
        </a:p>
      </dgm:t>
    </dgm:pt>
    <dgm:pt modelId="{ADD89553-AB8F-4EDE-9350-AFC8AD9FF74F}" type="sibTrans" cxnId="{7887653D-EFB2-4154-BDEC-9150EB3547FB}">
      <dgm:prSet/>
      <dgm:spPr/>
      <dgm:t>
        <a:bodyPr/>
        <a:lstStyle/>
        <a:p>
          <a:endParaRPr lang="en-US" sz="700">
            <a:solidFill>
              <a:schemeClr val="tx1"/>
            </a:solidFill>
            <a:latin typeface="Calibri" pitchFamily="34" charset="0"/>
            <a:cs typeface="Calibri" pitchFamily="34" charset="0"/>
          </a:endParaRPr>
        </a:p>
      </dgm:t>
    </dgm:pt>
    <dgm:pt modelId="{CCED5BF9-07F4-40B6-ACD8-A0235E56FF36}">
      <dgm:prSet/>
      <dgm:spPr/>
      <dgm:t>
        <a:bodyPr/>
        <a:lstStyle/>
        <a:p>
          <a:pPr rtl="0" eaLnBrk="0" latinLnBrk="0"/>
          <a:r>
            <a:rPr lang="en-US" dirty="0" smtClean="0">
              <a:solidFill>
                <a:schemeClr val="tx1"/>
              </a:solidFill>
              <a:latin typeface="Calibri" pitchFamily="34" charset="0"/>
              <a:cs typeface="Calibri" pitchFamily="34" charset="0"/>
            </a:rPr>
            <a:t>Director of Finance </a:t>
          </a:r>
        </a:p>
        <a:p>
          <a:pPr rtl="0" eaLnBrk="0" latinLnBrk="0"/>
          <a:r>
            <a:rPr lang="en-US" dirty="0" smtClean="0">
              <a:solidFill>
                <a:schemeClr val="tx1"/>
              </a:solidFill>
              <a:latin typeface="Calibri" pitchFamily="34" charset="0"/>
              <a:cs typeface="Calibri" pitchFamily="34" charset="0"/>
            </a:rPr>
            <a:t>and Manager of Human Resources</a:t>
          </a:r>
        </a:p>
        <a:p>
          <a:pPr rtl="0" eaLnBrk="0" latinLnBrk="0"/>
          <a:r>
            <a:rPr lang="en-US" b="0" dirty="0" smtClean="0">
              <a:solidFill>
                <a:schemeClr val="tx1"/>
              </a:solidFill>
              <a:latin typeface="Calibri" pitchFamily="34" charset="0"/>
              <a:cs typeface="Calibri" pitchFamily="34" charset="0"/>
            </a:rPr>
            <a:t>Deborah Coulter, CPA</a:t>
          </a:r>
        </a:p>
        <a:p>
          <a:pPr rtl="0" eaLnBrk="0" latinLnBrk="0"/>
          <a:r>
            <a:rPr lang="en-US" b="0" dirty="0" smtClean="0">
              <a:solidFill>
                <a:schemeClr val="tx1"/>
              </a:solidFill>
              <a:latin typeface="Calibri" pitchFamily="34" charset="0"/>
              <a:cs typeface="Calibri" pitchFamily="34" charset="0"/>
            </a:rPr>
            <a:t>August 1, 2012</a:t>
          </a:r>
        </a:p>
      </dgm:t>
    </dgm:pt>
    <dgm:pt modelId="{8A2C0CE5-8030-4178-ACE5-FE8518F07E10}" type="parTrans" cxnId="{6A3111E0-E756-4E30-848A-0B5FDF46966A}">
      <dgm:prSet/>
      <dgm:spPr/>
      <dgm:t>
        <a:bodyPr/>
        <a:lstStyle/>
        <a:p>
          <a:endParaRPr lang="en-US">
            <a:solidFill>
              <a:schemeClr val="tx1"/>
            </a:solidFill>
            <a:latin typeface="Calibri" pitchFamily="34" charset="0"/>
            <a:cs typeface="Calibri" pitchFamily="34" charset="0"/>
          </a:endParaRPr>
        </a:p>
      </dgm:t>
    </dgm:pt>
    <dgm:pt modelId="{9CF73A56-1002-46E5-BCF2-2A8CCD018040}" type="sibTrans" cxnId="{6A3111E0-E756-4E30-848A-0B5FDF46966A}">
      <dgm:prSet/>
      <dgm:spPr/>
      <dgm:t>
        <a:bodyPr/>
        <a:lstStyle/>
        <a:p>
          <a:endParaRPr lang="en-US" sz="700">
            <a:solidFill>
              <a:schemeClr val="tx1"/>
            </a:solidFill>
            <a:latin typeface="Calibri" pitchFamily="34" charset="0"/>
            <a:cs typeface="Calibri" pitchFamily="34" charset="0"/>
          </a:endParaRPr>
        </a:p>
      </dgm:t>
    </dgm:pt>
    <dgm:pt modelId="{82E0F9A5-A625-443F-923A-2323F2965962}">
      <dgm:prSet/>
      <dgm:spPr/>
      <dgm:t>
        <a:bodyPr/>
        <a:lstStyle/>
        <a:p>
          <a:pPr rtl="0"/>
          <a:endParaRPr lang="en-US" dirty="0" smtClean="0">
            <a:solidFill>
              <a:schemeClr val="tx1"/>
            </a:solidFill>
            <a:latin typeface="Calibri" pitchFamily="34" charset="0"/>
            <a:cs typeface="Calibri" pitchFamily="34" charset="0"/>
          </a:endParaRPr>
        </a:p>
        <a:p>
          <a:pPr rtl="0"/>
          <a:r>
            <a:rPr lang="en-US" dirty="0" smtClean="0">
              <a:solidFill>
                <a:schemeClr val="tx1"/>
              </a:solidFill>
              <a:latin typeface="Calibri" pitchFamily="34" charset="0"/>
              <a:cs typeface="Calibri" pitchFamily="34" charset="0"/>
            </a:rPr>
            <a:t>Manager of Investment Reporting and Systems Administrator Yisroel "Izzy" Markov, CPA</a:t>
          </a:r>
        </a:p>
        <a:p>
          <a:r>
            <a:rPr lang="en-US" dirty="0" smtClean="0">
              <a:solidFill>
                <a:schemeClr val="tx1"/>
              </a:solidFill>
              <a:latin typeface="Calibri" pitchFamily="34" charset="0"/>
              <a:cs typeface="Calibri" pitchFamily="34" charset="0"/>
            </a:rPr>
            <a:t>February 16, 1998</a:t>
          </a:r>
        </a:p>
        <a:p>
          <a:pPr rtl="0" eaLnBrk="0" latinLnBrk="0"/>
          <a:endParaRPr lang="en-US" dirty="0" smtClean="0">
            <a:solidFill>
              <a:schemeClr val="tx1"/>
            </a:solidFill>
            <a:latin typeface="Calibri" pitchFamily="34" charset="0"/>
            <a:cs typeface="Calibri" pitchFamily="34" charset="0"/>
          </a:endParaRPr>
        </a:p>
      </dgm:t>
    </dgm:pt>
    <dgm:pt modelId="{37ACFCDB-471A-4BED-8E50-F394BC1A7D5A}" type="parTrans" cxnId="{40E2A74A-1671-4EE7-87C4-AAEDC5A6C09D}">
      <dgm:prSet/>
      <dgm:spPr/>
      <dgm:t>
        <a:bodyPr/>
        <a:lstStyle/>
        <a:p>
          <a:endParaRPr lang="en-US">
            <a:solidFill>
              <a:schemeClr val="tx1"/>
            </a:solidFill>
            <a:latin typeface="Calibri" pitchFamily="34" charset="0"/>
            <a:cs typeface="Calibri" pitchFamily="34" charset="0"/>
          </a:endParaRPr>
        </a:p>
      </dgm:t>
    </dgm:pt>
    <dgm:pt modelId="{33315CBE-383A-4261-9EC5-00C3C68CC6CD}" type="sibTrans" cxnId="{40E2A74A-1671-4EE7-87C4-AAEDC5A6C09D}">
      <dgm:prSet/>
      <dgm:spPr/>
      <dgm:t>
        <a:bodyPr/>
        <a:lstStyle/>
        <a:p>
          <a:endParaRPr lang="en-US" sz="700">
            <a:solidFill>
              <a:schemeClr val="tx1"/>
            </a:solidFill>
            <a:latin typeface="Calibri" pitchFamily="34" charset="0"/>
            <a:cs typeface="Calibri" pitchFamily="34" charset="0"/>
          </a:endParaRPr>
        </a:p>
      </dgm:t>
    </dgm:pt>
    <dgm:pt modelId="{27B197B6-7DC8-4A94-B0BA-AED31407090D}">
      <dgm:prSet/>
      <dgm:spPr/>
      <dgm:t>
        <a:bodyPr/>
        <a:lstStyle/>
        <a:p>
          <a:pPr rtl="0" eaLnBrk="0" latinLnBrk="0"/>
          <a:r>
            <a:rPr lang="en-US" dirty="0" smtClean="0">
              <a:solidFill>
                <a:schemeClr val="tx1"/>
              </a:solidFill>
              <a:latin typeface="Calibri" pitchFamily="34" charset="0"/>
              <a:cs typeface="Calibri" pitchFamily="34" charset="0"/>
            </a:rPr>
            <a:t>Manager of Client Reporting and Cash Management</a:t>
          </a:r>
        </a:p>
        <a:p>
          <a:pPr rtl="0"/>
          <a:r>
            <a:rPr lang="en-US" dirty="0" smtClean="0">
              <a:solidFill>
                <a:schemeClr val="tx1"/>
              </a:solidFill>
              <a:latin typeface="Calibri" pitchFamily="34" charset="0"/>
              <a:cs typeface="Calibri" pitchFamily="34" charset="0"/>
            </a:rPr>
            <a:t>Jennifer L. Cole</a:t>
          </a:r>
        </a:p>
        <a:p>
          <a:pPr rtl="0"/>
          <a:r>
            <a:rPr lang="en-US" dirty="0" smtClean="0">
              <a:solidFill>
                <a:schemeClr val="tx1"/>
              </a:solidFill>
              <a:latin typeface="Calibri" pitchFamily="34" charset="0"/>
              <a:cs typeface="Calibri" pitchFamily="34" charset="0"/>
            </a:rPr>
            <a:t>February 11, 2002</a:t>
          </a:r>
        </a:p>
      </dgm:t>
    </dgm:pt>
    <dgm:pt modelId="{A1A54D68-5569-4E8F-A074-385C4045CA5D}" type="parTrans" cxnId="{43DD7164-02E0-4417-B88B-790AD80718FA}">
      <dgm:prSet/>
      <dgm:spPr/>
      <dgm:t>
        <a:bodyPr/>
        <a:lstStyle/>
        <a:p>
          <a:endParaRPr lang="en-US">
            <a:solidFill>
              <a:schemeClr val="tx1"/>
            </a:solidFill>
            <a:latin typeface="Calibri" pitchFamily="34" charset="0"/>
            <a:cs typeface="Calibri" pitchFamily="34" charset="0"/>
          </a:endParaRPr>
        </a:p>
      </dgm:t>
    </dgm:pt>
    <dgm:pt modelId="{F0A90BAE-1A9E-4A9D-844A-04E2235F6FF2}" type="sibTrans" cxnId="{43DD7164-02E0-4417-B88B-790AD80718FA}">
      <dgm:prSet/>
      <dgm:spPr/>
      <dgm:t>
        <a:bodyPr/>
        <a:lstStyle/>
        <a:p>
          <a:endParaRPr lang="en-US" sz="700">
            <a:solidFill>
              <a:schemeClr val="tx1"/>
            </a:solidFill>
            <a:latin typeface="Calibri" pitchFamily="34" charset="0"/>
            <a:cs typeface="Calibri" pitchFamily="34" charset="0"/>
          </a:endParaRPr>
        </a:p>
      </dgm:t>
    </dgm:pt>
    <dgm:pt modelId="{DEA67074-0640-48F1-8834-945E903DA282}">
      <dgm:prSet custT="1"/>
      <dgm:spPr/>
      <dgm:t>
        <a:bodyPr/>
        <a:lstStyle/>
        <a:p>
          <a:pPr rtl="0" eaLnBrk="0" latinLnBrk="0"/>
          <a:r>
            <a:rPr lang="en-US" sz="500" dirty="0" smtClean="0">
              <a:solidFill>
                <a:schemeClr val="tx1"/>
              </a:solidFill>
              <a:latin typeface="Calibri" pitchFamily="34" charset="0"/>
              <a:cs typeface="Calibri" pitchFamily="34" charset="0"/>
            </a:rPr>
            <a:t>Senior Financial Analyst</a:t>
          </a:r>
        </a:p>
        <a:p>
          <a:pPr rtl="0"/>
          <a:r>
            <a:rPr lang="en-US" sz="500" dirty="0" smtClean="0">
              <a:solidFill>
                <a:schemeClr val="tx1"/>
              </a:solidFill>
              <a:latin typeface="Calibri" pitchFamily="34" charset="0"/>
              <a:cs typeface="Calibri" pitchFamily="34" charset="0"/>
            </a:rPr>
            <a:t>Eileen A. Molloy</a:t>
          </a:r>
          <a:br>
            <a:rPr lang="en-US" sz="500" dirty="0" smtClean="0">
              <a:solidFill>
                <a:schemeClr val="tx1"/>
              </a:solidFill>
              <a:latin typeface="Calibri" pitchFamily="34" charset="0"/>
              <a:cs typeface="Calibri" pitchFamily="34" charset="0"/>
            </a:rPr>
          </a:br>
          <a:r>
            <a:rPr lang="en-US" sz="500" dirty="0" smtClean="0">
              <a:solidFill>
                <a:schemeClr val="tx1"/>
              </a:solidFill>
              <a:latin typeface="Calibri" pitchFamily="34" charset="0"/>
              <a:cs typeface="Calibri" pitchFamily="34" charset="0"/>
            </a:rPr>
            <a:t>July 22, 2002</a:t>
          </a:r>
        </a:p>
      </dgm:t>
    </dgm:pt>
    <dgm:pt modelId="{39099D85-8599-47A0-BE52-B212E9AED4C3}" type="parTrans" cxnId="{C9B9C3AF-8542-47C6-AA80-D0B7037EA90F}">
      <dgm:prSet/>
      <dgm:spPr/>
      <dgm:t>
        <a:bodyPr/>
        <a:lstStyle/>
        <a:p>
          <a:endParaRPr lang="en-US">
            <a:solidFill>
              <a:schemeClr val="tx1"/>
            </a:solidFill>
            <a:latin typeface="Calibri" pitchFamily="34" charset="0"/>
            <a:cs typeface="Calibri" pitchFamily="34" charset="0"/>
          </a:endParaRPr>
        </a:p>
      </dgm:t>
    </dgm:pt>
    <dgm:pt modelId="{3116698F-47DF-4DCF-924D-C6185EFD0030}" type="sibTrans" cxnId="{C9B9C3AF-8542-47C6-AA80-D0B7037EA90F}">
      <dgm:prSet/>
      <dgm:spPr/>
      <dgm:t>
        <a:bodyPr/>
        <a:lstStyle/>
        <a:p>
          <a:endParaRPr lang="en-US" sz="700">
            <a:solidFill>
              <a:schemeClr val="tx1"/>
            </a:solidFill>
            <a:latin typeface="Calibri" pitchFamily="34" charset="0"/>
            <a:cs typeface="Calibri" pitchFamily="34" charset="0"/>
          </a:endParaRPr>
        </a:p>
      </dgm:t>
    </dgm:pt>
    <dgm:pt modelId="{B06B6511-929F-4EFA-8F23-6537E7CA6FB6}">
      <dgm:prSet/>
      <dgm:spPr/>
      <dgm:t>
        <a:bodyPr/>
        <a:lstStyle/>
        <a:p>
          <a:pPr rtl="0" eaLnBrk="0" latinLnBrk="0"/>
          <a:r>
            <a:rPr lang="en-US" dirty="0" smtClean="0">
              <a:solidFill>
                <a:schemeClr val="tx1"/>
              </a:solidFill>
              <a:latin typeface="Calibri" pitchFamily="34" charset="0"/>
              <a:cs typeface="Calibri" pitchFamily="34" charset="0"/>
            </a:rPr>
            <a:t>Senior Financial Analyst</a:t>
          </a:r>
        </a:p>
        <a:p>
          <a:pPr rtl="0" eaLnBrk="0" latinLnBrk="0"/>
          <a:r>
            <a:rPr lang="en-US" dirty="0" smtClean="0">
              <a:solidFill>
                <a:schemeClr val="tx1"/>
              </a:solidFill>
              <a:latin typeface="Calibri" pitchFamily="34" charset="0"/>
              <a:cs typeface="Calibri" pitchFamily="34" charset="0"/>
            </a:rPr>
            <a:t>Catherine M. Hodges</a:t>
          </a:r>
          <a:br>
            <a:rPr lang="en-US" dirty="0" smtClean="0">
              <a:solidFill>
                <a:schemeClr val="tx1"/>
              </a:solidFill>
              <a:latin typeface="Calibri" pitchFamily="34" charset="0"/>
              <a:cs typeface="Calibri" pitchFamily="34" charset="0"/>
            </a:rPr>
          </a:br>
          <a:r>
            <a:rPr lang="en-US" dirty="0" smtClean="0">
              <a:solidFill>
                <a:schemeClr val="tx1"/>
              </a:solidFill>
              <a:latin typeface="Calibri" pitchFamily="34" charset="0"/>
              <a:cs typeface="Calibri" pitchFamily="34" charset="0"/>
            </a:rPr>
            <a:t>March 8, 2004</a:t>
          </a:r>
        </a:p>
      </dgm:t>
    </dgm:pt>
    <dgm:pt modelId="{84C3015A-AA79-454E-9DD4-8FFAF70E1363}" type="parTrans" cxnId="{C057C82F-EC51-4D12-A4E7-35669E65442F}">
      <dgm:prSet/>
      <dgm:spPr/>
      <dgm:t>
        <a:bodyPr/>
        <a:lstStyle/>
        <a:p>
          <a:endParaRPr lang="en-US">
            <a:solidFill>
              <a:schemeClr val="tx1"/>
            </a:solidFill>
            <a:latin typeface="Calibri" pitchFamily="34" charset="0"/>
            <a:cs typeface="Calibri" pitchFamily="34" charset="0"/>
          </a:endParaRPr>
        </a:p>
      </dgm:t>
    </dgm:pt>
    <dgm:pt modelId="{E7894DE2-B541-4212-9054-20E1D7086D5E}" type="sibTrans" cxnId="{C057C82F-EC51-4D12-A4E7-35669E65442F}">
      <dgm:prSet/>
      <dgm:spPr/>
      <dgm:t>
        <a:bodyPr/>
        <a:lstStyle/>
        <a:p>
          <a:endParaRPr lang="en-US" sz="700">
            <a:solidFill>
              <a:schemeClr val="tx1"/>
            </a:solidFill>
            <a:latin typeface="Calibri" pitchFamily="34" charset="0"/>
            <a:cs typeface="Calibri" pitchFamily="34" charset="0"/>
          </a:endParaRPr>
        </a:p>
      </dgm:t>
    </dgm:pt>
    <dgm:pt modelId="{A834612E-B513-4048-A759-6D8D98855A24}">
      <dgm:prSet/>
      <dgm:spPr/>
      <dgm:t>
        <a:bodyPr/>
        <a:lstStyle/>
        <a:p>
          <a:pPr rtl="0" eaLnBrk="0" latinLnBrk="0"/>
          <a:r>
            <a:rPr lang="en-US" dirty="0" smtClean="0">
              <a:solidFill>
                <a:schemeClr val="tx1"/>
              </a:solidFill>
              <a:latin typeface="Calibri" pitchFamily="34" charset="0"/>
              <a:cs typeface="Calibri" pitchFamily="34" charset="0"/>
            </a:rPr>
            <a:t>Financial Analyst</a:t>
          </a:r>
        </a:p>
        <a:p>
          <a:pPr rtl="0" eaLnBrk="0" latinLnBrk="0"/>
          <a:r>
            <a:rPr lang="en-US" dirty="0" smtClean="0">
              <a:solidFill>
                <a:schemeClr val="tx1"/>
              </a:solidFill>
              <a:latin typeface="Calibri" pitchFamily="34" charset="0"/>
              <a:cs typeface="Calibri" pitchFamily="34" charset="0"/>
            </a:rPr>
            <a:t>Veronica Williams</a:t>
          </a:r>
        </a:p>
        <a:p>
          <a:pPr rtl="0" eaLnBrk="0" latinLnBrk="0"/>
          <a:r>
            <a:rPr lang="en-US" dirty="0" smtClean="0">
              <a:solidFill>
                <a:schemeClr val="tx1"/>
              </a:solidFill>
              <a:latin typeface="Calibri" pitchFamily="34" charset="0"/>
              <a:cs typeface="Calibri" pitchFamily="34" charset="0"/>
            </a:rPr>
            <a:t>January 9, 2006</a:t>
          </a:r>
        </a:p>
      </dgm:t>
    </dgm:pt>
    <dgm:pt modelId="{2B4D4498-A876-484D-B94A-A870784F8B13}" type="parTrans" cxnId="{8A575454-0C7B-413B-B040-01798057C38E}">
      <dgm:prSet/>
      <dgm:spPr/>
      <dgm:t>
        <a:bodyPr/>
        <a:lstStyle/>
        <a:p>
          <a:endParaRPr lang="en-US">
            <a:solidFill>
              <a:schemeClr val="tx1"/>
            </a:solidFill>
            <a:latin typeface="Calibri" pitchFamily="34" charset="0"/>
            <a:cs typeface="Calibri" pitchFamily="34" charset="0"/>
          </a:endParaRPr>
        </a:p>
      </dgm:t>
    </dgm:pt>
    <dgm:pt modelId="{4E7D23A4-B561-478F-B4E0-68F5DCF6BB1D}" type="sibTrans" cxnId="{8A575454-0C7B-413B-B040-01798057C38E}">
      <dgm:prSet/>
      <dgm:spPr/>
      <dgm:t>
        <a:bodyPr/>
        <a:lstStyle/>
        <a:p>
          <a:endParaRPr lang="en-US" sz="700">
            <a:solidFill>
              <a:schemeClr val="tx1"/>
            </a:solidFill>
            <a:latin typeface="Calibri" pitchFamily="34" charset="0"/>
            <a:cs typeface="Calibri" pitchFamily="34" charset="0"/>
          </a:endParaRPr>
        </a:p>
      </dgm:t>
    </dgm:pt>
    <dgm:pt modelId="{69672C98-9EDF-4A74-9DD5-E2B5D3621C2C}">
      <dgm:prSet custT="1"/>
      <dgm:spPr/>
      <dgm:t>
        <a:bodyPr/>
        <a:lstStyle/>
        <a:p>
          <a:pPr rtl="0" eaLnBrk="0" latinLnBrk="0"/>
          <a:r>
            <a:rPr lang="en-US" sz="500" dirty="0" smtClean="0">
              <a:solidFill>
                <a:schemeClr val="tx1"/>
              </a:solidFill>
              <a:latin typeface="Calibri" pitchFamily="34" charset="0"/>
              <a:cs typeface="Calibri" pitchFamily="34" charset="0"/>
            </a:rPr>
            <a:t>Chief Technology Officer</a:t>
          </a:r>
        </a:p>
        <a:p>
          <a:pPr rtl="0" eaLnBrk="0" latinLnBrk="0"/>
          <a:r>
            <a:rPr lang="en-US" sz="500" dirty="0" smtClean="0">
              <a:solidFill>
                <a:schemeClr val="tx1"/>
              </a:solidFill>
              <a:latin typeface="Calibri" pitchFamily="34" charset="0"/>
              <a:cs typeface="Calibri" pitchFamily="34" charset="0"/>
            </a:rPr>
            <a:t>Anthony J. Falzone</a:t>
          </a:r>
        </a:p>
        <a:p>
          <a:pPr rtl="0" eaLnBrk="0" latinLnBrk="0"/>
          <a:r>
            <a:rPr lang="en-US" sz="500" dirty="0" smtClean="0">
              <a:solidFill>
                <a:schemeClr val="tx1"/>
              </a:solidFill>
              <a:latin typeface="Calibri" pitchFamily="34" charset="0"/>
              <a:cs typeface="Calibri" pitchFamily="34" charset="0"/>
            </a:rPr>
            <a:t>January 3, 2006</a:t>
          </a:r>
        </a:p>
      </dgm:t>
    </dgm:pt>
    <dgm:pt modelId="{A970F5AB-555D-4944-9ADA-97E68EB1CA90}" type="parTrans" cxnId="{64996E6F-90BB-4FF6-B39E-C7FD04C64DD3}">
      <dgm:prSet/>
      <dgm:spPr/>
      <dgm:t>
        <a:bodyPr/>
        <a:lstStyle/>
        <a:p>
          <a:endParaRPr lang="en-US">
            <a:solidFill>
              <a:schemeClr val="tx1"/>
            </a:solidFill>
            <a:latin typeface="Calibri" pitchFamily="34" charset="0"/>
            <a:cs typeface="Calibri" pitchFamily="34" charset="0"/>
          </a:endParaRPr>
        </a:p>
      </dgm:t>
    </dgm:pt>
    <dgm:pt modelId="{61F563FC-3BF6-4EA7-8747-3C59B1B1BF78}" type="sibTrans" cxnId="{64996E6F-90BB-4FF6-B39E-C7FD04C64DD3}">
      <dgm:prSet/>
      <dgm:spPr/>
      <dgm:t>
        <a:bodyPr/>
        <a:lstStyle/>
        <a:p>
          <a:endParaRPr lang="en-US" sz="700">
            <a:solidFill>
              <a:schemeClr val="tx1"/>
            </a:solidFill>
            <a:latin typeface="Calibri" pitchFamily="34" charset="0"/>
            <a:cs typeface="Calibri" pitchFamily="34" charset="0"/>
          </a:endParaRPr>
        </a:p>
      </dgm:t>
    </dgm:pt>
    <dgm:pt modelId="{0B17A1D4-41EC-491E-8DD5-FB253F31FE36}">
      <dgm:prSet custT="1"/>
      <dgm:spPr/>
      <dgm:t>
        <a:bodyPr anchor="ctr" anchorCtr="1"/>
        <a:lstStyle/>
        <a:p>
          <a:pPr rtl="0" eaLnBrk="0" latinLnBrk="0"/>
          <a:endParaRPr lang="en-US" sz="500" dirty="0" smtClean="0">
            <a:solidFill>
              <a:schemeClr val="tx1"/>
            </a:solidFill>
            <a:latin typeface="Calibri" pitchFamily="34" charset="0"/>
            <a:cs typeface="Calibri" pitchFamily="34" charset="0"/>
          </a:endParaRPr>
        </a:p>
        <a:p>
          <a:pPr rtl="0" eaLnBrk="0" latinLnBrk="0"/>
          <a:r>
            <a:rPr lang="en-US" sz="500" dirty="0" smtClean="0">
              <a:solidFill>
                <a:schemeClr val="tx1"/>
              </a:solidFill>
              <a:latin typeface="Calibri" pitchFamily="34" charset="0"/>
              <a:cs typeface="Calibri" pitchFamily="34" charset="0"/>
            </a:rPr>
            <a:t>Financial </a:t>
          </a:r>
        </a:p>
        <a:p>
          <a:pPr rtl="0" eaLnBrk="0" latinLnBrk="0"/>
          <a:r>
            <a:rPr lang="en-US" sz="500" dirty="0" smtClean="0">
              <a:solidFill>
                <a:schemeClr val="tx1"/>
              </a:solidFill>
              <a:latin typeface="Calibri" pitchFamily="34" charset="0"/>
              <a:cs typeface="Calibri" pitchFamily="34" charset="0"/>
            </a:rPr>
            <a:t>Reporting Manager</a:t>
          </a:r>
        </a:p>
        <a:p>
          <a:pPr rtl="0" eaLnBrk="0" latinLnBrk="0"/>
          <a:r>
            <a:rPr lang="en-US" sz="500" dirty="0" smtClean="0">
              <a:solidFill>
                <a:schemeClr val="tx1"/>
              </a:solidFill>
              <a:latin typeface="Calibri" pitchFamily="34" charset="0"/>
              <a:cs typeface="Calibri" pitchFamily="34" charset="0"/>
            </a:rPr>
            <a:t>Qingmei Li, CPA</a:t>
          </a:r>
        </a:p>
        <a:p>
          <a:pPr rtl="0" eaLnBrk="0" latinLnBrk="0"/>
          <a:r>
            <a:rPr lang="en-US" sz="500" dirty="0" smtClean="0">
              <a:solidFill>
                <a:schemeClr val="tx1"/>
              </a:solidFill>
              <a:latin typeface="Calibri" pitchFamily="34" charset="0"/>
              <a:cs typeface="Calibri" pitchFamily="34" charset="0"/>
            </a:rPr>
            <a:t>August 18, 2011</a:t>
          </a:r>
        </a:p>
        <a:p>
          <a:pPr rtl="0" eaLnBrk="0" latinLnBrk="0"/>
          <a:endParaRPr lang="en-US" sz="500" dirty="0" smtClean="0">
            <a:solidFill>
              <a:schemeClr val="tx1"/>
            </a:solidFill>
            <a:latin typeface="Calibri" pitchFamily="34" charset="0"/>
            <a:cs typeface="Calibri" pitchFamily="34" charset="0"/>
          </a:endParaRPr>
        </a:p>
      </dgm:t>
    </dgm:pt>
    <dgm:pt modelId="{2A285478-346E-4A41-AC48-B61B5B457AB7}" type="parTrans" cxnId="{0A7AD434-4670-476E-8CD4-5CFD3AD2A085}">
      <dgm:prSet/>
      <dgm:spPr/>
      <dgm:t>
        <a:bodyPr/>
        <a:lstStyle/>
        <a:p>
          <a:endParaRPr lang="en-US">
            <a:solidFill>
              <a:schemeClr val="tx1"/>
            </a:solidFill>
            <a:latin typeface="Calibri" pitchFamily="34" charset="0"/>
            <a:cs typeface="Calibri" pitchFamily="34" charset="0"/>
          </a:endParaRPr>
        </a:p>
      </dgm:t>
    </dgm:pt>
    <dgm:pt modelId="{02C88768-F88F-4A34-B725-E4257C1C77B3}" type="sibTrans" cxnId="{0A7AD434-4670-476E-8CD4-5CFD3AD2A085}">
      <dgm:prSet/>
      <dgm:spPr/>
      <dgm:t>
        <a:bodyPr/>
        <a:lstStyle/>
        <a:p>
          <a:endParaRPr lang="en-US" sz="700">
            <a:solidFill>
              <a:schemeClr val="tx1"/>
            </a:solidFill>
            <a:latin typeface="Calibri" pitchFamily="34" charset="0"/>
            <a:cs typeface="Calibri" pitchFamily="34" charset="0"/>
          </a:endParaRPr>
        </a:p>
      </dgm:t>
    </dgm:pt>
    <dgm:pt modelId="{C5C87194-43F2-4C2D-8F91-CDFA06D169C7}">
      <dgm:prSet/>
      <dgm:spPr/>
      <dgm:t>
        <a:bodyPr/>
        <a:lstStyle/>
        <a:p>
          <a:pPr rtl="0"/>
          <a:endParaRPr lang="en-US" dirty="0" smtClean="0">
            <a:solidFill>
              <a:schemeClr val="tx1"/>
            </a:solidFill>
            <a:latin typeface="Calibri" pitchFamily="34" charset="0"/>
            <a:cs typeface="Calibri" pitchFamily="34" charset="0"/>
          </a:endParaRPr>
        </a:p>
        <a:p>
          <a:pPr rtl="0"/>
          <a:r>
            <a:rPr lang="en-US" dirty="0" smtClean="0">
              <a:solidFill>
                <a:schemeClr val="tx1"/>
              </a:solidFill>
              <a:latin typeface="Calibri" pitchFamily="34" charset="0"/>
              <a:cs typeface="Calibri" pitchFamily="34" charset="0"/>
            </a:rPr>
            <a:t>Investment Officer</a:t>
          </a:r>
        </a:p>
        <a:p>
          <a:pPr rtl="0" eaLnBrk="0" latinLnBrk="0"/>
          <a:r>
            <a:rPr lang="en-US" dirty="0" smtClean="0">
              <a:solidFill>
                <a:schemeClr val="tx1"/>
              </a:solidFill>
              <a:latin typeface="Calibri" pitchFamily="34" charset="0"/>
              <a:cs typeface="Calibri" pitchFamily="34" charset="0"/>
            </a:rPr>
            <a:t>Private Equity</a:t>
          </a:r>
        </a:p>
        <a:p>
          <a:pPr rtl="0" eaLnBrk="0" latinLnBrk="0"/>
          <a:r>
            <a:rPr lang="en-US" dirty="0" smtClean="0">
              <a:solidFill>
                <a:schemeClr val="tx1"/>
              </a:solidFill>
              <a:latin typeface="Calibri" pitchFamily="34" charset="0"/>
              <a:cs typeface="Calibri" pitchFamily="34" charset="0"/>
            </a:rPr>
            <a:t>Peony K. Keve, CFA, CAIA</a:t>
          </a:r>
        </a:p>
        <a:p>
          <a:pPr rtl="0" eaLnBrk="0" latinLnBrk="0"/>
          <a:r>
            <a:rPr lang="en-US" dirty="0" smtClean="0">
              <a:solidFill>
                <a:schemeClr val="tx1"/>
              </a:solidFill>
              <a:latin typeface="Calibri" pitchFamily="34" charset="0"/>
              <a:cs typeface="Calibri" pitchFamily="34" charset="0"/>
            </a:rPr>
            <a:t>July 21, 2008</a:t>
          </a:r>
        </a:p>
        <a:p>
          <a:pPr rtl="0" eaLnBrk="0" latinLnBrk="0"/>
          <a:endParaRPr lang="en-US" dirty="0" smtClean="0">
            <a:solidFill>
              <a:schemeClr val="tx1"/>
            </a:solidFill>
            <a:latin typeface="Calibri" pitchFamily="34" charset="0"/>
            <a:cs typeface="Calibri" pitchFamily="34" charset="0"/>
          </a:endParaRPr>
        </a:p>
      </dgm:t>
    </dgm:pt>
    <dgm:pt modelId="{91588DDC-BC29-4B36-841B-CE9C3ABBEC28}" type="parTrans" cxnId="{15BB4143-42CE-4592-BE42-3FB6056DF471}">
      <dgm:prSet/>
      <dgm:spPr/>
      <dgm:t>
        <a:bodyPr/>
        <a:lstStyle/>
        <a:p>
          <a:endParaRPr lang="en-US">
            <a:solidFill>
              <a:schemeClr val="tx1"/>
            </a:solidFill>
            <a:latin typeface="Calibri" pitchFamily="34" charset="0"/>
            <a:cs typeface="Calibri" pitchFamily="34" charset="0"/>
          </a:endParaRPr>
        </a:p>
      </dgm:t>
    </dgm:pt>
    <dgm:pt modelId="{B72C2004-CADA-495D-82AC-4920DE142A8B}" type="sibTrans" cxnId="{15BB4143-42CE-4592-BE42-3FB6056DF471}">
      <dgm:prSet/>
      <dgm:spPr/>
      <dgm:t>
        <a:bodyPr/>
        <a:lstStyle/>
        <a:p>
          <a:endParaRPr lang="en-US" sz="700">
            <a:solidFill>
              <a:schemeClr val="tx1"/>
            </a:solidFill>
            <a:latin typeface="Calibri" pitchFamily="34" charset="0"/>
            <a:cs typeface="Calibri" pitchFamily="34" charset="0"/>
          </a:endParaRPr>
        </a:p>
      </dgm:t>
    </dgm:pt>
    <dgm:pt modelId="{257E307C-5C99-4605-B1A8-5C5068E3E1BA}" type="asst">
      <dgm:prSet custT="1"/>
      <dgm:spPr/>
      <dgm:t>
        <a:bodyPr/>
        <a:lstStyle/>
        <a:p>
          <a:pPr>
            <a:spcAft>
              <a:spcPts val="0"/>
            </a:spcAft>
          </a:pPr>
          <a:r>
            <a:rPr lang="en-US" sz="400" b="0" dirty="0" smtClean="0">
              <a:solidFill>
                <a:schemeClr val="tx1"/>
              </a:solidFill>
              <a:latin typeface="Calibri" pitchFamily="34" charset="0"/>
              <a:cs typeface="Calibri" pitchFamily="34" charset="0"/>
            </a:rPr>
            <a:t>Executive  Assistant</a:t>
          </a:r>
        </a:p>
        <a:p>
          <a:pPr>
            <a:spcAft>
              <a:spcPts val="0"/>
            </a:spcAft>
          </a:pPr>
          <a:r>
            <a:rPr lang="en-US" sz="400" b="0" dirty="0" smtClean="0">
              <a:solidFill>
                <a:schemeClr val="tx1"/>
              </a:solidFill>
              <a:latin typeface="Calibri" pitchFamily="34" charset="0"/>
              <a:cs typeface="Calibri" pitchFamily="34" charset="0"/>
            </a:rPr>
            <a:t>Samantha </a:t>
          </a:r>
          <a:r>
            <a:rPr lang="en-US" sz="400" dirty="0" smtClean="0">
              <a:solidFill>
                <a:schemeClr val="tx1"/>
              </a:solidFill>
              <a:latin typeface="Calibri" pitchFamily="34" charset="0"/>
              <a:cs typeface="Calibri" pitchFamily="34" charset="0"/>
            </a:rPr>
            <a:t>Wong</a:t>
          </a:r>
          <a:endParaRPr lang="en-US" sz="400" b="0" dirty="0" smtClean="0">
            <a:solidFill>
              <a:schemeClr val="tx1"/>
            </a:solidFill>
            <a:latin typeface="Calibri" pitchFamily="34" charset="0"/>
            <a:cs typeface="Calibri" pitchFamily="34" charset="0"/>
          </a:endParaRPr>
        </a:p>
        <a:p>
          <a:pPr>
            <a:spcAft>
              <a:spcPts val="0"/>
            </a:spcAft>
          </a:pPr>
          <a:r>
            <a:rPr lang="en-US" sz="400" b="0" dirty="0" smtClean="0">
              <a:solidFill>
                <a:schemeClr val="tx1"/>
              </a:solidFill>
              <a:latin typeface="Calibri" pitchFamily="34" charset="0"/>
              <a:cs typeface="Calibri" pitchFamily="34" charset="0"/>
            </a:rPr>
            <a:t>October 4, 2010</a:t>
          </a:r>
          <a:endParaRPr lang="en-US" sz="400" b="0" dirty="0">
            <a:solidFill>
              <a:schemeClr val="tx1"/>
            </a:solidFill>
            <a:latin typeface="Calibri" pitchFamily="34" charset="0"/>
            <a:cs typeface="Calibri" pitchFamily="34" charset="0"/>
          </a:endParaRPr>
        </a:p>
      </dgm:t>
    </dgm:pt>
    <dgm:pt modelId="{218129E2-2D4D-4EFC-BF7F-870F1F9AEF6F}" type="parTrans" cxnId="{35E5B21F-534A-4339-A807-306DDACA5CDF}">
      <dgm:prSet/>
      <dgm:spPr/>
      <dgm:t>
        <a:bodyPr/>
        <a:lstStyle/>
        <a:p>
          <a:endParaRPr lang="en-US">
            <a:solidFill>
              <a:schemeClr val="tx1"/>
            </a:solidFill>
            <a:latin typeface="Calibri" pitchFamily="34" charset="0"/>
            <a:cs typeface="Calibri" pitchFamily="34" charset="0"/>
          </a:endParaRPr>
        </a:p>
      </dgm:t>
    </dgm:pt>
    <dgm:pt modelId="{1117F46C-A0B4-4A41-9AFB-CA7D961A5165}" type="sibTrans" cxnId="{35E5B21F-534A-4339-A807-306DDACA5CDF}">
      <dgm:prSet/>
      <dgm:spPr/>
      <dgm:t>
        <a:bodyPr/>
        <a:lstStyle/>
        <a:p>
          <a:endParaRPr lang="en-US" sz="700">
            <a:solidFill>
              <a:schemeClr val="tx1"/>
            </a:solidFill>
          </a:endParaRPr>
        </a:p>
      </dgm:t>
    </dgm:pt>
    <dgm:pt modelId="{1763B730-C753-4E74-BA35-E93E023F8972}">
      <dgm:prSet/>
      <dgm:spPr/>
      <dgm:t>
        <a:bodyPr/>
        <a:lstStyle/>
        <a:p>
          <a:pPr rtl="0" eaLnBrk="0" latinLnBrk="0"/>
          <a:r>
            <a:rPr lang="en-US" dirty="0" smtClean="0">
              <a:solidFill>
                <a:schemeClr val="tx1"/>
              </a:solidFill>
              <a:latin typeface="Calibri" pitchFamily="34" charset="0"/>
              <a:cs typeface="Calibri" pitchFamily="34" charset="0"/>
            </a:rPr>
            <a:t>Office Administrator</a:t>
          </a:r>
        </a:p>
        <a:p>
          <a:pPr rtl="0" eaLnBrk="0" latinLnBrk="0"/>
          <a:r>
            <a:rPr lang="en-US" dirty="0" smtClean="0">
              <a:solidFill>
                <a:schemeClr val="tx1"/>
              </a:solidFill>
              <a:latin typeface="Calibri" pitchFamily="34" charset="0"/>
              <a:cs typeface="Calibri" pitchFamily="34" charset="0"/>
            </a:rPr>
            <a:t>Alyssa Smith</a:t>
          </a:r>
        </a:p>
        <a:p>
          <a:pPr rtl="0" eaLnBrk="0" latinLnBrk="0"/>
          <a:r>
            <a:rPr lang="en-US" dirty="0" smtClean="0">
              <a:solidFill>
                <a:schemeClr val="tx1"/>
              </a:solidFill>
              <a:latin typeface="Calibri" pitchFamily="34" charset="0"/>
              <a:cs typeface="Calibri" pitchFamily="34" charset="0"/>
            </a:rPr>
            <a:t>February 17, 2004</a:t>
          </a:r>
        </a:p>
      </dgm:t>
    </dgm:pt>
    <dgm:pt modelId="{3A707F5B-1E51-4BB3-BACA-256B6C9F9ABA}" type="parTrans" cxnId="{013732AD-13A7-4108-800F-9F286F010FA0}">
      <dgm:prSet/>
      <dgm:spPr/>
      <dgm:t>
        <a:bodyPr/>
        <a:lstStyle/>
        <a:p>
          <a:endParaRPr lang="en-US">
            <a:solidFill>
              <a:schemeClr val="tx1"/>
            </a:solidFill>
            <a:latin typeface="Calibri" pitchFamily="34" charset="0"/>
            <a:cs typeface="Calibri" pitchFamily="34" charset="0"/>
          </a:endParaRPr>
        </a:p>
      </dgm:t>
    </dgm:pt>
    <dgm:pt modelId="{52DF657F-ADA0-417C-A332-B80CB908AFD0}" type="sibTrans" cxnId="{013732AD-13A7-4108-800F-9F286F010FA0}">
      <dgm:prSet/>
      <dgm:spPr/>
      <dgm:t>
        <a:bodyPr/>
        <a:lstStyle/>
        <a:p>
          <a:endParaRPr lang="en-US" sz="700">
            <a:solidFill>
              <a:schemeClr val="tx1"/>
            </a:solidFill>
          </a:endParaRPr>
        </a:p>
      </dgm:t>
    </dgm:pt>
    <dgm:pt modelId="{B3717658-FB9F-4BD1-A27A-EEBB963484BE}">
      <dgm:prSet/>
      <dgm:spPr/>
      <dgm:t>
        <a:bodyPr/>
        <a:lstStyle/>
        <a:p>
          <a:endParaRPr lang="en-US"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Investment Analyst</a:t>
          </a:r>
        </a:p>
        <a:p>
          <a:r>
            <a:rPr lang="en-US" dirty="0" smtClean="0">
              <a:solidFill>
                <a:schemeClr val="tx1"/>
              </a:solidFill>
              <a:latin typeface="Calibri" pitchFamily="34" charset="0"/>
              <a:cs typeface="Calibri" pitchFamily="34" charset="0"/>
            </a:rPr>
            <a:t>Public Markets</a:t>
          </a:r>
        </a:p>
        <a:p>
          <a:r>
            <a:rPr lang="en-US" dirty="0" smtClean="0">
              <a:solidFill>
                <a:schemeClr val="tx1"/>
              </a:solidFill>
              <a:latin typeface="Calibri" pitchFamily="34" charset="0"/>
              <a:cs typeface="Calibri" pitchFamily="34" charset="0"/>
            </a:rPr>
            <a:t>Michael Carritte</a:t>
          </a:r>
        </a:p>
        <a:p>
          <a:r>
            <a:rPr lang="en-US" dirty="0" smtClean="0">
              <a:solidFill>
                <a:schemeClr val="tx1"/>
              </a:solidFill>
              <a:latin typeface="Calibri" pitchFamily="34" charset="0"/>
              <a:cs typeface="Calibri" pitchFamily="34" charset="0"/>
            </a:rPr>
            <a:t>October 13, 2011</a:t>
          </a:r>
        </a:p>
        <a:p>
          <a:endParaRPr lang="en-US" dirty="0">
            <a:solidFill>
              <a:schemeClr val="tx1"/>
            </a:solidFill>
          </a:endParaRPr>
        </a:p>
      </dgm:t>
    </dgm:pt>
    <dgm:pt modelId="{F81FF5E4-9328-405A-8669-CA722A894E62}" type="parTrans" cxnId="{4F22A2E2-318A-4794-B6D1-49EE3952BB08}">
      <dgm:prSet/>
      <dgm:spPr/>
      <dgm:t>
        <a:bodyPr/>
        <a:lstStyle/>
        <a:p>
          <a:endParaRPr lang="en-US">
            <a:solidFill>
              <a:schemeClr val="tx1"/>
            </a:solidFill>
          </a:endParaRPr>
        </a:p>
      </dgm:t>
    </dgm:pt>
    <dgm:pt modelId="{15E90DA3-C85A-43EB-BD1C-9734FC3D0E5E}" type="sibTrans" cxnId="{4F22A2E2-318A-4794-B6D1-49EE3952BB08}">
      <dgm:prSet/>
      <dgm:spPr/>
      <dgm:t>
        <a:bodyPr/>
        <a:lstStyle/>
        <a:p>
          <a:endParaRPr lang="en-US">
            <a:solidFill>
              <a:schemeClr val="tx1"/>
            </a:solidFill>
          </a:endParaRPr>
        </a:p>
      </dgm:t>
    </dgm:pt>
    <dgm:pt modelId="{F89B7755-843D-4BDA-AD32-A8AF1323DB1A}">
      <dgm:prSet/>
      <dgm:spPr/>
      <dgm:t>
        <a:bodyPr/>
        <a:lstStyle/>
        <a:p>
          <a:pPr rtl="0" eaLnBrk="0" latinLnBrk="0"/>
          <a:r>
            <a:rPr lang="en-US" b="0" dirty="0" smtClean="0">
              <a:solidFill>
                <a:schemeClr val="tx1"/>
              </a:solidFill>
              <a:latin typeface="Calibri" pitchFamily="34" charset="0"/>
              <a:cs typeface="Calibri" pitchFamily="34" charset="0"/>
            </a:rPr>
            <a:t>Accounting Assistant </a:t>
          </a:r>
        </a:p>
        <a:p>
          <a:pPr rtl="0" eaLnBrk="0" latinLnBrk="0"/>
          <a:r>
            <a:rPr lang="en-US" b="0" dirty="0" smtClean="0">
              <a:solidFill>
                <a:schemeClr val="tx1"/>
              </a:solidFill>
              <a:latin typeface="Calibri" pitchFamily="34" charset="0"/>
              <a:cs typeface="Calibri" pitchFamily="34" charset="0"/>
            </a:rPr>
            <a:t>Nicole E. Gruet</a:t>
          </a:r>
        </a:p>
        <a:p>
          <a:pPr rtl="0" eaLnBrk="0" latinLnBrk="0"/>
          <a:r>
            <a:rPr lang="en-US" b="0" dirty="0" smtClean="0">
              <a:solidFill>
                <a:schemeClr val="tx1"/>
              </a:solidFill>
              <a:latin typeface="Calibri" pitchFamily="34" charset="0"/>
              <a:cs typeface="Calibri" pitchFamily="34" charset="0"/>
            </a:rPr>
            <a:t>February 1, 2013</a:t>
          </a:r>
        </a:p>
      </dgm:t>
    </dgm:pt>
    <dgm:pt modelId="{8B2F5B98-FCA2-4465-B950-374637A6D9BC}" type="parTrans" cxnId="{006341B5-C560-4C4B-BF89-AF4C3E647D2E}">
      <dgm:prSet/>
      <dgm:spPr/>
      <dgm:t>
        <a:bodyPr/>
        <a:lstStyle/>
        <a:p>
          <a:endParaRPr lang="en-US">
            <a:solidFill>
              <a:schemeClr val="tx1"/>
            </a:solidFill>
          </a:endParaRPr>
        </a:p>
      </dgm:t>
    </dgm:pt>
    <dgm:pt modelId="{D78C2C76-F73F-4F51-9350-EE7850D5D794}" type="sibTrans" cxnId="{006341B5-C560-4C4B-BF89-AF4C3E647D2E}">
      <dgm:prSet/>
      <dgm:spPr/>
      <dgm:t>
        <a:bodyPr/>
        <a:lstStyle/>
        <a:p>
          <a:endParaRPr lang="en-US">
            <a:solidFill>
              <a:schemeClr val="tx1"/>
            </a:solidFill>
          </a:endParaRPr>
        </a:p>
      </dgm:t>
    </dgm:pt>
    <dgm:pt modelId="{1B4DE0BA-423F-425D-86BE-6663EA98CBB8}">
      <dgm:prSet/>
      <dgm:spPr/>
      <dgm:t>
        <a:bodyPr/>
        <a:lstStyle/>
        <a:p>
          <a:endParaRPr lang="en-US"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Senior Investment Officer</a:t>
          </a:r>
        </a:p>
        <a:p>
          <a:r>
            <a:rPr lang="en-US" dirty="0" smtClean="0">
              <a:solidFill>
                <a:schemeClr val="tx1"/>
              </a:solidFill>
              <a:latin typeface="Calibri" pitchFamily="34" charset="0"/>
              <a:cs typeface="Calibri" pitchFamily="34" charset="0"/>
            </a:rPr>
            <a:t> Hedge Funds and </a:t>
          </a:r>
        </a:p>
        <a:p>
          <a:r>
            <a:rPr lang="en-US" dirty="0" smtClean="0">
              <a:solidFill>
                <a:schemeClr val="tx1"/>
              </a:solidFill>
              <a:latin typeface="Calibri" pitchFamily="34" charset="0"/>
              <a:cs typeface="Calibri" pitchFamily="34" charset="0"/>
            </a:rPr>
            <a:t>Low Volatility Strategies</a:t>
          </a:r>
        </a:p>
        <a:p>
          <a:r>
            <a:rPr lang="en-US" dirty="0" smtClean="0">
              <a:solidFill>
                <a:schemeClr val="tx1"/>
              </a:solidFill>
              <a:latin typeface="Calibri" pitchFamily="34" charset="0"/>
              <a:cs typeface="Calibri" pitchFamily="34" charset="0"/>
            </a:rPr>
            <a:t>Eric R. Nierenberg, Ph.D.</a:t>
          </a:r>
        </a:p>
        <a:p>
          <a:r>
            <a:rPr lang="en-US" dirty="0" smtClean="0">
              <a:solidFill>
                <a:schemeClr val="tx1"/>
              </a:solidFill>
              <a:latin typeface="Calibri" pitchFamily="34" charset="0"/>
              <a:cs typeface="Calibri" pitchFamily="34" charset="0"/>
            </a:rPr>
            <a:t>December 5, 2012 </a:t>
          </a:r>
        </a:p>
        <a:p>
          <a:endParaRPr lang="en-US" b="1" i="0" dirty="0">
            <a:solidFill>
              <a:schemeClr val="tx1"/>
            </a:solidFill>
            <a:latin typeface="Calibri" pitchFamily="34" charset="0"/>
            <a:cs typeface="Calibri" pitchFamily="34" charset="0"/>
          </a:endParaRPr>
        </a:p>
      </dgm:t>
    </dgm:pt>
    <dgm:pt modelId="{058A43C7-1237-4C73-8EED-F1A8EC2386BF}" type="parTrans" cxnId="{E3C90D27-BEF3-4B33-BE86-F31DA793735D}">
      <dgm:prSet/>
      <dgm:spPr/>
      <dgm:t>
        <a:bodyPr/>
        <a:lstStyle/>
        <a:p>
          <a:endParaRPr lang="en-US">
            <a:solidFill>
              <a:schemeClr val="tx1"/>
            </a:solidFill>
          </a:endParaRPr>
        </a:p>
      </dgm:t>
    </dgm:pt>
    <dgm:pt modelId="{DBC89798-1096-49A0-81E1-746984D1B5DA}" type="sibTrans" cxnId="{E3C90D27-BEF3-4B33-BE86-F31DA793735D}">
      <dgm:prSet/>
      <dgm:spPr/>
      <dgm:t>
        <a:bodyPr/>
        <a:lstStyle/>
        <a:p>
          <a:endParaRPr lang="en-US">
            <a:solidFill>
              <a:schemeClr val="tx1"/>
            </a:solidFill>
          </a:endParaRPr>
        </a:p>
      </dgm:t>
    </dgm:pt>
    <dgm:pt modelId="{29474279-0C22-446A-A2AA-325B7359B562}">
      <dgm:prSet/>
      <dgm:spPr/>
      <dgm:t>
        <a:bodyPr/>
        <a:lstStyle/>
        <a:p>
          <a:pPr rtl="0" eaLnBrk="0" latinLnBrk="0"/>
          <a:r>
            <a:rPr lang="en-US" dirty="0" smtClean="0">
              <a:solidFill>
                <a:schemeClr val="tx1"/>
              </a:solidFill>
              <a:latin typeface="Calibri" pitchFamily="34" charset="0"/>
              <a:cs typeface="Calibri" pitchFamily="34" charset="0"/>
            </a:rPr>
            <a:t>Compliance Analyst</a:t>
          </a:r>
        </a:p>
        <a:p>
          <a:pPr rtl="0" eaLnBrk="0" latinLnBrk="0"/>
          <a:r>
            <a:rPr lang="en-US" dirty="0" smtClean="0">
              <a:solidFill>
                <a:schemeClr val="tx1"/>
              </a:solidFill>
              <a:latin typeface="Calibri" pitchFamily="34" charset="0"/>
              <a:cs typeface="Calibri" pitchFamily="34" charset="0"/>
            </a:rPr>
            <a:t>Ellen M. Hennessy</a:t>
          </a:r>
        </a:p>
        <a:p>
          <a:pPr rtl="0" eaLnBrk="0" latinLnBrk="0"/>
          <a:r>
            <a:rPr lang="en-US" dirty="0" smtClean="0">
              <a:solidFill>
                <a:schemeClr val="tx1"/>
              </a:solidFill>
              <a:latin typeface="Calibri" pitchFamily="34" charset="0"/>
              <a:cs typeface="Calibri" pitchFamily="34" charset="0"/>
            </a:rPr>
            <a:t>April 30, 2012</a:t>
          </a:r>
        </a:p>
      </dgm:t>
    </dgm:pt>
    <dgm:pt modelId="{4AD9EC04-9BD5-4910-B188-16A04DE95A94}" type="parTrans" cxnId="{F1DA4763-2725-4AC5-8277-845112588117}">
      <dgm:prSet/>
      <dgm:spPr/>
      <dgm:t>
        <a:bodyPr/>
        <a:lstStyle/>
        <a:p>
          <a:endParaRPr lang="en-US">
            <a:solidFill>
              <a:schemeClr val="tx1"/>
            </a:solidFill>
          </a:endParaRPr>
        </a:p>
      </dgm:t>
    </dgm:pt>
    <dgm:pt modelId="{B4B4E524-115B-4218-ADB5-2E64FFC901E2}" type="sibTrans" cxnId="{F1DA4763-2725-4AC5-8277-845112588117}">
      <dgm:prSet/>
      <dgm:spPr/>
      <dgm:t>
        <a:bodyPr/>
        <a:lstStyle/>
        <a:p>
          <a:endParaRPr lang="en-US">
            <a:solidFill>
              <a:schemeClr val="tx1"/>
            </a:solidFill>
          </a:endParaRPr>
        </a:p>
      </dgm:t>
    </dgm:pt>
    <dgm:pt modelId="{AF598F57-ED6A-42E8-81AA-5606C0B63C9D}">
      <dgm:prSet/>
      <dgm:spPr>
        <a:solidFill>
          <a:srgbClr val="92D050"/>
        </a:solidFill>
      </dgm:spPr>
      <dgm:t>
        <a:bodyPr/>
        <a:lstStyle/>
        <a:p>
          <a:r>
            <a:rPr lang="en-US" dirty="0" smtClean="0">
              <a:solidFill>
                <a:schemeClr val="tx1"/>
              </a:solidFill>
              <a:latin typeface="Calibri" pitchFamily="34" charset="0"/>
              <a:cs typeface="Calibri" pitchFamily="34" charset="0"/>
            </a:rPr>
            <a:t>Investment Officer</a:t>
          </a:r>
        </a:p>
        <a:p>
          <a:r>
            <a:rPr lang="en-US" dirty="0" smtClean="0">
              <a:solidFill>
                <a:schemeClr val="tx1"/>
              </a:solidFill>
              <a:latin typeface="Calibri" pitchFamily="34" charset="0"/>
              <a:cs typeface="Calibri" pitchFamily="34" charset="0"/>
            </a:rPr>
            <a:t>Pubic Markets</a:t>
          </a:r>
        </a:p>
        <a:p>
          <a:r>
            <a:rPr lang="en-US" b="1" dirty="0" smtClean="0">
              <a:solidFill>
                <a:schemeClr val="tx1"/>
              </a:solidFill>
              <a:latin typeface="Calibri" pitchFamily="34" charset="0"/>
              <a:cs typeface="Calibri" pitchFamily="34" charset="0"/>
            </a:rPr>
            <a:t>OPEN</a:t>
          </a:r>
          <a:endParaRPr lang="en-US" b="1" dirty="0">
            <a:solidFill>
              <a:schemeClr val="tx1"/>
            </a:solidFill>
            <a:latin typeface="Calibri" pitchFamily="34" charset="0"/>
            <a:cs typeface="Calibri" pitchFamily="34" charset="0"/>
          </a:endParaRPr>
        </a:p>
      </dgm:t>
    </dgm:pt>
    <dgm:pt modelId="{A4B20C6F-9D46-47E0-8B73-EAE6AA1B3612}" type="parTrans" cxnId="{52B6637E-008A-44D9-A27D-E9EFF1BDCF9C}">
      <dgm:prSet/>
      <dgm:spPr/>
      <dgm:t>
        <a:bodyPr/>
        <a:lstStyle/>
        <a:p>
          <a:endParaRPr lang="en-US">
            <a:solidFill>
              <a:schemeClr val="tx1"/>
            </a:solidFill>
          </a:endParaRPr>
        </a:p>
      </dgm:t>
    </dgm:pt>
    <dgm:pt modelId="{6886F948-7950-4E57-839A-43903D8E28BB}" type="sibTrans" cxnId="{52B6637E-008A-44D9-A27D-E9EFF1BDCF9C}">
      <dgm:prSet/>
      <dgm:spPr/>
      <dgm:t>
        <a:bodyPr/>
        <a:lstStyle/>
        <a:p>
          <a:endParaRPr lang="en-US">
            <a:solidFill>
              <a:schemeClr val="tx1"/>
            </a:solidFill>
          </a:endParaRPr>
        </a:p>
      </dgm:t>
    </dgm:pt>
    <dgm:pt modelId="{A090DE9A-8F64-4EF2-BB0A-37E5E7B0B1C7}">
      <dgm:prSet/>
      <dgm:spPr/>
      <dgm:t>
        <a:bodyPr/>
        <a:lstStyle/>
        <a:p>
          <a:pPr rtl="0" eaLnBrk="0" latinLnBrk="0"/>
          <a:r>
            <a:rPr lang="en-US" b="0" dirty="0" smtClean="0">
              <a:solidFill>
                <a:schemeClr val="tx1"/>
              </a:solidFill>
              <a:latin typeface="Calibri" pitchFamily="34" charset="0"/>
              <a:cs typeface="Calibri" pitchFamily="34" charset="0"/>
            </a:rPr>
            <a:t>Accounting Assistant</a:t>
          </a:r>
        </a:p>
        <a:p>
          <a:pPr rtl="0" eaLnBrk="0" latinLnBrk="0"/>
          <a:r>
            <a:rPr lang="en-US" b="0" dirty="0" smtClean="0">
              <a:solidFill>
                <a:schemeClr val="tx1"/>
              </a:solidFill>
              <a:latin typeface="Calibri" pitchFamily="34" charset="0"/>
              <a:cs typeface="Calibri" pitchFamily="34" charset="0"/>
            </a:rPr>
            <a:t>Morgan D. Burns</a:t>
          </a:r>
        </a:p>
        <a:p>
          <a:pPr rtl="0" eaLnBrk="0" latinLnBrk="0"/>
          <a:r>
            <a:rPr lang="en-US" b="0" dirty="0" smtClean="0">
              <a:solidFill>
                <a:schemeClr val="tx1"/>
              </a:solidFill>
              <a:latin typeface="Calibri" pitchFamily="34" charset="0"/>
              <a:cs typeface="Calibri" pitchFamily="34" charset="0"/>
            </a:rPr>
            <a:t>April 8, 2013</a:t>
          </a:r>
        </a:p>
      </dgm:t>
    </dgm:pt>
    <dgm:pt modelId="{D33322C1-F8EE-4042-978C-FE2E6F5DFAB8}" type="parTrans" cxnId="{6C8495F3-6085-4278-809F-2D31E7DF8A07}">
      <dgm:prSet/>
      <dgm:spPr/>
      <dgm:t>
        <a:bodyPr/>
        <a:lstStyle/>
        <a:p>
          <a:endParaRPr lang="en-US">
            <a:solidFill>
              <a:schemeClr val="tx1"/>
            </a:solidFill>
          </a:endParaRPr>
        </a:p>
      </dgm:t>
    </dgm:pt>
    <dgm:pt modelId="{2E231310-A173-49AD-8F66-0BAD785B5340}" type="sibTrans" cxnId="{6C8495F3-6085-4278-809F-2D31E7DF8A07}">
      <dgm:prSet/>
      <dgm:spPr/>
      <dgm:t>
        <a:bodyPr/>
        <a:lstStyle/>
        <a:p>
          <a:endParaRPr lang="en-US">
            <a:solidFill>
              <a:schemeClr val="tx1"/>
            </a:solidFill>
          </a:endParaRPr>
        </a:p>
      </dgm:t>
    </dgm:pt>
    <dgm:pt modelId="{2869F43B-7383-48FE-ACED-61ED09953C28}">
      <dgm:prSet/>
      <dgm:spPr/>
      <dgm:t>
        <a:bodyPr/>
        <a:lstStyle/>
        <a:p>
          <a:pPr rtl="0" eaLnBrk="0" latinLnBrk="0"/>
          <a:r>
            <a:rPr lang="en-US" b="0" dirty="0" smtClean="0">
              <a:solidFill>
                <a:schemeClr val="tx1"/>
              </a:solidFill>
              <a:latin typeface="Calibri" pitchFamily="34" charset="0"/>
              <a:cs typeface="Calibri" pitchFamily="34" charset="0"/>
            </a:rPr>
            <a:t>Receptionist</a:t>
          </a:r>
        </a:p>
        <a:p>
          <a:pPr rtl="0" eaLnBrk="0" latinLnBrk="0"/>
          <a:r>
            <a:rPr lang="en-US" b="0" dirty="0" smtClean="0">
              <a:solidFill>
                <a:schemeClr val="tx1"/>
              </a:solidFill>
              <a:latin typeface="Calibri" pitchFamily="34" charset="0"/>
              <a:cs typeface="Calibri" pitchFamily="34" charset="0"/>
            </a:rPr>
            <a:t>Nora Mata Davis</a:t>
          </a:r>
        </a:p>
        <a:p>
          <a:pPr rtl="0" eaLnBrk="0" latinLnBrk="0"/>
          <a:r>
            <a:rPr lang="en-US" b="0" dirty="0" smtClean="0">
              <a:solidFill>
                <a:schemeClr val="tx1"/>
              </a:solidFill>
              <a:latin typeface="Calibri" pitchFamily="34" charset="0"/>
              <a:cs typeface="Calibri" pitchFamily="34" charset="0"/>
            </a:rPr>
            <a:t>April 8, 2013</a:t>
          </a:r>
        </a:p>
      </dgm:t>
    </dgm:pt>
    <dgm:pt modelId="{9FCFF5BA-5FFC-413D-9FFF-07288314A867}" type="parTrans" cxnId="{FFFEFDB0-7396-4017-9699-E94B534B9240}">
      <dgm:prSet/>
      <dgm:spPr/>
      <dgm:t>
        <a:bodyPr/>
        <a:lstStyle/>
        <a:p>
          <a:endParaRPr lang="en-US">
            <a:solidFill>
              <a:schemeClr val="tx1"/>
            </a:solidFill>
          </a:endParaRPr>
        </a:p>
      </dgm:t>
    </dgm:pt>
    <dgm:pt modelId="{9E815BF5-3929-41DE-B801-0E01DFED309E}" type="sibTrans" cxnId="{FFFEFDB0-7396-4017-9699-E94B534B9240}">
      <dgm:prSet/>
      <dgm:spPr/>
      <dgm:t>
        <a:bodyPr/>
        <a:lstStyle/>
        <a:p>
          <a:endParaRPr lang="en-US">
            <a:solidFill>
              <a:schemeClr val="tx1"/>
            </a:solidFill>
          </a:endParaRPr>
        </a:p>
      </dgm:t>
    </dgm:pt>
    <dgm:pt modelId="{932D8FD3-04A1-43E5-887B-5ADB5B352DD5}">
      <dgm:prSet/>
      <dgm:spPr/>
      <dgm:t>
        <a:bodyPr/>
        <a:lstStyle/>
        <a:p>
          <a:endParaRPr lang="en-US"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Deputy Chief Investment Officer</a:t>
          </a:r>
        </a:p>
        <a:p>
          <a:r>
            <a:rPr lang="en-US" dirty="0" smtClean="0">
              <a:solidFill>
                <a:schemeClr val="tx1"/>
              </a:solidFill>
              <a:latin typeface="Calibri" pitchFamily="34" charset="0"/>
              <a:cs typeface="Calibri" pitchFamily="34" charset="0"/>
            </a:rPr>
            <a:t>Director of Risk Management</a:t>
          </a:r>
        </a:p>
        <a:p>
          <a:r>
            <a:rPr lang="en-US" dirty="0" smtClean="0">
              <a:solidFill>
                <a:schemeClr val="tx1"/>
              </a:solidFill>
              <a:latin typeface="Calibri" pitchFamily="34" charset="0"/>
              <a:cs typeface="Calibri" pitchFamily="34" charset="0"/>
            </a:rPr>
            <a:t>David M. Gurtz, CPA, CFA</a:t>
          </a:r>
        </a:p>
        <a:p>
          <a:r>
            <a:rPr lang="en-US" dirty="0" smtClean="0">
              <a:solidFill>
                <a:schemeClr val="tx1"/>
              </a:solidFill>
              <a:latin typeface="Calibri" pitchFamily="34" charset="0"/>
              <a:cs typeface="Calibri" pitchFamily="34" charset="0"/>
            </a:rPr>
            <a:t>January 31, 2008</a:t>
          </a:r>
        </a:p>
        <a:p>
          <a:endParaRPr lang="en-US" b="1" i="0" dirty="0">
            <a:solidFill>
              <a:schemeClr val="tx1"/>
            </a:solidFill>
            <a:latin typeface="Calibri" pitchFamily="34" charset="0"/>
            <a:cs typeface="Calibri" pitchFamily="34" charset="0"/>
          </a:endParaRPr>
        </a:p>
      </dgm:t>
    </dgm:pt>
    <dgm:pt modelId="{4D367218-81B2-411B-93F4-8F00C363796B}" type="parTrans" cxnId="{B01881E2-ECE1-440E-A9CB-88708F1D2859}">
      <dgm:prSet/>
      <dgm:spPr/>
      <dgm:t>
        <a:bodyPr/>
        <a:lstStyle/>
        <a:p>
          <a:endParaRPr lang="en-US">
            <a:solidFill>
              <a:schemeClr val="tx1"/>
            </a:solidFill>
          </a:endParaRPr>
        </a:p>
      </dgm:t>
    </dgm:pt>
    <dgm:pt modelId="{7A147823-35EA-44B6-A0EA-F5DAAB656029}" type="sibTrans" cxnId="{B01881E2-ECE1-440E-A9CB-88708F1D2859}">
      <dgm:prSet/>
      <dgm:spPr/>
      <dgm:t>
        <a:bodyPr/>
        <a:lstStyle/>
        <a:p>
          <a:endParaRPr lang="en-US">
            <a:solidFill>
              <a:schemeClr val="tx1"/>
            </a:solidFill>
          </a:endParaRPr>
        </a:p>
      </dgm:t>
    </dgm:pt>
    <dgm:pt modelId="{C031A041-2E04-4A2A-857E-BC706DA3798D}">
      <dgm:prSet/>
      <dgm:spPr/>
      <dgm:t>
        <a:bodyPr/>
        <a:lstStyle/>
        <a:p>
          <a:endParaRPr lang="en-US" dirty="0" smtClean="0">
            <a:solidFill>
              <a:schemeClr val="tx1"/>
            </a:solidFill>
            <a:latin typeface="Calibri" pitchFamily="34" charset="0"/>
            <a:cs typeface="Calibri" pitchFamily="34" charset="0"/>
          </a:endParaRPr>
        </a:p>
        <a:p>
          <a:r>
            <a:rPr lang="en-US" dirty="0" smtClean="0">
              <a:solidFill>
                <a:schemeClr val="tx1"/>
              </a:solidFill>
              <a:latin typeface="Calibri" pitchFamily="34" charset="0"/>
              <a:cs typeface="Calibri" pitchFamily="34" charset="0"/>
            </a:rPr>
            <a:t>Senior Client Service Officer</a:t>
          </a:r>
        </a:p>
        <a:p>
          <a:r>
            <a:rPr lang="en-US" dirty="0" smtClean="0">
              <a:solidFill>
                <a:schemeClr val="tx1"/>
              </a:solidFill>
              <a:latin typeface="Calibri" pitchFamily="34" charset="0"/>
              <a:cs typeface="Calibri" pitchFamily="34" charset="0"/>
            </a:rPr>
            <a:t>Paul W. Todisco</a:t>
          </a:r>
        </a:p>
        <a:p>
          <a:r>
            <a:rPr lang="en-US" dirty="0" smtClean="0">
              <a:solidFill>
                <a:schemeClr val="tx1"/>
              </a:solidFill>
              <a:latin typeface="Calibri" pitchFamily="34" charset="0"/>
              <a:cs typeface="Calibri" pitchFamily="34" charset="0"/>
            </a:rPr>
            <a:t>November 5, 1984</a:t>
          </a:r>
        </a:p>
        <a:p>
          <a:endParaRPr lang="en-US" b="1" i="0" dirty="0">
            <a:solidFill>
              <a:schemeClr val="tx1"/>
            </a:solidFill>
            <a:latin typeface="Calibri" pitchFamily="34" charset="0"/>
            <a:cs typeface="Calibri" pitchFamily="34" charset="0"/>
          </a:endParaRPr>
        </a:p>
      </dgm:t>
    </dgm:pt>
    <dgm:pt modelId="{49314EBF-D165-4038-9770-E42A263C8A49}" type="parTrans" cxnId="{E5644A07-5D9B-43FB-9491-4FA6B283B7AB}">
      <dgm:prSet/>
      <dgm:spPr/>
      <dgm:t>
        <a:bodyPr/>
        <a:lstStyle/>
        <a:p>
          <a:endParaRPr lang="en-US">
            <a:solidFill>
              <a:schemeClr val="tx1"/>
            </a:solidFill>
          </a:endParaRPr>
        </a:p>
      </dgm:t>
    </dgm:pt>
    <dgm:pt modelId="{C3EB82FB-513C-400F-92B4-3370639DEC1E}" type="sibTrans" cxnId="{E5644A07-5D9B-43FB-9491-4FA6B283B7AB}">
      <dgm:prSet/>
      <dgm:spPr/>
      <dgm:t>
        <a:bodyPr/>
        <a:lstStyle/>
        <a:p>
          <a:endParaRPr lang="en-US">
            <a:solidFill>
              <a:schemeClr val="tx1"/>
            </a:solidFill>
          </a:endParaRPr>
        </a:p>
      </dgm:t>
    </dgm:pt>
    <dgm:pt modelId="{12E7CF7E-893C-4FFE-B365-737E05B03465}">
      <dgm:prSet/>
      <dgm:spPr>
        <a:noFill/>
        <a:ln>
          <a:noFill/>
        </a:ln>
      </dgm:spPr>
      <dgm:t>
        <a:bodyPr/>
        <a:lstStyle/>
        <a:p>
          <a:pPr rtl="0" eaLnBrk="0" latinLnBrk="0"/>
          <a:endParaRPr lang="en-US" b="0" dirty="0" smtClean="0">
            <a:solidFill>
              <a:schemeClr val="tx1"/>
            </a:solidFill>
            <a:latin typeface="Calibri" pitchFamily="34" charset="0"/>
            <a:cs typeface="Calibri" pitchFamily="34" charset="0"/>
          </a:endParaRPr>
        </a:p>
      </dgm:t>
    </dgm:pt>
    <dgm:pt modelId="{3E0774F9-B5AB-4071-B439-55805E84DDC8}" type="sibTrans" cxnId="{2331C60E-1466-4B04-AF27-88E751DE1268}">
      <dgm:prSet/>
      <dgm:spPr/>
      <dgm:t>
        <a:bodyPr/>
        <a:lstStyle/>
        <a:p>
          <a:endParaRPr lang="en-US" sz="700">
            <a:solidFill>
              <a:schemeClr val="tx1"/>
            </a:solidFill>
            <a:latin typeface="Calibri" pitchFamily="34" charset="0"/>
            <a:cs typeface="Calibri" pitchFamily="34" charset="0"/>
          </a:endParaRPr>
        </a:p>
      </dgm:t>
    </dgm:pt>
    <dgm:pt modelId="{2EB63CC8-CCD9-416F-8753-8F3BB07B4752}" type="parTrans" cxnId="{2331C60E-1466-4B04-AF27-88E751DE1268}">
      <dgm:prSet/>
      <dgm:spPr>
        <a:noFill/>
        <a:ln>
          <a:solidFill>
            <a:schemeClr val="bg1"/>
          </a:solidFill>
        </a:ln>
      </dgm:spPr>
      <dgm:t>
        <a:bodyPr/>
        <a:lstStyle/>
        <a:p>
          <a:endParaRPr lang="en-US">
            <a:solidFill>
              <a:schemeClr val="tx1"/>
            </a:solidFill>
          </a:endParaRPr>
        </a:p>
      </dgm:t>
    </dgm:pt>
    <dgm:pt modelId="{D0B67AFB-78F7-4C1A-AEDA-088649EFC697}">
      <dgm:prSet/>
      <dgm:spPr/>
      <dgm:t>
        <a:bodyPr/>
        <a:lstStyle/>
        <a:p>
          <a:pPr rtl="0" eaLnBrk="0" latinLnBrk="0"/>
          <a:r>
            <a:rPr lang="en-US" dirty="0" smtClean="0">
              <a:solidFill>
                <a:schemeClr val="tx1"/>
              </a:solidFill>
              <a:latin typeface="Calibri" pitchFamily="34" charset="0"/>
              <a:cs typeface="Calibri" pitchFamily="34" charset="0"/>
            </a:rPr>
            <a:t>Risk Management Officer</a:t>
          </a:r>
        </a:p>
        <a:p>
          <a:pPr rtl="0" eaLnBrk="0" latinLnBrk="0"/>
          <a:r>
            <a:rPr lang="en-US" dirty="0" smtClean="0">
              <a:solidFill>
                <a:schemeClr val="tx1"/>
              </a:solidFill>
              <a:latin typeface="Calibri" pitchFamily="34" charset="0"/>
              <a:cs typeface="Calibri" pitchFamily="34" charset="0"/>
            </a:rPr>
            <a:t>Donald R. Payne</a:t>
          </a:r>
        </a:p>
        <a:p>
          <a:pPr rtl="0" eaLnBrk="0" latinLnBrk="0"/>
          <a:r>
            <a:rPr lang="en-US" dirty="0" smtClean="0">
              <a:solidFill>
                <a:schemeClr val="tx1"/>
              </a:solidFill>
              <a:latin typeface="Calibri" pitchFamily="34" charset="0"/>
              <a:cs typeface="Calibri" pitchFamily="34" charset="0"/>
            </a:rPr>
            <a:t>November 6, 2006</a:t>
          </a:r>
        </a:p>
      </dgm:t>
    </dgm:pt>
    <dgm:pt modelId="{E8C1BF8F-2BEC-498A-9F49-F808BBA1DA5D}" type="parTrans" cxnId="{A9F36BCB-D44B-4161-B142-CDA7E713B61C}">
      <dgm:prSet/>
      <dgm:spPr/>
      <dgm:t>
        <a:bodyPr/>
        <a:lstStyle/>
        <a:p>
          <a:endParaRPr lang="en-US">
            <a:solidFill>
              <a:schemeClr val="tx1"/>
            </a:solidFill>
          </a:endParaRPr>
        </a:p>
      </dgm:t>
    </dgm:pt>
    <dgm:pt modelId="{CB9ADC88-8C81-4D87-8ABD-519ECC4422A2}" type="sibTrans" cxnId="{A9F36BCB-D44B-4161-B142-CDA7E713B61C}">
      <dgm:prSet/>
      <dgm:spPr/>
      <dgm:t>
        <a:bodyPr/>
        <a:lstStyle/>
        <a:p>
          <a:endParaRPr lang="en-US"/>
        </a:p>
      </dgm:t>
    </dgm:pt>
    <dgm:pt modelId="{C3143808-D7ED-4C12-8CFA-AE23A8CFDB59}" type="pres">
      <dgm:prSet presAssocID="{A0B37AC1-F0DF-4EBD-9A38-70FD4F479180}" presName="hierChild1" presStyleCnt="0">
        <dgm:presLayoutVars>
          <dgm:orgChart val="1"/>
          <dgm:chPref val="1"/>
          <dgm:dir/>
          <dgm:animOne val="branch"/>
          <dgm:animLvl val="lvl"/>
          <dgm:resizeHandles/>
        </dgm:presLayoutVars>
      </dgm:prSet>
      <dgm:spPr/>
      <dgm:t>
        <a:bodyPr/>
        <a:lstStyle/>
        <a:p>
          <a:endParaRPr lang="en-US"/>
        </a:p>
      </dgm:t>
    </dgm:pt>
    <dgm:pt modelId="{9EF2FCCC-8CE5-46ED-A799-A81221C5E1A2}" type="pres">
      <dgm:prSet presAssocID="{3DA952D4-AD85-4431-B4BD-C83C776506B3}" presName="hierRoot1" presStyleCnt="0">
        <dgm:presLayoutVars>
          <dgm:hierBranch/>
        </dgm:presLayoutVars>
      </dgm:prSet>
      <dgm:spPr/>
      <dgm:t>
        <a:bodyPr/>
        <a:lstStyle/>
        <a:p>
          <a:endParaRPr lang="en-US"/>
        </a:p>
      </dgm:t>
    </dgm:pt>
    <dgm:pt modelId="{9F08E3DB-6363-4F26-A7C0-A0E1B69E5E85}" type="pres">
      <dgm:prSet presAssocID="{3DA952D4-AD85-4431-B4BD-C83C776506B3}" presName="rootComposite1" presStyleCnt="0"/>
      <dgm:spPr/>
      <dgm:t>
        <a:bodyPr/>
        <a:lstStyle/>
        <a:p>
          <a:endParaRPr lang="en-US"/>
        </a:p>
      </dgm:t>
    </dgm:pt>
    <dgm:pt modelId="{F8486E7B-719C-42C7-A9A0-FBBFDEEDF2F6}" type="pres">
      <dgm:prSet presAssocID="{3DA952D4-AD85-4431-B4BD-C83C776506B3}" presName="rootText1" presStyleLbl="node0" presStyleIdx="0" presStyleCnt="1" custScaleX="119087" custScaleY="133978" custLinFactX="-36870" custLinFactNeighborX="-100000" custLinFactNeighborY="15948">
        <dgm:presLayoutVars>
          <dgm:chPref val="3"/>
        </dgm:presLayoutVars>
      </dgm:prSet>
      <dgm:spPr/>
      <dgm:t>
        <a:bodyPr/>
        <a:lstStyle/>
        <a:p>
          <a:endParaRPr lang="en-US"/>
        </a:p>
      </dgm:t>
    </dgm:pt>
    <dgm:pt modelId="{0B849A95-CCFA-4ABB-AE2B-DE37F423BC8C}" type="pres">
      <dgm:prSet presAssocID="{3DA952D4-AD85-4431-B4BD-C83C776506B3}" presName="rootConnector1" presStyleLbl="node1" presStyleIdx="0" presStyleCnt="0"/>
      <dgm:spPr/>
      <dgm:t>
        <a:bodyPr/>
        <a:lstStyle/>
        <a:p>
          <a:endParaRPr lang="en-US"/>
        </a:p>
      </dgm:t>
    </dgm:pt>
    <dgm:pt modelId="{9ADD42C5-6593-48F9-BC63-D4B984E06AB6}" type="pres">
      <dgm:prSet presAssocID="{3DA952D4-AD85-4431-B4BD-C83C776506B3}" presName="hierChild2" presStyleCnt="0"/>
      <dgm:spPr/>
      <dgm:t>
        <a:bodyPr/>
        <a:lstStyle/>
        <a:p>
          <a:endParaRPr lang="en-US"/>
        </a:p>
      </dgm:t>
    </dgm:pt>
    <dgm:pt modelId="{F461A751-7B74-40D3-8E22-35E89EDD7104}" type="pres">
      <dgm:prSet presAssocID="{2EB63CC8-CCD9-416F-8753-8F3BB07B4752}" presName="Name35" presStyleLbl="parChTrans1D2" presStyleIdx="0" presStyleCnt="4"/>
      <dgm:spPr/>
      <dgm:t>
        <a:bodyPr/>
        <a:lstStyle/>
        <a:p>
          <a:endParaRPr lang="en-US"/>
        </a:p>
      </dgm:t>
    </dgm:pt>
    <dgm:pt modelId="{79B5B3A5-2CAC-4E0B-B35A-F7299777FB90}" type="pres">
      <dgm:prSet presAssocID="{12E7CF7E-893C-4FFE-B365-737E05B03465}" presName="hierRoot2" presStyleCnt="0">
        <dgm:presLayoutVars>
          <dgm:hierBranch/>
        </dgm:presLayoutVars>
      </dgm:prSet>
      <dgm:spPr/>
      <dgm:t>
        <a:bodyPr/>
        <a:lstStyle/>
        <a:p>
          <a:endParaRPr lang="en-US"/>
        </a:p>
      </dgm:t>
    </dgm:pt>
    <dgm:pt modelId="{A2A40392-C5C1-4838-9AA2-B6193D3B273A}" type="pres">
      <dgm:prSet presAssocID="{12E7CF7E-893C-4FFE-B365-737E05B03465}" presName="rootComposite" presStyleCnt="0"/>
      <dgm:spPr/>
      <dgm:t>
        <a:bodyPr/>
        <a:lstStyle/>
        <a:p>
          <a:endParaRPr lang="en-US"/>
        </a:p>
      </dgm:t>
    </dgm:pt>
    <dgm:pt modelId="{B4021257-B7FD-4C7A-AC9D-6A6207109352}" type="pres">
      <dgm:prSet presAssocID="{12E7CF7E-893C-4FFE-B365-737E05B03465}" presName="rootText" presStyleLbl="node2" presStyleIdx="0" presStyleCnt="3" custFlipVert="0" custFlipHor="0" custScaleX="5418" custScaleY="10837" custLinFactX="81377" custLinFactNeighborX="100000" custLinFactNeighborY="6238">
        <dgm:presLayoutVars>
          <dgm:chPref val="3"/>
        </dgm:presLayoutVars>
      </dgm:prSet>
      <dgm:spPr/>
      <dgm:t>
        <a:bodyPr/>
        <a:lstStyle/>
        <a:p>
          <a:endParaRPr lang="en-US"/>
        </a:p>
      </dgm:t>
    </dgm:pt>
    <dgm:pt modelId="{830B0999-8AFC-4014-A35B-84856CB0B11F}" type="pres">
      <dgm:prSet presAssocID="{12E7CF7E-893C-4FFE-B365-737E05B03465}" presName="rootConnector" presStyleLbl="node2" presStyleIdx="0" presStyleCnt="3"/>
      <dgm:spPr/>
      <dgm:t>
        <a:bodyPr/>
        <a:lstStyle/>
        <a:p>
          <a:endParaRPr lang="en-US"/>
        </a:p>
      </dgm:t>
    </dgm:pt>
    <dgm:pt modelId="{B941B452-5124-400A-B349-71F8B55D6219}" type="pres">
      <dgm:prSet presAssocID="{12E7CF7E-893C-4FFE-B365-737E05B03465}" presName="hierChild4" presStyleCnt="0"/>
      <dgm:spPr/>
      <dgm:t>
        <a:bodyPr/>
        <a:lstStyle/>
        <a:p>
          <a:endParaRPr lang="en-US"/>
        </a:p>
      </dgm:t>
    </dgm:pt>
    <dgm:pt modelId="{210B8283-4624-40E4-AF56-E355EA67E18C}" type="pres">
      <dgm:prSet presAssocID="{E9E40761-C7D5-485D-BBBC-AF47CA5B0A02}" presName="Name35" presStyleLbl="parChTrans1D3" presStyleIdx="0" presStyleCnt="9"/>
      <dgm:spPr/>
      <dgm:t>
        <a:bodyPr/>
        <a:lstStyle/>
        <a:p>
          <a:endParaRPr lang="en-US"/>
        </a:p>
      </dgm:t>
    </dgm:pt>
    <dgm:pt modelId="{DC680E96-E511-4406-B7AA-EB15FEF311EC}" type="pres">
      <dgm:prSet presAssocID="{5E138B94-CD9A-4251-B6D3-A7D9FB616053}" presName="hierRoot2" presStyleCnt="0">
        <dgm:presLayoutVars>
          <dgm:hierBranch val="r"/>
        </dgm:presLayoutVars>
      </dgm:prSet>
      <dgm:spPr/>
      <dgm:t>
        <a:bodyPr/>
        <a:lstStyle/>
        <a:p>
          <a:endParaRPr lang="en-US"/>
        </a:p>
      </dgm:t>
    </dgm:pt>
    <dgm:pt modelId="{31744953-2D0B-46FD-90AE-0D3113E5A360}" type="pres">
      <dgm:prSet presAssocID="{5E138B94-CD9A-4251-B6D3-A7D9FB616053}" presName="rootComposite" presStyleCnt="0"/>
      <dgm:spPr/>
      <dgm:t>
        <a:bodyPr/>
        <a:lstStyle/>
        <a:p>
          <a:endParaRPr lang="en-US"/>
        </a:p>
      </dgm:t>
    </dgm:pt>
    <dgm:pt modelId="{4A78013E-A530-4C4C-9C2B-056200BA8140}" type="pres">
      <dgm:prSet presAssocID="{5E138B94-CD9A-4251-B6D3-A7D9FB616053}" presName="rootText" presStyleLbl="node3" presStyleIdx="0" presStyleCnt="9" custScaleX="105425" custScaleY="126405" custLinFactX="222925" custLinFactY="20663" custLinFactNeighborX="300000" custLinFactNeighborY="100000">
        <dgm:presLayoutVars>
          <dgm:chPref val="3"/>
        </dgm:presLayoutVars>
      </dgm:prSet>
      <dgm:spPr/>
      <dgm:t>
        <a:bodyPr/>
        <a:lstStyle/>
        <a:p>
          <a:endParaRPr lang="en-US"/>
        </a:p>
      </dgm:t>
    </dgm:pt>
    <dgm:pt modelId="{724AB668-2D78-494E-8E24-B0DB743A1284}" type="pres">
      <dgm:prSet presAssocID="{5E138B94-CD9A-4251-B6D3-A7D9FB616053}" presName="rootConnector" presStyleLbl="node3" presStyleIdx="0" presStyleCnt="9"/>
      <dgm:spPr/>
      <dgm:t>
        <a:bodyPr/>
        <a:lstStyle/>
        <a:p>
          <a:endParaRPr lang="en-US"/>
        </a:p>
      </dgm:t>
    </dgm:pt>
    <dgm:pt modelId="{7E202C14-2684-4A8D-ADE0-7EA7B16697DA}" type="pres">
      <dgm:prSet presAssocID="{5E138B94-CD9A-4251-B6D3-A7D9FB616053}" presName="hierChild4" presStyleCnt="0"/>
      <dgm:spPr/>
      <dgm:t>
        <a:bodyPr/>
        <a:lstStyle/>
        <a:p>
          <a:endParaRPr lang="en-US"/>
        </a:p>
      </dgm:t>
    </dgm:pt>
    <dgm:pt modelId="{9F0E7761-1742-4F10-A145-BEC76ED02870}" type="pres">
      <dgm:prSet presAssocID="{C78779B5-FC02-4A22-A4B1-F91F20A942C1}" presName="Name50" presStyleLbl="parChTrans1D4" presStyleIdx="0" presStyleCnt="18"/>
      <dgm:spPr/>
      <dgm:t>
        <a:bodyPr/>
        <a:lstStyle/>
        <a:p>
          <a:endParaRPr lang="en-US"/>
        </a:p>
      </dgm:t>
    </dgm:pt>
    <dgm:pt modelId="{E42D8720-142C-493E-A323-8FFDE05CBD88}" type="pres">
      <dgm:prSet presAssocID="{C02EF646-C94B-47A0-A0FF-264225E05F55}" presName="hierRoot2" presStyleCnt="0">
        <dgm:presLayoutVars>
          <dgm:hierBranch val="r"/>
        </dgm:presLayoutVars>
      </dgm:prSet>
      <dgm:spPr/>
      <dgm:t>
        <a:bodyPr/>
        <a:lstStyle/>
        <a:p>
          <a:endParaRPr lang="en-US"/>
        </a:p>
      </dgm:t>
    </dgm:pt>
    <dgm:pt modelId="{A4EC77B5-A2E3-4FD6-8E61-0EA1911D5AE4}" type="pres">
      <dgm:prSet presAssocID="{C02EF646-C94B-47A0-A0FF-264225E05F55}" presName="rootComposite" presStyleCnt="0"/>
      <dgm:spPr/>
      <dgm:t>
        <a:bodyPr/>
        <a:lstStyle/>
        <a:p>
          <a:endParaRPr lang="en-US"/>
        </a:p>
      </dgm:t>
    </dgm:pt>
    <dgm:pt modelId="{A1426BF6-A2FD-40F4-A81F-AC291B300B9F}" type="pres">
      <dgm:prSet presAssocID="{C02EF646-C94B-47A0-A0FF-264225E05F55}" presName="rootText" presStyleLbl="node4" presStyleIdx="0" presStyleCnt="18" custScaleX="83865" custScaleY="111819" custLinFactX="209746" custLinFactY="43591" custLinFactNeighborX="300000" custLinFactNeighborY="100000">
        <dgm:presLayoutVars>
          <dgm:chPref val="3"/>
        </dgm:presLayoutVars>
      </dgm:prSet>
      <dgm:spPr/>
      <dgm:t>
        <a:bodyPr/>
        <a:lstStyle/>
        <a:p>
          <a:endParaRPr lang="en-US"/>
        </a:p>
      </dgm:t>
    </dgm:pt>
    <dgm:pt modelId="{B6CA18B5-6F53-4752-9BAC-172E15CD185C}" type="pres">
      <dgm:prSet presAssocID="{C02EF646-C94B-47A0-A0FF-264225E05F55}" presName="rootConnector" presStyleLbl="node4" presStyleIdx="0" presStyleCnt="18"/>
      <dgm:spPr/>
      <dgm:t>
        <a:bodyPr/>
        <a:lstStyle/>
        <a:p>
          <a:endParaRPr lang="en-US"/>
        </a:p>
      </dgm:t>
    </dgm:pt>
    <dgm:pt modelId="{5684499E-1B2D-4A27-A798-C65AFD222A23}" type="pres">
      <dgm:prSet presAssocID="{C02EF646-C94B-47A0-A0FF-264225E05F55}" presName="hierChild4" presStyleCnt="0"/>
      <dgm:spPr/>
      <dgm:t>
        <a:bodyPr/>
        <a:lstStyle/>
        <a:p>
          <a:endParaRPr lang="en-US"/>
        </a:p>
      </dgm:t>
    </dgm:pt>
    <dgm:pt modelId="{13FE18D2-A542-446E-898F-7E486923544E}" type="pres">
      <dgm:prSet presAssocID="{C02EF646-C94B-47A0-A0FF-264225E05F55}" presName="hierChild5" presStyleCnt="0"/>
      <dgm:spPr/>
      <dgm:t>
        <a:bodyPr/>
        <a:lstStyle/>
        <a:p>
          <a:endParaRPr lang="en-US"/>
        </a:p>
      </dgm:t>
    </dgm:pt>
    <dgm:pt modelId="{A71FEDA9-ADCB-405C-B08A-D4F3494C0A7F}" type="pres">
      <dgm:prSet presAssocID="{5E138B94-CD9A-4251-B6D3-A7D9FB616053}" presName="hierChild5" presStyleCnt="0"/>
      <dgm:spPr/>
      <dgm:t>
        <a:bodyPr/>
        <a:lstStyle/>
        <a:p>
          <a:endParaRPr lang="en-US"/>
        </a:p>
      </dgm:t>
    </dgm:pt>
    <dgm:pt modelId="{D2D8D194-962C-4FA7-801D-6443184A81A2}" type="pres">
      <dgm:prSet presAssocID="{89068787-AD0C-4EC1-89DC-299F6D58529C}" presName="Name35" presStyleLbl="parChTrans1D3" presStyleIdx="1" presStyleCnt="9"/>
      <dgm:spPr/>
      <dgm:t>
        <a:bodyPr/>
        <a:lstStyle/>
        <a:p>
          <a:endParaRPr lang="en-US"/>
        </a:p>
      </dgm:t>
    </dgm:pt>
    <dgm:pt modelId="{6AFBE1D9-FD4B-47DF-925E-6FC2E5F81B11}" type="pres">
      <dgm:prSet presAssocID="{740B473D-EFB5-4115-B289-789DCB6D692D}" presName="hierRoot2" presStyleCnt="0">
        <dgm:presLayoutVars>
          <dgm:hierBranch val="r"/>
        </dgm:presLayoutVars>
      </dgm:prSet>
      <dgm:spPr/>
      <dgm:t>
        <a:bodyPr/>
        <a:lstStyle/>
        <a:p>
          <a:endParaRPr lang="en-US"/>
        </a:p>
      </dgm:t>
    </dgm:pt>
    <dgm:pt modelId="{A3B7292F-58AB-4D38-A253-8E1B85E6F23B}" type="pres">
      <dgm:prSet presAssocID="{740B473D-EFB5-4115-B289-789DCB6D692D}" presName="rootComposite" presStyleCnt="0"/>
      <dgm:spPr/>
      <dgm:t>
        <a:bodyPr/>
        <a:lstStyle/>
        <a:p>
          <a:endParaRPr lang="en-US"/>
        </a:p>
      </dgm:t>
    </dgm:pt>
    <dgm:pt modelId="{4D0667A1-0EEE-40D7-8AB7-BFDBA7C4EF0D}" type="pres">
      <dgm:prSet presAssocID="{740B473D-EFB5-4115-B289-789DCB6D692D}" presName="rootText" presStyleLbl="node3" presStyleIdx="1" presStyleCnt="9" custScaleX="104910" custScaleY="126405" custLinFactX="49942" custLinFactY="20663" custLinFactNeighborX="100000" custLinFactNeighborY="100000">
        <dgm:presLayoutVars>
          <dgm:chPref val="3"/>
        </dgm:presLayoutVars>
      </dgm:prSet>
      <dgm:spPr/>
      <dgm:t>
        <a:bodyPr/>
        <a:lstStyle/>
        <a:p>
          <a:endParaRPr lang="en-US"/>
        </a:p>
      </dgm:t>
    </dgm:pt>
    <dgm:pt modelId="{124A852F-2381-4B28-8CDB-FF19C52DAE12}" type="pres">
      <dgm:prSet presAssocID="{740B473D-EFB5-4115-B289-789DCB6D692D}" presName="rootConnector" presStyleLbl="node3" presStyleIdx="1" presStyleCnt="9"/>
      <dgm:spPr/>
      <dgm:t>
        <a:bodyPr/>
        <a:lstStyle/>
        <a:p>
          <a:endParaRPr lang="en-US"/>
        </a:p>
      </dgm:t>
    </dgm:pt>
    <dgm:pt modelId="{7AD868D0-449E-4FE4-9C59-A06034091882}" type="pres">
      <dgm:prSet presAssocID="{740B473D-EFB5-4115-B289-789DCB6D692D}" presName="hierChild4" presStyleCnt="0"/>
      <dgm:spPr/>
      <dgm:t>
        <a:bodyPr/>
        <a:lstStyle/>
        <a:p>
          <a:endParaRPr lang="en-US"/>
        </a:p>
      </dgm:t>
    </dgm:pt>
    <dgm:pt modelId="{F6C07457-FDBB-4B3A-9166-C0AB67C2D21C}" type="pres">
      <dgm:prSet presAssocID="{B7C4302B-8581-4996-B98C-D7A40C145A5A}" presName="Name50" presStyleLbl="parChTrans1D4" presStyleIdx="1" presStyleCnt="18"/>
      <dgm:spPr/>
      <dgm:t>
        <a:bodyPr/>
        <a:lstStyle/>
        <a:p>
          <a:endParaRPr lang="en-US"/>
        </a:p>
      </dgm:t>
    </dgm:pt>
    <dgm:pt modelId="{1E771182-AD42-4CC1-923C-2CAE3A384866}" type="pres">
      <dgm:prSet presAssocID="{616AFE7A-A16F-447C-AB96-085D3FE7F2B3}" presName="hierRoot2" presStyleCnt="0">
        <dgm:presLayoutVars>
          <dgm:hierBranch val="r"/>
        </dgm:presLayoutVars>
      </dgm:prSet>
      <dgm:spPr/>
      <dgm:t>
        <a:bodyPr/>
        <a:lstStyle/>
        <a:p>
          <a:endParaRPr lang="en-US"/>
        </a:p>
      </dgm:t>
    </dgm:pt>
    <dgm:pt modelId="{03D59CEE-AE4D-4D33-AE4D-1D16F2A150FE}" type="pres">
      <dgm:prSet presAssocID="{616AFE7A-A16F-447C-AB96-085D3FE7F2B3}" presName="rootComposite" presStyleCnt="0"/>
      <dgm:spPr/>
      <dgm:t>
        <a:bodyPr/>
        <a:lstStyle/>
        <a:p>
          <a:endParaRPr lang="en-US"/>
        </a:p>
      </dgm:t>
    </dgm:pt>
    <dgm:pt modelId="{BB24D51F-6DEF-4EB7-B440-73278049ED9A}" type="pres">
      <dgm:prSet presAssocID="{616AFE7A-A16F-447C-AB96-085D3FE7F2B3}" presName="rootText" presStyleLbl="node4" presStyleIdx="1" presStyleCnt="18" custScaleX="83865" custScaleY="111819" custLinFactX="51037" custLinFactY="40505" custLinFactNeighborX="100000" custLinFactNeighborY="100000">
        <dgm:presLayoutVars>
          <dgm:chPref val="3"/>
        </dgm:presLayoutVars>
      </dgm:prSet>
      <dgm:spPr/>
      <dgm:t>
        <a:bodyPr/>
        <a:lstStyle/>
        <a:p>
          <a:endParaRPr lang="en-US"/>
        </a:p>
      </dgm:t>
    </dgm:pt>
    <dgm:pt modelId="{5146FAA3-FCEA-4937-88DC-97E9260702A1}" type="pres">
      <dgm:prSet presAssocID="{616AFE7A-A16F-447C-AB96-085D3FE7F2B3}" presName="rootConnector" presStyleLbl="node4" presStyleIdx="1" presStyleCnt="18"/>
      <dgm:spPr/>
      <dgm:t>
        <a:bodyPr/>
        <a:lstStyle/>
        <a:p>
          <a:endParaRPr lang="en-US"/>
        </a:p>
      </dgm:t>
    </dgm:pt>
    <dgm:pt modelId="{0D0CA624-C910-496F-B0C7-8E30DDF94A68}" type="pres">
      <dgm:prSet presAssocID="{616AFE7A-A16F-447C-AB96-085D3FE7F2B3}" presName="hierChild4" presStyleCnt="0"/>
      <dgm:spPr/>
      <dgm:t>
        <a:bodyPr/>
        <a:lstStyle/>
        <a:p>
          <a:endParaRPr lang="en-US"/>
        </a:p>
      </dgm:t>
    </dgm:pt>
    <dgm:pt modelId="{8588FA6E-B894-429C-899B-BE0AD4C84574}" type="pres">
      <dgm:prSet presAssocID="{616AFE7A-A16F-447C-AB96-085D3FE7F2B3}" presName="hierChild5" presStyleCnt="0"/>
      <dgm:spPr/>
      <dgm:t>
        <a:bodyPr/>
        <a:lstStyle/>
        <a:p>
          <a:endParaRPr lang="en-US"/>
        </a:p>
      </dgm:t>
    </dgm:pt>
    <dgm:pt modelId="{202CE89C-EB7E-4050-B070-F30CDFEA6B0A}" type="pres">
      <dgm:prSet presAssocID="{91588DDC-BC29-4B36-841B-CE9C3ABBEC28}" presName="Name50" presStyleLbl="parChTrans1D4" presStyleIdx="2" presStyleCnt="18"/>
      <dgm:spPr/>
      <dgm:t>
        <a:bodyPr/>
        <a:lstStyle/>
        <a:p>
          <a:endParaRPr lang="en-US"/>
        </a:p>
      </dgm:t>
    </dgm:pt>
    <dgm:pt modelId="{B9CE041A-FBAB-4BB0-9B6B-A14B287BBF38}" type="pres">
      <dgm:prSet presAssocID="{C5C87194-43F2-4C2D-8F91-CDFA06D169C7}" presName="hierRoot2" presStyleCnt="0">
        <dgm:presLayoutVars>
          <dgm:hierBranch val="init"/>
        </dgm:presLayoutVars>
      </dgm:prSet>
      <dgm:spPr/>
      <dgm:t>
        <a:bodyPr/>
        <a:lstStyle/>
        <a:p>
          <a:endParaRPr lang="en-US"/>
        </a:p>
      </dgm:t>
    </dgm:pt>
    <dgm:pt modelId="{2D700712-F193-4315-9672-D6C58E0B682D}" type="pres">
      <dgm:prSet presAssocID="{C5C87194-43F2-4C2D-8F91-CDFA06D169C7}" presName="rootComposite" presStyleCnt="0"/>
      <dgm:spPr/>
      <dgm:t>
        <a:bodyPr/>
        <a:lstStyle/>
        <a:p>
          <a:endParaRPr lang="en-US"/>
        </a:p>
      </dgm:t>
    </dgm:pt>
    <dgm:pt modelId="{2DF89EFA-64DC-4ED0-B7CB-D5057507FA71}" type="pres">
      <dgm:prSet presAssocID="{C5C87194-43F2-4C2D-8F91-CDFA06D169C7}" presName="rootText" presStyleLbl="node4" presStyleIdx="2" presStyleCnt="18" custScaleX="83865" custScaleY="111819" custLinFactX="53066" custLinFactY="43618" custLinFactNeighborX="100000" custLinFactNeighborY="100000">
        <dgm:presLayoutVars>
          <dgm:chPref val="3"/>
        </dgm:presLayoutVars>
      </dgm:prSet>
      <dgm:spPr/>
      <dgm:t>
        <a:bodyPr/>
        <a:lstStyle/>
        <a:p>
          <a:endParaRPr lang="en-US"/>
        </a:p>
      </dgm:t>
    </dgm:pt>
    <dgm:pt modelId="{14F8D511-1DD2-415F-A170-BB368AD70761}" type="pres">
      <dgm:prSet presAssocID="{C5C87194-43F2-4C2D-8F91-CDFA06D169C7}" presName="rootConnector" presStyleLbl="node4" presStyleIdx="2" presStyleCnt="18"/>
      <dgm:spPr/>
      <dgm:t>
        <a:bodyPr/>
        <a:lstStyle/>
        <a:p>
          <a:endParaRPr lang="en-US"/>
        </a:p>
      </dgm:t>
    </dgm:pt>
    <dgm:pt modelId="{6076A486-1743-462F-9B82-88B3CC017CAA}" type="pres">
      <dgm:prSet presAssocID="{C5C87194-43F2-4C2D-8F91-CDFA06D169C7}" presName="hierChild4" presStyleCnt="0"/>
      <dgm:spPr/>
      <dgm:t>
        <a:bodyPr/>
        <a:lstStyle/>
        <a:p>
          <a:endParaRPr lang="en-US"/>
        </a:p>
      </dgm:t>
    </dgm:pt>
    <dgm:pt modelId="{53A27614-C7FC-47A2-9143-AD8D5DF7563A}" type="pres">
      <dgm:prSet presAssocID="{C5C87194-43F2-4C2D-8F91-CDFA06D169C7}" presName="hierChild5" presStyleCnt="0"/>
      <dgm:spPr/>
      <dgm:t>
        <a:bodyPr/>
        <a:lstStyle/>
        <a:p>
          <a:endParaRPr lang="en-US"/>
        </a:p>
      </dgm:t>
    </dgm:pt>
    <dgm:pt modelId="{1FDA82FD-8EC6-47CC-9CAB-CCCA9A176D55}" type="pres">
      <dgm:prSet presAssocID="{1EC2226D-D0C6-44B5-900F-3D54CDDD9CDD}" presName="Name50" presStyleLbl="parChTrans1D4" presStyleIdx="3" presStyleCnt="18"/>
      <dgm:spPr/>
      <dgm:t>
        <a:bodyPr/>
        <a:lstStyle/>
        <a:p>
          <a:endParaRPr lang="en-US"/>
        </a:p>
      </dgm:t>
    </dgm:pt>
    <dgm:pt modelId="{C79941D4-B9B2-4588-8812-72A1EC6D84A7}" type="pres">
      <dgm:prSet presAssocID="{87F187A2-8583-451D-A0CB-A3357B380996}" presName="hierRoot2" presStyleCnt="0">
        <dgm:presLayoutVars>
          <dgm:hierBranch val="r"/>
        </dgm:presLayoutVars>
      </dgm:prSet>
      <dgm:spPr/>
      <dgm:t>
        <a:bodyPr/>
        <a:lstStyle/>
        <a:p>
          <a:endParaRPr lang="en-US"/>
        </a:p>
      </dgm:t>
    </dgm:pt>
    <dgm:pt modelId="{9F9472FB-F50C-4904-BA2C-C3DADE724086}" type="pres">
      <dgm:prSet presAssocID="{87F187A2-8583-451D-A0CB-A3357B380996}" presName="rootComposite" presStyleCnt="0"/>
      <dgm:spPr/>
      <dgm:t>
        <a:bodyPr/>
        <a:lstStyle/>
        <a:p>
          <a:endParaRPr lang="en-US"/>
        </a:p>
      </dgm:t>
    </dgm:pt>
    <dgm:pt modelId="{8881F0B2-8A4F-415A-ABE7-11ED6379F23D}" type="pres">
      <dgm:prSet presAssocID="{87F187A2-8583-451D-A0CB-A3357B380996}" presName="rootText" presStyleLbl="node4" presStyleIdx="3" presStyleCnt="18" custScaleX="83865" custScaleY="111819" custLinFactX="50131" custLinFactY="32062" custLinFactNeighborX="100000" custLinFactNeighborY="100000">
        <dgm:presLayoutVars>
          <dgm:chPref val="3"/>
        </dgm:presLayoutVars>
      </dgm:prSet>
      <dgm:spPr/>
      <dgm:t>
        <a:bodyPr/>
        <a:lstStyle/>
        <a:p>
          <a:endParaRPr lang="en-US"/>
        </a:p>
      </dgm:t>
    </dgm:pt>
    <dgm:pt modelId="{E0345F66-DD57-499D-BE31-59A6A516715E}" type="pres">
      <dgm:prSet presAssocID="{87F187A2-8583-451D-A0CB-A3357B380996}" presName="rootConnector" presStyleLbl="node4" presStyleIdx="3" presStyleCnt="18"/>
      <dgm:spPr/>
      <dgm:t>
        <a:bodyPr/>
        <a:lstStyle/>
        <a:p>
          <a:endParaRPr lang="en-US"/>
        </a:p>
      </dgm:t>
    </dgm:pt>
    <dgm:pt modelId="{D16E04EC-214A-4C74-801F-5E801074E29D}" type="pres">
      <dgm:prSet presAssocID="{87F187A2-8583-451D-A0CB-A3357B380996}" presName="hierChild4" presStyleCnt="0"/>
      <dgm:spPr/>
      <dgm:t>
        <a:bodyPr/>
        <a:lstStyle/>
        <a:p>
          <a:endParaRPr lang="en-US"/>
        </a:p>
      </dgm:t>
    </dgm:pt>
    <dgm:pt modelId="{651B5118-9385-413F-A870-9CB84C3B83E0}" type="pres">
      <dgm:prSet presAssocID="{87F187A2-8583-451D-A0CB-A3357B380996}" presName="hierChild5" presStyleCnt="0"/>
      <dgm:spPr/>
      <dgm:t>
        <a:bodyPr/>
        <a:lstStyle/>
        <a:p>
          <a:endParaRPr lang="en-US"/>
        </a:p>
      </dgm:t>
    </dgm:pt>
    <dgm:pt modelId="{994FF7B4-2A95-412B-9459-F843E9086603}" type="pres">
      <dgm:prSet presAssocID="{740B473D-EFB5-4115-B289-789DCB6D692D}" presName="hierChild5" presStyleCnt="0"/>
      <dgm:spPr/>
      <dgm:t>
        <a:bodyPr/>
        <a:lstStyle/>
        <a:p>
          <a:endParaRPr lang="en-US"/>
        </a:p>
      </dgm:t>
    </dgm:pt>
    <dgm:pt modelId="{78117003-3C6B-4FB4-9520-C01C13D06F68}" type="pres">
      <dgm:prSet presAssocID="{25C431FF-8ACE-4493-B33B-8326E595EB3D}" presName="Name35" presStyleLbl="parChTrans1D3" presStyleIdx="2" presStyleCnt="9"/>
      <dgm:spPr/>
      <dgm:t>
        <a:bodyPr/>
        <a:lstStyle/>
        <a:p>
          <a:endParaRPr lang="en-US"/>
        </a:p>
      </dgm:t>
    </dgm:pt>
    <dgm:pt modelId="{3D493A9A-2DED-4E26-9311-7700A5A924F4}" type="pres">
      <dgm:prSet presAssocID="{94F1118F-7F83-45AF-888B-2DD73398578D}" presName="hierRoot2" presStyleCnt="0">
        <dgm:presLayoutVars>
          <dgm:hierBranch val="r"/>
        </dgm:presLayoutVars>
      </dgm:prSet>
      <dgm:spPr/>
      <dgm:t>
        <a:bodyPr/>
        <a:lstStyle/>
        <a:p>
          <a:endParaRPr lang="en-US"/>
        </a:p>
      </dgm:t>
    </dgm:pt>
    <dgm:pt modelId="{2447698B-0E36-4D85-BADD-7A823CF3EE80}" type="pres">
      <dgm:prSet presAssocID="{94F1118F-7F83-45AF-888B-2DD73398578D}" presName="rootComposite" presStyleCnt="0"/>
      <dgm:spPr/>
      <dgm:t>
        <a:bodyPr/>
        <a:lstStyle/>
        <a:p>
          <a:endParaRPr lang="en-US"/>
        </a:p>
      </dgm:t>
    </dgm:pt>
    <dgm:pt modelId="{BC44DCB2-2A66-44CA-8C92-46B2BF775E5B}" type="pres">
      <dgm:prSet presAssocID="{94F1118F-7F83-45AF-888B-2DD73398578D}" presName="rootText" presStyleLbl="node3" presStyleIdx="2" presStyleCnt="9" custScaleX="106293" custScaleY="126881" custLinFactX="-100000" custLinFactY="17423" custLinFactNeighborX="-138507" custLinFactNeighborY="100000">
        <dgm:presLayoutVars>
          <dgm:chPref val="3"/>
        </dgm:presLayoutVars>
      </dgm:prSet>
      <dgm:spPr/>
      <dgm:t>
        <a:bodyPr/>
        <a:lstStyle/>
        <a:p>
          <a:endParaRPr lang="en-US"/>
        </a:p>
      </dgm:t>
    </dgm:pt>
    <dgm:pt modelId="{E8168E70-F6E2-4FA7-8FA7-3086AEE70440}" type="pres">
      <dgm:prSet presAssocID="{94F1118F-7F83-45AF-888B-2DD73398578D}" presName="rootConnector" presStyleLbl="node3" presStyleIdx="2" presStyleCnt="9"/>
      <dgm:spPr/>
      <dgm:t>
        <a:bodyPr/>
        <a:lstStyle/>
        <a:p>
          <a:endParaRPr lang="en-US"/>
        </a:p>
      </dgm:t>
    </dgm:pt>
    <dgm:pt modelId="{29CDBF6B-1EFB-49BC-8498-02005C3A2008}" type="pres">
      <dgm:prSet presAssocID="{94F1118F-7F83-45AF-888B-2DD73398578D}" presName="hierChild4" presStyleCnt="0"/>
      <dgm:spPr/>
      <dgm:t>
        <a:bodyPr/>
        <a:lstStyle/>
        <a:p>
          <a:endParaRPr lang="en-US"/>
        </a:p>
      </dgm:t>
    </dgm:pt>
    <dgm:pt modelId="{5E9F277E-B1E1-4910-9968-9483B4F81447}" type="pres">
      <dgm:prSet presAssocID="{FC61D49E-AAB3-4B53-BC70-157231E48A0A}" presName="Name50" presStyleLbl="parChTrans1D4" presStyleIdx="4" presStyleCnt="18"/>
      <dgm:spPr/>
      <dgm:t>
        <a:bodyPr/>
        <a:lstStyle/>
        <a:p>
          <a:endParaRPr lang="en-US"/>
        </a:p>
      </dgm:t>
    </dgm:pt>
    <dgm:pt modelId="{949EB4D1-83B0-4755-B925-65D96DCAC5C4}" type="pres">
      <dgm:prSet presAssocID="{EBBA13C2-54E7-4D4A-B1BA-2F496F9E558D}" presName="hierRoot2" presStyleCnt="0">
        <dgm:presLayoutVars>
          <dgm:hierBranch val="r"/>
        </dgm:presLayoutVars>
      </dgm:prSet>
      <dgm:spPr/>
      <dgm:t>
        <a:bodyPr/>
        <a:lstStyle/>
        <a:p>
          <a:endParaRPr lang="en-US"/>
        </a:p>
      </dgm:t>
    </dgm:pt>
    <dgm:pt modelId="{192D6656-1D40-4BEF-B153-65B616F4C93C}" type="pres">
      <dgm:prSet presAssocID="{EBBA13C2-54E7-4D4A-B1BA-2F496F9E558D}" presName="rootComposite" presStyleCnt="0"/>
      <dgm:spPr/>
      <dgm:t>
        <a:bodyPr/>
        <a:lstStyle/>
        <a:p>
          <a:endParaRPr lang="en-US"/>
        </a:p>
      </dgm:t>
    </dgm:pt>
    <dgm:pt modelId="{2489F165-4EF5-4B7C-9A9C-6ACE28892820}" type="pres">
      <dgm:prSet presAssocID="{EBBA13C2-54E7-4D4A-B1BA-2F496F9E558D}" presName="rootText" presStyleLbl="node4" presStyleIdx="4" presStyleCnt="18" custScaleX="83865" custScaleY="111819" custLinFactX="-100000" custLinFactY="43074" custLinFactNeighborX="-127024" custLinFactNeighborY="100000">
        <dgm:presLayoutVars>
          <dgm:chPref val="3"/>
        </dgm:presLayoutVars>
      </dgm:prSet>
      <dgm:spPr/>
      <dgm:t>
        <a:bodyPr/>
        <a:lstStyle/>
        <a:p>
          <a:endParaRPr lang="en-US"/>
        </a:p>
      </dgm:t>
    </dgm:pt>
    <dgm:pt modelId="{691E8B3D-D8B0-45A3-B9BC-22C5D5D690E7}" type="pres">
      <dgm:prSet presAssocID="{EBBA13C2-54E7-4D4A-B1BA-2F496F9E558D}" presName="rootConnector" presStyleLbl="node4" presStyleIdx="4" presStyleCnt="18"/>
      <dgm:spPr/>
      <dgm:t>
        <a:bodyPr/>
        <a:lstStyle/>
        <a:p>
          <a:endParaRPr lang="en-US"/>
        </a:p>
      </dgm:t>
    </dgm:pt>
    <dgm:pt modelId="{358FD9F1-7366-4BA8-8792-93B1A38E0CF2}" type="pres">
      <dgm:prSet presAssocID="{EBBA13C2-54E7-4D4A-B1BA-2F496F9E558D}" presName="hierChild4" presStyleCnt="0"/>
      <dgm:spPr/>
      <dgm:t>
        <a:bodyPr/>
        <a:lstStyle/>
        <a:p>
          <a:endParaRPr lang="en-US"/>
        </a:p>
      </dgm:t>
    </dgm:pt>
    <dgm:pt modelId="{0F302EFF-19E2-4983-BE22-CFE392515C22}" type="pres">
      <dgm:prSet presAssocID="{EBBA13C2-54E7-4D4A-B1BA-2F496F9E558D}" presName="hierChild5" presStyleCnt="0"/>
      <dgm:spPr/>
      <dgm:t>
        <a:bodyPr/>
        <a:lstStyle/>
        <a:p>
          <a:endParaRPr lang="en-US"/>
        </a:p>
      </dgm:t>
    </dgm:pt>
    <dgm:pt modelId="{988309AD-121E-4A09-A19F-4455BCD05A9D}" type="pres">
      <dgm:prSet presAssocID="{F81FF5E4-9328-405A-8669-CA722A894E62}" presName="Name50" presStyleLbl="parChTrans1D4" presStyleIdx="5" presStyleCnt="18"/>
      <dgm:spPr/>
      <dgm:t>
        <a:bodyPr/>
        <a:lstStyle/>
        <a:p>
          <a:endParaRPr lang="en-US"/>
        </a:p>
      </dgm:t>
    </dgm:pt>
    <dgm:pt modelId="{C93F0257-F826-4C1D-939F-B1C4F3F9A96C}" type="pres">
      <dgm:prSet presAssocID="{B3717658-FB9F-4BD1-A27A-EEBB963484BE}" presName="hierRoot2" presStyleCnt="0">
        <dgm:presLayoutVars>
          <dgm:hierBranch val="init"/>
        </dgm:presLayoutVars>
      </dgm:prSet>
      <dgm:spPr/>
      <dgm:t>
        <a:bodyPr/>
        <a:lstStyle/>
        <a:p>
          <a:endParaRPr lang="en-US"/>
        </a:p>
      </dgm:t>
    </dgm:pt>
    <dgm:pt modelId="{C316D401-0C9B-4F2D-BDD9-3285102080EC}" type="pres">
      <dgm:prSet presAssocID="{B3717658-FB9F-4BD1-A27A-EEBB963484BE}" presName="rootComposite" presStyleCnt="0"/>
      <dgm:spPr/>
      <dgm:t>
        <a:bodyPr/>
        <a:lstStyle/>
        <a:p>
          <a:endParaRPr lang="en-US"/>
        </a:p>
      </dgm:t>
    </dgm:pt>
    <dgm:pt modelId="{F222F026-C94D-43BB-AC9E-2E958618589C}" type="pres">
      <dgm:prSet presAssocID="{B3717658-FB9F-4BD1-A27A-EEBB963484BE}" presName="rootText" presStyleLbl="node4" presStyleIdx="5" presStyleCnt="18" custScaleX="83865" custScaleY="111819" custLinFactX="-100000" custLinFactY="39059" custLinFactNeighborX="-127024" custLinFactNeighborY="100000">
        <dgm:presLayoutVars>
          <dgm:chPref val="3"/>
        </dgm:presLayoutVars>
      </dgm:prSet>
      <dgm:spPr/>
      <dgm:t>
        <a:bodyPr/>
        <a:lstStyle/>
        <a:p>
          <a:endParaRPr lang="en-US"/>
        </a:p>
      </dgm:t>
    </dgm:pt>
    <dgm:pt modelId="{E08E722F-4A9A-4FC8-80EE-110DA20DCA5F}" type="pres">
      <dgm:prSet presAssocID="{B3717658-FB9F-4BD1-A27A-EEBB963484BE}" presName="rootConnector" presStyleLbl="node4" presStyleIdx="5" presStyleCnt="18"/>
      <dgm:spPr/>
      <dgm:t>
        <a:bodyPr/>
        <a:lstStyle/>
        <a:p>
          <a:endParaRPr lang="en-US"/>
        </a:p>
      </dgm:t>
    </dgm:pt>
    <dgm:pt modelId="{FB6CCABC-2E90-41FA-922D-179AA6545E30}" type="pres">
      <dgm:prSet presAssocID="{B3717658-FB9F-4BD1-A27A-EEBB963484BE}" presName="hierChild4" presStyleCnt="0"/>
      <dgm:spPr/>
      <dgm:t>
        <a:bodyPr/>
        <a:lstStyle/>
        <a:p>
          <a:endParaRPr lang="en-US"/>
        </a:p>
      </dgm:t>
    </dgm:pt>
    <dgm:pt modelId="{462A5FBC-C519-4991-9D00-44252E8BFE23}" type="pres">
      <dgm:prSet presAssocID="{B3717658-FB9F-4BD1-A27A-EEBB963484BE}" presName="hierChild5" presStyleCnt="0"/>
      <dgm:spPr/>
      <dgm:t>
        <a:bodyPr/>
        <a:lstStyle/>
        <a:p>
          <a:endParaRPr lang="en-US"/>
        </a:p>
      </dgm:t>
    </dgm:pt>
    <dgm:pt modelId="{667EDE06-6142-4973-9EC8-B4E50DA24600}" type="pres">
      <dgm:prSet presAssocID="{A4B20C6F-9D46-47E0-8B73-EAE6AA1B3612}" presName="Name50" presStyleLbl="parChTrans1D4" presStyleIdx="6" presStyleCnt="18"/>
      <dgm:spPr/>
      <dgm:t>
        <a:bodyPr/>
        <a:lstStyle/>
        <a:p>
          <a:endParaRPr lang="en-US"/>
        </a:p>
      </dgm:t>
    </dgm:pt>
    <dgm:pt modelId="{15374B03-846A-4A34-95D9-236530EF47A3}" type="pres">
      <dgm:prSet presAssocID="{AF598F57-ED6A-42E8-81AA-5606C0B63C9D}" presName="hierRoot2" presStyleCnt="0">
        <dgm:presLayoutVars>
          <dgm:hierBranch val="init"/>
        </dgm:presLayoutVars>
      </dgm:prSet>
      <dgm:spPr/>
      <dgm:t>
        <a:bodyPr/>
        <a:lstStyle/>
        <a:p>
          <a:endParaRPr lang="en-US"/>
        </a:p>
      </dgm:t>
    </dgm:pt>
    <dgm:pt modelId="{842BB68A-793C-4C34-AE8E-4E4BA01C8E0A}" type="pres">
      <dgm:prSet presAssocID="{AF598F57-ED6A-42E8-81AA-5606C0B63C9D}" presName="rootComposite" presStyleCnt="0"/>
      <dgm:spPr/>
      <dgm:t>
        <a:bodyPr/>
        <a:lstStyle/>
        <a:p>
          <a:endParaRPr lang="en-US"/>
        </a:p>
      </dgm:t>
    </dgm:pt>
    <dgm:pt modelId="{684E4CF9-ED61-4BE3-909D-CAED36BDE25D}" type="pres">
      <dgm:prSet presAssocID="{AF598F57-ED6A-42E8-81AA-5606C0B63C9D}" presName="rootText" presStyleLbl="node4" presStyleIdx="6" presStyleCnt="18" custScaleX="83865" custScaleY="111819" custLinFactX="-100000" custLinFactY="35044" custLinFactNeighborX="-127024" custLinFactNeighborY="100000">
        <dgm:presLayoutVars>
          <dgm:chPref val="3"/>
        </dgm:presLayoutVars>
      </dgm:prSet>
      <dgm:spPr/>
      <dgm:t>
        <a:bodyPr/>
        <a:lstStyle/>
        <a:p>
          <a:endParaRPr lang="en-US"/>
        </a:p>
      </dgm:t>
    </dgm:pt>
    <dgm:pt modelId="{17C3C58B-0E69-44D0-A97E-6B6DA19305A1}" type="pres">
      <dgm:prSet presAssocID="{AF598F57-ED6A-42E8-81AA-5606C0B63C9D}" presName="rootConnector" presStyleLbl="node4" presStyleIdx="6" presStyleCnt="18"/>
      <dgm:spPr/>
      <dgm:t>
        <a:bodyPr/>
        <a:lstStyle/>
        <a:p>
          <a:endParaRPr lang="en-US"/>
        </a:p>
      </dgm:t>
    </dgm:pt>
    <dgm:pt modelId="{E005DBE6-6505-4F8C-A88B-11B426137695}" type="pres">
      <dgm:prSet presAssocID="{AF598F57-ED6A-42E8-81AA-5606C0B63C9D}" presName="hierChild4" presStyleCnt="0"/>
      <dgm:spPr/>
      <dgm:t>
        <a:bodyPr/>
        <a:lstStyle/>
        <a:p>
          <a:endParaRPr lang="en-US"/>
        </a:p>
      </dgm:t>
    </dgm:pt>
    <dgm:pt modelId="{17046DD7-1663-418F-9B33-E6DF6FFB4D82}" type="pres">
      <dgm:prSet presAssocID="{AF598F57-ED6A-42E8-81AA-5606C0B63C9D}" presName="hierChild5" presStyleCnt="0"/>
      <dgm:spPr/>
      <dgm:t>
        <a:bodyPr/>
        <a:lstStyle/>
        <a:p>
          <a:endParaRPr lang="en-US"/>
        </a:p>
      </dgm:t>
    </dgm:pt>
    <dgm:pt modelId="{71E9985D-EA0F-4345-A0FF-A4239B750E11}" type="pres">
      <dgm:prSet presAssocID="{94F1118F-7F83-45AF-888B-2DD73398578D}" presName="hierChild5" presStyleCnt="0"/>
      <dgm:spPr/>
      <dgm:t>
        <a:bodyPr/>
        <a:lstStyle/>
        <a:p>
          <a:endParaRPr lang="en-US"/>
        </a:p>
      </dgm:t>
    </dgm:pt>
    <dgm:pt modelId="{02C4171A-1B1A-4C8A-8E40-012C2DB0CC53}" type="pres">
      <dgm:prSet presAssocID="{058A43C7-1237-4C73-8EED-F1A8EC2386BF}" presName="Name35" presStyleLbl="parChTrans1D3" presStyleIdx="3" presStyleCnt="9"/>
      <dgm:spPr/>
      <dgm:t>
        <a:bodyPr/>
        <a:lstStyle/>
        <a:p>
          <a:endParaRPr lang="en-US"/>
        </a:p>
      </dgm:t>
    </dgm:pt>
    <dgm:pt modelId="{FFED76F4-F416-446B-A4DE-4F51E0877B74}" type="pres">
      <dgm:prSet presAssocID="{1B4DE0BA-423F-425D-86BE-6663EA98CBB8}" presName="hierRoot2" presStyleCnt="0">
        <dgm:presLayoutVars>
          <dgm:hierBranch val="init"/>
        </dgm:presLayoutVars>
      </dgm:prSet>
      <dgm:spPr/>
      <dgm:t>
        <a:bodyPr/>
        <a:lstStyle/>
        <a:p>
          <a:endParaRPr lang="en-US"/>
        </a:p>
      </dgm:t>
    </dgm:pt>
    <dgm:pt modelId="{1F453F61-E0D2-43E0-83ED-A40005853E3A}" type="pres">
      <dgm:prSet presAssocID="{1B4DE0BA-423F-425D-86BE-6663EA98CBB8}" presName="rootComposite" presStyleCnt="0"/>
      <dgm:spPr/>
      <dgm:t>
        <a:bodyPr/>
        <a:lstStyle/>
        <a:p>
          <a:endParaRPr lang="en-US"/>
        </a:p>
      </dgm:t>
    </dgm:pt>
    <dgm:pt modelId="{1E9F7680-3AF9-49DE-9459-2D2EF6825051}" type="pres">
      <dgm:prSet presAssocID="{1B4DE0BA-423F-425D-86BE-6663EA98CBB8}" presName="rootText" presStyleLbl="node3" presStyleIdx="3" presStyleCnt="9" custScaleX="106293" custScaleY="126384" custLinFactY="20663" custLinFactNeighborX="20018" custLinFactNeighborY="100000">
        <dgm:presLayoutVars>
          <dgm:chPref val="3"/>
        </dgm:presLayoutVars>
      </dgm:prSet>
      <dgm:spPr/>
      <dgm:t>
        <a:bodyPr/>
        <a:lstStyle/>
        <a:p>
          <a:endParaRPr lang="en-US"/>
        </a:p>
      </dgm:t>
    </dgm:pt>
    <dgm:pt modelId="{41BC83EB-6CA2-4DA2-A3CC-1979B3368F76}" type="pres">
      <dgm:prSet presAssocID="{1B4DE0BA-423F-425D-86BE-6663EA98CBB8}" presName="rootConnector" presStyleLbl="node3" presStyleIdx="3" presStyleCnt="9"/>
      <dgm:spPr/>
      <dgm:t>
        <a:bodyPr/>
        <a:lstStyle/>
        <a:p>
          <a:endParaRPr lang="en-US"/>
        </a:p>
      </dgm:t>
    </dgm:pt>
    <dgm:pt modelId="{9D1817B4-772D-4885-ABF7-AB9782D89C12}" type="pres">
      <dgm:prSet presAssocID="{1B4DE0BA-423F-425D-86BE-6663EA98CBB8}" presName="hierChild4" presStyleCnt="0"/>
      <dgm:spPr/>
      <dgm:t>
        <a:bodyPr/>
        <a:lstStyle/>
        <a:p>
          <a:endParaRPr lang="en-US"/>
        </a:p>
      </dgm:t>
    </dgm:pt>
    <dgm:pt modelId="{27F452B5-480F-4210-9317-C17204507AFD}" type="pres">
      <dgm:prSet presAssocID="{1B4DE0BA-423F-425D-86BE-6663EA98CBB8}" presName="hierChild5" presStyleCnt="0"/>
      <dgm:spPr/>
      <dgm:t>
        <a:bodyPr/>
        <a:lstStyle/>
        <a:p>
          <a:endParaRPr lang="en-US"/>
        </a:p>
      </dgm:t>
    </dgm:pt>
    <dgm:pt modelId="{AA1E19E5-46D2-4681-B566-74E877404E47}" type="pres">
      <dgm:prSet presAssocID="{4D367218-81B2-411B-93F4-8F00C363796B}" presName="Name35" presStyleLbl="parChTrans1D3" presStyleIdx="4" presStyleCnt="9"/>
      <dgm:spPr/>
      <dgm:t>
        <a:bodyPr/>
        <a:lstStyle/>
        <a:p>
          <a:endParaRPr lang="en-US"/>
        </a:p>
      </dgm:t>
    </dgm:pt>
    <dgm:pt modelId="{C8D8AF53-31ED-4972-B50B-049015C24744}" type="pres">
      <dgm:prSet presAssocID="{932D8FD3-04A1-43E5-887B-5ADB5B352DD5}" presName="hierRoot2" presStyleCnt="0">
        <dgm:presLayoutVars>
          <dgm:hierBranch val="init"/>
        </dgm:presLayoutVars>
      </dgm:prSet>
      <dgm:spPr/>
      <dgm:t>
        <a:bodyPr/>
        <a:lstStyle/>
        <a:p>
          <a:endParaRPr lang="en-US"/>
        </a:p>
      </dgm:t>
    </dgm:pt>
    <dgm:pt modelId="{50CA4AB8-73F9-48B0-88F4-BA0FC4A66CB8}" type="pres">
      <dgm:prSet presAssocID="{932D8FD3-04A1-43E5-887B-5ADB5B352DD5}" presName="rootComposite" presStyleCnt="0"/>
      <dgm:spPr/>
      <dgm:t>
        <a:bodyPr/>
        <a:lstStyle/>
        <a:p>
          <a:endParaRPr lang="en-US"/>
        </a:p>
      </dgm:t>
    </dgm:pt>
    <dgm:pt modelId="{386F2FCE-120B-4051-ADE9-F01AEDCC464B}" type="pres">
      <dgm:prSet presAssocID="{932D8FD3-04A1-43E5-887B-5ADB5B352DD5}" presName="rootText" presStyleLbl="node3" presStyleIdx="4" presStyleCnt="9" custScaleX="105081" custScaleY="126384" custLinFactX="-151199" custLinFactY="17423" custLinFactNeighborX="-200000" custLinFactNeighborY="100000">
        <dgm:presLayoutVars>
          <dgm:chPref val="3"/>
        </dgm:presLayoutVars>
      </dgm:prSet>
      <dgm:spPr/>
      <dgm:t>
        <a:bodyPr/>
        <a:lstStyle/>
        <a:p>
          <a:endParaRPr lang="en-US"/>
        </a:p>
      </dgm:t>
    </dgm:pt>
    <dgm:pt modelId="{FD0AC7F4-CCA9-4940-999C-443DD00AB826}" type="pres">
      <dgm:prSet presAssocID="{932D8FD3-04A1-43E5-887B-5ADB5B352DD5}" presName="rootConnector" presStyleLbl="node3" presStyleIdx="4" presStyleCnt="9"/>
      <dgm:spPr/>
      <dgm:t>
        <a:bodyPr/>
        <a:lstStyle/>
        <a:p>
          <a:endParaRPr lang="en-US"/>
        </a:p>
      </dgm:t>
    </dgm:pt>
    <dgm:pt modelId="{A1DB8367-448F-4A14-AF4A-F9C271FFFC6E}" type="pres">
      <dgm:prSet presAssocID="{932D8FD3-04A1-43E5-887B-5ADB5B352DD5}" presName="hierChild4" presStyleCnt="0"/>
      <dgm:spPr/>
      <dgm:t>
        <a:bodyPr/>
        <a:lstStyle/>
        <a:p>
          <a:endParaRPr lang="en-US"/>
        </a:p>
      </dgm:t>
    </dgm:pt>
    <dgm:pt modelId="{A371C51E-599E-4F01-B94E-2D42DA3F5191}" type="pres">
      <dgm:prSet presAssocID="{E8C1BF8F-2BEC-498A-9F49-F808BBA1DA5D}" presName="Name37" presStyleLbl="parChTrans1D4" presStyleIdx="7" presStyleCnt="18"/>
      <dgm:spPr/>
      <dgm:t>
        <a:bodyPr/>
        <a:lstStyle/>
        <a:p>
          <a:endParaRPr lang="en-US"/>
        </a:p>
      </dgm:t>
    </dgm:pt>
    <dgm:pt modelId="{279CE7E2-65A1-4169-B3BE-6DA2C4DC76ED}" type="pres">
      <dgm:prSet presAssocID="{D0B67AFB-78F7-4C1A-AEDA-088649EFC697}" presName="hierRoot2" presStyleCnt="0">
        <dgm:presLayoutVars>
          <dgm:hierBranch val="init"/>
        </dgm:presLayoutVars>
      </dgm:prSet>
      <dgm:spPr/>
      <dgm:t>
        <a:bodyPr/>
        <a:lstStyle/>
        <a:p>
          <a:endParaRPr lang="en-US"/>
        </a:p>
      </dgm:t>
    </dgm:pt>
    <dgm:pt modelId="{2194B608-FED7-4857-95C0-BAE673AB1798}" type="pres">
      <dgm:prSet presAssocID="{D0B67AFB-78F7-4C1A-AEDA-088649EFC697}" presName="rootComposite" presStyleCnt="0"/>
      <dgm:spPr/>
      <dgm:t>
        <a:bodyPr/>
        <a:lstStyle/>
        <a:p>
          <a:endParaRPr lang="en-US"/>
        </a:p>
      </dgm:t>
    </dgm:pt>
    <dgm:pt modelId="{C27FC46E-ACD4-4A99-BBA6-E61E47C69C8E}" type="pres">
      <dgm:prSet presAssocID="{D0B67AFB-78F7-4C1A-AEDA-088649EFC697}" presName="rootText" presStyleLbl="node4" presStyleIdx="7" presStyleCnt="18" custScaleX="83865" custScaleY="111819" custLinFactX="-160061" custLinFactY="40526" custLinFactNeighborX="-200000" custLinFactNeighborY="100000">
        <dgm:presLayoutVars>
          <dgm:chPref val="3"/>
        </dgm:presLayoutVars>
      </dgm:prSet>
      <dgm:spPr/>
      <dgm:t>
        <a:bodyPr/>
        <a:lstStyle/>
        <a:p>
          <a:endParaRPr lang="en-US"/>
        </a:p>
      </dgm:t>
    </dgm:pt>
    <dgm:pt modelId="{4ABA1B63-2743-49FA-9E72-CF245F462D7F}" type="pres">
      <dgm:prSet presAssocID="{D0B67AFB-78F7-4C1A-AEDA-088649EFC697}" presName="rootConnector" presStyleLbl="node4" presStyleIdx="7" presStyleCnt="18"/>
      <dgm:spPr/>
      <dgm:t>
        <a:bodyPr/>
        <a:lstStyle/>
        <a:p>
          <a:endParaRPr lang="en-US"/>
        </a:p>
      </dgm:t>
    </dgm:pt>
    <dgm:pt modelId="{2B91B195-38C2-46B4-818D-ABF05DDE783C}" type="pres">
      <dgm:prSet presAssocID="{D0B67AFB-78F7-4C1A-AEDA-088649EFC697}" presName="hierChild4" presStyleCnt="0"/>
      <dgm:spPr/>
      <dgm:t>
        <a:bodyPr/>
        <a:lstStyle/>
        <a:p>
          <a:endParaRPr lang="en-US"/>
        </a:p>
      </dgm:t>
    </dgm:pt>
    <dgm:pt modelId="{54569201-FD09-47BD-B509-C93D7D323CFC}" type="pres">
      <dgm:prSet presAssocID="{D0B67AFB-78F7-4C1A-AEDA-088649EFC697}" presName="hierChild5" presStyleCnt="0"/>
      <dgm:spPr/>
      <dgm:t>
        <a:bodyPr/>
        <a:lstStyle/>
        <a:p>
          <a:endParaRPr lang="en-US"/>
        </a:p>
      </dgm:t>
    </dgm:pt>
    <dgm:pt modelId="{5DB54EBE-4DE9-4EA9-A4F1-6C719F662275}" type="pres">
      <dgm:prSet presAssocID="{932D8FD3-04A1-43E5-887B-5ADB5B352DD5}" presName="hierChild5" presStyleCnt="0"/>
      <dgm:spPr/>
      <dgm:t>
        <a:bodyPr/>
        <a:lstStyle/>
        <a:p>
          <a:endParaRPr lang="en-US"/>
        </a:p>
      </dgm:t>
    </dgm:pt>
    <dgm:pt modelId="{FE4DCE00-10C8-4649-BF80-50F85A805FB7}" type="pres">
      <dgm:prSet presAssocID="{49314EBF-D165-4038-9770-E42A263C8A49}" presName="Name35" presStyleLbl="parChTrans1D3" presStyleIdx="5" presStyleCnt="9"/>
      <dgm:spPr/>
      <dgm:t>
        <a:bodyPr/>
        <a:lstStyle/>
        <a:p>
          <a:endParaRPr lang="en-US"/>
        </a:p>
      </dgm:t>
    </dgm:pt>
    <dgm:pt modelId="{4EF4C0F5-709C-4A2A-92B1-B00F57B57D5C}" type="pres">
      <dgm:prSet presAssocID="{C031A041-2E04-4A2A-857E-BC706DA3798D}" presName="hierRoot2" presStyleCnt="0">
        <dgm:presLayoutVars>
          <dgm:hierBranch val="init"/>
        </dgm:presLayoutVars>
      </dgm:prSet>
      <dgm:spPr/>
      <dgm:t>
        <a:bodyPr/>
        <a:lstStyle/>
        <a:p>
          <a:endParaRPr lang="en-US"/>
        </a:p>
      </dgm:t>
    </dgm:pt>
    <dgm:pt modelId="{4D1AC318-4E55-416D-A200-F78C24DD700C}" type="pres">
      <dgm:prSet presAssocID="{C031A041-2E04-4A2A-857E-BC706DA3798D}" presName="rootComposite" presStyleCnt="0"/>
      <dgm:spPr/>
      <dgm:t>
        <a:bodyPr/>
        <a:lstStyle/>
        <a:p>
          <a:endParaRPr lang="en-US"/>
        </a:p>
      </dgm:t>
    </dgm:pt>
    <dgm:pt modelId="{251F3DCD-5779-48DF-A260-017A7DED5909}" type="pres">
      <dgm:prSet presAssocID="{C031A041-2E04-4A2A-857E-BC706DA3798D}" presName="rootText" presStyleLbl="node3" presStyleIdx="5" presStyleCnt="9" custScaleX="107176" custScaleY="128611" custLinFactY="20663" custLinFactNeighborX="13202" custLinFactNeighborY="100000">
        <dgm:presLayoutVars>
          <dgm:chPref val="3"/>
        </dgm:presLayoutVars>
      </dgm:prSet>
      <dgm:spPr/>
      <dgm:t>
        <a:bodyPr/>
        <a:lstStyle/>
        <a:p>
          <a:endParaRPr lang="en-US"/>
        </a:p>
      </dgm:t>
    </dgm:pt>
    <dgm:pt modelId="{F38BA3D2-EF0D-4195-AD47-193F9A07570E}" type="pres">
      <dgm:prSet presAssocID="{C031A041-2E04-4A2A-857E-BC706DA3798D}" presName="rootConnector" presStyleLbl="node3" presStyleIdx="5" presStyleCnt="9"/>
      <dgm:spPr/>
      <dgm:t>
        <a:bodyPr/>
        <a:lstStyle/>
        <a:p>
          <a:endParaRPr lang="en-US"/>
        </a:p>
      </dgm:t>
    </dgm:pt>
    <dgm:pt modelId="{F97843B2-2AF4-47A3-86A5-4E567BF045D4}" type="pres">
      <dgm:prSet presAssocID="{C031A041-2E04-4A2A-857E-BC706DA3798D}" presName="hierChild4" presStyleCnt="0"/>
      <dgm:spPr/>
      <dgm:t>
        <a:bodyPr/>
        <a:lstStyle/>
        <a:p>
          <a:endParaRPr lang="en-US"/>
        </a:p>
      </dgm:t>
    </dgm:pt>
    <dgm:pt modelId="{EEC53390-7F89-4888-AF42-5F0EDA4C1C19}" type="pres">
      <dgm:prSet presAssocID="{C031A041-2E04-4A2A-857E-BC706DA3798D}" presName="hierChild5" presStyleCnt="0"/>
      <dgm:spPr/>
      <dgm:t>
        <a:bodyPr/>
        <a:lstStyle/>
        <a:p>
          <a:endParaRPr lang="en-US"/>
        </a:p>
      </dgm:t>
    </dgm:pt>
    <dgm:pt modelId="{FBF6D500-9D8B-4F38-9014-BA989C05222C}" type="pres">
      <dgm:prSet presAssocID="{12E7CF7E-893C-4FFE-B365-737E05B03465}" presName="hierChild5" presStyleCnt="0"/>
      <dgm:spPr/>
      <dgm:t>
        <a:bodyPr/>
        <a:lstStyle/>
        <a:p>
          <a:endParaRPr lang="en-US"/>
        </a:p>
      </dgm:t>
    </dgm:pt>
    <dgm:pt modelId="{86D94064-0C29-48D1-ADCD-1B33A92BB481}" type="pres">
      <dgm:prSet presAssocID="{1B0E5C00-1A70-47D8-8409-A4B876C7B69F}" presName="Name35" presStyleLbl="parChTrans1D2" presStyleIdx="1" presStyleCnt="4"/>
      <dgm:spPr/>
      <dgm:t>
        <a:bodyPr/>
        <a:lstStyle/>
        <a:p>
          <a:endParaRPr lang="en-US"/>
        </a:p>
      </dgm:t>
    </dgm:pt>
    <dgm:pt modelId="{EA091545-50F4-407C-8557-A1FFDAD980DF}" type="pres">
      <dgm:prSet presAssocID="{19C96C6D-8325-417D-9AE6-ECA0BF64D6F3}" presName="hierRoot2" presStyleCnt="0">
        <dgm:presLayoutVars>
          <dgm:hierBranch/>
        </dgm:presLayoutVars>
      </dgm:prSet>
      <dgm:spPr/>
      <dgm:t>
        <a:bodyPr/>
        <a:lstStyle/>
        <a:p>
          <a:endParaRPr lang="en-US"/>
        </a:p>
      </dgm:t>
    </dgm:pt>
    <dgm:pt modelId="{5836FE67-5790-4C66-A434-F5209F3EE6C0}" type="pres">
      <dgm:prSet presAssocID="{19C96C6D-8325-417D-9AE6-ECA0BF64D6F3}" presName="rootComposite" presStyleCnt="0"/>
      <dgm:spPr/>
      <dgm:t>
        <a:bodyPr/>
        <a:lstStyle/>
        <a:p>
          <a:endParaRPr lang="en-US"/>
        </a:p>
      </dgm:t>
    </dgm:pt>
    <dgm:pt modelId="{E51DAFC3-3EAB-46B0-A9B8-BA83EFBAAA83}" type="pres">
      <dgm:prSet presAssocID="{19C96C6D-8325-417D-9AE6-ECA0BF64D6F3}" presName="rootText" presStyleLbl="node2" presStyleIdx="1" presStyleCnt="3" custScaleX="111433" custScaleY="133720" custLinFactX="-290479" custLinFactNeighborX="-300000" custLinFactNeighborY="-23947">
        <dgm:presLayoutVars>
          <dgm:chPref val="3"/>
        </dgm:presLayoutVars>
      </dgm:prSet>
      <dgm:spPr/>
      <dgm:t>
        <a:bodyPr/>
        <a:lstStyle/>
        <a:p>
          <a:endParaRPr lang="en-US"/>
        </a:p>
      </dgm:t>
    </dgm:pt>
    <dgm:pt modelId="{AFC5E194-1126-4932-8F63-155578E053D2}" type="pres">
      <dgm:prSet presAssocID="{19C96C6D-8325-417D-9AE6-ECA0BF64D6F3}" presName="rootConnector" presStyleLbl="node2" presStyleIdx="1" presStyleCnt="3"/>
      <dgm:spPr/>
      <dgm:t>
        <a:bodyPr/>
        <a:lstStyle/>
        <a:p>
          <a:endParaRPr lang="en-US"/>
        </a:p>
      </dgm:t>
    </dgm:pt>
    <dgm:pt modelId="{8201D312-EEE5-4E62-823E-3A0BA75610D8}" type="pres">
      <dgm:prSet presAssocID="{19C96C6D-8325-417D-9AE6-ECA0BF64D6F3}" presName="hierChild4" presStyleCnt="0"/>
      <dgm:spPr/>
      <dgm:t>
        <a:bodyPr/>
        <a:lstStyle/>
        <a:p>
          <a:endParaRPr lang="en-US"/>
        </a:p>
      </dgm:t>
    </dgm:pt>
    <dgm:pt modelId="{8E7931E6-FFDA-4A0F-BFF5-C4B5DD9D84AC}" type="pres">
      <dgm:prSet presAssocID="{19C96C6D-8325-417D-9AE6-ECA0BF64D6F3}" presName="hierChild5" presStyleCnt="0"/>
      <dgm:spPr/>
      <dgm:t>
        <a:bodyPr/>
        <a:lstStyle/>
        <a:p>
          <a:endParaRPr lang="en-US"/>
        </a:p>
      </dgm:t>
    </dgm:pt>
    <dgm:pt modelId="{3D38FCA6-336B-4B74-9A39-F19183D07955}" type="pres">
      <dgm:prSet presAssocID="{D08BB13B-8345-4044-A0BC-A140FB8211C1}" presName="Name35" presStyleLbl="parChTrans1D2" presStyleIdx="2" presStyleCnt="4"/>
      <dgm:spPr/>
      <dgm:t>
        <a:bodyPr/>
        <a:lstStyle/>
        <a:p>
          <a:endParaRPr lang="en-US"/>
        </a:p>
      </dgm:t>
    </dgm:pt>
    <dgm:pt modelId="{9BBB3B52-EB5B-426D-8637-1A90DDC91CE9}" type="pres">
      <dgm:prSet presAssocID="{6AB080BF-4970-4242-A0B8-D31889A8A00D}" presName="hierRoot2" presStyleCnt="0">
        <dgm:presLayoutVars>
          <dgm:hierBranch/>
        </dgm:presLayoutVars>
      </dgm:prSet>
      <dgm:spPr/>
      <dgm:t>
        <a:bodyPr/>
        <a:lstStyle/>
        <a:p>
          <a:endParaRPr lang="en-US"/>
        </a:p>
      </dgm:t>
    </dgm:pt>
    <dgm:pt modelId="{B7504BC6-B50F-49AA-A267-6B0B0DF6EFCE}" type="pres">
      <dgm:prSet presAssocID="{6AB080BF-4970-4242-A0B8-D31889A8A00D}" presName="rootComposite" presStyleCnt="0"/>
      <dgm:spPr/>
      <dgm:t>
        <a:bodyPr/>
        <a:lstStyle/>
        <a:p>
          <a:endParaRPr lang="en-US"/>
        </a:p>
      </dgm:t>
    </dgm:pt>
    <dgm:pt modelId="{ED052C2A-2CA1-43BA-8EEE-27CCA5638A9C}" type="pres">
      <dgm:prSet presAssocID="{6AB080BF-4970-4242-A0B8-D31889A8A00D}" presName="rootText" presStyleLbl="node2" presStyleIdx="2" presStyleCnt="3" custScaleX="111433" custScaleY="133720" custLinFactNeighborX="-53682" custLinFactNeighborY="-23937">
        <dgm:presLayoutVars>
          <dgm:chPref val="3"/>
        </dgm:presLayoutVars>
      </dgm:prSet>
      <dgm:spPr/>
      <dgm:t>
        <a:bodyPr/>
        <a:lstStyle/>
        <a:p>
          <a:endParaRPr lang="en-US"/>
        </a:p>
      </dgm:t>
    </dgm:pt>
    <dgm:pt modelId="{390060C1-C82B-4CC9-9B11-A911C025CD35}" type="pres">
      <dgm:prSet presAssocID="{6AB080BF-4970-4242-A0B8-D31889A8A00D}" presName="rootConnector" presStyleLbl="node2" presStyleIdx="2" presStyleCnt="3"/>
      <dgm:spPr/>
      <dgm:t>
        <a:bodyPr/>
        <a:lstStyle/>
        <a:p>
          <a:endParaRPr lang="en-US"/>
        </a:p>
      </dgm:t>
    </dgm:pt>
    <dgm:pt modelId="{0D55A705-87FC-43C4-B337-4D2077D71CB9}" type="pres">
      <dgm:prSet presAssocID="{6AB080BF-4970-4242-A0B8-D31889A8A00D}" presName="hierChild4" presStyleCnt="0"/>
      <dgm:spPr/>
      <dgm:t>
        <a:bodyPr/>
        <a:lstStyle/>
        <a:p>
          <a:endParaRPr lang="en-US"/>
        </a:p>
      </dgm:t>
    </dgm:pt>
    <dgm:pt modelId="{4FA58AD9-3FF3-4FD7-BAEF-EBA4796CA91C}" type="pres">
      <dgm:prSet presAssocID="{8A2C0CE5-8030-4178-ACE5-FE8518F07E10}" presName="Name35" presStyleLbl="parChTrans1D3" presStyleIdx="6" presStyleCnt="9"/>
      <dgm:spPr/>
      <dgm:t>
        <a:bodyPr/>
        <a:lstStyle/>
        <a:p>
          <a:endParaRPr lang="en-US"/>
        </a:p>
      </dgm:t>
    </dgm:pt>
    <dgm:pt modelId="{6FE2B45A-FD92-4D46-B2F2-23514D1A0F81}" type="pres">
      <dgm:prSet presAssocID="{CCED5BF9-07F4-40B6-ACD8-A0235E56FF36}" presName="hierRoot2" presStyleCnt="0">
        <dgm:presLayoutVars>
          <dgm:hierBranch val="hang"/>
        </dgm:presLayoutVars>
      </dgm:prSet>
      <dgm:spPr/>
      <dgm:t>
        <a:bodyPr/>
        <a:lstStyle/>
        <a:p>
          <a:endParaRPr lang="en-US"/>
        </a:p>
      </dgm:t>
    </dgm:pt>
    <dgm:pt modelId="{DD063897-88D7-48E6-9860-D4902FD9F1ED}" type="pres">
      <dgm:prSet presAssocID="{CCED5BF9-07F4-40B6-ACD8-A0235E56FF36}" presName="rootComposite" presStyleCnt="0"/>
      <dgm:spPr/>
      <dgm:t>
        <a:bodyPr/>
        <a:lstStyle/>
        <a:p>
          <a:endParaRPr lang="en-US"/>
        </a:p>
      </dgm:t>
    </dgm:pt>
    <dgm:pt modelId="{E73399D7-7BE9-4020-9D3F-FA5980388260}" type="pres">
      <dgm:prSet presAssocID="{CCED5BF9-07F4-40B6-ACD8-A0235E56FF36}" presName="rootText" presStyleLbl="node3" presStyleIdx="6" presStyleCnt="9" custScaleX="108802" custScaleY="130563" custLinFactX="25213" custLinFactNeighborX="100000" custLinFactNeighborY="-116">
        <dgm:presLayoutVars>
          <dgm:chPref val="3"/>
        </dgm:presLayoutVars>
      </dgm:prSet>
      <dgm:spPr/>
      <dgm:t>
        <a:bodyPr/>
        <a:lstStyle/>
        <a:p>
          <a:endParaRPr lang="en-US"/>
        </a:p>
      </dgm:t>
    </dgm:pt>
    <dgm:pt modelId="{25BA968B-ED66-422C-8C32-E51629297039}" type="pres">
      <dgm:prSet presAssocID="{CCED5BF9-07F4-40B6-ACD8-A0235E56FF36}" presName="rootConnector" presStyleLbl="node3" presStyleIdx="6" presStyleCnt="9"/>
      <dgm:spPr/>
      <dgm:t>
        <a:bodyPr/>
        <a:lstStyle/>
        <a:p>
          <a:endParaRPr lang="en-US"/>
        </a:p>
      </dgm:t>
    </dgm:pt>
    <dgm:pt modelId="{A01E9E37-DF26-4B32-8DC6-23CF1E29C68C}" type="pres">
      <dgm:prSet presAssocID="{CCED5BF9-07F4-40B6-ACD8-A0235E56FF36}" presName="hierChild4" presStyleCnt="0"/>
      <dgm:spPr/>
      <dgm:t>
        <a:bodyPr/>
        <a:lstStyle/>
        <a:p>
          <a:endParaRPr lang="en-US"/>
        </a:p>
      </dgm:t>
    </dgm:pt>
    <dgm:pt modelId="{E7CFEA5C-B1C8-4C4A-8AF7-166C191F488E}" type="pres">
      <dgm:prSet presAssocID="{37ACFCDB-471A-4BED-8E50-F394BC1A7D5A}" presName="Name48" presStyleLbl="parChTrans1D4" presStyleIdx="8" presStyleCnt="18"/>
      <dgm:spPr/>
      <dgm:t>
        <a:bodyPr/>
        <a:lstStyle/>
        <a:p>
          <a:endParaRPr lang="en-US"/>
        </a:p>
      </dgm:t>
    </dgm:pt>
    <dgm:pt modelId="{6D38F049-D521-4880-BEDA-4BE29338086F}" type="pres">
      <dgm:prSet presAssocID="{82E0F9A5-A625-443F-923A-2323F2965962}" presName="hierRoot2" presStyleCnt="0">
        <dgm:presLayoutVars>
          <dgm:hierBranch val="r"/>
        </dgm:presLayoutVars>
      </dgm:prSet>
      <dgm:spPr/>
      <dgm:t>
        <a:bodyPr/>
        <a:lstStyle/>
        <a:p>
          <a:endParaRPr lang="en-US"/>
        </a:p>
      </dgm:t>
    </dgm:pt>
    <dgm:pt modelId="{118F6BE5-2FE6-40AE-80AE-C938302ED18B}" type="pres">
      <dgm:prSet presAssocID="{82E0F9A5-A625-443F-923A-2323F2965962}" presName="rootComposite" presStyleCnt="0"/>
      <dgm:spPr/>
      <dgm:t>
        <a:bodyPr/>
        <a:lstStyle/>
        <a:p>
          <a:endParaRPr lang="en-US"/>
        </a:p>
      </dgm:t>
    </dgm:pt>
    <dgm:pt modelId="{9D8885B5-1495-4EBF-B67B-D09525FE3031}" type="pres">
      <dgm:prSet presAssocID="{82E0F9A5-A625-443F-923A-2323F2965962}" presName="rootText" presStyleLbl="node4" presStyleIdx="8" presStyleCnt="18" custScaleX="83865" custScaleY="111819" custLinFactX="20652" custLinFactNeighborX="100000" custLinFactNeighborY="20089">
        <dgm:presLayoutVars>
          <dgm:chPref val="3"/>
        </dgm:presLayoutVars>
      </dgm:prSet>
      <dgm:spPr/>
      <dgm:t>
        <a:bodyPr/>
        <a:lstStyle/>
        <a:p>
          <a:endParaRPr lang="en-US"/>
        </a:p>
      </dgm:t>
    </dgm:pt>
    <dgm:pt modelId="{13CD4EB0-B98C-42B9-B4BC-78A90D45F795}" type="pres">
      <dgm:prSet presAssocID="{82E0F9A5-A625-443F-923A-2323F2965962}" presName="rootConnector" presStyleLbl="node4" presStyleIdx="8" presStyleCnt="18"/>
      <dgm:spPr/>
      <dgm:t>
        <a:bodyPr/>
        <a:lstStyle/>
        <a:p>
          <a:endParaRPr lang="en-US"/>
        </a:p>
      </dgm:t>
    </dgm:pt>
    <dgm:pt modelId="{10B26F70-F357-4729-844F-77FD14F59E06}" type="pres">
      <dgm:prSet presAssocID="{82E0F9A5-A625-443F-923A-2323F2965962}" presName="hierChild4" presStyleCnt="0"/>
      <dgm:spPr/>
      <dgm:t>
        <a:bodyPr/>
        <a:lstStyle/>
        <a:p>
          <a:endParaRPr lang="en-US"/>
        </a:p>
      </dgm:t>
    </dgm:pt>
    <dgm:pt modelId="{C0130B5A-688A-47DF-82D0-1200DF2C62CD}" type="pres">
      <dgm:prSet presAssocID="{82E0F9A5-A625-443F-923A-2323F2965962}" presName="hierChild5" presStyleCnt="0"/>
      <dgm:spPr/>
      <dgm:t>
        <a:bodyPr/>
        <a:lstStyle/>
        <a:p>
          <a:endParaRPr lang="en-US"/>
        </a:p>
      </dgm:t>
    </dgm:pt>
    <dgm:pt modelId="{6048BEF4-63E3-4C05-8F8D-6873BFD33387}" type="pres">
      <dgm:prSet presAssocID="{A1A54D68-5569-4E8F-A074-385C4045CA5D}" presName="Name48" presStyleLbl="parChTrans1D4" presStyleIdx="9" presStyleCnt="18"/>
      <dgm:spPr/>
      <dgm:t>
        <a:bodyPr/>
        <a:lstStyle/>
        <a:p>
          <a:endParaRPr lang="en-US"/>
        </a:p>
      </dgm:t>
    </dgm:pt>
    <dgm:pt modelId="{3E194059-DB7D-4E2F-919A-C532370F4EB9}" type="pres">
      <dgm:prSet presAssocID="{27B197B6-7DC8-4A94-B0BA-AED31407090D}" presName="hierRoot2" presStyleCnt="0">
        <dgm:presLayoutVars>
          <dgm:hierBranch val="r"/>
        </dgm:presLayoutVars>
      </dgm:prSet>
      <dgm:spPr/>
      <dgm:t>
        <a:bodyPr/>
        <a:lstStyle/>
        <a:p>
          <a:endParaRPr lang="en-US"/>
        </a:p>
      </dgm:t>
    </dgm:pt>
    <dgm:pt modelId="{5EE69810-DC07-47D7-B018-9682F1A6EAFA}" type="pres">
      <dgm:prSet presAssocID="{27B197B6-7DC8-4A94-B0BA-AED31407090D}" presName="rootComposite" presStyleCnt="0"/>
      <dgm:spPr/>
      <dgm:t>
        <a:bodyPr/>
        <a:lstStyle/>
        <a:p>
          <a:endParaRPr lang="en-US"/>
        </a:p>
      </dgm:t>
    </dgm:pt>
    <dgm:pt modelId="{FCC60269-1C79-4842-B3F8-3D18CE1E47FD}" type="pres">
      <dgm:prSet presAssocID="{27B197B6-7DC8-4A94-B0BA-AED31407090D}" presName="rootText" presStyleLbl="node4" presStyleIdx="9" presStyleCnt="18" custScaleX="83865" custScaleY="111819" custLinFactX="20652" custLinFactNeighborX="100000" custLinFactNeighborY="20089">
        <dgm:presLayoutVars>
          <dgm:chPref val="3"/>
        </dgm:presLayoutVars>
      </dgm:prSet>
      <dgm:spPr/>
      <dgm:t>
        <a:bodyPr/>
        <a:lstStyle/>
        <a:p>
          <a:endParaRPr lang="en-US"/>
        </a:p>
      </dgm:t>
    </dgm:pt>
    <dgm:pt modelId="{B7480EF4-BA15-4FA6-805C-96B23922B7EE}" type="pres">
      <dgm:prSet presAssocID="{27B197B6-7DC8-4A94-B0BA-AED31407090D}" presName="rootConnector" presStyleLbl="node4" presStyleIdx="9" presStyleCnt="18"/>
      <dgm:spPr/>
      <dgm:t>
        <a:bodyPr/>
        <a:lstStyle/>
        <a:p>
          <a:endParaRPr lang="en-US"/>
        </a:p>
      </dgm:t>
    </dgm:pt>
    <dgm:pt modelId="{5A2641F1-749C-403A-9863-3FAB65E66B97}" type="pres">
      <dgm:prSet presAssocID="{27B197B6-7DC8-4A94-B0BA-AED31407090D}" presName="hierChild4" presStyleCnt="0"/>
      <dgm:spPr/>
      <dgm:t>
        <a:bodyPr/>
        <a:lstStyle/>
        <a:p>
          <a:endParaRPr lang="en-US"/>
        </a:p>
      </dgm:t>
    </dgm:pt>
    <dgm:pt modelId="{9B0CBC03-F723-4198-AAA6-23496724D8D1}" type="pres">
      <dgm:prSet presAssocID="{27B197B6-7DC8-4A94-B0BA-AED31407090D}" presName="hierChild5" presStyleCnt="0"/>
      <dgm:spPr/>
      <dgm:t>
        <a:bodyPr/>
        <a:lstStyle/>
        <a:p>
          <a:endParaRPr lang="en-US"/>
        </a:p>
      </dgm:t>
    </dgm:pt>
    <dgm:pt modelId="{22D0BA5F-6D0D-4F19-9E96-DC50B197E404}" type="pres">
      <dgm:prSet presAssocID="{39099D85-8599-47A0-BE52-B212E9AED4C3}" presName="Name48" presStyleLbl="parChTrans1D4" presStyleIdx="10" presStyleCnt="18"/>
      <dgm:spPr/>
      <dgm:t>
        <a:bodyPr/>
        <a:lstStyle/>
        <a:p>
          <a:endParaRPr lang="en-US"/>
        </a:p>
      </dgm:t>
    </dgm:pt>
    <dgm:pt modelId="{05BA256E-56EE-4A6A-A70D-1A3E72CF56AD}" type="pres">
      <dgm:prSet presAssocID="{DEA67074-0640-48F1-8834-945E903DA282}" presName="hierRoot2" presStyleCnt="0">
        <dgm:presLayoutVars>
          <dgm:hierBranch val="r"/>
        </dgm:presLayoutVars>
      </dgm:prSet>
      <dgm:spPr/>
      <dgm:t>
        <a:bodyPr/>
        <a:lstStyle/>
        <a:p>
          <a:endParaRPr lang="en-US"/>
        </a:p>
      </dgm:t>
    </dgm:pt>
    <dgm:pt modelId="{C629A679-80B2-4590-A6C9-3C3FBC0D8FF9}" type="pres">
      <dgm:prSet presAssocID="{DEA67074-0640-48F1-8834-945E903DA282}" presName="rootComposite" presStyleCnt="0"/>
      <dgm:spPr/>
      <dgm:t>
        <a:bodyPr/>
        <a:lstStyle/>
        <a:p>
          <a:endParaRPr lang="en-US"/>
        </a:p>
      </dgm:t>
    </dgm:pt>
    <dgm:pt modelId="{FC4B54F4-5699-41B7-8C00-375BF6A7447E}" type="pres">
      <dgm:prSet presAssocID="{DEA67074-0640-48F1-8834-945E903DA282}" presName="rootText" presStyleLbl="node4" presStyleIdx="10" presStyleCnt="18" custScaleX="83865" custScaleY="111819" custLinFactX="20652" custLinFactNeighborX="100000" custLinFactNeighborY="20089">
        <dgm:presLayoutVars>
          <dgm:chPref val="3"/>
        </dgm:presLayoutVars>
      </dgm:prSet>
      <dgm:spPr/>
      <dgm:t>
        <a:bodyPr/>
        <a:lstStyle/>
        <a:p>
          <a:endParaRPr lang="en-US"/>
        </a:p>
      </dgm:t>
    </dgm:pt>
    <dgm:pt modelId="{40DCE354-0C64-4DD0-A43E-511D3D922676}" type="pres">
      <dgm:prSet presAssocID="{DEA67074-0640-48F1-8834-945E903DA282}" presName="rootConnector" presStyleLbl="node4" presStyleIdx="10" presStyleCnt="18"/>
      <dgm:spPr/>
      <dgm:t>
        <a:bodyPr/>
        <a:lstStyle/>
        <a:p>
          <a:endParaRPr lang="en-US"/>
        </a:p>
      </dgm:t>
    </dgm:pt>
    <dgm:pt modelId="{3B705EC1-6364-47A5-83FF-770952E865B7}" type="pres">
      <dgm:prSet presAssocID="{DEA67074-0640-48F1-8834-945E903DA282}" presName="hierChild4" presStyleCnt="0"/>
      <dgm:spPr/>
      <dgm:t>
        <a:bodyPr/>
        <a:lstStyle/>
        <a:p>
          <a:endParaRPr lang="en-US"/>
        </a:p>
      </dgm:t>
    </dgm:pt>
    <dgm:pt modelId="{6FA519B9-E447-4324-8041-F5A1441AF8E1}" type="pres">
      <dgm:prSet presAssocID="{DEA67074-0640-48F1-8834-945E903DA282}" presName="hierChild5" presStyleCnt="0"/>
      <dgm:spPr/>
      <dgm:t>
        <a:bodyPr/>
        <a:lstStyle/>
        <a:p>
          <a:endParaRPr lang="en-US"/>
        </a:p>
      </dgm:t>
    </dgm:pt>
    <dgm:pt modelId="{CAC966A8-7592-4802-A218-ECE78A85C180}" type="pres">
      <dgm:prSet presAssocID="{84C3015A-AA79-454E-9DD4-8FFAF70E1363}" presName="Name48" presStyleLbl="parChTrans1D4" presStyleIdx="11" presStyleCnt="18"/>
      <dgm:spPr/>
      <dgm:t>
        <a:bodyPr/>
        <a:lstStyle/>
        <a:p>
          <a:endParaRPr lang="en-US"/>
        </a:p>
      </dgm:t>
    </dgm:pt>
    <dgm:pt modelId="{1F357428-1B63-434D-8CEF-47CA97BA21D1}" type="pres">
      <dgm:prSet presAssocID="{B06B6511-929F-4EFA-8F23-6537E7CA6FB6}" presName="hierRoot2" presStyleCnt="0">
        <dgm:presLayoutVars>
          <dgm:hierBranch val="r"/>
        </dgm:presLayoutVars>
      </dgm:prSet>
      <dgm:spPr/>
      <dgm:t>
        <a:bodyPr/>
        <a:lstStyle/>
        <a:p>
          <a:endParaRPr lang="en-US"/>
        </a:p>
      </dgm:t>
    </dgm:pt>
    <dgm:pt modelId="{CBA0ECC3-5F96-4624-AF0B-D845DB58BCDD}" type="pres">
      <dgm:prSet presAssocID="{B06B6511-929F-4EFA-8F23-6537E7CA6FB6}" presName="rootComposite" presStyleCnt="0"/>
      <dgm:spPr/>
      <dgm:t>
        <a:bodyPr/>
        <a:lstStyle/>
        <a:p>
          <a:endParaRPr lang="en-US"/>
        </a:p>
      </dgm:t>
    </dgm:pt>
    <dgm:pt modelId="{FA2CDEBA-98B2-4D3D-A39B-87CAA33AF335}" type="pres">
      <dgm:prSet presAssocID="{B06B6511-929F-4EFA-8F23-6537E7CA6FB6}" presName="rootText" presStyleLbl="node4" presStyleIdx="11" presStyleCnt="18" custScaleX="83865" custScaleY="111819" custLinFactX="20652" custLinFactNeighborX="100000" custLinFactNeighborY="20089">
        <dgm:presLayoutVars>
          <dgm:chPref val="3"/>
        </dgm:presLayoutVars>
      </dgm:prSet>
      <dgm:spPr/>
      <dgm:t>
        <a:bodyPr/>
        <a:lstStyle/>
        <a:p>
          <a:endParaRPr lang="en-US"/>
        </a:p>
      </dgm:t>
    </dgm:pt>
    <dgm:pt modelId="{0C2A7AE8-A6AD-439B-B24A-C1AD9D059936}" type="pres">
      <dgm:prSet presAssocID="{B06B6511-929F-4EFA-8F23-6537E7CA6FB6}" presName="rootConnector" presStyleLbl="node4" presStyleIdx="11" presStyleCnt="18"/>
      <dgm:spPr/>
      <dgm:t>
        <a:bodyPr/>
        <a:lstStyle/>
        <a:p>
          <a:endParaRPr lang="en-US"/>
        </a:p>
      </dgm:t>
    </dgm:pt>
    <dgm:pt modelId="{04DE8EDC-B9E4-4FED-9154-B33A49253B0B}" type="pres">
      <dgm:prSet presAssocID="{B06B6511-929F-4EFA-8F23-6537E7CA6FB6}" presName="hierChild4" presStyleCnt="0"/>
      <dgm:spPr/>
      <dgm:t>
        <a:bodyPr/>
        <a:lstStyle/>
        <a:p>
          <a:endParaRPr lang="en-US"/>
        </a:p>
      </dgm:t>
    </dgm:pt>
    <dgm:pt modelId="{5E1A6395-5889-4D58-8F4A-A43497E5F644}" type="pres">
      <dgm:prSet presAssocID="{B06B6511-929F-4EFA-8F23-6537E7CA6FB6}" presName="hierChild5" presStyleCnt="0"/>
      <dgm:spPr/>
      <dgm:t>
        <a:bodyPr/>
        <a:lstStyle/>
        <a:p>
          <a:endParaRPr lang="en-US"/>
        </a:p>
      </dgm:t>
    </dgm:pt>
    <dgm:pt modelId="{CFB9B41A-F101-4974-A699-E30B6A2E6C44}" type="pres">
      <dgm:prSet presAssocID="{2B4D4498-A876-484D-B94A-A870784F8B13}" presName="Name48" presStyleLbl="parChTrans1D4" presStyleIdx="12" presStyleCnt="18"/>
      <dgm:spPr/>
      <dgm:t>
        <a:bodyPr/>
        <a:lstStyle/>
        <a:p>
          <a:endParaRPr lang="en-US"/>
        </a:p>
      </dgm:t>
    </dgm:pt>
    <dgm:pt modelId="{90291333-6FA2-40E1-9825-DCA9A4A12D3F}" type="pres">
      <dgm:prSet presAssocID="{A834612E-B513-4048-A759-6D8D98855A24}" presName="hierRoot2" presStyleCnt="0">
        <dgm:presLayoutVars>
          <dgm:hierBranch val="r"/>
        </dgm:presLayoutVars>
      </dgm:prSet>
      <dgm:spPr/>
      <dgm:t>
        <a:bodyPr/>
        <a:lstStyle/>
        <a:p>
          <a:endParaRPr lang="en-US"/>
        </a:p>
      </dgm:t>
    </dgm:pt>
    <dgm:pt modelId="{39923DE6-1070-4E33-85F1-AD85D3BCDD00}" type="pres">
      <dgm:prSet presAssocID="{A834612E-B513-4048-A759-6D8D98855A24}" presName="rootComposite" presStyleCnt="0"/>
      <dgm:spPr/>
      <dgm:t>
        <a:bodyPr/>
        <a:lstStyle/>
        <a:p>
          <a:endParaRPr lang="en-US"/>
        </a:p>
      </dgm:t>
    </dgm:pt>
    <dgm:pt modelId="{62A42FDC-5C05-4C61-872C-618E4E3BE26A}" type="pres">
      <dgm:prSet presAssocID="{A834612E-B513-4048-A759-6D8D98855A24}" presName="rootText" presStyleLbl="node4" presStyleIdx="12" presStyleCnt="18" custScaleX="83865" custScaleY="111819" custLinFactX="20652" custLinFactNeighborX="100000" custLinFactNeighborY="20089">
        <dgm:presLayoutVars>
          <dgm:chPref val="3"/>
        </dgm:presLayoutVars>
      </dgm:prSet>
      <dgm:spPr/>
      <dgm:t>
        <a:bodyPr/>
        <a:lstStyle/>
        <a:p>
          <a:endParaRPr lang="en-US"/>
        </a:p>
      </dgm:t>
    </dgm:pt>
    <dgm:pt modelId="{FCDACA26-B804-4F8C-8450-14D4AC21003B}" type="pres">
      <dgm:prSet presAssocID="{A834612E-B513-4048-A759-6D8D98855A24}" presName="rootConnector" presStyleLbl="node4" presStyleIdx="12" presStyleCnt="18"/>
      <dgm:spPr/>
      <dgm:t>
        <a:bodyPr/>
        <a:lstStyle/>
        <a:p>
          <a:endParaRPr lang="en-US"/>
        </a:p>
      </dgm:t>
    </dgm:pt>
    <dgm:pt modelId="{84C1533D-9529-4FE0-8A14-F90F792621C6}" type="pres">
      <dgm:prSet presAssocID="{A834612E-B513-4048-A759-6D8D98855A24}" presName="hierChild4" presStyleCnt="0"/>
      <dgm:spPr/>
      <dgm:t>
        <a:bodyPr/>
        <a:lstStyle/>
        <a:p>
          <a:endParaRPr lang="en-US"/>
        </a:p>
      </dgm:t>
    </dgm:pt>
    <dgm:pt modelId="{67F7B5BD-FF29-41FE-95E5-CB8E41607336}" type="pres">
      <dgm:prSet presAssocID="{A834612E-B513-4048-A759-6D8D98855A24}" presName="hierChild5" presStyleCnt="0"/>
      <dgm:spPr/>
      <dgm:t>
        <a:bodyPr/>
        <a:lstStyle/>
        <a:p>
          <a:endParaRPr lang="en-US"/>
        </a:p>
      </dgm:t>
    </dgm:pt>
    <dgm:pt modelId="{08E7C88C-4FAE-406F-9B4D-75BAB29BDF91}" type="pres">
      <dgm:prSet presAssocID="{3A707F5B-1E51-4BB3-BACA-256B6C9F9ABA}" presName="Name48" presStyleLbl="parChTrans1D4" presStyleIdx="13" presStyleCnt="18"/>
      <dgm:spPr/>
      <dgm:t>
        <a:bodyPr/>
        <a:lstStyle/>
        <a:p>
          <a:endParaRPr lang="en-US"/>
        </a:p>
      </dgm:t>
    </dgm:pt>
    <dgm:pt modelId="{3502AD88-B5FF-4C2D-B210-94C2437EAEE4}" type="pres">
      <dgm:prSet presAssocID="{1763B730-C753-4E74-BA35-E93E023F8972}" presName="hierRoot2" presStyleCnt="0">
        <dgm:presLayoutVars>
          <dgm:hierBranch val="init"/>
        </dgm:presLayoutVars>
      </dgm:prSet>
      <dgm:spPr/>
      <dgm:t>
        <a:bodyPr/>
        <a:lstStyle/>
        <a:p>
          <a:endParaRPr lang="en-US"/>
        </a:p>
      </dgm:t>
    </dgm:pt>
    <dgm:pt modelId="{F9BC92BC-DE28-45C9-A338-66280886EA25}" type="pres">
      <dgm:prSet presAssocID="{1763B730-C753-4E74-BA35-E93E023F8972}" presName="rootComposite" presStyleCnt="0"/>
      <dgm:spPr/>
      <dgm:t>
        <a:bodyPr/>
        <a:lstStyle/>
        <a:p>
          <a:endParaRPr lang="en-US"/>
        </a:p>
      </dgm:t>
    </dgm:pt>
    <dgm:pt modelId="{17943AA6-9E93-4E6E-9653-C2EE957B21BF}" type="pres">
      <dgm:prSet presAssocID="{1763B730-C753-4E74-BA35-E93E023F8972}" presName="rootText" presStyleLbl="node4" presStyleIdx="13" presStyleCnt="18" custScaleX="83865" custScaleY="111819" custLinFactX="20652" custLinFactNeighborX="100000" custLinFactNeighborY="20089">
        <dgm:presLayoutVars>
          <dgm:chPref val="3"/>
        </dgm:presLayoutVars>
      </dgm:prSet>
      <dgm:spPr/>
      <dgm:t>
        <a:bodyPr/>
        <a:lstStyle/>
        <a:p>
          <a:endParaRPr lang="en-US"/>
        </a:p>
      </dgm:t>
    </dgm:pt>
    <dgm:pt modelId="{95DC0FEE-1E6A-4151-8358-82A8DEBD18C7}" type="pres">
      <dgm:prSet presAssocID="{1763B730-C753-4E74-BA35-E93E023F8972}" presName="rootConnector" presStyleLbl="node4" presStyleIdx="13" presStyleCnt="18"/>
      <dgm:spPr/>
      <dgm:t>
        <a:bodyPr/>
        <a:lstStyle/>
        <a:p>
          <a:endParaRPr lang="en-US"/>
        </a:p>
      </dgm:t>
    </dgm:pt>
    <dgm:pt modelId="{990C01EB-99F3-4A92-ADA4-D44916B806BA}" type="pres">
      <dgm:prSet presAssocID="{1763B730-C753-4E74-BA35-E93E023F8972}" presName="hierChild4" presStyleCnt="0"/>
      <dgm:spPr/>
      <dgm:t>
        <a:bodyPr/>
        <a:lstStyle/>
        <a:p>
          <a:endParaRPr lang="en-US"/>
        </a:p>
      </dgm:t>
    </dgm:pt>
    <dgm:pt modelId="{F9336646-8AD6-463F-A160-F8EFB22BB15A}" type="pres">
      <dgm:prSet presAssocID="{1763B730-C753-4E74-BA35-E93E023F8972}" presName="hierChild5" presStyleCnt="0"/>
      <dgm:spPr/>
      <dgm:t>
        <a:bodyPr/>
        <a:lstStyle/>
        <a:p>
          <a:endParaRPr lang="en-US"/>
        </a:p>
      </dgm:t>
    </dgm:pt>
    <dgm:pt modelId="{8D32C27E-415B-4E41-9917-7BE767F84175}" type="pres">
      <dgm:prSet presAssocID="{4AD9EC04-9BD5-4910-B188-16A04DE95A94}" presName="Name48" presStyleLbl="parChTrans1D4" presStyleIdx="14" presStyleCnt="18"/>
      <dgm:spPr/>
      <dgm:t>
        <a:bodyPr/>
        <a:lstStyle/>
        <a:p>
          <a:endParaRPr lang="en-US"/>
        </a:p>
      </dgm:t>
    </dgm:pt>
    <dgm:pt modelId="{F02AA24E-ADE2-4F2F-BCBB-5E26882BD5A4}" type="pres">
      <dgm:prSet presAssocID="{29474279-0C22-446A-A2AA-325B7359B562}" presName="hierRoot2" presStyleCnt="0">
        <dgm:presLayoutVars>
          <dgm:hierBranch val="init"/>
        </dgm:presLayoutVars>
      </dgm:prSet>
      <dgm:spPr/>
      <dgm:t>
        <a:bodyPr/>
        <a:lstStyle/>
        <a:p>
          <a:endParaRPr lang="en-US"/>
        </a:p>
      </dgm:t>
    </dgm:pt>
    <dgm:pt modelId="{EE691604-316E-44AA-945A-1E47678E7082}" type="pres">
      <dgm:prSet presAssocID="{29474279-0C22-446A-A2AA-325B7359B562}" presName="rootComposite" presStyleCnt="0"/>
      <dgm:spPr/>
      <dgm:t>
        <a:bodyPr/>
        <a:lstStyle/>
        <a:p>
          <a:endParaRPr lang="en-US"/>
        </a:p>
      </dgm:t>
    </dgm:pt>
    <dgm:pt modelId="{1DE41B4D-D347-454D-BFF3-7CBE125637F4}" type="pres">
      <dgm:prSet presAssocID="{29474279-0C22-446A-A2AA-325B7359B562}" presName="rootText" presStyleLbl="node4" presStyleIdx="14" presStyleCnt="18" custScaleX="83865" custScaleY="111819" custLinFactX="20652" custLinFactNeighborX="100000" custLinFactNeighborY="20089">
        <dgm:presLayoutVars>
          <dgm:chPref val="3"/>
        </dgm:presLayoutVars>
      </dgm:prSet>
      <dgm:spPr/>
      <dgm:t>
        <a:bodyPr/>
        <a:lstStyle/>
        <a:p>
          <a:endParaRPr lang="en-US"/>
        </a:p>
      </dgm:t>
    </dgm:pt>
    <dgm:pt modelId="{1CEFCDB0-5F68-47C0-9BBC-87A663F145E0}" type="pres">
      <dgm:prSet presAssocID="{29474279-0C22-446A-A2AA-325B7359B562}" presName="rootConnector" presStyleLbl="node4" presStyleIdx="14" presStyleCnt="18"/>
      <dgm:spPr/>
      <dgm:t>
        <a:bodyPr/>
        <a:lstStyle/>
        <a:p>
          <a:endParaRPr lang="en-US"/>
        </a:p>
      </dgm:t>
    </dgm:pt>
    <dgm:pt modelId="{1E1153CA-7D88-47D6-9A7E-F2F25C0D4F12}" type="pres">
      <dgm:prSet presAssocID="{29474279-0C22-446A-A2AA-325B7359B562}" presName="hierChild4" presStyleCnt="0"/>
      <dgm:spPr/>
      <dgm:t>
        <a:bodyPr/>
        <a:lstStyle/>
        <a:p>
          <a:endParaRPr lang="en-US"/>
        </a:p>
      </dgm:t>
    </dgm:pt>
    <dgm:pt modelId="{79818F4C-22AE-48EA-AEB1-6CB5BE6C2B39}" type="pres">
      <dgm:prSet presAssocID="{29474279-0C22-446A-A2AA-325B7359B562}" presName="hierChild5" presStyleCnt="0"/>
      <dgm:spPr/>
      <dgm:t>
        <a:bodyPr/>
        <a:lstStyle/>
        <a:p>
          <a:endParaRPr lang="en-US"/>
        </a:p>
      </dgm:t>
    </dgm:pt>
    <dgm:pt modelId="{A54B401D-7E4C-4A19-8151-C02EFBEF18C5}" type="pres">
      <dgm:prSet presAssocID="{8B2F5B98-FCA2-4465-B950-374637A6D9BC}" presName="Name48" presStyleLbl="parChTrans1D4" presStyleIdx="15" presStyleCnt="18"/>
      <dgm:spPr/>
      <dgm:t>
        <a:bodyPr/>
        <a:lstStyle/>
        <a:p>
          <a:endParaRPr lang="en-US"/>
        </a:p>
      </dgm:t>
    </dgm:pt>
    <dgm:pt modelId="{6B3E92E4-44DF-4A0A-A348-C31D048CB163}" type="pres">
      <dgm:prSet presAssocID="{F89B7755-843D-4BDA-AD32-A8AF1323DB1A}" presName="hierRoot2" presStyleCnt="0">
        <dgm:presLayoutVars>
          <dgm:hierBranch val="init"/>
        </dgm:presLayoutVars>
      </dgm:prSet>
      <dgm:spPr/>
      <dgm:t>
        <a:bodyPr/>
        <a:lstStyle/>
        <a:p>
          <a:endParaRPr lang="en-US"/>
        </a:p>
      </dgm:t>
    </dgm:pt>
    <dgm:pt modelId="{A2BC36AE-8D0A-4F3C-B6DB-BCDEB8C38315}" type="pres">
      <dgm:prSet presAssocID="{F89B7755-843D-4BDA-AD32-A8AF1323DB1A}" presName="rootComposite" presStyleCnt="0"/>
      <dgm:spPr/>
      <dgm:t>
        <a:bodyPr/>
        <a:lstStyle/>
        <a:p>
          <a:endParaRPr lang="en-US"/>
        </a:p>
      </dgm:t>
    </dgm:pt>
    <dgm:pt modelId="{C540A01F-1B9E-45E9-941B-809F629DC922}" type="pres">
      <dgm:prSet presAssocID="{F89B7755-843D-4BDA-AD32-A8AF1323DB1A}" presName="rootText" presStyleLbl="node4" presStyleIdx="15" presStyleCnt="18" custScaleX="83865" custScaleY="111819" custLinFactX="20652" custLinFactNeighborX="100000" custLinFactNeighborY="20089">
        <dgm:presLayoutVars>
          <dgm:chPref val="3"/>
        </dgm:presLayoutVars>
      </dgm:prSet>
      <dgm:spPr/>
      <dgm:t>
        <a:bodyPr/>
        <a:lstStyle/>
        <a:p>
          <a:endParaRPr lang="en-US"/>
        </a:p>
      </dgm:t>
    </dgm:pt>
    <dgm:pt modelId="{93ED037A-FC9A-47A9-BBA8-E8CC5FFA616E}" type="pres">
      <dgm:prSet presAssocID="{F89B7755-843D-4BDA-AD32-A8AF1323DB1A}" presName="rootConnector" presStyleLbl="node4" presStyleIdx="15" presStyleCnt="18"/>
      <dgm:spPr/>
      <dgm:t>
        <a:bodyPr/>
        <a:lstStyle/>
        <a:p>
          <a:endParaRPr lang="en-US"/>
        </a:p>
      </dgm:t>
    </dgm:pt>
    <dgm:pt modelId="{E8BCE847-790E-4FBE-9ABE-F9D3F1824F17}" type="pres">
      <dgm:prSet presAssocID="{F89B7755-843D-4BDA-AD32-A8AF1323DB1A}" presName="hierChild4" presStyleCnt="0"/>
      <dgm:spPr/>
      <dgm:t>
        <a:bodyPr/>
        <a:lstStyle/>
        <a:p>
          <a:endParaRPr lang="en-US"/>
        </a:p>
      </dgm:t>
    </dgm:pt>
    <dgm:pt modelId="{1B2CC110-767F-4377-AFB4-3DCD8C00E299}" type="pres">
      <dgm:prSet presAssocID="{F89B7755-843D-4BDA-AD32-A8AF1323DB1A}" presName="hierChild5" presStyleCnt="0"/>
      <dgm:spPr/>
      <dgm:t>
        <a:bodyPr/>
        <a:lstStyle/>
        <a:p>
          <a:endParaRPr lang="en-US"/>
        </a:p>
      </dgm:t>
    </dgm:pt>
    <dgm:pt modelId="{548116B4-FBB7-4C9B-8193-5ACFB1D0F3FC}" type="pres">
      <dgm:prSet presAssocID="{D33322C1-F8EE-4042-978C-FE2E6F5DFAB8}" presName="Name48" presStyleLbl="parChTrans1D4" presStyleIdx="16" presStyleCnt="18"/>
      <dgm:spPr/>
      <dgm:t>
        <a:bodyPr/>
        <a:lstStyle/>
        <a:p>
          <a:endParaRPr lang="en-US"/>
        </a:p>
      </dgm:t>
    </dgm:pt>
    <dgm:pt modelId="{80FF0F8A-4850-4F8F-B70E-F0B2C31F7F54}" type="pres">
      <dgm:prSet presAssocID="{A090DE9A-8F64-4EF2-BB0A-37E5E7B0B1C7}" presName="hierRoot2" presStyleCnt="0">
        <dgm:presLayoutVars>
          <dgm:hierBranch val="init"/>
        </dgm:presLayoutVars>
      </dgm:prSet>
      <dgm:spPr/>
      <dgm:t>
        <a:bodyPr/>
        <a:lstStyle/>
        <a:p>
          <a:endParaRPr lang="en-US"/>
        </a:p>
      </dgm:t>
    </dgm:pt>
    <dgm:pt modelId="{C478EEF6-8A78-4DF6-BAA2-0CAC353824BA}" type="pres">
      <dgm:prSet presAssocID="{A090DE9A-8F64-4EF2-BB0A-37E5E7B0B1C7}" presName="rootComposite" presStyleCnt="0"/>
      <dgm:spPr/>
      <dgm:t>
        <a:bodyPr/>
        <a:lstStyle/>
        <a:p>
          <a:endParaRPr lang="en-US"/>
        </a:p>
      </dgm:t>
    </dgm:pt>
    <dgm:pt modelId="{7A45AD01-FFA2-498E-A9D2-C1659F558C59}" type="pres">
      <dgm:prSet presAssocID="{A090DE9A-8F64-4EF2-BB0A-37E5E7B0B1C7}" presName="rootText" presStyleLbl="node4" presStyleIdx="16" presStyleCnt="18" custScaleX="83865" custScaleY="111819" custLinFactX="20652" custLinFactNeighborX="100000" custLinFactNeighborY="20089">
        <dgm:presLayoutVars>
          <dgm:chPref val="3"/>
        </dgm:presLayoutVars>
      </dgm:prSet>
      <dgm:spPr/>
      <dgm:t>
        <a:bodyPr/>
        <a:lstStyle/>
        <a:p>
          <a:endParaRPr lang="en-US"/>
        </a:p>
      </dgm:t>
    </dgm:pt>
    <dgm:pt modelId="{BC5E97DE-2195-4858-B4DD-1DA11624CFC4}" type="pres">
      <dgm:prSet presAssocID="{A090DE9A-8F64-4EF2-BB0A-37E5E7B0B1C7}" presName="rootConnector" presStyleLbl="node4" presStyleIdx="16" presStyleCnt="18"/>
      <dgm:spPr/>
      <dgm:t>
        <a:bodyPr/>
        <a:lstStyle/>
        <a:p>
          <a:endParaRPr lang="en-US"/>
        </a:p>
      </dgm:t>
    </dgm:pt>
    <dgm:pt modelId="{29A7E139-A56B-4042-BA70-AE5037BF8BA0}" type="pres">
      <dgm:prSet presAssocID="{A090DE9A-8F64-4EF2-BB0A-37E5E7B0B1C7}" presName="hierChild4" presStyleCnt="0"/>
      <dgm:spPr/>
      <dgm:t>
        <a:bodyPr/>
        <a:lstStyle/>
        <a:p>
          <a:endParaRPr lang="en-US"/>
        </a:p>
      </dgm:t>
    </dgm:pt>
    <dgm:pt modelId="{5C0EF0DA-6D53-4C9F-A798-4757598631EA}" type="pres">
      <dgm:prSet presAssocID="{A090DE9A-8F64-4EF2-BB0A-37E5E7B0B1C7}" presName="hierChild5" presStyleCnt="0"/>
      <dgm:spPr/>
      <dgm:t>
        <a:bodyPr/>
        <a:lstStyle/>
        <a:p>
          <a:endParaRPr lang="en-US"/>
        </a:p>
      </dgm:t>
    </dgm:pt>
    <dgm:pt modelId="{9F05DDD6-ED15-4995-81B4-CAE420FE08BF}" type="pres">
      <dgm:prSet presAssocID="{9FCFF5BA-5FFC-413D-9FFF-07288314A867}" presName="Name48" presStyleLbl="parChTrans1D4" presStyleIdx="17" presStyleCnt="18"/>
      <dgm:spPr/>
      <dgm:t>
        <a:bodyPr/>
        <a:lstStyle/>
        <a:p>
          <a:endParaRPr lang="en-US"/>
        </a:p>
      </dgm:t>
    </dgm:pt>
    <dgm:pt modelId="{FCEF745C-08F3-4634-80A7-2A63B0332755}" type="pres">
      <dgm:prSet presAssocID="{2869F43B-7383-48FE-ACED-61ED09953C28}" presName="hierRoot2" presStyleCnt="0">
        <dgm:presLayoutVars>
          <dgm:hierBranch val="init"/>
        </dgm:presLayoutVars>
      </dgm:prSet>
      <dgm:spPr/>
      <dgm:t>
        <a:bodyPr/>
        <a:lstStyle/>
        <a:p>
          <a:endParaRPr lang="en-US"/>
        </a:p>
      </dgm:t>
    </dgm:pt>
    <dgm:pt modelId="{DB992116-5804-4AD0-BE07-C47C0EA3073C}" type="pres">
      <dgm:prSet presAssocID="{2869F43B-7383-48FE-ACED-61ED09953C28}" presName="rootComposite" presStyleCnt="0"/>
      <dgm:spPr/>
      <dgm:t>
        <a:bodyPr/>
        <a:lstStyle/>
        <a:p>
          <a:endParaRPr lang="en-US"/>
        </a:p>
      </dgm:t>
    </dgm:pt>
    <dgm:pt modelId="{8ACDE167-BBA3-4E1B-9909-6E920D0B2EA9}" type="pres">
      <dgm:prSet presAssocID="{2869F43B-7383-48FE-ACED-61ED09953C28}" presName="rootText" presStyleLbl="node4" presStyleIdx="17" presStyleCnt="18" custScaleX="83865" custScaleY="111819" custLinFactX="20652" custLinFactNeighborX="100000" custLinFactNeighborY="20089">
        <dgm:presLayoutVars>
          <dgm:chPref val="3"/>
        </dgm:presLayoutVars>
      </dgm:prSet>
      <dgm:spPr/>
      <dgm:t>
        <a:bodyPr/>
        <a:lstStyle/>
        <a:p>
          <a:endParaRPr lang="en-US"/>
        </a:p>
      </dgm:t>
    </dgm:pt>
    <dgm:pt modelId="{B9A16A6B-2C6A-4EF3-A547-33A73B390647}" type="pres">
      <dgm:prSet presAssocID="{2869F43B-7383-48FE-ACED-61ED09953C28}" presName="rootConnector" presStyleLbl="node4" presStyleIdx="17" presStyleCnt="18"/>
      <dgm:spPr/>
      <dgm:t>
        <a:bodyPr/>
        <a:lstStyle/>
        <a:p>
          <a:endParaRPr lang="en-US"/>
        </a:p>
      </dgm:t>
    </dgm:pt>
    <dgm:pt modelId="{2272F0B6-AE77-40B5-88E0-0445EB0CF578}" type="pres">
      <dgm:prSet presAssocID="{2869F43B-7383-48FE-ACED-61ED09953C28}" presName="hierChild4" presStyleCnt="0"/>
      <dgm:spPr/>
      <dgm:t>
        <a:bodyPr/>
        <a:lstStyle/>
        <a:p>
          <a:endParaRPr lang="en-US"/>
        </a:p>
      </dgm:t>
    </dgm:pt>
    <dgm:pt modelId="{D5AE6184-5D93-428D-85BD-EA363769A3E3}" type="pres">
      <dgm:prSet presAssocID="{2869F43B-7383-48FE-ACED-61ED09953C28}" presName="hierChild5" presStyleCnt="0"/>
      <dgm:spPr/>
      <dgm:t>
        <a:bodyPr/>
        <a:lstStyle/>
        <a:p>
          <a:endParaRPr lang="en-US"/>
        </a:p>
      </dgm:t>
    </dgm:pt>
    <dgm:pt modelId="{0C1490AF-7A8A-478A-9627-4DF5D6A42780}" type="pres">
      <dgm:prSet presAssocID="{CCED5BF9-07F4-40B6-ACD8-A0235E56FF36}" presName="hierChild5" presStyleCnt="0"/>
      <dgm:spPr/>
      <dgm:t>
        <a:bodyPr/>
        <a:lstStyle/>
        <a:p>
          <a:endParaRPr lang="en-US"/>
        </a:p>
      </dgm:t>
    </dgm:pt>
    <dgm:pt modelId="{6D00EA08-B9BF-4F8F-9CA9-1E263C99BF1A}" type="pres">
      <dgm:prSet presAssocID="{A970F5AB-555D-4944-9ADA-97E68EB1CA90}" presName="Name35" presStyleLbl="parChTrans1D3" presStyleIdx="7" presStyleCnt="9"/>
      <dgm:spPr/>
      <dgm:t>
        <a:bodyPr/>
        <a:lstStyle/>
        <a:p>
          <a:endParaRPr lang="en-US"/>
        </a:p>
      </dgm:t>
    </dgm:pt>
    <dgm:pt modelId="{5C4DD328-56F0-4008-8A58-4BEBCBB04499}" type="pres">
      <dgm:prSet presAssocID="{69672C98-9EDF-4A74-9DD5-E2B5D3621C2C}" presName="hierRoot2" presStyleCnt="0">
        <dgm:presLayoutVars>
          <dgm:hierBranch val="r"/>
        </dgm:presLayoutVars>
      </dgm:prSet>
      <dgm:spPr/>
      <dgm:t>
        <a:bodyPr/>
        <a:lstStyle/>
        <a:p>
          <a:endParaRPr lang="en-US"/>
        </a:p>
      </dgm:t>
    </dgm:pt>
    <dgm:pt modelId="{B7D2C98C-32C8-4BAE-B08C-B0B01C00CCEA}" type="pres">
      <dgm:prSet presAssocID="{69672C98-9EDF-4A74-9DD5-E2B5D3621C2C}" presName="rootComposite" presStyleCnt="0"/>
      <dgm:spPr/>
      <dgm:t>
        <a:bodyPr/>
        <a:lstStyle/>
        <a:p>
          <a:endParaRPr lang="en-US"/>
        </a:p>
      </dgm:t>
    </dgm:pt>
    <dgm:pt modelId="{CF369EF7-4C67-4F3D-8A24-5F452484AA67}" type="pres">
      <dgm:prSet presAssocID="{69672C98-9EDF-4A74-9DD5-E2B5D3621C2C}" presName="rootText" presStyleLbl="node3" presStyleIdx="7" presStyleCnt="9" custScaleX="108255" custScaleY="129906" custLinFactX="-23981" custLinFactNeighborX="-100000" custLinFactNeighborY="-2304">
        <dgm:presLayoutVars>
          <dgm:chPref val="3"/>
        </dgm:presLayoutVars>
      </dgm:prSet>
      <dgm:spPr/>
      <dgm:t>
        <a:bodyPr/>
        <a:lstStyle/>
        <a:p>
          <a:endParaRPr lang="en-US"/>
        </a:p>
      </dgm:t>
    </dgm:pt>
    <dgm:pt modelId="{2861A432-E27B-41B5-9D54-9E281305543A}" type="pres">
      <dgm:prSet presAssocID="{69672C98-9EDF-4A74-9DD5-E2B5D3621C2C}" presName="rootConnector" presStyleLbl="node3" presStyleIdx="7" presStyleCnt="9"/>
      <dgm:spPr/>
      <dgm:t>
        <a:bodyPr/>
        <a:lstStyle/>
        <a:p>
          <a:endParaRPr lang="en-US"/>
        </a:p>
      </dgm:t>
    </dgm:pt>
    <dgm:pt modelId="{863AC910-1405-4057-AF4D-FA8CE158B908}" type="pres">
      <dgm:prSet presAssocID="{69672C98-9EDF-4A74-9DD5-E2B5D3621C2C}" presName="hierChild4" presStyleCnt="0"/>
      <dgm:spPr/>
      <dgm:t>
        <a:bodyPr/>
        <a:lstStyle/>
        <a:p>
          <a:endParaRPr lang="en-US"/>
        </a:p>
      </dgm:t>
    </dgm:pt>
    <dgm:pt modelId="{54731660-3E86-4D65-95CF-C98C674DD4FF}" type="pres">
      <dgm:prSet presAssocID="{69672C98-9EDF-4A74-9DD5-E2B5D3621C2C}" presName="hierChild5" presStyleCnt="0"/>
      <dgm:spPr/>
      <dgm:t>
        <a:bodyPr/>
        <a:lstStyle/>
        <a:p>
          <a:endParaRPr lang="en-US"/>
        </a:p>
      </dgm:t>
    </dgm:pt>
    <dgm:pt modelId="{0D1848E2-FED3-4F94-8F27-F1AC79A4EF53}" type="pres">
      <dgm:prSet presAssocID="{2A285478-346E-4A41-AC48-B61B5B457AB7}" presName="Name35" presStyleLbl="parChTrans1D3" presStyleIdx="8" presStyleCnt="9"/>
      <dgm:spPr/>
      <dgm:t>
        <a:bodyPr/>
        <a:lstStyle/>
        <a:p>
          <a:endParaRPr lang="en-US"/>
        </a:p>
      </dgm:t>
    </dgm:pt>
    <dgm:pt modelId="{8F18C16E-5F73-4699-9D30-2C0902A5AC3B}" type="pres">
      <dgm:prSet presAssocID="{0B17A1D4-41EC-491E-8DD5-FB253F31FE36}" presName="hierRoot2" presStyleCnt="0">
        <dgm:presLayoutVars>
          <dgm:hierBranch val="r"/>
        </dgm:presLayoutVars>
      </dgm:prSet>
      <dgm:spPr/>
      <dgm:t>
        <a:bodyPr/>
        <a:lstStyle/>
        <a:p>
          <a:endParaRPr lang="en-US"/>
        </a:p>
      </dgm:t>
    </dgm:pt>
    <dgm:pt modelId="{2B44BD25-A58A-405C-9ED2-72C6FA5FDCED}" type="pres">
      <dgm:prSet presAssocID="{0B17A1D4-41EC-491E-8DD5-FB253F31FE36}" presName="rootComposite" presStyleCnt="0"/>
      <dgm:spPr/>
      <dgm:t>
        <a:bodyPr/>
        <a:lstStyle/>
        <a:p>
          <a:endParaRPr lang="en-US"/>
        </a:p>
      </dgm:t>
    </dgm:pt>
    <dgm:pt modelId="{34EB5CAA-0CE3-4B8B-BC67-0D865359DAAB}" type="pres">
      <dgm:prSet presAssocID="{0B17A1D4-41EC-491E-8DD5-FB253F31FE36}" presName="rootText" presStyleLbl="node3" presStyleIdx="8" presStyleCnt="9" custScaleX="110102" custScaleY="132123" custLinFactNeighborX="-15120" custLinFactNeighborY="3755">
        <dgm:presLayoutVars>
          <dgm:chPref val="3"/>
        </dgm:presLayoutVars>
      </dgm:prSet>
      <dgm:spPr/>
      <dgm:t>
        <a:bodyPr/>
        <a:lstStyle/>
        <a:p>
          <a:endParaRPr lang="en-US"/>
        </a:p>
      </dgm:t>
    </dgm:pt>
    <dgm:pt modelId="{D4349091-608C-4B15-B049-32E38BB5EEA6}" type="pres">
      <dgm:prSet presAssocID="{0B17A1D4-41EC-491E-8DD5-FB253F31FE36}" presName="rootConnector" presStyleLbl="node3" presStyleIdx="8" presStyleCnt="9"/>
      <dgm:spPr/>
      <dgm:t>
        <a:bodyPr/>
        <a:lstStyle/>
        <a:p>
          <a:endParaRPr lang="en-US"/>
        </a:p>
      </dgm:t>
    </dgm:pt>
    <dgm:pt modelId="{2E0C55C9-26B4-4D05-9137-357C87141B7F}" type="pres">
      <dgm:prSet presAssocID="{0B17A1D4-41EC-491E-8DD5-FB253F31FE36}" presName="hierChild4" presStyleCnt="0"/>
      <dgm:spPr/>
      <dgm:t>
        <a:bodyPr/>
        <a:lstStyle/>
        <a:p>
          <a:endParaRPr lang="en-US"/>
        </a:p>
      </dgm:t>
    </dgm:pt>
    <dgm:pt modelId="{27B89D62-5BF7-4DF3-B14B-C5D022A983A1}" type="pres">
      <dgm:prSet presAssocID="{0B17A1D4-41EC-491E-8DD5-FB253F31FE36}" presName="hierChild5" presStyleCnt="0"/>
      <dgm:spPr/>
      <dgm:t>
        <a:bodyPr/>
        <a:lstStyle/>
        <a:p>
          <a:endParaRPr lang="en-US"/>
        </a:p>
      </dgm:t>
    </dgm:pt>
    <dgm:pt modelId="{DCB61A23-DDF4-4854-9C7B-3AC125EA67BF}" type="pres">
      <dgm:prSet presAssocID="{6AB080BF-4970-4242-A0B8-D31889A8A00D}" presName="hierChild5" presStyleCnt="0"/>
      <dgm:spPr/>
      <dgm:t>
        <a:bodyPr/>
        <a:lstStyle/>
        <a:p>
          <a:endParaRPr lang="en-US"/>
        </a:p>
      </dgm:t>
    </dgm:pt>
    <dgm:pt modelId="{5FB48216-4699-437E-B277-6D8E5D90B0E1}" type="pres">
      <dgm:prSet presAssocID="{3DA952D4-AD85-4431-B4BD-C83C776506B3}" presName="hierChild3" presStyleCnt="0"/>
      <dgm:spPr/>
      <dgm:t>
        <a:bodyPr/>
        <a:lstStyle/>
        <a:p>
          <a:endParaRPr lang="en-US"/>
        </a:p>
      </dgm:t>
    </dgm:pt>
    <dgm:pt modelId="{5C25F587-3731-45B3-99A2-49149C400A1A}" type="pres">
      <dgm:prSet presAssocID="{218129E2-2D4D-4EFC-BF7F-870F1F9AEF6F}" presName="Name111" presStyleLbl="parChTrans1D2" presStyleIdx="3" presStyleCnt="4"/>
      <dgm:spPr/>
      <dgm:t>
        <a:bodyPr/>
        <a:lstStyle/>
        <a:p>
          <a:endParaRPr lang="en-US"/>
        </a:p>
      </dgm:t>
    </dgm:pt>
    <dgm:pt modelId="{59EE7115-547C-4BD5-AB97-4A913C22E52C}" type="pres">
      <dgm:prSet presAssocID="{257E307C-5C99-4605-B1A8-5C5068E3E1BA}" presName="hierRoot3" presStyleCnt="0">
        <dgm:presLayoutVars>
          <dgm:hierBranch val="init"/>
        </dgm:presLayoutVars>
      </dgm:prSet>
      <dgm:spPr/>
      <dgm:t>
        <a:bodyPr/>
        <a:lstStyle/>
        <a:p>
          <a:endParaRPr lang="en-US"/>
        </a:p>
      </dgm:t>
    </dgm:pt>
    <dgm:pt modelId="{FB5260F0-B92A-4800-A9B2-1BAB0636B5F2}" type="pres">
      <dgm:prSet presAssocID="{257E307C-5C99-4605-B1A8-5C5068E3E1BA}" presName="rootComposite3" presStyleCnt="0"/>
      <dgm:spPr/>
      <dgm:t>
        <a:bodyPr/>
        <a:lstStyle/>
        <a:p>
          <a:endParaRPr lang="en-US"/>
        </a:p>
      </dgm:t>
    </dgm:pt>
    <dgm:pt modelId="{CC08B003-48EC-483D-BB18-6656D111E296}" type="pres">
      <dgm:prSet presAssocID="{257E307C-5C99-4605-B1A8-5C5068E3E1BA}" presName="rootText3" presStyleLbl="asst1" presStyleIdx="0" presStyleCnt="1" custScaleX="82259" custScaleY="47818" custLinFactX="-58585" custLinFactNeighborX="-100000" custLinFactNeighborY="-9984">
        <dgm:presLayoutVars>
          <dgm:chPref val="3"/>
        </dgm:presLayoutVars>
      </dgm:prSet>
      <dgm:spPr/>
      <dgm:t>
        <a:bodyPr/>
        <a:lstStyle/>
        <a:p>
          <a:endParaRPr lang="en-US"/>
        </a:p>
      </dgm:t>
    </dgm:pt>
    <dgm:pt modelId="{7389E115-CA52-4A0B-81AE-E75054A9878D}" type="pres">
      <dgm:prSet presAssocID="{257E307C-5C99-4605-B1A8-5C5068E3E1BA}" presName="rootConnector3" presStyleLbl="asst1" presStyleIdx="0" presStyleCnt="1"/>
      <dgm:spPr/>
      <dgm:t>
        <a:bodyPr/>
        <a:lstStyle/>
        <a:p>
          <a:endParaRPr lang="en-US"/>
        </a:p>
      </dgm:t>
    </dgm:pt>
    <dgm:pt modelId="{C07828FB-6187-42F4-8E86-67AEBBF75307}" type="pres">
      <dgm:prSet presAssocID="{257E307C-5C99-4605-B1A8-5C5068E3E1BA}" presName="hierChild6" presStyleCnt="0"/>
      <dgm:spPr/>
      <dgm:t>
        <a:bodyPr/>
        <a:lstStyle/>
        <a:p>
          <a:endParaRPr lang="en-US"/>
        </a:p>
      </dgm:t>
    </dgm:pt>
    <dgm:pt modelId="{59A6CDB1-4912-4F8E-A4DE-3776D43B5784}" type="pres">
      <dgm:prSet presAssocID="{257E307C-5C99-4605-B1A8-5C5068E3E1BA}" presName="hierChild7" presStyleCnt="0"/>
      <dgm:spPr/>
      <dgm:t>
        <a:bodyPr/>
        <a:lstStyle/>
        <a:p>
          <a:endParaRPr lang="en-US"/>
        </a:p>
      </dgm:t>
    </dgm:pt>
  </dgm:ptLst>
  <dgm:cxnLst>
    <dgm:cxn modelId="{DF5F0E83-5F5A-457C-B6E1-DF90C82DAEEE}" srcId="{12E7CF7E-893C-4FFE-B365-737E05B03465}" destId="{5E138B94-CD9A-4251-B6D3-A7D9FB616053}" srcOrd="0" destOrd="0" parTransId="{E9E40761-C7D5-485D-BBBC-AF47CA5B0A02}" sibTransId="{7F44AAB8-04D2-4526-A2AE-34CE84DE2F39}"/>
    <dgm:cxn modelId="{F2A1EDED-602E-4258-900A-149990662910}" type="presOf" srcId="{82E0F9A5-A625-443F-923A-2323F2965962}" destId="{9D8885B5-1495-4EBF-B67B-D09525FE3031}" srcOrd="0" destOrd="0" presId="urn:microsoft.com/office/officeart/2005/8/layout/orgChart1"/>
    <dgm:cxn modelId="{81D16405-A79F-4C78-A6E4-F198C5640DE1}" type="presOf" srcId="{1763B730-C753-4E74-BA35-E93E023F8972}" destId="{95DC0FEE-1E6A-4151-8358-82A8DEBD18C7}" srcOrd="1" destOrd="0" presId="urn:microsoft.com/office/officeart/2005/8/layout/orgChart1"/>
    <dgm:cxn modelId="{CF7428DB-1F55-4439-8C2E-C33F45B316B4}" type="presOf" srcId="{5E138B94-CD9A-4251-B6D3-A7D9FB616053}" destId="{4A78013E-A530-4C4C-9C2B-056200BA8140}" srcOrd="0" destOrd="0" presId="urn:microsoft.com/office/officeart/2005/8/layout/orgChart1"/>
    <dgm:cxn modelId="{6A3111E0-E756-4E30-848A-0B5FDF46966A}" srcId="{6AB080BF-4970-4242-A0B8-D31889A8A00D}" destId="{CCED5BF9-07F4-40B6-ACD8-A0235E56FF36}" srcOrd="0" destOrd="0" parTransId="{8A2C0CE5-8030-4178-ACE5-FE8518F07E10}" sibTransId="{9CF73A56-1002-46E5-BCF2-2A8CCD018040}"/>
    <dgm:cxn modelId="{4D3DF921-E3CF-4346-A082-D6D80D359E52}" type="presOf" srcId="{F89B7755-843D-4BDA-AD32-A8AF1323DB1A}" destId="{93ED037A-FC9A-47A9-BBA8-E8CC5FFA616E}" srcOrd="1" destOrd="0" presId="urn:microsoft.com/office/officeart/2005/8/layout/orgChart1"/>
    <dgm:cxn modelId="{FE99BC24-30BB-415D-99E7-9AD5A489F51B}" type="presOf" srcId="{2869F43B-7383-48FE-ACED-61ED09953C28}" destId="{B9A16A6B-2C6A-4EF3-A547-33A73B390647}" srcOrd="1" destOrd="0" presId="urn:microsoft.com/office/officeart/2005/8/layout/orgChart1"/>
    <dgm:cxn modelId="{46856C15-5769-4029-8CEF-5DD70A323D7F}" type="presOf" srcId="{C02EF646-C94B-47A0-A0FF-264225E05F55}" destId="{B6CA18B5-6F53-4752-9BAC-172E15CD185C}" srcOrd="1" destOrd="0" presId="urn:microsoft.com/office/officeart/2005/8/layout/orgChart1"/>
    <dgm:cxn modelId="{83E63F28-3497-4ADF-9521-6FC2DA395CB7}" srcId="{740B473D-EFB5-4115-B289-789DCB6D692D}" destId="{87F187A2-8583-451D-A0CB-A3357B380996}" srcOrd="2" destOrd="0" parTransId="{1EC2226D-D0C6-44B5-900F-3D54CDDD9CDD}" sibTransId="{BF162DCE-E7DF-4E5C-90EB-7A72BF89F4B7}"/>
    <dgm:cxn modelId="{BFD1A00F-DD84-4AEF-9CC0-F55EA50E5625}" type="presOf" srcId="{29474279-0C22-446A-A2AA-325B7359B562}" destId="{1DE41B4D-D347-454D-BFF3-7CBE125637F4}" srcOrd="0" destOrd="0" presId="urn:microsoft.com/office/officeart/2005/8/layout/orgChart1"/>
    <dgm:cxn modelId="{ADFEF32D-0A87-4946-8A0E-6EE1BBAEA1B7}" type="presOf" srcId="{27B197B6-7DC8-4A94-B0BA-AED31407090D}" destId="{FCC60269-1C79-4842-B3F8-3D18CE1E47FD}" srcOrd="0" destOrd="0" presId="urn:microsoft.com/office/officeart/2005/8/layout/orgChart1"/>
    <dgm:cxn modelId="{B5917CC4-E329-4399-AB41-35415033A2A8}" type="presOf" srcId="{257E307C-5C99-4605-B1A8-5C5068E3E1BA}" destId="{7389E115-CA52-4A0B-81AE-E75054A9878D}" srcOrd="1" destOrd="0" presId="urn:microsoft.com/office/officeart/2005/8/layout/orgChart1"/>
    <dgm:cxn modelId="{F1DA4763-2725-4AC5-8277-845112588117}" srcId="{CCED5BF9-07F4-40B6-ACD8-A0235E56FF36}" destId="{29474279-0C22-446A-A2AA-325B7359B562}" srcOrd="6" destOrd="0" parTransId="{4AD9EC04-9BD5-4910-B188-16A04DE95A94}" sibTransId="{B4B4E524-115B-4218-ADB5-2E64FFC901E2}"/>
    <dgm:cxn modelId="{9286CDBA-FAFA-43AD-97D0-304A3713EE34}" type="presOf" srcId="{058A43C7-1237-4C73-8EED-F1A8EC2386BF}" destId="{02C4171A-1B1A-4C8A-8E40-012C2DB0CC53}" srcOrd="0" destOrd="0" presId="urn:microsoft.com/office/officeart/2005/8/layout/orgChart1"/>
    <dgm:cxn modelId="{CCE0B235-7530-4214-9876-84D4CD4BFFA9}" type="presOf" srcId="{A834612E-B513-4048-A759-6D8D98855A24}" destId="{FCDACA26-B804-4F8C-8450-14D4AC21003B}" srcOrd="1" destOrd="0" presId="urn:microsoft.com/office/officeart/2005/8/layout/orgChart1"/>
    <dgm:cxn modelId="{2858D924-B36F-4E92-9335-1CBD37311AD6}" type="presOf" srcId="{27B197B6-7DC8-4A94-B0BA-AED31407090D}" destId="{B7480EF4-BA15-4FA6-805C-96B23922B7EE}" srcOrd="1" destOrd="0" presId="urn:microsoft.com/office/officeart/2005/8/layout/orgChart1"/>
    <dgm:cxn modelId="{DAB6EE57-A797-4A5B-92D9-F641072F6769}" srcId="{12E7CF7E-893C-4FFE-B365-737E05B03465}" destId="{94F1118F-7F83-45AF-888B-2DD73398578D}" srcOrd="2" destOrd="0" parTransId="{25C431FF-8ACE-4493-B33B-8326E595EB3D}" sibTransId="{0C1316C4-1CE3-48E9-9F7E-8F1375D8E43B}"/>
    <dgm:cxn modelId="{90524CF7-95EE-4396-8E6D-11D5B5537132}" type="presOf" srcId="{2B4D4498-A876-484D-B94A-A870784F8B13}" destId="{CFB9B41A-F101-4974-A699-E30B6A2E6C44}" srcOrd="0" destOrd="0" presId="urn:microsoft.com/office/officeart/2005/8/layout/orgChart1"/>
    <dgm:cxn modelId="{F597500E-4F1C-4602-9E5A-895251BA82EC}" type="presOf" srcId="{6AB080BF-4970-4242-A0B8-D31889A8A00D}" destId="{ED052C2A-2CA1-43BA-8EEE-27CCA5638A9C}" srcOrd="0" destOrd="0" presId="urn:microsoft.com/office/officeart/2005/8/layout/orgChart1"/>
    <dgm:cxn modelId="{71EE59F8-213F-4932-B10D-9A23F0690785}" type="presOf" srcId="{F89B7755-843D-4BDA-AD32-A8AF1323DB1A}" destId="{C540A01F-1B9E-45E9-941B-809F629DC922}" srcOrd="0" destOrd="0" presId="urn:microsoft.com/office/officeart/2005/8/layout/orgChart1"/>
    <dgm:cxn modelId="{FB303F8D-9229-4B4D-BE5D-1CEA3E2ED8E1}" type="presOf" srcId="{3DA952D4-AD85-4431-B4BD-C83C776506B3}" destId="{0B849A95-CCFA-4ABB-AE2B-DE37F423BC8C}" srcOrd="1" destOrd="0" presId="urn:microsoft.com/office/officeart/2005/8/layout/orgChart1"/>
    <dgm:cxn modelId="{A6F7D22D-5047-450B-A700-A0BC76AEE22E}" srcId="{A0B37AC1-F0DF-4EBD-9A38-70FD4F479180}" destId="{3DA952D4-AD85-4431-B4BD-C83C776506B3}" srcOrd="0" destOrd="0" parTransId="{43330529-9F4A-4FAA-BE42-22EF0A43BC81}" sibTransId="{60E843D2-EC55-4B2D-9B7A-280F4755EBB0}"/>
    <dgm:cxn modelId="{7A59DA1B-424D-4580-85B6-CB38A8DAF713}" type="presOf" srcId="{FC61D49E-AAB3-4B53-BC70-157231E48A0A}" destId="{5E9F277E-B1E1-4910-9968-9483B4F81447}" srcOrd="0" destOrd="0" presId="urn:microsoft.com/office/officeart/2005/8/layout/orgChart1"/>
    <dgm:cxn modelId="{97622C80-695B-401C-A46C-0B0A4B16651B}" type="presOf" srcId="{E9E40761-C7D5-485D-BBBC-AF47CA5B0A02}" destId="{210B8283-4624-40E4-AF56-E355EA67E18C}" srcOrd="0" destOrd="0" presId="urn:microsoft.com/office/officeart/2005/8/layout/orgChart1"/>
    <dgm:cxn modelId="{AABB9373-DA96-4603-B61D-114AD4469955}" type="presOf" srcId="{C02EF646-C94B-47A0-A0FF-264225E05F55}" destId="{A1426BF6-A2FD-40F4-A81F-AC291B300B9F}" srcOrd="0" destOrd="0" presId="urn:microsoft.com/office/officeart/2005/8/layout/orgChart1"/>
    <dgm:cxn modelId="{AAC17FA1-2F76-47B5-83EF-FE8D1E1BA4AC}" type="presOf" srcId="{D0B67AFB-78F7-4C1A-AEDA-088649EFC697}" destId="{C27FC46E-ACD4-4A99-BBA6-E61E47C69C8E}" srcOrd="0" destOrd="0" presId="urn:microsoft.com/office/officeart/2005/8/layout/orgChart1"/>
    <dgm:cxn modelId="{4D8D16CF-E740-4C78-9D58-7440811836CF}" type="presOf" srcId="{69672C98-9EDF-4A74-9DD5-E2B5D3621C2C}" destId="{CF369EF7-4C67-4F3D-8A24-5F452484AA67}" srcOrd="0" destOrd="0" presId="urn:microsoft.com/office/officeart/2005/8/layout/orgChart1"/>
    <dgm:cxn modelId="{C4ACFD4A-B600-427F-95FB-7DA147CCB558}" type="presOf" srcId="{B06B6511-929F-4EFA-8F23-6537E7CA6FB6}" destId="{0C2A7AE8-A6AD-439B-B24A-C1AD9D059936}" srcOrd="1" destOrd="0" presId="urn:microsoft.com/office/officeart/2005/8/layout/orgChart1"/>
    <dgm:cxn modelId="{4C30B4DF-A886-4C7A-9EAF-370C500FBAC6}" type="presOf" srcId="{DEA67074-0640-48F1-8834-945E903DA282}" destId="{FC4B54F4-5699-41B7-8C00-375BF6A7447E}" srcOrd="0" destOrd="0" presId="urn:microsoft.com/office/officeart/2005/8/layout/orgChart1"/>
    <dgm:cxn modelId="{89B1BA3F-4B3B-4A8D-A952-65DFE3897827}" type="presOf" srcId="{740B473D-EFB5-4115-B289-789DCB6D692D}" destId="{4D0667A1-0EEE-40D7-8AB7-BFDBA7C4EF0D}" srcOrd="0" destOrd="0" presId="urn:microsoft.com/office/officeart/2005/8/layout/orgChart1"/>
    <dgm:cxn modelId="{C6C4929B-065F-48C7-BC13-A76D622CB41A}" type="presOf" srcId="{84C3015A-AA79-454E-9DD4-8FFAF70E1363}" destId="{CAC966A8-7592-4802-A218-ECE78A85C180}" srcOrd="0" destOrd="0" presId="urn:microsoft.com/office/officeart/2005/8/layout/orgChart1"/>
    <dgm:cxn modelId="{52B6637E-008A-44D9-A27D-E9EFF1BDCF9C}" srcId="{94F1118F-7F83-45AF-888B-2DD73398578D}" destId="{AF598F57-ED6A-42E8-81AA-5606C0B63C9D}" srcOrd="2" destOrd="0" parTransId="{A4B20C6F-9D46-47E0-8B73-EAE6AA1B3612}" sibTransId="{6886F948-7950-4E57-839A-43903D8E28BB}"/>
    <dgm:cxn modelId="{FC13E230-DDAD-4316-8A54-BDA69F674DA1}" type="presOf" srcId="{F81FF5E4-9328-405A-8669-CA722A894E62}" destId="{988309AD-121E-4A09-A19F-4455BCD05A9D}" srcOrd="0" destOrd="0" presId="urn:microsoft.com/office/officeart/2005/8/layout/orgChart1"/>
    <dgm:cxn modelId="{45EC8C35-756D-4E3F-ABA6-C77CFE9BD8A1}" type="presOf" srcId="{EBBA13C2-54E7-4D4A-B1BA-2F496F9E558D}" destId="{2489F165-4EF5-4B7C-9A9C-6ACE28892820}" srcOrd="0" destOrd="0" presId="urn:microsoft.com/office/officeart/2005/8/layout/orgChart1"/>
    <dgm:cxn modelId="{634C8A79-DDAD-4F0F-BE2E-08DF2D6D5AB8}" type="presOf" srcId="{25C431FF-8ACE-4493-B33B-8326E595EB3D}" destId="{78117003-3C6B-4FB4-9520-C01C13D06F68}" srcOrd="0" destOrd="0" presId="urn:microsoft.com/office/officeart/2005/8/layout/orgChart1"/>
    <dgm:cxn modelId="{DAB5E6F8-7E62-4162-8C9D-6DAE480F9EDC}" type="presOf" srcId="{94F1118F-7F83-45AF-888B-2DD73398578D}" destId="{BC44DCB2-2A66-44CA-8C92-46B2BF775E5B}" srcOrd="0" destOrd="0" presId="urn:microsoft.com/office/officeart/2005/8/layout/orgChart1"/>
    <dgm:cxn modelId="{E1EE2418-5640-4519-BA0F-E54C938089A6}" srcId="{94F1118F-7F83-45AF-888B-2DD73398578D}" destId="{EBBA13C2-54E7-4D4A-B1BA-2F496F9E558D}" srcOrd="0" destOrd="0" parTransId="{FC61D49E-AAB3-4B53-BC70-157231E48A0A}" sibTransId="{059EC98A-9587-4385-9DED-0DC8C058EECD}"/>
    <dgm:cxn modelId="{2B89CB6D-84E5-4D6C-AF2A-7AAFC437C7FF}" type="presOf" srcId="{82E0F9A5-A625-443F-923A-2323F2965962}" destId="{13CD4EB0-B98C-42B9-B4BC-78A90D45F795}" srcOrd="1" destOrd="0" presId="urn:microsoft.com/office/officeart/2005/8/layout/orgChart1"/>
    <dgm:cxn modelId="{D4F08EAC-F6CB-48F6-8C16-F8B5F417542A}" type="presOf" srcId="{9FCFF5BA-5FFC-413D-9FFF-07288314A867}" destId="{9F05DDD6-ED15-4995-81B4-CAE420FE08BF}" srcOrd="0" destOrd="0" presId="urn:microsoft.com/office/officeart/2005/8/layout/orgChart1"/>
    <dgm:cxn modelId="{7C5E0A18-FDDC-4B6C-82EA-D2FAED8A7AC2}" type="presOf" srcId="{932D8FD3-04A1-43E5-887B-5ADB5B352DD5}" destId="{386F2FCE-120B-4051-ADE9-F01AEDCC464B}" srcOrd="0" destOrd="0" presId="urn:microsoft.com/office/officeart/2005/8/layout/orgChart1"/>
    <dgm:cxn modelId="{7D866138-44C9-4138-B33C-A668D13A90E2}" type="presOf" srcId="{1B4DE0BA-423F-425D-86BE-6663EA98CBB8}" destId="{1E9F7680-3AF9-49DE-9459-2D2EF6825051}" srcOrd="0" destOrd="0" presId="urn:microsoft.com/office/officeart/2005/8/layout/orgChart1"/>
    <dgm:cxn modelId="{B5C9B011-7591-4DAD-9D14-4A134AD535C3}" type="presOf" srcId="{12E7CF7E-893C-4FFE-B365-737E05B03465}" destId="{B4021257-B7FD-4C7A-AC9D-6A6207109352}" srcOrd="0" destOrd="0" presId="urn:microsoft.com/office/officeart/2005/8/layout/orgChart1"/>
    <dgm:cxn modelId="{34B4623D-98D5-445F-97DD-74744CBFCF71}" type="presOf" srcId="{E8C1BF8F-2BEC-498A-9F49-F808BBA1DA5D}" destId="{A371C51E-599E-4F01-B94E-2D42DA3F5191}" srcOrd="0" destOrd="0" presId="urn:microsoft.com/office/officeart/2005/8/layout/orgChart1"/>
    <dgm:cxn modelId="{721FA492-A89D-4CC7-B82C-76EF4FA69ECF}" type="presOf" srcId="{3DA952D4-AD85-4431-B4BD-C83C776506B3}" destId="{F8486E7B-719C-42C7-A9A0-FBBFDEEDF2F6}" srcOrd="0" destOrd="0" presId="urn:microsoft.com/office/officeart/2005/8/layout/orgChart1"/>
    <dgm:cxn modelId="{790F9E67-B9DD-40DC-9F0C-85916A31A212}" type="presOf" srcId="{AF598F57-ED6A-42E8-81AA-5606C0B63C9D}" destId="{17C3C58B-0E69-44D0-A97E-6B6DA19305A1}" srcOrd="1" destOrd="0" presId="urn:microsoft.com/office/officeart/2005/8/layout/orgChart1"/>
    <dgm:cxn modelId="{0A7AD434-4670-476E-8CD4-5CFD3AD2A085}" srcId="{6AB080BF-4970-4242-A0B8-D31889A8A00D}" destId="{0B17A1D4-41EC-491E-8DD5-FB253F31FE36}" srcOrd="2" destOrd="0" parTransId="{2A285478-346E-4A41-AC48-B61B5B457AB7}" sibTransId="{02C88768-F88F-4A34-B725-E4257C1C77B3}"/>
    <dgm:cxn modelId="{77733C82-CEFB-4A00-B726-C3A68DCB0EB1}" type="presOf" srcId="{A970F5AB-555D-4944-9ADA-97E68EB1CA90}" destId="{6D00EA08-B9BF-4F8F-9CA9-1E263C99BF1A}" srcOrd="0" destOrd="0" presId="urn:microsoft.com/office/officeart/2005/8/layout/orgChart1"/>
    <dgm:cxn modelId="{6C8495F3-6085-4278-809F-2D31E7DF8A07}" srcId="{CCED5BF9-07F4-40B6-ACD8-A0235E56FF36}" destId="{A090DE9A-8F64-4EF2-BB0A-37E5E7B0B1C7}" srcOrd="8" destOrd="0" parTransId="{D33322C1-F8EE-4042-978C-FE2E6F5DFAB8}" sibTransId="{2E231310-A173-49AD-8F66-0BAD785B5340}"/>
    <dgm:cxn modelId="{8A575454-0C7B-413B-B040-01798057C38E}" srcId="{CCED5BF9-07F4-40B6-ACD8-A0235E56FF36}" destId="{A834612E-B513-4048-A759-6D8D98855A24}" srcOrd="4" destOrd="0" parTransId="{2B4D4498-A876-484D-B94A-A870784F8B13}" sibTransId="{4E7D23A4-B561-478F-B4E0-68F5DCF6BB1D}"/>
    <dgm:cxn modelId="{08175EA9-93F4-4EC3-A620-D7B9D008B135}" srcId="{12E7CF7E-893C-4FFE-B365-737E05B03465}" destId="{740B473D-EFB5-4115-B289-789DCB6D692D}" srcOrd="1" destOrd="0" parTransId="{89068787-AD0C-4EC1-89DC-299F6D58529C}" sibTransId="{34ABE0DD-7DFB-4C27-9771-2EB172A353A9}"/>
    <dgm:cxn modelId="{006341B5-C560-4C4B-BF89-AF4C3E647D2E}" srcId="{CCED5BF9-07F4-40B6-ACD8-A0235E56FF36}" destId="{F89B7755-843D-4BDA-AD32-A8AF1323DB1A}" srcOrd="7" destOrd="0" parTransId="{8B2F5B98-FCA2-4465-B950-374637A6D9BC}" sibTransId="{D78C2C76-F73F-4F51-9350-EE7850D5D794}"/>
    <dgm:cxn modelId="{6254E7B3-2491-483F-A5BD-12FF8E2F3A2F}" type="presOf" srcId="{D08BB13B-8345-4044-A0BC-A140FB8211C1}" destId="{3D38FCA6-336B-4B74-9A39-F19183D07955}" srcOrd="0" destOrd="0" presId="urn:microsoft.com/office/officeart/2005/8/layout/orgChart1"/>
    <dgm:cxn modelId="{21923B6E-093C-4184-8543-A2C43DCC5C39}" type="presOf" srcId="{B06B6511-929F-4EFA-8F23-6537E7CA6FB6}" destId="{FA2CDEBA-98B2-4D3D-A39B-87CAA33AF335}" srcOrd="0" destOrd="0" presId="urn:microsoft.com/office/officeart/2005/8/layout/orgChart1"/>
    <dgm:cxn modelId="{3A62D9B5-7856-4AEC-A82D-62E21F85C09E}" type="presOf" srcId="{3A707F5B-1E51-4BB3-BACA-256B6C9F9ABA}" destId="{08E7C88C-4FAE-406F-9B4D-75BAB29BDF91}" srcOrd="0" destOrd="0" presId="urn:microsoft.com/office/officeart/2005/8/layout/orgChart1"/>
    <dgm:cxn modelId="{EC120701-B435-4FF5-A2E3-D95204B66446}" type="presOf" srcId="{8A2C0CE5-8030-4178-ACE5-FE8518F07E10}" destId="{4FA58AD9-3FF3-4FD7-BAEF-EBA4796CA91C}" srcOrd="0" destOrd="0" presId="urn:microsoft.com/office/officeart/2005/8/layout/orgChart1"/>
    <dgm:cxn modelId="{A9F36BCB-D44B-4161-B142-CDA7E713B61C}" srcId="{932D8FD3-04A1-43E5-887B-5ADB5B352DD5}" destId="{D0B67AFB-78F7-4C1A-AEDA-088649EFC697}" srcOrd="0" destOrd="0" parTransId="{E8C1BF8F-2BEC-498A-9F49-F808BBA1DA5D}" sibTransId="{CB9ADC88-8C81-4D87-8ABD-519ECC4422A2}"/>
    <dgm:cxn modelId="{BEB0FB65-E304-452C-B189-17A8D8640C18}" type="presOf" srcId="{B3717658-FB9F-4BD1-A27A-EEBB963484BE}" destId="{E08E722F-4A9A-4FC8-80EE-110DA20DCA5F}" srcOrd="1" destOrd="0" presId="urn:microsoft.com/office/officeart/2005/8/layout/orgChart1"/>
    <dgm:cxn modelId="{40E2A74A-1671-4EE7-87C4-AAEDC5A6C09D}" srcId="{CCED5BF9-07F4-40B6-ACD8-A0235E56FF36}" destId="{82E0F9A5-A625-443F-923A-2323F2965962}" srcOrd="0" destOrd="0" parTransId="{37ACFCDB-471A-4BED-8E50-F394BC1A7D5A}" sibTransId="{33315CBE-383A-4261-9EC5-00C3C68CC6CD}"/>
    <dgm:cxn modelId="{E3C90D27-BEF3-4B33-BE86-F31DA793735D}" srcId="{12E7CF7E-893C-4FFE-B365-737E05B03465}" destId="{1B4DE0BA-423F-425D-86BE-6663EA98CBB8}" srcOrd="3" destOrd="0" parTransId="{058A43C7-1237-4C73-8EED-F1A8EC2386BF}" sibTransId="{DBC89798-1096-49A0-81E1-746984D1B5DA}"/>
    <dgm:cxn modelId="{358405FD-7BBF-4DA0-BAE3-E7FE79FB0EAD}" type="presOf" srcId="{932D8FD3-04A1-43E5-887B-5ADB5B352DD5}" destId="{FD0AC7F4-CCA9-4940-999C-443DD00AB826}" srcOrd="1" destOrd="0" presId="urn:microsoft.com/office/officeart/2005/8/layout/orgChart1"/>
    <dgm:cxn modelId="{27D0E97F-A9B9-401D-87A9-BD56024081FC}" type="presOf" srcId="{49314EBF-D165-4038-9770-E42A263C8A49}" destId="{FE4DCE00-10C8-4649-BF80-50F85A805FB7}" srcOrd="0" destOrd="0" presId="urn:microsoft.com/office/officeart/2005/8/layout/orgChart1"/>
    <dgm:cxn modelId="{97A8BF37-285B-4F95-9A38-AB3E77839EE5}" type="presOf" srcId="{AF598F57-ED6A-42E8-81AA-5606C0B63C9D}" destId="{684E4CF9-ED61-4BE3-909D-CAED36BDE25D}" srcOrd="0" destOrd="0" presId="urn:microsoft.com/office/officeart/2005/8/layout/orgChart1"/>
    <dgm:cxn modelId="{6A06E8BB-172D-4E26-9AC5-C6785A601AB4}" type="presOf" srcId="{218129E2-2D4D-4EFC-BF7F-870F1F9AEF6F}" destId="{5C25F587-3731-45B3-99A2-49149C400A1A}" srcOrd="0" destOrd="0" presId="urn:microsoft.com/office/officeart/2005/8/layout/orgChart1"/>
    <dgm:cxn modelId="{EF55F9EC-90EF-4F12-A6A0-B281B3C8845E}" type="presOf" srcId="{B7C4302B-8581-4996-B98C-D7A40C145A5A}" destId="{F6C07457-FDBB-4B3A-9166-C0AB67C2D21C}" srcOrd="0" destOrd="0" presId="urn:microsoft.com/office/officeart/2005/8/layout/orgChart1"/>
    <dgm:cxn modelId="{B01881E2-ECE1-440E-A9CB-88708F1D2859}" srcId="{12E7CF7E-893C-4FFE-B365-737E05B03465}" destId="{932D8FD3-04A1-43E5-887B-5ADB5B352DD5}" srcOrd="4" destOrd="0" parTransId="{4D367218-81B2-411B-93F4-8F00C363796B}" sibTransId="{7A147823-35EA-44B6-A0EA-F5DAAB656029}"/>
    <dgm:cxn modelId="{1EBB0E39-DF50-4BDC-B0E2-70C585C4DD01}" type="presOf" srcId="{CCED5BF9-07F4-40B6-ACD8-A0235E56FF36}" destId="{E73399D7-7BE9-4020-9D3F-FA5980388260}" srcOrd="0" destOrd="0" presId="urn:microsoft.com/office/officeart/2005/8/layout/orgChart1"/>
    <dgm:cxn modelId="{9B25A18A-AF89-424C-A90E-AF52D52B2894}" type="presOf" srcId="{C5C87194-43F2-4C2D-8F91-CDFA06D169C7}" destId="{2DF89EFA-64DC-4ED0-B7CB-D5057507FA71}" srcOrd="0" destOrd="0" presId="urn:microsoft.com/office/officeart/2005/8/layout/orgChart1"/>
    <dgm:cxn modelId="{4CA7E6F1-0D3C-49CA-93CC-765D673E8691}" type="presOf" srcId="{91588DDC-BC29-4B36-841B-CE9C3ABBEC28}" destId="{202CE89C-EB7E-4050-B070-F30CDFEA6B0A}" srcOrd="0" destOrd="0" presId="urn:microsoft.com/office/officeart/2005/8/layout/orgChart1"/>
    <dgm:cxn modelId="{284C0023-20A3-4372-9BB5-97383EEC224D}" type="presOf" srcId="{C031A041-2E04-4A2A-857E-BC706DA3798D}" destId="{F38BA3D2-EF0D-4195-AD47-193F9A07570E}" srcOrd="1" destOrd="0" presId="urn:microsoft.com/office/officeart/2005/8/layout/orgChart1"/>
    <dgm:cxn modelId="{71FB83F5-4403-4C87-86A6-F96CE0775E9D}" type="presOf" srcId="{0B17A1D4-41EC-491E-8DD5-FB253F31FE36}" destId="{D4349091-608C-4B15-B049-32E38BB5EEA6}" srcOrd="1" destOrd="0" presId="urn:microsoft.com/office/officeart/2005/8/layout/orgChart1"/>
    <dgm:cxn modelId="{424AC9C1-5D8A-490B-BA7A-10B2B23CCF40}" type="presOf" srcId="{8B2F5B98-FCA2-4465-B950-374637A6D9BC}" destId="{A54B401D-7E4C-4A19-8151-C02EFBEF18C5}" srcOrd="0" destOrd="0" presId="urn:microsoft.com/office/officeart/2005/8/layout/orgChart1"/>
    <dgm:cxn modelId="{C7E7B0E8-21F1-4A2F-82A5-67A702D0A7F0}" type="presOf" srcId="{4D367218-81B2-411B-93F4-8F00C363796B}" destId="{AA1E19E5-46D2-4681-B566-74E877404E47}" srcOrd="0" destOrd="0" presId="urn:microsoft.com/office/officeart/2005/8/layout/orgChart1"/>
    <dgm:cxn modelId="{05662680-E59F-4680-AA5A-9260146010B5}" type="presOf" srcId="{5E138B94-CD9A-4251-B6D3-A7D9FB616053}" destId="{724AB668-2D78-494E-8E24-B0DB743A1284}" srcOrd="1" destOrd="0" presId="urn:microsoft.com/office/officeart/2005/8/layout/orgChart1"/>
    <dgm:cxn modelId="{FFD94CE1-E724-431B-8458-BCB53FF674F6}" type="presOf" srcId="{19C96C6D-8325-417D-9AE6-ECA0BF64D6F3}" destId="{AFC5E194-1126-4932-8F63-155578E053D2}" srcOrd="1" destOrd="0" presId="urn:microsoft.com/office/officeart/2005/8/layout/orgChart1"/>
    <dgm:cxn modelId="{4C239258-87BA-45DB-9A1A-AC410C9EFBF4}" type="presOf" srcId="{A4B20C6F-9D46-47E0-8B73-EAE6AA1B3612}" destId="{667EDE06-6142-4973-9EC8-B4E50DA24600}" srcOrd="0" destOrd="0" presId="urn:microsoft.com/office/officeart/2005/8/layout/orgChart1"/>
    <dgm:cxn modelId="{C9E4B835-8C90-483E-8418-FB9CB68FBECB}" type="presOf" srcId="{39099D85-8599-47A0-BE52-B212E9AED4C3}" destId="{22D0BA5F-6D0D-4F19-9E96-DC50B197E404}" srcOrd="0" destOrd="0" presId="urn:microsoft.com/office/officeart/2005/8/layout/orgChart1"/>
    <dgm:cxn modelId="{D5567F28-9C69-4AB7-B1E1-FB7549B73B6C}" type="presOf" srcId="{1EC2226D-D0C6-44B5-900F-3D54CDDD9CDD}" destId="{1FDA82FD-8EC6-47CC-9CAB-CCCA9A176D55}" srcOrd="0" destOrd="0" presId="urn:microsoft.com/office/officeart/2005/8/layout/orgChart1"/>
    <dgm:cxn modelId="{61E9339D-A5F4-4813-8C7A-6BA133D74F15}" type="presOf" srcId="{69672C98-9EDF-4A74-9DD5-E2B5D3621C2C}" destId="{2861A432-E27B-41B5-9D54-9E281305543A}" srcOrd="1" destOrd="0" presId="urn:microsoft.com/office/officeart/2005/8/layout/orgChart1"/>
    <dgm:cxn modelId="{C571190B-FCA4-4D3E-93D0-AB6DFF288219}" type="presOf" srcId="{29474279-0C22-446A-A2AA-325B7359B562}" destId="{1CEFCDB0-5F68-47C0-9BBC-87A663F145E0}" srcOrd="1" destOrd="0" presId="urn:microsoft.com/office/officeart/2005/8/layout/orgChart1"/>
    <dgm:cxn modelId="{2331C60E-1466-4B04-AF27-88E751DE1268}" srcId="{3DA952D4-AD85-4431-B4BD-C83C776506B3}" destId="{12E7CF7E-893C-4FFE-B365-737E05B03465}" srcOrd="0" destOrd="0" parTransId="{2EB63CC8-CCD9-416F-8753-8F3BB07B4752}" sibTransId="{3E0774F9-B5AB-4071-B439-55805E84DDC8}"/>
    <dgm:cxn modelId="{6F369B24-2B3B-47DB-AAD3-59F586940A8F}" srcId="{5E138B94-CD9A-4251-B6D3-A7D9FB616053}" destId="{C02EF646-C94B-47A0-A0FF-264225E05F55}" srcOrd="0" destOrd="0" parTransId="{C78779B5-FC02-4A22-A4B1-F91F20A942C1}" sibTransId="{8B199F82-7D5C-487A-884D-EA036E105431}"/>
    <dgm:cxn modelId="{68475447-BC5F-4E70-9F19-4A4C8E7E6126}" type="presOf" srcId="{C5C87194-43F2-4C2D-8F91-CDFA06D169C7}" destId="{14F8D511-1DD2-415F-A170-BB368AD70761}" srcOrd="1" destOrd="0" presId="urn:microsoft.com/office/officeart/2005/8/layout/orgChart1"/>
    <dgm:cxn modelId="{78C55785-D4E9-4833-A4F1-53431A2E1B3A}" type="presOf" srcId="{94F1118F-7F83-45AF-888B-2DD73398578D}" destId="{E8168E70-F6E2-4FA7-8FA7-3086AEE70440}" srcOrd="1" destOrd="0" presId="urn:microsoft.com/office/officeart/2005/8/layout/orgChart1"/>
    <dgm:cxn modelId="{F1FE5DDF-0C8F-453A-BBFA-6BA889244E75}" type="presOf" srcId="{2A285478-346E-4A41-AC48-B61B5B457AB7}" destId="{0D1848E2-FED3-4F94-8F27-F1AC79A4EF53}" srcOrd="0" destOrd="0" presId="urn:microsoft.com/office/officeart/2005/8/layout/orgChart1"/>
    <dgm:cxn modelId="{15BB4143-42CE-4592-BE42-3FB6056DF471}" srcId="{740B473D-EFB5-4115-B289-789DCB6D692D}" destId="{C5C87194-43F2-4C2D-8F91-CDFA06D169C7}" srcOrd="1" destOrd="0" parTransId="{91588DDC-BC29-4B36-841B-CE9C3ABBEC28}" sibTransId="{B72C2004-CADA-495D-82AC-4920DE142A8B}"/>
    <dgm:cxn modelId="{C9B9C3AF-8542-47C6-AA80-D0B7037EA90F}" srcId="{CCED5BF9-07F4-40B6-ACD8-A0235E56FF36}" destId="{DEA67074-0640-48F1-8834-945E903DA282}" srcOrd="2" destOrd="0" parTransId="{39099D85-8599-47A0-BE52-B212E9AED4C3}" sibTransId="{3116698F-47DF-4DCF-924D-C6185EFD0030}"/>
    <dgm:cxn modelId="{CDE76EC6-F8A7-4A55-A92A-78BC0BD297D2}" type="presOf" srcId="{12E7CF7E-893C-4FFE-B365-737E05B03465}" destId="{830B0999-8AFC-4014-A35B-84856CB0B11F}" srcOrd="1" destOrd="0" presId="urn:microsoft.com/office/officeart/2005/8/layout/orgChart1"/>
    <dgm:cxn modelId="{A6582BAC-5152-47A4-8B39-5A262DA96A53}" type="presOf" srcId="{37ACFCDB-471A-4BED-8E50-F394BC1A7D5A}" destId="{E7CFEA5C-B1C8-4C4A-8AF7-166C191F488E}" srcOrd="0" destOrd="0" presId="urn:microsoft.com/office/officeart/2005/8/layout/orgChart1"/>
    <dgm:cxn modelId="{0F80DB42-DA8D-457D-9E0E-CB13DA3911ED}" type="presOf" srcId="{2869F43B-7383-48FE-ACED-61ED09953C28}" destId="{8ACDE167-BBA3-4E1B-9909-6E920D0B2EA9}" srcOrd="0" destOrd="0" presId="urn:microsoft.com/office/officeart/2005/8/layout/orgChart1"/>
    <dgm:cxn modelId="{5F220203-B46D-49FE-811E-16B791C2A14F}" type="presOf" srcId="{A834612E-B513-4048-A759-6D8D98855A24}" destId="{62A42FDC-5C05-4C61-872C-618E4E3BE26A}" srcOrd="0" destOrd="0" presId="urn:microsoft.com/office/officeart/2005/8/layout/orgChart1"/>
    <dgm:cxn modelId="{7887653D-EFB2-4154-BDEC-9150EB3547FB}" srcId="{3DA952D4-AD85-4431-B4BD-C83C776506B3}" destId="{6AB080BF-4970-4242-A0B8-D31889A8A00D}" srcOrd="2" destOrd="0" parTransId="{D08BB13B-8345-4044-A0BC-A140FB8211C1}" sibTransId="{ADD89553-AB8F-4EDE-9350-AFC8AD9FF74F}"/>
    <dgm:cxn modelId="{C057C82F-EC51-4D12-A4E7-35669E65442F}" srcId="{CCED5BF9-07F4-40B6-ACD8-A0235E56FF36}" destId="{B06B6511-929F-4EFA-8F23-6537E7CA6FB6}" srcOrd="3" destOrd="0" parTransId="{84C3015A-AA79-454E-9DD4-8FFAF70E1363}" sibTransId="{E7894DE2-B541-4212-9054-20E1D7086D5E}"/>
    <dgm:cxn modelId="{1D184237-9968-4144-822A-329D70140E16}" type="presOf" srcId="{2EB63CC8-CCD9-416F-8753-8F3BB07B4752}" destId="{F461A751-7B74-40D3-8E22-35E89EDD7104}" srcOrd="0" destOrd="0" presId="urn:microsoft.com/office/officeart/2005/8/layout/orgChart1"/>
    <dgm:cxn modelId="{B5AB240C-34B5-4891-9A86-ED6AA51C9F54}" type="presOf" srcId="{1B0E5C00-1A70-47D8-8409-A4B876C7B69F}" destId="{86D94064-0C29-48D1-ADCD-1B33A92BB481}" srcOrd="0" destOrd="0" presId="urn:microsoft.com/office/officeart/2005/8/layout/orgChart1"/>
    <dgm:cxn modelId="{50DB4E9C-BF0E-4E1A-80CA-927BCEAB6351}" type="presOf" srcId="{616AFE7A-A16F-447C-AB96-085D3FE7F2B3}" destId="{5146FAA3-FCEA-4937-88DC-97E9260702A1}" srcOrd="1" destOrd="0" presId="urn:microsoft.com/office/officeart/2005/8/layout/orgChart1"/>
    <dgm:cxn modelId="{448747E3-BA84-4F4D-A928-97BF78D86578}" type="presOf" srcId="{257E307C-5C99-4605-B1A8-5C5068E3E1BA}" destId="{CC08B003-48EC-483D-BB18-6656D111E296}" srcOrd="0" destOrd="0" presId="urn:microsoft.com/office/officeart/2005/8/layout/orgChart1"/>
    <dgm:cxn modelId="{99A5AA1E-6E97-48A6-B2A1-376A00E493D1}" type="presOf" srcId="{DEA67074-0640-48F1-8834-945E903DA282}" destId="{40DCE354-0C64-4DD0-A43E-511D3D922676}" srcOrd="1" destOrd="0" presId="urn:microsoft.com/office/officeart/2005/8/layout/orgChart1"/>
    <dgm:cxn modelId="{898E9512-46B9-404E-838B-625F234FE0B1}" type="presOf" srcId="{EBBA13C2-54E7-4D4A-B1BA-2F496F9E558D}" destId="{691E8B3D-D8B0-45A3-B9BC-22C5D5D690E7}" srcOrd="1" destOrd="0" presId="urn:microsoft.com/office/officeart/2005/8/layout/orgChart1"/>
    <dgm:cxn modelId="{784087FD-5969-47E3-AD0F-69DFF9B85300}" type="presOf" srcId="{C78779B5-FC02-4A22-A4B1-F91F20A942C1}" destId="{9F0E7761-1742-4F10-A145-BEC76ED02870}" srcOrd="0" destOrd="0" presId="urn:microsoft.com/office/officeart/2005/8/layout/orgChart1"/>
    <dgm:cxn modelId="{BD430889-CBA1-4CF3-96A2-3E0D5B113377}" type="presOf" srcId="{B3717658-FB9F-4BD1-A27A-EEBB963484BE}" destId="{F222F026-C94D-43BB-AC9E-2E958618589C}" srcOrd="0" destOrd="0" presId="urn:microsoft.com/office/officeart/2005/8/layout/orgChart1"/>
    <dgm:cxn modelId="{590DD8FF-350A-4BE1-9B37-FD1D1201A63C}" type="presOf" srcId="{D0B67AFB-78F7-4C1A-AEDA-088649EFC697}" destId="{4ABA1B63-2743-49FA-9E72-CF245F462D7F}" srcOrd="1" destOrd="0" presId="urn:microsoft.com/office/officeart/2005/8/layout/orgChart1"/>
    <dgm:cxn modelId="{013732AD-13A7-4108-800F-9F286F010FA0}" srcId="{CCED5BF9-07F4-40B6-ACD8-A0235E56FF36}" destId="{1763B730-C753-4E74-BA35-E93E023F8972}" srcOrd="5" destOrd="0" parTransId="{3A707F5B-1E51-4BB3-BACA-256B6C9F9ABA}" sibTransId="{52DF657F-ADA0-417C-A332-B80CB908AFD0}"/>
    <dgm:cxn modelId="{BE20B6E9-83EB-461B-A3A0-4B1D11DE1BEF}" type="presOf" srcId="{0B17A1D4-41EC-491E-8DD5-FB253F31FE36}" destId="{34EB5CAA-0CE3-4B8B-BC67-0D865359DAAB}" srcOrd="0" destOrd="0" presId="urn:microsoft.com/office/officeart/2005/8/layout/orgChart1"/>
    <dgm:cxn modelId="{21C5F099-C806-43A5-9D59-75A7C3E1E1C6}" type="presOf" srcId="{89068787-AD0C-4EC1-89DC-299F6D58529C}" destId="{D2D8D194-962C-4FA7-801D-6443184A81A2}" srcOrd="0" destOrd="0" presId="urn:microsoft.com/office/officeart/2005/8/layout/orgChart1"/>
    <dgm:cxn modelId="{43DD7164-02E0-4417-B88B-790AD80718FA}" srcId="{CCED5BF9-07F4-40B6-ACD8-A0235E56FF36}" destId="{27B197B6-7DC8-4A94-B0BA-AED31407090D}" srcOrd="1" destOrd="0" parTransId="{A1A54D68-5569-4E8F-A074-385C4045CA5D}" sibTransId="{F0A90BAE-1A9E-4A9D-844A-04E2235F6FF2}"/>
    <dgm:cxn modelId="{02433FA8-4C14-4E08-9572-60CABDD8A13C}" type="presOf" srcId="{1B4DE0BA-423F-425D-86BE-6663EA98CBB8}" destId="{41BC83EB-6CA2-4DA2-A3CC-1979B3368F76}" srcOrd="1" destOrd="0" presId="urn:microsoft.com/office/officeart/2005/8/layout/orgChart1"/>
    <dgm:cxn modelId="{4CDBEBE7-C5BE-419F-95B8-7F951D4D0AA9}" type="presOf" srcId="{D33322C1-F8EE-4042-978C-FE2E6F5DFAB8}" destId="{548116B4-FBB7-4C9B-8193-5ACFB1D0F3FC}" srcOrd="0" destOrd="0" presId="urn:microsoft.com/office/officeart/2005/8/layout/orgChart1"/>
    <dgm:cxn modelId="{37FC7DD6-3C9C-4EB6-9B8C-1B5F50AEA132}" type="presOf" srcId="{C031A041-2E04-4A2A-857E-BC706DA3798D}" destId="{251F3DCD-5779-48DF-A260-017A7DED5909}" srcOrd="0" destOrd="0" presId="urn:microsoft.com/office/officeart/2005/8/layout/orgChart1"/>
    <dgm:cxn modelId="{32958B9C-2A6C-453C-A45E-EA89BF69ED9F}" type="presOf" srcId="{CCED5BF9-07F4-40B6-ACD8-A0235E56FF36}" destId="{25BA968B-ED66-422C-8C32-E51629297039}" srcOrd="1" destOrd="0" presId="urn:microsoft.com/office/officeart/2005/8/layout/orgChart1"/>
    <dgm:cxn modelId="{FF3DFE07-46A6-4353-9028-CC06FD9C8E8B}" type="presOf" srcId="{A090DE9A-8F64-4EF2-BB0A-37E5E7B0B1C7}" destId="{BC5E97DE-2195-4858-B4DD-1DA11624CFC4}" srcOrd="1" destOrd="0" presId="urn:microsoft.com/office/officeart/2005/8/layout/orgChart1"/>
    <dgm:cxn modelId="{8675671B-F5E9-409F-907A-75691D2013AB}" type="presOf" srcId="{4AD9EC04-9BD5-4910-B188-16A04DE95A94}" destId="{8D32C27E-415B-4E41-9917-7BE767F84175}" srcOrd="0" destOrd="0" presId="urn:microsoft.com/office/officeart/2005/8/layout/orgChart1"/>
    <dgm:cxn modelId="{BEF99404-D587-491B-A32F-A6C40A656398}" type="presOf" srcId="{19C96C6D-8325-417D-9AE6-ECA0BF64D6F3}" destId="{E51DAFC3-3EAB-46B0-A9B8-BA83EFBAAA83}" srcOrd="0" destOrd="0" presId="urn:microsoft.com/office/officeart/2005/8/layout/orgChart1"/>
    <dgm:cxn modelId="{4A82D0F9-0CDD-4A0D-B4D0-407AB57AA526}" type="presOf" srcId="{6AB080BF-4970-4242-A0B8-D31889A8A00D}" destId="{390060C1-C82B-4CC9-9B11-A911C025CD35}" srcOrd="1" destOrd="0" presId="urn:microsoft.com/office/officeart/2005/8/layout/orgChart1"/>
    <dgm:cxn modelId="{64996E6F-90BB-4FF6-B39E-C7FD04C64DD3}" srcId="{6AB080BF-4970-4242-A0B8-D31889A8A00D}" destId="{69672C98-9EDF-4A74-9DD5-E2B5D3621C2C}" srcOrd="1" destOrd="0" parTransId="{A970F5AB-555D-4944-9ADA-97E68EB1CA90}" sibTransId="{61F563FC-3BF6-4EA7-8747-3C59B1B1BF78}"/>
    <dgm:cxn modelId="{FFFEFDB0-7396-4017-9699-E94B534B9240}" srcId="{CCED5BF9-07F4-40B6-ACD8-A0235E56FF36}" destId="{2869F43B-7383-48FE-ACED-61ED09953C28}" srcOrd="9" destOrd="0" parTransId="{9FCFF5BA-5FFC-413D-9FFF-07288314A867}" sibTransId="{9E815BF5-3929-41DE-B801-0E01DFED309E}"/>
    <dgm:cxn modelId="{46E8B4EE-1B2C-4C76-AC03-490E40FCD64B}" type="presOf" srcId="{740B473D-EFB5-4115-B289-789DCB6D692D}" destId="{124A852F-2381-4B28-8CDB-FF19C52DAE12}" srcOrd="1" destOrd="0" presId="urn:microsoft.com/office/officeart/2005/8/layout/orgChart1"/>
    <dgm:cxn modelId="{336BF4E3-EB4C-4A1D-B057-98240FC97FF4}" type="presOf" srcId="{616AFE7A-A16F-447C-AB96-085D3FE7F2B3}" destId="{BB24D51F-6DEF-4EB7-B440-73278049ED9A}" srcOrd="0" destOrd="0" presId="urn:microsoft.com/office/officeart/2005/8/layout/orgChart1"/>
    <dgm:cxn modelId="{4F22A2E2-318A-4794-B6D1-49EE3952BB08}" srcId="{94F1118F-7F83-45AF-888B-2DD73398578D}" destId="{B3717658-FB9F-4BD1-A27A-EEBB963484BE}" srcOrd="1" destOrd="0" parTransId="{F81FF5E4-9328-405A-8669-CA722A894E62}" sibTransId="{15E90DA3-C85A-43EB-BD1C-9734FC3D0E5E}"/>
    <dgm:cxn modelId="{E89EFEA5-CA11-424C-BBE9-AA9DD2AC962C}" type="presOf" srcId="{87F187A2-8583-451D-A0CB-A3357B380996}" destId="{E0345F66-DD57-499D-BE31-59A6A516715E}" srcOrd="1" destOrd="0" presId="urn:microsoft.com/office/officeart/2005/8/layout/orgChart1"/>
    <dgm:cxn modelId="{0B40913E-9D9D-4B4C-A630-F5CE9E9594FF}" type="presOf" srcId="{A0B37AC1-F0DF-4EBD-9A38-70FD4F479180}" destId="{C3143808-D7ED-4C12-8CFA-AE23A8CFDB59}" srcOrd="0" destOrd="0" presId="urn:microsoft.com/office/officeart/2005/8/layout/orgChart1"/>
    <dgm:cxn modelId="{35E5B21F-534A-4339-A807-306DDACA5CDF}" srcId="{3DA952D4-AD85-4431-B4BD-C83C776506B3}" destId="{257E307C-5C99-4605-B1A8-5C5068E3E1BA}" srcOrd="3" destOrd="0" parTransId="{218129E2-2D4D-4EFC-BF7F-870F1F9AEF6F}" sibTransId="{1117F46C-A0B4-4A41-9AFB-CA7D961A5165}"/>
    <dgm:cxn modelId="{1CB99FDA-C53D-4889-8591-B8C21F618D8B}" type="presOf" srcId="{87F187A2-8583-451D-A0CB-A3357B380996}" destId="{8881F0B2-8A4F-415A-ABE7-11ED6379F23D}" srcOrd="0" destOrd="0" presId="urn:microsoft.com/office/officeart/2005/8/layout/orgChart1"/>
    <dgm:cxn modelId="{E5DEB738-10A5-45B8-A952-CAFD43E9208A}" type="presOf" srcId="{A1A54D68-5569-4E8F-A074-385C4045CA5D}" destId="{6048BEF4-63E3-4C05-8F8D-6873BFD33387}" srcOrd="0" destOrd="0" presId="urn:microsoft.com/office/officeart/2005/8/layout/orgChart1"/>
    <dgm:cxn modelId="{EDD35261-4F49-4C01-9B51-4A00DD6D7367}" srcId="{3DA952D4-AD85-4431-B4BD-C83C776506B3}" destId="{19C96C6D-8325-417D-9AE6-ECA0BF64D6F3}" srcOrd="1" destOrd="0" parTransId="{1B0E5C00-1A70-47D8-8409-A4B876C7B69F}" sibTransId="{45DF571B-DAD7-4145-95E7-0B53D5864CE3}"/>
    <dgm:cxn modelId="{E5644A07-5D9B-43FB-9491-4FA6B283B7AB}" srcId="{12E7CF7E-893C-4FFE-B365-737E05B03465}" destId="{C031A041-2E04-4A2A-857E-BC706DA3798D}" srcOrd="5" destOrd="0" parTransId="{49314EBF-D165-4038-9770-E42A263C8A49}" sibTransId="{C3EB82FB-513C-400F-92B4-3370639DEC1E}"/>
    <dgm:cxn modelId="{9BDE09F2-B4B7-49CF-B3C5-454AD388CBFB}" srcId="{740B473D-EFB5-4115-B289-789DCB6D692D}" destId="{616AFE7A-A16F-447C-AB96-085D3FE7F2B3}" srcOrd="0" destOrd="0" parTransId="{B7C4302B-8581-4996-B98C-D7A40C145A5A}" sibTransId="{0B3C37F0-5D5E-4952-B157-046B7633F70C}"/>
    <dgm:cxn modelId="{5AD5698D-6822-4CAF-8DE4-ADD07438A1E5}" type="presOf" srcId="{1763B730-C753-4E74-BA35-E93E023F8972}" destId="{17943AA6-9E93-4E6E-9653-C2EE957B21BF}" srcOrd="0" destOrd="0" presId="urn:microsoft.com/office/officeart/2005/8/layout/orgChart1"/>
    <dgm:cxn modelId="{9CB3C1B4-3705-43C8-854B-5AEA1181E651}" type="presOf" srcId="{A090DE9A-8F64-4EF2-BB0A-37E5E7B0B1C7}" destId="{7A45AD01-FFA2-498E-A9D2-C1659F558C59}" srcOrd="0" destOrd="0" presId="urn:microsoft.com/office/officeart/2005/8/layout/orgChart1"/>
    <dgm:cxn modelId="{2D3E1AFB-E316-460A-A81F-DFA9ACDDE2B6}" type="presParOf" srcId="{C3143808-D7ED-4C12-8CFA-AE23A8CFDB59}" destId="{9EF2FCCC-8CE5-46ED-A799-A81221C5E1A2}" srcOrd="0" destOrd="0" presId="urn:microsoft.com/office/officeart/2005/8/layout/orgChart1"/>
    <dgm:cxn modelId="{6CEBE868-C5BD-4443-B13F-62C5B610C4E8}" type="presParOf" srcId="{9EF2FCCC-8CE5-46ED-A799-A81221C5E1A2}" destId="{9F08E3DB-6363-4F26-A7C0-A0E1B69E5E85}" srcOrd="0" destOrd="0" presId="urn:microsoft.com/office/officeart/2005/8/layout/orgChart1"/>
    <dgm:cxn modelId="{3112C088-52B1-4A9E-BC56-21FE9D62D7B6}" type="presParOf" srcId="{9F08E3DB-6363-4F26-A7C0-A0E1B69E5E85}" destId="{F8486E7B-719C-42C7-A9A0-FBBFDEEDF2F6}" srcOrd="0" destOrd="0" presId="urn:microsoft.com/office/officeart/2005/8/layout/orgChart1"/>
    <dgm:cxn modelId="{AF360F0B-F7FA-463D-B4A8-0E5BC7897EF8}" type="presParOf" srcId="{9F08E3DB-6363-4F26-A7C0-A0E1B69E5E85}" destId="{0B849A95-CCFA-4ABB-AE2B-DE37F423BC8C}" srcOrd="1" destOrd="0" presId="urn:microsoft.com/office/officeart/2005/8/layout/orgChart1"/>
    <dgm:cxn modelId="{7909AF88-8B9C-49B3-A687-1FC1430237CF}" type="presParOf" srcId="{9EF2FCCC-8CE5-46ED-A799-A81221C5E1A2}" destId="{9ADD42C5-6593-48F9-BC63-D4B984E06AB6}" srcOrd="1" destOrd="0" presId="urn:microsoft.com/office/officeart/2005/8/layout/orgChart1"/>
    <dgm:cxn modelId="{248860F2-3C97-4499-81F1-179947C1F5D8}" type="presParOf" srcId="{9ADD42C5-6593-48F9-BC63-D4B984E06AB6}" destId="{F461A751-7B74-40D3-8E22-35E89EDD7104}" srcOrd="0" destOrd="0" presId="urn:microsoft.com/office/officeart/2005/8/layout/orgChart1"/>
    <dgm:cxn modelId="{9BAB688E-7AB2-4365-9C7A-B5D635D2604D}" type="presParOf" srcId="{9ADD42C5-6593-48F9-BC63-D4B984E06AB6}" destId="{79B5B3A5-2CAC-4E0B-B35A-F7299777FB90}" srcOrd="1" destOrd="0" presId="urn:microsoft.com/office/officeart/2005/8/layout/orgChart1"/>
    <dgm:cxn modelId="{4337E602-7BAF-4A35-81A6-F44D22F5C561}" type="presParOf" srcId="{79B5B3A5-2CAC-4E0B-B35A-F7299777FB90}" destId="{A2A40392-C5C1-4838-9AA2-B6193D3B273A}" srcOrd="0" destOrd="0" presId="urn:microsoft.com/office/officeart/2005/8/layout/orgChart1"/>
    <dgm:cxn modelId="{B982264C-CBF4-4462-9CAD-7AA1683DBEF5}" type="presParOf" srcId="{A2A40392-C5C1-4838-9AA2-B6193D3B273A}" destId="{B4021257-B7FD-4C7A-AC9D-6A6207109352}" srcOrd="0" destOrd="0" presId="urn:microsoft.com/office/officeart/2005/8/layout/orgChart1"/>
    <dgm:cxn modelId="{0D9334E9-C6AA-451C-BC83-E4AC19E9A5BD}" type="presParOf" srcId="{A2A40392-C5C1-4838-9AA2-B6193D3B273A}" destId="{830B0999-8AFC-4014-A35B-84856CB0B11F}" srcOrd="1" destOrd="0" presId="urn:microsoft.com/office/officeart/2005/8/layout/orgChart1"/>
    <dgm:cxn modelId="{B7AE2FC5-F011-4468-8DB0-E1E065F535B1}" type="presParOf" srcId="{79B5B3A5-2CAC-4E0B-B35A-F7299777FB90}" destId="{B941B452-5124-400A-B349-71F8B55D6219}" srcOrd="1" destOrd="0" presId="urn:microsoft.com/office/officeart/2005/8/layout/orgChart1"/>
    <dgm:cxn modelId="{1B68996E-E1F4-4FBA-A883-127EAE7438F0}" type="presParOf" srcId="{B941B452-5124-400A-B349-71F8B55D6219}" destId="{210B8283-4624-40E4-AF56-E355EA67E18C}" srcOrd="0" destOrd="0" presId="urn:microsoft.com/office/officeart/2005/8/layout/orgChart1"/>
    <dgm:cxn modelId="{02F9793F-462A-43F0-AD34-652B2EECB1EB}" type="presParOf" srcId="{B941B452-5124-400A-B349-71F8B55D6219}" destId="{DC680E96-E511-4406-B7AA-EB15FEF311EC}" srcOrd="1" destOrd="0" presId="urn:microsoft.com/office/officeart/2005/8/layout/orgChart1"/>
    <dgm:cxn modelId="{AC3F0B36-2963-4E49-84B7-A6386904D4D9}" type="presParOf" srcId="{DC680E96-E511-4406-B7AA-EB15FEF311EC}" destId="{31744953-2D0B-46FD-90AE-0D3113E5A360}" srcOrd="0" destOrd="0" presId="urn:microsoft.com/office/officeart/2005/8/layout/orgChart1"/>
    <dgm:cxn modelId="{042D8DF1-9474-4F95-9ECB-FB5B22734737}" type="presParOf" srcId="{31744953-2D0B-46FD-90AE-0D3113E5A360}" destId="{4A78013E-A530-4C4C-9C2B-056200BA8140}" srcOrd="0" destOrd="0" presId="urn:microsoft.com/office/officeart/2005/8/layout/orgChart1"/>
    <dgm:cxn modelId="{C9EB17AC-4375-4041-ADF9-80A36968C315}" type="presParOf" srcId="{31744953-2D0B-46FD-90AE-0D3113E5A360}" destId="{724AB668-2D78-494E-8E24-B0DB743A1284}" srcOrd="1" destOrd="0" presId="urn:microsoft.com/office/officeart/2005/8/layout/orgChart1"/>
    <dgm:cxn modelId="{ED5669B2-FE63-4A35-B54B-AC8FAA6BD740}" type="presParOf" srcId="{DC680E96-E511-4406-B7AA-EB15FEF311EC}" destId="{7E202C14-2684-4A8D-ADE0-7EA7B16697DA}" srcOrd="1" destOrd="0" presId="urn:microsoft.com/office/officeart/2005/8/layout/orgChart1"/>
    <dgm:cxn modelId="{AD55DEA4-BDAB-4109-8FBE-10070310C3A3}" type="presParOf" srcId="{7E202C14-2684-4A8D-ADE0-7EA7B16697DA}" destId="{9F0E7761-1742-4F10-A145-BEC76ED02870}" srcOrd="0" destOrd="0" presId="urn:microsoft.com/office/officeart/2005/8/layout/orgChart1"/>
    <dgm:cxn modelId="{3DF6BE8D-B39D-416A-9239-0B84357DF888}" type="presParOf" srcId="{7E202C14-2684-4A8D-ADE0-7EA7B16697DA}" destId="{E42D8720-142C-493E-A323-8FFDE05CBD88}" srcOrd="1" destOrd="0" presId="urn:microsoft.com/office/officeart/2005/8/layout/orgChart1"/>
    <dgm:cxn modelId="{595773E9-2D9D-49EB-BECB-DE091F998861}" type="presParOf" srcId="{E42D8720-142C-493E-A323-8FFDE05CBD88}" destId="{A4EC77B5-A2E3-4FD6-8E61-0EA1911D5AE4}" srcOrd="0" destOrd="0" presId="urn:microsoft.com/office/officeart/2005/8/layout/orgChart1"/>
    <dgm:cxn modelId="{098C61A8-735C-40DD-957F-C482A160B377}" type="presParOf" srcId="{A4EC77B5-A2E3-4FD6-8E61-0EA1911D5AE4}" destId="{A1426BF6-A2FD-40F4-A81F-AC291B300B9F}" srcOrd="0" destOrd="0" presId="urn:microsoft.com/office/officeart/2005/8/layout/orgChart1"/>
    <dgm:cxn modelId="{69C0F1CC-06A5-48D3-91A5-BCF57FB7B3B7}" type="presParOf" srcId="{A4EC77B5-A2E3-4FD6-8E61-0EA1911D5AE4}" destId="{B6CA18B5-6F53-4752-9BAC-172E15CD185C}" srcOrd="1" destOrd="0" presId="urn:microsoft.com/office/officeart/2005/8/layout/orgChart1"/>
    <dgm:cxn modelId="{0CCA5279-80D5-4058-9FBE-4F1F12D97780}" type="presParOf" srcId="{E42D8720-142C-493E-A323-8FFDE05CBD88}" destId="{5684499E-1B2D-4A27-A798-C65AFD222A23}" srcOrd="1" destOrd="0" presId="urn:microsoft.com/office/officeart/2005/8/layout/orgChart1"/>
    <dgm:cxn modelId="{912BF7B7-0663-48AC-A82D-FF38FD192FBD}" type="presParOf" srcId="{E42D8720-142C-493E-A323-8FFDE05CBD88}" destId="{13FE18D2-A542-446E-898F-7E486923544E}" srcOrd="2" destOrd="0" presId="urn:microsoft.com/office/officeart/2005/8/layout/orgChart1"/>
    <dgm:cxn modelId="{34CEC72C-90E9-4002-AC7C-95EE7DA60528}" type="presParOf" srcId="{DC680E96-E511-4406-B7AA-EB15FEF311EC}" destId="{A71FEDA9-ADCB-405C-B08A-D4F3494C0A7F}" srcOrd="2" destOrd="0" presId="urn:microsoft.com/office/officeart/2005/8/layout/orgChart1"/>
    <dgm:cxn modelId="{E608D6CF-7059-4B32-AB1B-269B5B466FCA}" type="presParOf" srcId="{B941B452-5124-400A-B349-71F8B55D6219}" destId="{D2D8D194-962C-4FA7-801D-6443184A81A2}" srcOrd="2" destOrd="0" presId="urn:microsoft.com/office/officeart/2005/8/layout/orgChart1"/>
    <dgm:cxn modelId="{141B84CB-187B-487A-822D-895434F3B190}" type="presParOf" srcId="{B941B452-5124-400A-B349-71F8B55D6219}" destId="{6AFBE1D9-FD4B-47DF-925E-6FC2E5F81B11}" srcOrd="3" destOrd="0" presId="urn:microsoft.com/office/officeart/2005/8/layout/orgChart1"/>
    <dgm:cxn modelId="{30AAAC96-C28E-4F52-9F1E-56B18BBE6C01}" type="presParOf" srcId="{6AFBE1D9-FD4B-47DF-925E-6FC2E5F81B11}" destId="{A3B7292F-58AB-4D38-A253-8E1B85E6F23B}" srcOrd="0" destOrd="0" presId="urn:microsoft.com/office/officeart/2005/8/layout/orgChart1"/>
    <dgm:cxn modelId="{5CB7F151-9E1A-4187-8EF8-B6AEBAAFD1AC}" type="presParOf" srcId="{A3B7292F-58AB-4D38-A253-8E1B85E6F23B}" destId="{4D0667A1-0EEE-40D7-8AB7-BFDBA7C4EF0D}" srcOrd="0" destOrd="0" presId="urn:microsoft.com/office/officeart/2005/8/layout/orgChart1"/>
    <dgm:cxn modelId="{25F668AE-3B4F-49B5-A876-41B675743751}" type="presParOf" srcId="{A3B7292F-58AB-4D38-A253-8E1B85E6F23B}" destId="{124A852F-2381-4B28-8CDB-FF19C52DAE12}" srcOrd="1" destOrd="0" presId="urn:microsoft.com/office/officeart/2005/8/layout/orgChart1"/>
    <dgm:cxn modelId="{56A1774F-CA9A-4A3A-AFCA-01D25E7CB3AF}" type="presParOf" srcId="{6AFBE1D9-FD4B-47DF-925E-6FC2E5F81B11}" destId="{7AD868D0-449E-4FE4-9C59-A06034091882}" srcOrd="1" destOrd="0" presId="urn:microsoft.com/office/officeart/2005/8/layout/orgChart1"/>
    <dgm:cxn modelId="{667D8CAA-13D9-4E6E-BDA0-1BFC5E260756}" type="presParOf" srcId="{7AD868D0-449E-4FE4-9C59-A06034091882}" destId="{F6C07457-FDBB-4B3A-9166-C0AB67C2D21C}" srcOrd="0" destOrd="0" presId="urn:microsoft.com/office/officeart/2005/8/layout/orgChart1"/>
    <dgm:cxn modelId="{816FE6AA-72C3-43DE-B2DE-5E7E23F9FDF3}" type="presParOf" srcId="{7AD868D0-449E-4FE4-9C59-A06034091882}" destId="{1E771182-AD42-4CC1-923C-2CAE3A384866}" srcOrd="1" destOrd="0" presId="urn:microsoft.com/office/officeart/2005/8/layout/orgChart1"/>
    <dgm:cxn modelId="{AAEDCF90-95D2-46F0-8ABF-0EB9340AC221}" type="presParOf" srcId="{1E771182-AD42-4CC1-923C-2CAE3A384866}" destId="{03D59CEE-AE4D-4D33-AE4D-1D16F2A150FE}" srcOrd="0" destOrd="0" presId="urn:microsoft.com/office/officeart/2005/8/layout/orgChart1"/>
    <dgm:cxn modelId="{A39A85FF-D37E-4EDE-A1D8-F0AEA3F1DAC2}" type="presParOf" srcId="{03D59CEE-AE4D-4D33-AE4D-1D16F2A150FE}" destId="{BB24D51F-6DEF-4EB7-B440-73278049ED9A}" srcOrd="0" destOrd="0" presId="urn:microsoft.com/office/officeart/2005/8/layout/orgChart1"/>
    <dgm:cxn modelId="{0CE65CD8-F777-4F1E-8E97-7D6C4D1D541E}" type="presParOf" srcId="{03D59CEE-AE4D-4D33-AE4D-1D16F2A150FE}" destId="{5146FAA3-FCEA-4937-88DC-97E9260702A1}" srcOrd="1" destOrd="0" presId="urn:microsoft.com/office/officeart/2005/8/layout/orgChart1"/>
    <dgm:cxn modelId="{DDC85115-ABF6-4CC7-B8E2-794EA04B499E}" type="presParOf" srcId="{1E771182-AD42-4CC1-923C-2CAE3A384866}" destId="{0D0CA624-C910-496F-B0C7-8E30DDF94A68}" srcOrd="1" destOrd="0" presId="urn:microsoft.com/office/officeart/2005/8/layout/orgChart1"/>
    <dgm:cxn modelId="{DDEDE611-A7DC-4F22-8D8C-3E73AD6BC570}" type="presParOf" srcId="{1E771182-AD42-4CC1-923C-2CAE3A384866}" destId="{8588FA6E-B894-429C-899B-BE0AD4C84574}" srcOrd="2" destOrd="0" presId="urn:microsoft.com/office/officeart/2005/8/layout/orgChart1"/>
    <dgm:cxn modelId="{EF4348C1-D287-49DF-8313-758622C90D66}" type="presParOf" srcId="{7AD868D0-449E-4FE4-9C59-A06034091882}" destId="{202CE89C-EB7E-4050-B070-F30CDFEA6B0A}" srcOrd="2" destOrd="0" presId="urn:microsoft.com/office/officeart/2005/8/layout/orgChart1"/>
    <dgm:cxn modelId="{D5D699FF-1A7D-4098-BF7E-AF86C324F912}" type="presParOf" srcId="{7AD868D0-449E-4FE4-9C59-A06034091882}" destId="{B9CE041A-FBAB-4BB0-9B6B-A14B287BBF38}" srcOrd="3" destOrd="0" presId="urn:microsoft.com/office/officeart/2005/8/layout/orgChart1"/>
    <dgm:cxn modelId="{4DB7F9A2-2F13-4E83-AA4B-58F89D90D74C}" type="presParOf" srcId="{B9CE041A-FBAB-4BB0-9B6B-A14B287BBF38}" destId="{2D700712-F193-4315-9672-D6C58E0B682D}" srcOrd="0" destOrd="0" presId="urn:microsoft.com/office/officeart/2005/8/layout/orgChart1"/>
    <dgm:cxn modelId="{8C9EE6FA-BECA-4F49-AD2A-A0859038EFF0}" type="presParOf" srcId="{2D700712-F193-4315-9672-D6C58E0B682D}" destId="{2DF89EFA-64DC-4ED0-B7CB-D5057507FA71}" srcOrd="0" destOrd="0" presId="urn:microsoft.com/office/officeart/2005/8/layout/orgChart1"/>
    <dgm:cxn modelId="{6A15D97D-4BFA-48D1-8400-3D9A2E859320}" type="presParOf" srcId="{2D700712-F193-4315-9672-D6C58E0B682D}" destId="{14F8D511-1DD2-415F-A170-BB368AD70761}" srcOrd="1" destOrd="0" presId="urn:microsoft.com/office/officeart/2005/8/layout/orgChart1"/>
    <dgm:cxn modelId="{44B8E9EF-72ED-497A-9C07-4752F2B6A2AE}" type="presParOf" srcId="{B9CE041A-FBAB-4BB0-9B6B-A14B287BBF38}" destId="{6076A486-1743-462F-9B82-88B3CC017CAA}" srcOrd="1" destOrd="0" presId="urn:microsoft.com/office/officeart/2005/8/layout/orgChart1"/>
    <dgm:cxn modelId="{65616CB8-545D-424C-9139-1092D9AAF08F}" type="presParOf" srcId="{B9CE041A-FBAB-4BB0-9B6B-A14B287BBF38}" destId="{53A27614-C7FC-47A2-9143-AD8D5DF7563A}" srcOrd="2" destOrd="0" presId="urn:microsoft.com/office/officeart/2005/8/layout/orgChart1"/>
    <dgm:cxn modelId="{7B8BDC37-5E15-4C06-93B0-42491DA52EC5}" type="presParOf" srcId="{7AD868D0-449E-4FE4-9C59-A06034091882}" destId="{1FDA82FD-8EC6-47CC-9CAB-CCCA9A176D55}" srcOrd="4" destOrd="0" presId="urn:microsoft.com/office/officeart/2005/8/layout/orgChart1"/>
    <dgm:cxn modelId="{213F465B-EA6A-4E9A-A597-7932160D8EF6}" type="presParOf" srcId="{7AD868D0-449E-4FE4-9C59-A06034091882}" destId="{C79941D4-B9B2-4588-8812-72A1EC6D84A7}" srcOrd="5" destOrd="0" presId="urn:microsoft.com/office/officeart/2005/8/layout/orgChart1"/>
    <dgm:cxn modelId="{EA4BBE9B-AFB0-4BC2-BB27-C01287B8BC8F}" type="presParOf" srcId="{C79941D4-B9B2-4588-8812-72A1EC6D84A7}" destId="{9F9472FB-F50C-4904-BA2C-C3DADE724086}" srcOrd="0" destOrd="0" presId="urn:microsoft.com/office/officeart/2005/8/layout/orgChart1"/>
    <dgm:cxn modelId="{60A99CE4-F4A5-4768-B01B-10E2A93CCC1B}" type="presParOf" srcId="{9F9472FB-F50C-4904-BA2C-C3DADE724086}" destId="{8881F0B2-8A4F-415A-ABE7-11ED6379F23D}" srcOrd="0" destOrd="0" presId="urn:microsoft.com/office/officeart/2005/8/layout/orgChart1"/>
    <dgm:cxn modelId="{DD586FAE-925F-45A5-966F-79EE4DFDABEF}" type="presParOf" srcId="{9F9472FB-F50C-4904-BA2C-C3DADE724086}" destId="{E0345F66-DD57-499D-BE31-59A6A516715E}" srcOrd="1" destOrd="0" presId="urn:microsoft.com/office/officeart/2005/8/layout/orgChart1"/>
    <dgm:cxn modelId="{D35A2DD0-4A55-447F-BB52-7616A9AA5AB8}" type="presParOf" srcId="{C79941D4-B9B2-4588-8812-72A1EC6D84A7}" destId="{D16E04EC-214A-4C74-801F-5E801074E29D}" srcOrd="1" destOrd="0" presId="urn:microsoft.com/office/officeart/2005/8/layout/orgChart1"/>
    <dgm:cxn modelId="{456F641A-0AE4-4A32-9AFE-A5898559A32F}" type="presParOf" srcId="{C79941D4-B9B2-4588-8812-72A1EC6D84A7}" destId="{651B5118-9385-413F-A870-9CB84C3B83E0}" srcOrd="2" destOrd="0" presId="urn:microsoft.com/office/officeart/2005/8/layout/orgChart1"/>
    <dgm:cxn modelId="{FD20F000-87A1-4A68-BFDD-60CF959E7206}" type="presParOf" srcId="{6AFBE1D9-FD4B-47DF-925E-6FC2E5F81B11}" destId="{994FF7B4-2A95-412B-9459-F843E9086603}" srcOrd="2" destOrd="0" presId="urn:microsoft.com/office/officeart/2005/8/layout/orgChart1"/>
    <dgm:cxn modelId="{2049C119-B8C0-4687-A50C-6F2FE6A9CC82}" type="presParOf" srcId="{B941B452-5124-400A-B349-71F8B55D6219}" destId="{78117003-3C6B-4FB4-9520-C01C13D06F68}" srcOrd="4" destOrd="0" presId="urn:microsoft.com/office/officeart/2005/8/layout/orgChart1"/>
    <dgm:cxn modelId="{7637943F-DD3A-467C-A050-AF1FA65DD390}" type="presParOf" srcId="{B941B452-5124-400A-B349-71F8B55D6219}" destId="{3D493A9A-2DED-4E26-9311-7700A5A924F4}" srcOrd="5" destOrd="0" presId="urn:microsoft.com/office/officeart/2005/8/layout/orgChart1"/>
    <dgm:cxn modelId="{4AE2650D-F969-4375-997A-507DE38A4786}" type="presParOf" srcId="{3D493A9A-2DED-4E26-9311-7700A5A924F4}" destId="{2447698B-0E36-4D85-BADD-7A823CF3EE80}" srcOrd="0" destOrd="0" presId="urn:microsoft.com/office/officeart/2005/8/layout/orgChart1"/>
    <dgm:cxn modelId="{C3D39040-ADFC-406E-865E-53A44F06590F}" type="presParOf" srcId="{2447698B-0E36-4D85-BADD-7A823CF3EE80}" destId="{BC44DCB2-2A66-44CA-8C92-46B2BF775E5B}" srcOrd="0" destOrd="0" presId="urn:microsoft.com/office/officeart/2005/8/layout/orgChart1"/>
    <dgm:cxn modelId="{DC70E8CF-B826-45DC-869E-4183D97B89F3}" type="presParOf" srcId="{2447698B-0E36-4D85-BADD-7A823CF3EE80}" destId="{E8168E70-F6E2-4FA7-8FA7-3086AEE70440}" srcOrd="1" destOrd="0" presId="urn:microsoft.com/office/officeart/2005/8/layout/orgChart1"/>
    <dgm:cxn modelId="{448AB8EE-D96D-4DE0-887A-CCAD2AA0431B}" type="presParOf" srcId="{3D493A9A-2DED-4E26-9311-7700A5A924F4}" destId="{29CDBF6B-1EFB-49BC-8498-02005C3A2008}" srcOrd="1" destOrd="0" presId="urn:microsoft.com/office/officeart/2005/8/layout/orgChart1"/>
    <dgm:cxn modelId="{CA8A06C8-B3F1-4554-A2B9-0B13FE66C72D}" type="presParOf" srcId="{29CDBF6B-1EFB-49BC-8498-02005C3A2008}" destId="{5E9F277E-B1E1-4910-9968-9483B4F81447}" srcOrd="0" destOrd="0" presId="urn:microsoft.com/office/officeart/2005/8/layout/orgChart1"/>
    <dgm:cxn modelId="{72EB8382-1DFC-4EE3-AA4C-FD128C0CA183}" type="presParOf" srcId="{29CDBF6B-1EFB-49BC-8498-02005C3A2008}" destId="{949EB4D1-83B0-4755-B925-65D96DCAC5C4}" srcOrd="1" destOrd="0" presId="urn:microsoft.com/office/officeart/2005/8/layout/orgChart1"/>
    <dgm:cxn modelId="{11EF9773-7FAA-4704-8587-3E3253113F0F}" type="presParOf" srcId="{949EB4D1-83B0-4755-B925-65D96DCAC5C4}" destId="{192D6656-1D40-4BEF-B153-65B616F4C93C}" srcOrd="0" destOrd="0" presId="urn:microsoft.com/office/officeart/2005/8/layout/orgChart1"/>
    <dgm:cxn modelId="{9F760537-8979-48B0-8375-27E0B916CA45}" type="presParOf" srcId="{192D6656-1D40-4BEF-B153-65B616F4C93C}" destId="{2489F165-4EF5-4B7C-9A9C-6ACE28892820}" srcOrd="0" destOrd="0" presId="urn:microsoft.com/office/officeart/2005/8/layout/orgChart1"/>
    <dgm:cxn modelId="{F6AD8418-B8C3-4B48-AA2D-F8CAE01D9ACD}" type="presParOf" srcId="{192D6656-1D40-4BEF-B153-65B616F4C93C}" destId="{691E8B3D-D8B0-45A3-B9BC-22C5D5D690E7}" srcOrd="1" destOrd="0" presId="urn:microsoft.com/office/officeart/2005/8/layout/orgChart1"/>
    <dgm:cxn modelId="{20E15AF8-7EFF-4672-8125-7EBC5FAA4769}" type="presParOf" srcId="{949EB4D1-83B0-4755-B925-65D96DCAC5C4}" destId="{358FD9F1-7366-4BA8-8792-93B1A38E0CF2}" srcOrd="1" destOrd="0" presId="urn:microsoft.com/office/officeart/2005/8/layout/orgChart1"/>
    <dgm:cxn modelId="{E86934C0-3067-4A85-B25D-510AA851F537}" type="presParOf" srcId="{949EB4D1-83B0-4755-B925-65D96DCAC5C4}" destId="{0F302EFF-19E2-4983-BE22-CFE392515C22}" srcOrd="2" destOrd="0" presId="urn:microsoft.com/office/officeart/2005/8/layout/orgChart1"/>
    <dgm:cxn modelId="{FB1542FA-10FF-4055-9916-9E78EF64FEE6}" type="presParOf" srcId="{29CDBF6B-1EFB-49BC-8498-02005C3A2008}" destId="{988309AD-121E-4A09-A19F-4455BCD05A9D}" srcOrd="2" destOrd="0" presId="urn:microsoft.com/office/officeart/2005/8/layout/orgChart1"/>
    <dgm:cxn modelId="{9BA216B3-7000-4B67-A9F7-EEBD9ADAA4BE}" type="presParOf" srcId="{29CDBF6B-1EFB-49BC-8498-02005C3A2008}" destId="{C93F0257-F826-4C1D-939F-B1C4F3F9A96C}" srcOrd="3" destOrd="0" presId="urn:microsoft.com/office/officeart/2005/8/layout/orgChart1"/>
    <dgm:cxn modelId="{33B69124-F25E-4AD8-AC7D-E15150BB0CA8}" type="presParOf" srcId="{C93F0257-F826-4C1D-939F-B1C4F3F9A96C}" destId="{C316D401-0C9B-4F2D-BDD9-3285102080EC}" srcOrd="0" destOrd="0" presId="urn:microsoft.com/office/officeart/2005/8/layout/orgChart1"/>
    <dgm:cxn modelId="{BEA8AF0A-54C6-4486-A65D-6262D7C6968C}" type="presParOf" srcId="{C316D401-0C9B-4F2D-BDD9-3285102080EC}" destId="{F222F026-C94D-43BB-AC9E-2E958618589C}" srcOrd="0" destOrd="0" presId="urn:microsoft.com/office/officeart/2005/8/layout/orgChart1"/>
    <dgm:cxn modelId="{08E9CE4F-E0EC-4B50-8894-DBB6F0860680}" type="presParOf" srcId="{C316D401-0C9B-4F2D-BDD9-3285102080EC}" destId="{E08E722F-4A9A-4FC8-80EE-110DA20DCA5F}" srcOrd="1" destOrd="0" presId="urn:microsoft.com/office/officeart/2005/8/layout/orgChart1"/>
    <dgm:cxn modelId="{FF1636FA-70EC-4802-84B7-9EE52C728327}" type="presParOf" srcId="{C93F0257-F826-4C1D-939F-B1C4F3F9A96C}" destId="{FB6CCABC-2E90-41FA-922D-179AA6545E30}" srcOrd="1" destOrd="0" presId="urn:microsoft.com/office/officeart/2005/8/layout/orgChart1"/>
    <dgm:cxn modelId="{C9D9C787-1687-425F-A3E4-FDB45F519EDC}" type="presParOf" srcId="{C93F0257-F826-4C1D-939F-B1C4F3F9A96C}" destId="{462A5FBC-C519-4991-9D00-44252E8BFE23}" srcOrd="2" destOrd="0" presId="urn:microsoft.com/office/officeart/2005/8/layout/orgChart1"/>
    <dgm:cxn modelId="{9169D558-033B-49E2-B2C6-968B878D8362}" type="presParOf" srcId="{29CDBF6B-1EFB-49BC-8498-02005C3A2008}" destId="{667EDE06-6142-4973-9EC8-B4E50DA24600}" srcOrd="4" destOrd="0" presId="urn:microsoft.com/office/officeart/2005/8/layout/orgChart1"/>
    <dgm:cxn modelId="{1E71AF26-5FC6-453B-87B1-ACD5D6357E29}" type="presParOf" srcId="{29CDBF6B-1EFB-49BC-8498-02005C3A2008}" destId="{15374B03-846A-4A34-95D9-236530EF47A3}" srcOrd="5" destOrd="0" presId="urn:microsoft.com/office/officeart/2005/8/layout/orgChart1"/>
    <dgm:cxn modelId="{F1B6F185-D121-462A-B7B7-6919C352EEC7}" type="presParOf" srcId="{15374B03-846A-4A34-95D9-236530EF47A3}" destId="{842BB68A-793C-4C34-AE8E-4E4BA01C8E0A}" srcOrd="0" destOrd="0" presId="urn:microsoft.com/office/officeart/2005/8/layout/orgChart1"/>
    <dgm:cxn modelId="{B1819643-85C6-47F6-99BD-9245E1099A02}" type="presParOf" srcId="{842BB68A-793C-4C34-AE8E-4E4BA01C8E0A}" destId="{684E4CF9-ED61-4BE3-909D-CAED36BDE25D}" srcOrd="0" destOrd="0" presId="urn:microsoft.com/office/officeart/2005/8/layout/orgChart1"/>
    <dgm:cxn modelId="{21B84A66-7E32-4FB1-86D5-8D39E4CCD201}" type="presParOf" srcId="{842BB68A-793C-4C34-AE8E-4E4BA01C8E0A}" destId="{17C3C58B-0E69-44D0-A97E-6B6DA19305A1}" srcOrd="1" destOrd="0" presId="urn:microsoft.com/office/officeart/2005/8/layout/orgChart1"/>
    <dgm:cxn modelId="{577C983E-EC1B-48C8-B48E-B4635483B55A}" type="presParOf" srcId="{15374B03-846A-4A34-95D9-236530EF47A3}" destId="{E005DBE6-6505-4F8C-A88B-11B426137695}" srcOrd="1" destOrd="0" presId="urn:microsoft.com/office/officeart/2005/8/layout/orgChart1"/>
    <dgm:cxn modelId="{0FEA2FAB-D774-4683-A66A-4D1F8445170D}" type="presParOf" srcId="{15374B03-846A-4A34-95D9-236530EF47A3}" destId="{17046DD7-1663-418F-9B33-E6DF6FFB4D82}" srcOrd="2" destOrd="0" presId="urn:microsoft.com/office/officeart/2005/8/layout/orgChart1"/>
    <dgm:cxn modelId="{83F77EFC-D629-4782-8024-BE3D107FC6E1}" type="presParOf" srcId="{3D493A9A-2DED-4E26-9311-7700A5A924F4}" destId="{71E9985D-EA0F-4345-A0FF-A4239B750E11}" srcOrd="2" destOrd="0" presId="urn:microsoft.com/office/officeart/2005/8/layout/orgChart1"/>
    <dgm:cxn modelId="{F50EBC96-32AA-440D-A98C-4A4BDD8899A7}" type="presParOf" srcId="{B941B452-5124-400A-B349-71F8B55D6219}" destId="{02C4171A-1B1A-4C8A-8E40-012C2DB0CC53}" srcOrd="6" destOrd="0" presId="urn:microsoft.com/office/officeart/2005/8/layout/orgChart1"/>
    <dgm:cxn modelId="{594FE275-D9C0-4709-9EB3-D760885DE1D1}" type="presParOf" srcId="{B941B452-5124-400A-B349-71F8B55D6219}" destId="{FFED76F4-F416-446B-A4DE-4F51E0877B74}" srcOrd="7" destOrd="0" presId="urn:microsoft.com/office/officeart/2005/8/layout/orgChart1"/>
    <dgm:cxn modelId="{6D87D991-88F8-4F9F-B2A3-5B84CB520095}" type="presParOf" srcId="{FFED76F4-F416-446B-A4DE-4F51E0877B74}" destId="{1F453F61-E0D2-43E0-83ED-A40005853E3A}" srcOrd="0" destOrd="0" presId="urn:microsoft.com/office/officeart/2005/8/layout/orgChart1"/>
    <dgm:cxn modelId="{DA31490A-4D6E-4EB7-ACFE-348DAC77B308}" type="presParOf" srcId="{1F453F61-E0D2-43E0-83ED-A40005853E3A}" destId="{1E9F7680-3AF9-49DE-9459-2D2EF6825051}" srcOrd="0" destOrd="0" presId="urn:microsoft.com/office/officeart/2005/8/layout/orgChart1"/>
    <dgm:cxn modelId="{F9BFD4B7-F9CB-4882-8062-A9E704A2A91D}" type="presParOf" srcId="{1F453F61-E0D2-43E0-83ED-A40005853E3A}" destId="{41BC83EB-6CA2-4DA2-A3CC-1979B3368F76}" srcOrd="1" destOrd="0" presId="urn:microsoft.com/office/officeart/2005/8/layout/orgChart1"/>
    <dgm:cxn modelId="{CA63DED0-1EF4-4420-A7A8-BF0521FA559B}" type="presParOf" srcId="{FFED76F4-F416-446B-A4DE-4F51E0877B74}" destId="{9D1817B4-772D-4885-ABF7-AB9782D89C12}" srcOrd="1" destOrd="0" presId="urn:microsoft.com/office/officeart/2005/8/layout/orgChart1"/>
    <dgm:cxn modelId="{E7E6061D-860B-454E-A07F-33F942922FF2}" type="presParOf" srcId="{FFED76F4-F416-446B-A4DE-4F51E0877B74}" destId="{27F452B5-480F-4210-9317-C17204507AFD}" srcOrd="2" destOrd="0" presId="urn:microsoft.com/office/officeart/2005/8/layout/orgChart1"/>
    <dgm:cxn modelId="{5670D971-17CF-40F7-AC4B-D4CC9CBB4265}" type="presParOf" srcId="{B941B452-5124-400A-B349-71F8B55D6219}" destId="{AA1E19E5-46D2-4681-B566-74E877404E47}" srcOrd="8" destOrd="0" presId="urn:microsoft.com/office/officeart/2005/8/layout/orgChart1"/>
    <dgm:cxn modelId="{A502CB74-CA68-48E3-92D0-440219BDD96E}" type="presParOf" srcId="{B941B452-5124-400A-B349-71F8B55D6219}" destId="{C8D8AF53-31ED-4972-B50B-049015C24744}" srcOrd="9" destOrd="0" presId="urn:microsoft.com/office/officeart/2005/8/layout/orgChart1"/>
    <dgm:cxn modelId="{E4D001DF-8091-4AF1-A27F-D0F7D331287E}" type="presParOf" srcId="{C8D8AF53-31ED-4972-B50B-049015C24744}" destId="{50CA4AB8-73F9-48B0-88F4-BA0FC4A66CB8}" srcOrd="0" destOrd="0" presId="urn:microsoft.com/office/officeart/2005/8/layout/orgChart1"/>
    <dgm:cxn modelId="{BA59BC2B-7C6A-40D1-B38A-DB25CBA8A0ED}" type="presParOf" srcId="{50CA4AB8-73F9-48B0-88F4-BA0FC4A66CB8}" destId="{386F2FCE-120B-4051-ADE9-F01AEDCC464B}" srcOrd="0" destOrd="0" presId="urn:microsoft.com/office/officeart/2005/8/layout/orgChart1"/>
    <dgm:cxn modelId="{49C4DE01-21AE-4AA4-AB9A-D205E7B68194}" type="presParOf" srcId="{50CA4AB8-73F9-48B0-88F4-BA0FC4A66CB8}" destId="{FD0AC7F4-CCA9-4940-999C-443DD00AB826}" srcOrd="1" destOrd="0" presId="urn:microsoft.com/office/officeart/2005/8/layout/orgChart1"/>
    <dgm:cxn modelId="{47C9A20E-357D-4A9E-8355-6F543BD72C1F}" type="presParOf" srcId="{C8D8AF53-31ED-4972-B50B-049015C24744}" destId="{A1DB8367-448F-4A14-AF4A-F9C271FFFC6E}" srcOrd="1" destOrd="0" presId="urn:microsoft.com/office/officeart/2005/8/layout/orgChart1"/>
    <dgm:cxn modelId="{9E544B7A-0D54-48E9-B693-1DF5A118346B}" type="presParOf" srcId="{A1DB8367-448F-4A14-AF4A-F9C271FFFC6E}" destId="{A371C51E-599E-4F01-B94E-2D42DA3F5191}" srcOrd="0" destOrd="0" presId="urn:microsoft.com/office/officeart/2005/8/layout/orgChart1"/>
    <dgm:cxn modelId="{55932843-A4FD-4BE1-B9A1-3117B349E096}" type="presParOf" srcId="{A1DB8367-448F-4A14-AF4A-F9C271FFFC6E}" destId="{279CE7E2-65A1-4169-B3BE-6DA2C4DC76ED}" srcOrd="1" destOrd="0" presId="urn:microsoft.com/office/officeart/2005/8/layout/orgChart1"/>
    <dgm:cxn modelId="{89400CBF-1CD5-47F3-86D3-7B1FD9EE27A8}" type="presParOf" srcId="{279CE7E2-65A1-4169-B3BE-6DA2C4DC76ED}" destId="{2194B608-FED7-4857-95C0-BAE673AB1798}" srcOrd="0" destOrd="0" presId="urn:microsoft.com/office/officeart/2005/8/layout/orgChart1"/>
    <dgm:cxn modelId="{C473ACFD-1995-4F13-90B9-852B02FFF482}" type="presParOf" srcId="{2194B608-FED7-4857-95C0-BAE673AB1798}" destId="{C27FC46E-ACD4-4A99-BBA6-E61E47C69C8E}" srcOrd="0" destOrd="0" presId="urn:microsoft.com/office/officeart/2005/8/layout/orgChart1"/>
    <dgm:cxn modelId="{469027D7-F4F1-4120-8C5A-2EE5F294D4ED}" type="presParOf" srcId="{2194B608-FED7-4857-95C0-BAE673AB1798}" destId="{4ABA1B63-2743-49FA-9E72-CF245F462D7F}" srcOrd="1" destOrd="0" presId="urn:microsoft.com/office/officeart/2005/8/layout/orgChart1"/>
    <dgm:cxn modelId="{7F82538A-D129-4AD6-B9B2-69E42B5405D6}" type="presParOf" srcId="{279CE7E2-65A1-4169-B3BE-6DA2C4DC76ED}" destId="{2B91B195-38C2-46B4-818D-ABF05DDE783C}" srcOrd="1" destOrd="0" presId="urn:microsoft.com/office/officeart/2005/8/layout/orgChart1"/>
    <dgm:cxn modelId="{3EFB5328-A7D0-486D-BC8E-8035FA06E5F2}" type="presParOf" srcId="{279CE7E2-65A1-4169-B3BE-6DA2C4DC76ED}" destId="{54569201-FD09-47BD-B509-C93D7D323CFC}" srcOrd="2" destOrd="0" presId="urn:microsoft.com/office/officeart/2005/8/layout/orgChart1"/>
    <dgm:cxn modelId="{A0DD7EFE-71F5-48EE-8646-37680632CA41}" type="presParOf" srcId="{C8D8AF53-31ED-4972-B50B-049015C24744}" destId="{5DB54EBE-4DE9-4EA9-A4F1-6C719F662275}" srcOrd="2" destOrd="0" presId="urn:microsoft.com/office/officeart/2005/8/layout/orgChart1"/>
    <dgm:cxn modelId="{7A5E38B0-D547-451C-8D8F-DECE1D91D9F1}" type="presParOf" srcId="{B941B452-5124-400A-B349-71F8B55D6219}" destId="{FE4DCE00-10C8-4649-BF80-50F85A805FB7}" srcOrd="10" destOrd="0" presId="urn:microsoft.com/office/officeart/2005/8/layout/orgChart1"/>
    <dgm:cxn modelId="{5646EB7A-664C-4F04-9AB6-26978089D983}" type="presParOf" srcId="{B941B452-5124-400A-B349-71F8B55D6219}" destId="{4EF4C0F5-709C-4A2A-92B1-B00F57B57D5C}" srcOrd="11" destOrd="0" presId="urn:microsoft.com/office/officeart/2005/8/layout/orgChart1"/>
    <dgm:cxn modelId="{6F48A502-303C-4533-80CA-D01F15C6E4ED}" type="presParOf" srcId="{4EF4C0F5-709C-4A2A-92B1-B00F57B57D5C}" destId="{4D1AC318-4E55-416D-A200-F78C24DD700C}" srcOrd="0" destOrd="0" presId="urn:microsoft.com/office/officeart/2005/8/layout/orgChart1"/>
    <dgm:cxn modelId="{BEA0867F-3978-469F-A95D-4ABD54A6394B}" type="presParOf" srcId="{4D1AC318-4E55-416D-A200-F78C24DD700C}" destId="{251F3DCD-5779-48DF-A260-017A7DED5909}" srcOrd="0" destOrd="0" presId="urn:microsoft.com/office/officeart/2005/8/layout/orgChart1"/>
    <dgm:cxn modelId="{6109E4D2-C217-4DE1-A89E-5ADCF4DA4F71}" type="presParOf" srcId="{4D1AC318-4E55-416D-A200-F78C24DD700C}" destId="{F38BA3D2-EF0D-4195-AD47-193F9A07570E}" srcOrd="1" destOrd="0" presId="urn:microsoft.com/office/officeart/2005/8/layout/orgChart1"/>
    <dgm:cxn modelId="{490221BB-083F-4BB7-B37F-781A253F212F}" type="presParOf" srcId="{4EF4C0F5-709C-4A2A-92B1-B00F57B57D5C}" destId="{F97843B2-2AF4-47A3-86A5-4E567BF045D4}" srcOrd="1" destOrd="0" presId="urn:microsoft.com/office/officeart/2005/8/layout/orgChart1"/>
    <dgm:cxn modelId="{221C9675-3E50-4B08-B8E7-22D8D23737C8}" type="presParOf" srcId="{4EF4C0F5-709C-4A2A-92B1-B00F57B57D5C}" destId="{EEC53390-7F89-4888-AF42-5F0EDA4C1C19}" srcOrd="2" destOrd="0" presId="urn:microsoft.com/office/officeart/2005/8/layout/orgChart1"/>
    <dgm:cxn modelId="{40C18C8C-22C6-487E-8E63-B7D0010C6624}" type="presParOf" srcId="{79B5B3A5-2CAC-4E0B-B35A-F7299777FB90}" destId="{FBF6D500-9D8B-4F38-9014-BA989C05222C}" srcOrd="2" destOrd="0" presId="urn:microsoft.com/office/officeart/2005/8/layout/orgChart1"/>
    <dgm:cxn modelId="{4743351C-5608-4C82-BAB1-4860AFDB6073}" type="presParOf" srcId="{9ADD42C5-6593-48F9-BC63-D4B984E06AB6}" destId="{86D94064-0C29-48D1-ADCD-1B33A92BB481}" srcOrd="2" destOrd="0" presId="urn:microsoft.com/office/officeart/2005/8/layout/orgChart1"/>
    <dgm:cxn modelId="{33C56A50-D165-4333-955E-2EBF2F953240}" type="presParOf" srcId="{9ADD42C5-6593-48F9-BC63-D4B984E06AB6}" destId="{EA091545-50F4-407C-8557-A1FFDAD980DF}" srcOrd="3" destOrd="0" presId="urn:microsoft.com/office/officeart/2005/8/layout/orgChart1"/>
    <dgm:cxn modelId="{0F81A4A3-5E6A-45AF-A497-F1B855A9FD64}" type="presParOf" srcId="{EA091545-50F4-407C-8557-A1FFDAD980DF}" destId="{5836FE67-5790-4C66-A434-F5209F3EE6C0}" srcOrd="0" destOrd="0" presId="urn:microsoft.com/office/officeart/2005/8/layout/orgChart1"/>
    <dgm:cxn modelId="{9ADB1E13-C168-4941-9C62-D5E991CC8EC2}" type="presParOf" srcId="{5836FE67-5790-4C66-A434-F5209F3EE6C0}" destId="{E51DAFC3-3EAB-46B0-A9B8-BA83EFBAAA83}" srcOrd="0" destOrd="0" presId="urn:microsoft.com/office/officeart/2005/8/layout/orgChart1"/>
    <dgm:cxn modelId="{7547A548-D90A-4366-9055-59431FAE84AC}" type="presParOf" srcId="{5836FE67-5790-4C66-A434-F5209F3EE6C0}" destId="{AFC5E194-1126-4932-8F63-155578E053D2}" srcOrd="1" destOrd="0" presId="urn:microsoft.com/office/officeart/2005/8/layout/orgChart1"/>
    <dgm:cxn modelId="{4766D724-5F23-46CA-8A55-3DBD692806F7}" type="presParOf" srcId="{EA091545-50F4-407C-8557-A1FFDAD980DF}" destId="{8201D312-EEE5-4E62-823E-3A0BA75610D8}" srcOrd="1" destOrd="0" presId="urn:microsoft.com/office/officeart/2005/8/layout/orgChart1"/>
    <dgm:cxn modelId="{AEF36F65-2B2F-468E-825E-C97AA979A54C}" type="presParOf" srcId="{EA091545-50F4-407C-8557-A1FFDAD980DF}" destId="{8E7931E6-FFDA-4A0F-BFF5-C4B5DD9D84AC}" srcOrd="2" destOrd="0" presId="urn:microsoft.com/office/officeart/2005/8/layout/orgChart1"/>
    <dgm:cxn modelId="{16540699-E18A-4AF4-98B7-85A835F15221}" type="presParOf" srcId="{9ADD42C5-6593-48F9-BC63-D4B984E06AB6}" destId="{3D38FCA6-336B-4B74-9A39-F19183D07955}" srcOrd="4" destOrd="0" presId="urn:microsoft.com/office/officeart/2005/8/layout/orgChart1"/>
    <dgm:cxn modelId="{E1187BE2-EC4A-472C-B38C-371C21904C72}" type="presParOf" srcId="{9ADD42C5-6593-48F9-BC63-D4B984E06AB6}" destId="{9BBB3B52-EB5B-426D-8637-1A90DDC91CE9}" srcOrd="5" destOrd="0" presId="urn:microsoft.com/office/officeart/2005/8/layout/orgChart1"/>
    <dgm:cxn modelId="{4861E067-3D9B-4389-B097-705404AD58FB}" type="presParOf" srcId="{9BBB3B52-EB5B-426D-8637-1A90DDC91CE9}" destId="{B7504BC6-B50F-49AA-A267-6B0B0DF6EFCE}" srcOrd="0" destOrd="0" presId="urn:microsoft.com/office/officeart/2005/8/layout/orgChart1"/>
    <dgm:cxn modelId="{325D66F4-952A-4028-931A-722E1A7A6A67}" type="presParOf" srcId="{B7504BC6-B50F-49AA-A267-6B0B0DF6EFCE}" destId="{ED052C2A-2CA1-43BA-8EEE-27CCA5638A9C}" srcOrd="0" destOrd="0" presId="urn:microsoft.com/office/officeart/2005/8/layout/orgChart1"/>
    <dgm:cxn modelId="{1663B551-954C-46C4-9E02-19E6DAAF7E6A}" type="presParOf" srcId="{B7504BC6-B50F-49AA-A267-6B0B0DF6EFCE}" destId="{390060C1-C82B-4CC9-9B11-A911C025CD35}" srcOrd="1" destOrd="0" presId="urn:microsoft.com/office/officeart/2005/8/layout/orgChart1"/>
    <dgm:cxn modelId="{439D3F70-A2CB-4ECF-9487-97527347E8C5}" type="presParOf" srcId="{9BBB3B52-EB5B-426D-8637-1A90DDC91CE9}" destId="{0D55A705-87FC-43C4-B337-4D2077D71CB9}" srcOrd="1" destOrd="0" presId="urn:microsoft.com/office/officeart/2005/8/layout/orgChart1"/>
    <dgm:cxn modelId="{9CA22E15-6C19-4035-B3FF-7CDD4628AFDF}" type="presParOf" srcId="{0D55A705-87FC-43C4-B337-4D2077D71CB9}" destId="{4FA58AD9-3FF3-4FD7-BAEF-EBA4796CA91C}" srcOrd="0" destOrd="0" presId="urn:microsoft.com/office/officeart/2005/8/layout/orgChart1"/>
    <dgm:cxn modelId="{BF2D599B-3386-4D6A-A028-5C26FA304DEC}" type="presParOf" srcId="{0D55A705-87FC-43C4-B337-4D2077D71CB9}" destId="{6FE2B45A-FD92-4D46-B2F2-23514D1A0F81}" srcOrd="1" destOrd="0" presId="urn:microsoft.com/office/officeart/2005/8/layout/orgChart1"/>
    <dgm:cxn modelId="{F340F503-21CF-47C1-83C9-A67F7217BA29}" type="presParOf" srcId="{6FE2B45A-FD92-4D46-B2F2-23514D1A0F81}" destId="{DD063897-88D7-48E6-9860-D4902FD9F1ED}" srcOrd="0" destOrd="0" presId="urn:microsoft.com/office/officeart/2005/8/layout/orgChart1"/>
    <dgm:cxn modelId="{A015EACA-9114-49C1-94D8-3EB5C8298C91}" type="presParOf" srcId="{DD063897-88D7-48E6-9860-D4902FD9F1ED}" destId="{E73399D7-7BE9-4020-9D3F-FA5980388260}" srcOrd="0" destOrd="0" presId="urn:microsoft.com/office/officeart/2005/8/layout/orgChart1"/>
    <dgm:cxn modelId="{538D8F8E-D82C-495C-A41A-B08F6341FC2C}" type="presParOf" srcId="{DD063897-88D7-48E6-9860-D4902FD9F1ED}" destId="{25BA968B-ED66-422C-8C32-E51629297039}" srcOrd="1" destOrd="0" presId="urn:microsoft.com/office/officeart/2005/8/layout/orgChart1"/>
    <dgm:cxn modelId="{55884406-6F02-495E-955C-FA86A6647A60}" type="presParOf" srcId="{6FE2B45A-FD92-4D46-B2F2-23514D1A0F81}" destId="{A01E9E37-DF26-4B32-8DC6-23CF1E29C68C}" srcOrd="1" destOrd="0" presId="urn:microsoft.com/office/officeart/2005/8/layout/orgChart1"/>
    <dgm:cxn modelId="{91B91D39-7D51-43B4-B492-60CB1D450208}" type="presParOf" srcId="{A01E9E37-DF26-4B32-8DC6-23CF1E29C68C}" destId="{E7CFEA5C-B1C8-4C4A-8AF7-166C191F488E}" srcOrd="0" destOrd="0" presId="urn:microsoft.com/office/officeart/2005/8/layout/orgChart1"/>
    <dgm:cxn modelId="{61C29AD5-EE44-45BD-BEF4-CFD997AAE7BC}" type="presParOf" srcId="{A01E9E37-DF26-4B32-8DC6-23CF1E29C68C}" destId="{6D38F049-D521-4880-BEDA-4BE29338086F}" srcOrd="1" destOrd="0" presId="urn:microsoft.com/office/officeart/2005/8/layout/orgChart1"/>
    <dgm:cxn modelId="{E4DF7701-F48E-4A7B-B6C1-7875E35D99D0}" type="presParOf" srcId="{6D38F049-D521-4880-BEDA-4BE29338086F}" destId="{118F6BE5-2FE6-40AE-80AE-C938302ED18B}" srcOrd="0" destOrd="0" presId="urn:microsoft.com/office/officeart/2005/8/layout/orgChart1"/>
    <dgm:cxn modelId="{3976FD71-F91D-4D81-96CF-19A22F876A27}" type="presParOf" srcId="{118F6BE5-2FE6-40AE-80AE-C938302ED18B}" destId="{9D8885B5-1495-4EBF-B67B-D09525FE3031}" srcOrd="0" destOrd="0" presId="urn:microsoft.com/office/officeart/2005/8/layout/orgChart1"/>
    <dgm:cxn modelId="{9A15E3D4-ABA9-40E9-8897-D992FB915351}" type="presParOf" srcId="{118F6BE5-2FE6-40AE-80AE-C938302ED18B}" destId="{13CD4EB0-B98C-42B9-B4BC-78A90D45F795}" srcOrd="1" destOrd="0" presId="urn:microsoft.com/office/officeart/2005/8/layout/orgChart1"/>
    <dgm:cxn modelId="{5D522B3E-C8AD-417C-9E3F-18801E586E5E}" type="presParOf" srcId="{6D38F049-D521-4880-BEDA-4BE29338086F}" destId="{10B26F70-F357-4729-844F-77FD14F59E06}" srcOrd="1" destOrd="0" presId="urn:microsoft.com/office/officeart/2005/8/layout/orgChart1"/>
    <dgm:cxn modelId="{6A91514A-82A8-491B-B445-5B0F91C2E2F9}" type="presParOf" srcId="{6D38F049-D521-4880-BEDA-4BE29338086F}" destId="{C0130B5A-688A-47DF-82D0-1200DF2C62CD}" srcOrd="2" destOrd="0" presId="urn:microsoft.com/office/officeart/2005/8/layout/orgChart1"/>
    <dgm:cxn modelId="{CF634290-B40B-47E9-983F-BD55967F966A}" type="presParOf" srcId="{A01E9E37-DF26-4B32-8DC6-23CF1E29C68C}" destId="{6048BEF4-63E3-4C05-8F8D-6873BFD33387}" srcOrd="2" destOrd="0" presId="urn:microsoft.com/office/officeart/2005/8/layout/orgChart1"/>
    <dgm:cxn modelId="{C9E8F37F-761F-4E47-96B3-69DFCCA526C6}" type="presParOf" srcId="{A01E9E37-DF26-4B32-8DC6-23CF1E29C68C}" destId="{3E194059-DB7D-4E2F-919A-C532370F4EB9}" srcOrd="3" destOrd="0" presId="urn:microsoft.com/office/officeart/2005/8/layout/orgChart1"/>
    <dgm:cxn modelId="{84326879-F5A3-4B3C-BE87-5662D79798B6}" type="presParOf" srcId="{3E194059-DB7D-4E2F-919A-C532370F4EB9}" destId="{5EE69810-DC07-47D7-B018-9682F1A6EAFA}" srcOrd="0" destOrd="0" presId="urn:microsoft.com/office/officeart/2005/8/layout/orgChart1"/>
    <dgm:cxn modelId="{7A006FCE-40C2-4C93-B193-904F3E12C05A}" type="presParOf" srcId="{5EE69810-DC07-47D7-B018-9682F1A6EAFA}" destId="{FCC60269-1C79-4842-B3F8-3D18CE1E47FD}" srcOrd="0" destOrd="0" presId="urn:microsoft.com/office/officeart/2005/8/layout/orgChart1"/>
    <dgm:cxn modelId="{CFF703AE-1592-4713-BD57-05DCF14A1317}" type="presParOf" srcId="{5EE69810-DC07-47D7-B018-9682F1A6EAFA}" destId="{B7480EF4-BA15-4FA6-805C-96B23922B7EE}" srcOrd="1" destOrd="0" presId="urn:microsoft.com/office/officeart/2005/8/layout/orgChart1"/>
    <dgm:cxn modelId="{3ABD67DF-7BA9-4E3D-B54C-64595974C935}" type="presParOf" srcId="{3E194059-DB7D-4E2F-919A-C532370F4EB9}" destId="{5A2641F1-749C-403A-9863-3FAB65E66B97}" srcOrd="1" destOrd="0" presId="urn:microsoft.com/office/officeart/2005/8/layout/orgChart1"/>
    <dgm:cxn modelId="{A64405C1-273F-40ED-BB5C-C3BD6A938E8B}" type="presParOf" srcId="{3E194059-DB7D-4E2F-919A-C532370F4EB9}" destId="{9B0CBC03-F723-4198-AAA6-23496724D8D1}" srcOrd="2" destOrd="0" presId="urn:microsoft.com/office/officeart/2005/8/layout/orgChart1"/>
    <dgm:cxn modelId="{CEB217B7-5596-429F-AC55-4028525A2319}" type="presParOf" srcId="{A01E9E37-DF26-4B32-8DC6-23CF1E29C68C}" destId="{22D0BA5F-6D0D-4F19-9E96-DC50B197E404}" srcOrd="4" destOrd="0" presId="urn:microsoft.com/office/officeart/2005/8/layout/orgChart1"/>
    <dgm:cxn modelId="{AAB18BAE-01FD-4B6A-9A5D-967DD22B474F}" type="presParOf" srcId="{A01E9E37-DF26-4B32-8DC6-23CF1E29C68C}" destId="{05BA256E-56EE-4A6A-A70D-1A3E72CF56AD}" srcOrd="5" destOrd="0" presId="urn:microsoft.com/office/officeart/2005/8/layout/orgChart1"/>
    <dgm:cxn modelId="{968E0BF2-04DF-428A-849F-BDA84F4BBB6E}" type="presParOf" srcId="{05BA256E-56EE-4A6A-A70D-1A3E72CF56AD}" destId="{C629A679-80B2-4590-A6C9-3C3FBC0D8FF9}" srcOrd="0" destOrd="0" presId="urn:microsoft.com/office/officeart/2005/8/layout/orgChart1"/>
    <dgm:cxn modelId="{7E6D16E2-4C01-412B-A1FF-857E4D8E8272}" type="presParOf" srcId="{C629A679-80B2-4590-A6C9-3C3FBC0D8FF9}" destId="{FC4B54F4-5699-41B7-8C00-375BF6A7447E}" srcOrd="0" destOrd="0" presId="urn:microsoft.com/office/officeart/2005/8/layout/orgChart1"/>
    <dgm:cxn modelId="{C840B9AA-8392-4F7D-8BFA-477F3F41598B}" type="presParOf" srcId="{C629A679-80B2-4590-A6C9-3C3FBC0D8FF9}" destId="{40DCE354-0C64-4DD0-A43E-511D3D922676}" srcOrd="1" destOrd="0" presId="urn:microsoft.com/office/officeart/2005/8/layout/orgChart1"/>
    <dgm:cxn modelId="{0E6EC976-4D6B-4C95-94F6-DE8475630BB1}" type="presParOf" srcId="{05BA256E-56EE-4A6A-A70D-1A3E72CF56AD}" destId="{3B705EC1-6364-47A5-83FF-770952E865B7}" srcOrd="1" destOrd="0" presId="urn:microsoft.com/office/officeart/2005/8/layout/orgChart1"/>
    <dgm:cxn modelId="{8FFA82D7-E5BE-4B08-BD7C-91733B592D86}" type="presParOf" srcId="{05BA256E-56EE-4A6A-A70D-1A3E72CF56AD}" destId="{6FA519B9-E447-4324-8041-F5A1441AF8E1}" srcOrd="2" destOrd="0" presId="urn:microsoft.com/office/officeart/2005/8/layout/orgChart1"/>
    <dgm:cxn modelId="{F81F9AC3-BE1E-4FEA-92EC-BF315ED96AF4}" type="presParOf" srcId="{A01E9E37-DF26-4B32-8DC6-23CF1E29C68C}" destId="{CAC966A8-7592-4802-A218-ECE78A85C180}" srcOrd="6" destOrd="0" presId="urn:microsoft.com/office/officeart/2005/8/layout/orgChart1"/>
    <dgm:cxn modelId="{9D46A51C-BE43-41ED-B727-F2DD6C0395EC}" type="presParOf" srcId="{A01E9E37-DF26-4B32-8DC6-23CF1E29C68C}" destId="{1F357428-1B63-434D-8CEF-47CA97BA21D1}" srcOrd="7" destOrd="0" presId="urn:microsoft.com/office/officeart/2005/8/layout/orgChart1"/>
    <dgm:cxn modelId="{C031CD22-ECA1-410B-9E0C-E91251DE2759}" type="presParOf" srcId="{1F357428-1B63-434D-8CEF-47CA97BA21D1}" destId="{CBA0ECC3-5F96-4624-AF0B-D845DB58BCDD}" srcOrd="0" destOrd="0" presId="urn:microsoft.com/office/officeart/2005/8/layout/orgChart1"/>
    <dgm:cxn modelId="{7D847D7B-D394-4D8A-8E75-605B844F5B03}" type="presParOf" srcId="{CBA0ECC3-5F96-4624-AF0B-D845DB58BCDD}" destId="{FA2CDEBA-98B2-4D3D-A39B-87CAA33AF335}" srcOrd="0" destOrd="0" presId="urn:microsoft.com/office/officeart/2005/8/layout/orgChart1"/>
    <dgm:cxn modelId="{9CA4C15F-EA14-4FEF-BC61-81DE03E12EFC}" type="presParOf" srcId="{CBA0ECC3-5F96-4624-AF0B-D845DB58BCDD}" destId="{0C2A7AE8-A6AD-439B-B24A-C1AD9D059936}" srcOrd="1" destOrd="0" presId="urn:microsoft.com/office/officeart/2005/8/layout/orgChart1"/>
    <dgm:cxn modelId="{79390FCF-732C-4688-88EB-6754D6C8EC31}" type="presParOf" srcId="{1F357428-1B63-434D-8CEF-47CA97BA21D1}" destId="{04DE8EDC-B9E4-4FED-9154-B33A49253B0B}" srcOrd="1" destOrd="0" presId="urn:microsoft.com/office/officeart/2005/8/layout/orgChart1"/>
    <dgm:cxn modelId="{351E890C-C661-4C31-8967-C9A7CEF187F5}" type="presParOf" srcId="{1F357428-1B63-434D-8CEF-47CA97BA21D1}" destId="{5E1A6395-5889-4D58-8F4A-A43497E5F644}" srcOrd="2" destOrd="0" presId="urn:microsoft.com/office/officeart/2005/8/layout/orgChart1"/>
    <dgm:cxn modelId="{AC3D8DF2-2261-43EB-B999-C364FF323362}" type="presParOf" srcId="{A01E9E37-DF26-4B32-8DC6-23CF1E29C68C}" destId="{CFB9B41A-F101-4974-A699-E30B6A2E6C44}" srcOrd="8" destOrd="0" presId="urn:microsoft.com/office/officeart/2005/8/layout/orgChart1"/>
    <dgm:cxn modelId="{067508EE-8F90-4562-B8EE-84C15A777720}" type="presParOf" srcId="{A01E9E37-DF26-4B32-8DC6-23CF1E29C68C}" destId="{90291333-6FA2-40E1-9825-DCA9A4A12D3F}" srcOrd="9" destOrd="0" presId="urn:microsoft.com/office/officeart/2005/8/layout/orgChart1"/>
    <dgm:cxn modelId="{AA8B467B-E564-4D1F-9631-BA13E15CB1B5}" type="presParOf" srcId="{90291333-6FA2-40E1-9825-DCA9A4A12D3F}" destId="{39923DE6-1070-4E33-85F1-AD85D3BCDD00}" srcOrd="0" destOrd="0" presId="urn:microsoft.com/office/officeart/2005/8/layout/orgChart1"/>
    <dgm:cxn modelId="{547435C1-A768-4DAF-A6D7-1BF98E58CD51}" type="presParOf" srcId="{39923DE6-1070-4E33-85F1-AD85D3BCDD00}" destId="{62A42FDC-5C05-4C61-872C-618E4E3BE26A}" srcOrd="0" destOrd="0" presId="urn:microsoft.com/office/officeart/2005/8/layout/orgChart1"/>
    <dgm:cxn modelId="{A55D455B-7AFE-4319-B852-A4B4A351DF39}" type="presParOf" srcId="{39923DE6-1070-4E33-85F1-AD85D3BCDD00}" destId="{FCDACA26-B804-4F8C-8450-14D4AC21003B}" srcOrd="1" destOrd="0" presId="urn:microsoft.com/office/officeart/2005/8/layout/orgChart1"/>
    <dgm:cxn modelId="{EAD04883-BA1C-468D-A0EC-E67BAF395E0B}" type="presParOf" srcId="{90291333-6FA2-40E1-9825-DCA9A4A12D3F}" destId="{84C1533D-9529-4FE0-8A14-F90F792621C6}" srcOrd="1" destOrd="0" presId="urn:microsoft.com/office/officeart/2005/8/layout/orgChart1"/>
    <dgm:cxn modelId="{A6791C2B-EA42-45C5-88F8-57B4568C0C47}" type="presParOf" srcId="{90291333-6FA2-40E1-9825-DCA9A4A12D3F}" destId="{67F7B5BD-FF29-41FE-95E5-CB8E41607336}" srcOrd="2" destOrd="0" presId="urn:microsoft.com/office/officeart/2005/8/layout/orgChart1"/>
    <dgm:cxn modelId="{3AB43833-CFE0-4642-BD21-7D003E7CE1DD}" type="presParOf" srcId="{A01E9E37-DF26-4B32-8DC6-23CF1E29C68C}" destId="{08E7C88C-4FAE-406F-9B4D-75BAB29BDF91}" srcOrd="10" destOrd="0" presId="urn:microsoft.com/office/officeart/2005/8/layout/orgChart1"/>
    <dgm:cxn modelId="{196BA3FC-C79B-4D68-A7DE-7B1F8E5B55DA}" type="presParOf" srcId="{A01E9E37-DF26-4B32-8DC6-23CF1E29C68C}" destId="{3502AD88-B5FF-4C2D-B210-94C2437EAEE4}" srcOrd="11" destOrd="0" presId="urn:microsoft.com/office/officeart/2005/8/layout/orgChart1"/>
    <dgm:cxn modelId="{98DA26E4-834D-4CB1-BA3E-BDFE44484EA7}" type="presParOf" srcId="{3502AD88-B5FF-4C2D-B210-94C2437EAEE4}" destId="{F9BC92BC-DE28-45C9-A338-66280886EA25}" srcOrd="0" destOrd="0" presId="urn:microsoft.com/office/officeart/2005/8/layout/orgChart1"/>
    <dgm:cxn modelId="{B55B19BB-8DB7-4D2E-A4F2-D94E9B1460D9}" type="presParOf" srcId="{F9BC92BC-DE28-45C9-A338-66280886EA25}" destId="{17943AA6-9E93-4E6E-9653-C2EE957B21BF}" srcOrd="0" destOrd="0" presId="urn:microsoft.com/office/officeart/2005/8/layout/orgChart1"/>
    <dgm:cxn modelId="{7F95A077-B84F-47B5-9446-B46D15D61E27}" type="presParOf" srcId="{F9BC92BC-DE28-45C9-A338-66280886EA25}" destId="{95DC0FEE-1E6A-4151-8358-82A8DEBD18C7}" srcOrd="1" destOrd="0" presId="urn:microsoft.com/office/officeart/2005/8/layout/orgChart1"/>
    <dgm:cxn modelId="{771ADB04-5AA2-4078-8CDF-648F55A07DE5}" type="presParOf" srcId="{3502AD88-B5FF-4C2D-B210-94C2437EAEE4}" destId="{990C01EB-99F3-4A92-ADA4-D44916B806BA}" srcOrd="1" destOrd="0" presId="urn:microsoft.com/office/officeart/2005/8/layout/orgChart1"/>
    <dgm:cxn modelId="{1BE2C669-2F42-4871-A507-4B8DC0074FC3}" type="presParOf" srcId="{3502AD88-B5FF-4C2D-B210-94C2437EAEE4}" destId="{F9336646-8AD6-463F-A160-F8EFB22BB15A}" srcOrd="2" destOrd="0" presId="urn:microsoft.com/office/officeart/2005/8/layout/orgChart1"/>
    <dgm:cxn modelId="{1EE255A5-1A1F-4FF6-993D-0C76DB63CD59}" type="presParOf" srcId="{A01E9E37-DF26-4B32-8DC6-23CF1E29C68C}" destId="{8D32C27E-415B-4E41-9917-7BE767F84175}" srcOrd="12" destOrd="0" presId="urn:microsoft.com/office/officeart/2005/8/layout/orgChart1"/>
    <dgm:cxn modelId="{F9867314-E3B0-4A8D-A955-05546D76D682}" type="presParOf" srcId="{A01E9E37-DF26-4B32-8DC6-23CF1E29C68C}" destId="{F02AA24E-ADE2-4F2F-BCBB-5E26882BD5A4}" srcOrd="13" destOrd="0" presId="urn:microsoft.com/office/officeart/2005/8/layout/orgChart1"/>
    <dgm:cxn modelId="{2D6067B6-8F84-4B98-8410-C778987426C7}" type="presParOf" srcId="{F02AA24E-ADE2-4F2F-BCBB-5E26882BD5A4}" destId="{EE691604-316E-44AA-945A-1E47678E7082}" srcOrd="0" destOrd="0" presId="urn:microsoft.com/office/officeart/2005/8/layout/orgChart1"/>
    <dgm:cxn modelId="{6C4E2B0B-044A-45F4-AEB2-FDD4FB955BBA}" type="presParOf" srcId="{EE691604-316E-44AA-945A-1E47678E7082}" destId="{1DE41B4D-D347-454D-BFF3-7CBE125637F4}" srcOrd="0" destOrd="0" presId="urn:microsoft.com/office/officeart/2005/8/layout/orgChart1"/>
    <dgm:cxn modelId="{2EE14AD8-C42D-44EB-80FB-402A38932BD5}" type="presParOf" srcId="{EE691604-316E-44AA-945A-1E47678E7082}" destId="{1CEFCDB0-5F68-47C0-9BBC-87A663F145E0}" srcOrd="1" destOrd="0" presId="urn:microsoft.com/office/officeart/2005/8/layout/orgChart1"/>
    <dgm:cxn modelId="{030CD155-9703-4A6D-84E0-2EC8CF623B9A}" type="presParOf" srcId="{F02AA24E-ADE2-4F2F-BCBB-5E26882BD5A4}" destId="{1E1153CA-7D88-47D6-9A7E-F2F25C0D4F12}" srcOrd="1" destOrd="0" presId="urn:microsoft.com/office/officeart/2005/8/layout/orgChart1"/>
    <dgm:cxn modelId="{0E708930-7FF1-4C39-86E7-43B82C354689}" type="presParOf" srcId="{F02AA24E-ADE2-4F2F-BCBB-5E26882BD5A4}" destId="{79818F4C-22AE-48EA-AEB1-6CB5BE6C2B39}" srcOrd="2" destOrd="0" presId="urn:microsoft.com/office/officeart/2005/8/layout/orgChart1"/>
    <dgm:cxn modelId="{7F38C92A-CDF5-4C83-BE66-37AD89D5CE1C}" type="presParOf" srcId="{A01E9E37-DF26-4B32-8DC6-23CF1E29C68C}" destId="{A54B401D-7E4C-4A19-8151-C02EFBEF18C5}" srcOrd="14" destOrd="0" presId="urn:microsoft.com/office/officeart/2005/8/layout/orgChart1"/>
    <dgm:cxn modelId="{99211A35-FA74-43DA-8251-7855D75F0350}" type="presParOf" srcId="{A01E9E37-DF26-4B32-8DC6-23CF1E29C68C}" destId="{6B3E92E4-44DF-4A0A-A348-C31D048CB163}" srcOrd="15" destOrd="0" presId="urn:microsoft.com/office/officeart/2005/8/layout/orgChart1"/>
    <dgm:cxn modelId="{A54E7355-9047-4493-A7E8-401DA0C9FB27}" type="presParOf" srcId="{6B3E92E4-44DF-4A0A-A348-C31D048CB163}" destId="{A2BC36AE-8D0A-4F3C-B6DB-BCDEB8C38315}" srcOrd="0" destOrd="0" presId="urn:microsoft.com/office/officeart/2005/8/layout/orgChart1"/>
    <dgm:cxn modelId="{B751051B-CFD2-4004-8674-6D9B9AFBF746}" type="presParOf" srcId="{A2BC36AE-8D0A-4F3C-B6DB-BCDEB8C38315}" destId="{C540A01F-1B9E-45E9-941B-809F629DC922}" srcOrd="0" destOrd="0" presId="urn:microsoft.com/office/officeart/2005/8/layout/orgChart1"/>
    <dgm:cxn modelId="{5D8CCD33-6056-48B1-92EE-BCFF6E9EF2BA}" type="presParOf" srcId="{A2BC36AE-8D0A-4F3C-B6DB-BCDEB8C38315}" destId="{93ED037A-FC9A-47A9-BBA8-E8CC5FFA616E}" srcOrd="1" destOrd="0" presId="urn:microsoft.com/office/officeart/2005/8/layout/orgChart1"/>
    <dgm:cxn modelId="{B1CABA5A-8D8B-4E14-9A83-132EA0C77D78}" type="presParOf" srcId="{6B3E92E4-44DF-4A0A-A348-C31D048CB163}" destId="{E8BCE847-790E-4FBE-9ABE-F9D3F1824F17}" srcOrd="1" destOrd="0" presId="urn:microsoft.com/office/officeart/2005/8/layout/orgChart1"/>
    <dgm:cxn modelId="{3FA5BC36-803D-489D-B04E-916DD3B0FBCB}" type="presParOf" srcId="{6B3E92E4-44DF-4A0A-A348-C31D048CB163}" destId="{1B2CC110-767F-4377-AFB4-3DCD8C00E299}" srcOrd="2" destOrd="0" presId="urn:microsoft.com/office/officeart/2005/8/layout/orgChart1"/>
    <dgm:cxn modelId="{C7EFBB2E-66DB-45CC-A851-58BF35E9E1BB}" type="presParOf" srcId="{A01E9E37-DF26-4B32-8DC6-23CF1E29C68C}" destId="{548116B4-FBB7-4C9B-8193-5ACFB1D0F3FC}" srcOrd="16" destOrd="0" presId="urn:microsoft.com/office/officeart/2005/8/layout/orgChart1"/>
    <dgm:cxn modelId="{67E5A85E-5820-4E45-BAED-6819B2F436FC}" type="presParOf" srcId="{A01E9E37-DF26-4B32-8DC6-23CF1E29C68C}" destId="{80FF0F8A-4850-4F8F-B70E-F0B2C31F7F54}" srcOrd="17" destOrd="0" presId="urn:microsoft.com/office/officeart/2005/8/layout/orgChart1"/>
    <dgm:cxn modelId="{51F211F7-D295-45B4-A4B4-0B568E7F5710}" type="presParOf" srcId="{80FF0F8A-4850-4F8F-B70E-F0B2C31F7F54}" destId="{C478EEF6-8A78-4DF6-BAA2-0CAC353824BA}" srcOrd="0" destOrd="0" presId="urn:microsoft.com/office/officeart/2005/8/layout/orgChart1"/>
    <dgm:cxn modelId="{75BB527E-B655-4C3B-A6C6-8424AA68E443}" type="presParOf" srcId="{C478EEF6-8A78-4DF6-BAA2-0CAC353824BA}" destId="{7A45AD01-FFA2-498E-A9D2-C1659F558C59}" srcOrd="0" destOrd="0" presId="urn:microsoft.com/office/officeart/2005/8/layout/orgChart1"/>
    <dgm:cxn modelId="{71FC46D2-082A-45BF-8CA5-7FC078370213}" type="presParOf" srcId="{C478EEF6-8A78-4DF6-BAA2-0CAC353824BA}" destId="{BC5E97DE-2195-4858-B4DD-1DA11624CFC4}" srcOrd="1" destOrd="0" presId="urn:microsoft.com/office/officeart/2005/8/layout/orgChart1"/>
    <dgm:cxn modelId="{A824583B-C5BA-4D01-AFBF-F028321874AD}" type="presParOf" srcId="{80FF0F8A-4850-4F8F-B70E-F0B2C31F7F54}" destId="{29A7E139-A56B-4042-BA70-AE5037BF8BA0}" srcOrd="1" destOrd="0" presId="urn:microsoft.com/office/officeart/2005/8/layout/orgChart1"/>
    <dgm:cxn modelId="{A01FC849-805D-4F32-A274-7C9B195D128B}" type="presParOf" srcId="{80FF0F8A-4850-4F8F-B70E-F0B2C31F7F54}" destId="{5C0EF0DA-6D53-4C9F-A798-4757598631EA}" srcOrd="2" destOrd="0" presId="urn:microsoft.com/office/officeart/2005/8/layout/orgChart1"/>
    <dgm:cxn modelId="{1E6B9404-2B39-4A2E-883D-E288C2D802D2}" type="presParOf" srcId="{A01E9E37-DF26-4B32-8DC6-23CF1E29C68C}" destId="{9F05DDD6-ED15-4995-81B4-CAE420FE08BF}" srcOrd="18" destOrd="0" presId="urn:microsoft.com/office/officeart/2005/8/layout/orgChart1"/>
    <dgm:cxn modelId="{55F3529E-B4F7-4F99-9A7E-146C70260FAF}" type="presParOf" srcId="{A01E9E37-DF26-4B32-8DC6-23CF1E29C68C}" destId="{FCEF745C-08F3-4634-80A7-2A63B0332755}" srcOrd="19" destOrd="0" presId="urn:microsoft.com/office/officeart/2005/8/layout/orgChart1"/>
    <dgm:cxn modelId="{2789E81C-57F9-4A68-AF97-96E6C956B045}" type="presParOf" srcId="{FCEF745C-08F3-4634-80A7-2A63B0332755}" destId="{DB992116-5804-4AD0-BE07-C47C0EA3073C}" srcOrd="0" destOrd="0" presId="urn:microsoft.com/office/officeart/2005/8/layout/orgChart1"/>
    <dgm:cxn modelId="{5A5B6D40-C67B-4C0B-AC31-8802C1315E83}" type="presParOf" srcId="{DB992116-5804-4AD0-BE07-C47C0EA3073C}" destId="{8ACDE167-BBA3-4E1B-9909-6E920D0B2EA9}" srcOrd="0" destOrd="0" presId="urn:microsoft.com/office/officeart/2005/8/layout/orgChart1"/>
    <dgm:cxn modelId="{299ED0B9-D09E-4F4F-A35D-465DE8C7CC62}" type="presParOf" srcId="{DB992116-5804-4AD0-BE07-C47C0EA3073C}" destId="{B9A16A6B-2C6A-4EF3-A547-33A73B390647}" srcOrd="1" destOrd="0" presId="urn:microsoft.com/office/officeart/2005/8/layout/orgChart1"/>
    <dgm:cxn modelId="{A7932957-EAA5-46F1-92FE-FEDC3CF9F6FD}" type="presParOf" srcId="{FCEF745C-08F3-4634-80A7-2A63B0332755}" destId="{2272F0B6-AE77-40B5-88E0-0445EB0CF578}" srcOrd="1" destOrd="0" presId="urn:microsoft.com/office/officeart/2005/8/layout/orgChart1"/>
    <dgm:cxn modelId="{6BC40ED5-497B-43EE-B347-D397762D05FE}" type="presParOf" srcId="{FCEF745C-08F3-4634-80A7-2A63B0332755}" destId="{D5AE6184-5D93-428D-85BD-EA363769A3E3}" srcOrd="2" destOrd="0" presId="urn:microsoft.com/office/officeart/2005/8/layout/orgChart1"/>
    <dgm:cxn modelId="{3BF3244E-979F-4797-8945-888527CF52F6}" type="presParOf" srcId="{6FE2B45A-FD92-4D46-B2F2-23514D1A0F81}" destId="{0C1490AF-7A8A-478A-9627-4DF5D6A42780}" srcOrd="2" destOrd="0" presId="urn:microsoft.com/office/officeart/2005/8/layout/orgChart1"/>
    <dgm:cxn modelId="{A00294C2-4AC3-4539-ABB4-3AD2DAE8896C}" type="presParOf" srcId="{0D55A705-87FC-43C4-B337-4D2077D71CB9}" destId="{6D00EA08-B9BF-4F8F-9CA9-1E263C99BF1A}" srcOrd="2" destOrd="0" presId="urn:microsoft.com/office/officeart/2005/8/layout/orgChart1"/>
    <dgm:cxn modelId="{4A9388EC-AAC2-4974-9627-E2C6BD049504}" type="presParOf" srcId="{0D55A705-87FC-43C4-B337-4D2077D71CB9}" destId="{5C4DD328-56F0-4008-8A58-4BEBCBB04499}" srcOrd="3" destOrd="0" presId="urn:microsoft.com/office/officeart/2005/8/layout/orgChart1"/>
    <dgm:cxn modelId="{C7BB503F-FFFF-4DA7-AB45-11254B51D915}" type="presParOf" srcId="{5C4DD328-56F0-4008-8A58-4BEBCBB04499}" destId="{B7D2C98C-32C8-4BAE-B08C-B0B01C00CCEA}" srcOrd="0" destOrd="0" presId="urn:microsoft.com/office/officeart/2005/8/layout/orgChart1"/>
    <dgm:cxn modelId="{090FD220-D683-4A0B-82D7-BA944AEE6907}" type="presParOf" srcId="{B7D2C98C-32C8-4BAE-B08C-B0B01C00CCEA}" destId="{CF369EF7-4C67-4F3D-8A24-5F452484AA67}" srcOrd="0" destOrd="0" presId="urn:microsoft.com/office/officeart/2005/8/layout/orgChart1"/>
    <dgm:cxn modelId="{DF567DCC-7C5A-4FF2-B675-63F99E231ECE}" type="presParOf" srcId="{B7D2C98C-32C8-4BAE-B08C-B0B01C00CCEA}" destId="{2861A432-E27B-41B5-9D54-9E281305543A}" srcOrd="1" destOrd="0" presId="urn:microsoft.com/office/officeart/2005/8/layout/orgChart1"/>
    <dgm:cxn modelId="{0CD5B802-FA74-4BFE-ABEC-D795480E79D3}" type="presParOf" srcId="{5C4DD328-56F0-4008-8A58-4BEBCBB04499}" destId="{863AC910-1405-4057-AF4D-FA8CE158B908}" srcOrd="1" destOrd="0" presId="urn:microsoft.com/office/officeart/2005/8/layout/orgChart1"/>
    <dgm:cxn modelId="{418216AA-76D0-494C-B9BF-4E89272A39A2}" type="presParOf" srcId="{5C4DD328-56F0-4008-8A58-4BEBCBB04499}" destId="{54731660-3E86-4D65-95CF-C98C674DD4FF}" srcOrd="2" destOrd="0" presId="urn:microsoft.com/office/officeart/2005/8/layout/orgChart1"/>
    <dgm:cxn modelId="{20B5F0CC-B37D-444F-8221-2D1ABFF5E6A6}" type="presParOf" srcId="{0D55A705-87FC-43C4-B337-4D2077D71CB9}" destId="{0D1848E2-FED3-4F94-8F27-F1AC79A4EF53}" srcOrd="4" destOrd="0" presId="urn:microsoft.com/office/officeart/2005/8/layout/orgChart1"/>
    <dgm:cxn modelId="{80F09CDE-FFA7-4B73-9134-07BE052A2A8D}" type="presParOf" srcId="{0D55A705-87FC-43C4-B337-4D2077D71CB9}" destId="{8F18C16E-5F73-4699-9D30-2C0902A5AC3B}" srcOrd="5" destOrd="0" presId="urn:microsoft.com/office/officeart/2005/8/layout/orgChart1"/>
    <dgm:cxn modelId="{8A61E973-FE8D-4F86-928D-B4BEE786F5E4}" type="presParOf" srcId="{8F18C16E-5F73-4699-9D30-2C0902A5AC3B}" destId="{2B44BD25-A58A-405C-9ED2-72C6FA5FDCED}" srcOrd="0" destOrd="0" presId="urn:microsoft.com/office/officeart/2005/8/layout/orgChart1"/>
    <dgm:cxn modelId="{E5D4ED92-6A60-4A51-A835-7193E12D3B0F}" type="presParOf" srcId="{2B44BD25-A58A-405C-9ED2-72C6FA5FDCED}" destId="{34EB5CAA-0CE3-4B8B-BC67-0D865359DAAB}" srcOrd="0" destOrd="0" presId="urn:microsoft.com/office/officeart/2005/8/layout/orgChart1"/>
    <dgm:cxn modelId="{F3F2B5AC-63EF-4B9F-9044-A279BA3838E2}" type="presParOf" srcId="{2B44BD25-A58A-405C-9ED2-72C6FA5FDCED}" destId="{D4349091-608C-4B15-B049-32E38BB5EEA6}" srcOrd="1" destOrd="0" presId="urn:microsoft.com/office/officeart/2005/8/layout/orgChart1"/>
    <dgm:cxn modelId="{7721F765-8019-4095-88D6-FFB9E490FE8C}" type="presParOf" srcId="{8F18C16E-5F73-4699-9D30-2C0902A5AC3B}" destId="{2E0C55C9-26B4-4D05-9137-357C87141B7F}" srcOrd="1" destOrd="0" presId="urn:microsoft.com/office/officeart/2005/8/layout/orgChart1"/>
    <dgm:cxn modelId="{13DD7F73-B804-44AA-9577-8454B0679562}" type="presParOf" srcId="{8F18C16E-5F73-4699-9D30-2C0902A5AC3B}" destId="{27B89D62-5BF7-4DF3-B14B-C5D022A983A1}" srcOrd="2" destOrd="0" presId="urn:microsoft.com/office/officeart/2005/8/layout/orgChart1"/>
    <dgm:cxn modelId="{0F3047BE-2005-48D6-A9CE-CBC70010D78D}" type="presParOf" srcId="{9BBB3B52-EB5B-426D-8637-1A90DDC91CE9}" destId="{DCB61A23-DDF4-4854-9C7B-3AC125EA67BF}" srcOrd="2" destOrd="0" presId="urn:microsoft.com/office/officeart/2005/8/layout/orgChart1"/>
    <dgm:cxn modelId="{E5CE7CC5-35BF-4D3E-BD64-2C942143DB5E}" type="presParOf" srcId="{9EF2FCCC-8CE5-46ED-A799-A81221C5E1A2}" destId="{5FB48216-4699-437E-B277-6D8E5D90B0E1}" srcOrd="2" destOrd="0" presId="urn:microsoft.com/office/officeart/2005/8/layout/orgChart1"/>
    <dgm:cxn modelId="{0DD725F0-EF3A-47DF-938D-BE4CB0386F5A}" type="presParOf" srcId="{5FB48216-4699-437E-B277-6D8E5D90B0E1}" destId="{5C25F587-3731-45B3-99A2-49149C400A1A}" srcOrd="0" destOrd="0" presId="urn:microsoft.com/office/officeart/2005/8/layout/orgChart1"/>
    <dgm:cxn modelId="{28ACCCBA-3B08-4A77-B360-75CBB49F1B35}" type="presParOf" srcId="{5FB48216-4699-437E-B277-6D8E5D90B0E1}" destId="{59EE7115-547C-4BD5-AB97-4A913C22E52C}" srcOrd="1" destOrd="0" presId="urn:microsoft.com/office/officeart/2005/8/layout/orgChart1"/>
    <dgm:cxn modelId="{D15D5E7C-2374-4AFF-A6D9-3B60D16E1907}" type="presParOf" srcId="{59EE7115-547C-4BD5-AB97-4A913C22E52C}" destId="{FB5260F0-B92A-4800-A9B2-1BAB0636B5F2}" srcOrd="0" destOrd="0" presId="urn:microsoft.com/office/officeart/2005/8/layout/orgChart1"/>
    <dgm:cxn modelId="{D4F09A23-29F8-4F74-ADF6-0EA7D2B24013}" type="presParOf" srcId="{FB5260F0-B92A-4800-A9B2-1BAB0636B5F2}" destId="{CC08B003-48EC-483D-BB18-6656D111E296}" srcOrd="0" destOrd="0" presId="urn:microsoft.com/office/officeart/2005/8/layout/orgChart1"/>
    <dgm:cxn modelId="{C2D4B4F1-93AB-4BD6-A09F-23958E432C29}" type="presParOf" srcId="{FB5260F0-B92A-4800-A9B2-1BAB0636B5F2}" destId="{7389E115-CA52-4A0B-81AE-E75054A9878D}" srcOrd="1" destOrd="0" presId="urn:microsoft.com/office/officeart/2005/8/layout/orgChart1"/>
    <dgm:cxn modelId="{05243870-CAE7-4A49-9C25-5F73FF7413AF}" type="presParOf" srcId="{59EE7115-547C-4BD5-AB97-4A913C22E52C}" destId="{C07828FB-6187-42F4-8E86-67AEBBF75307}" srcOrd="1" destOrd="0" presId="urn:microsoft.com/office/officeart/2005/8/layout/orgChart1"/>
    <dgm:cxn modelId="{C9F59DBB-D3EA-4A16-90FC-8EA3CDBA3976}" type="presParOf" srcId="{59EE7115-547C-4BD5-AB97-4A913C22E52C}" destId="{59A6CDB1-4912-4F8E-A4DE-3776D43B5784}" srcOrd="2" destOrd="0" presId="urn:microsoft.com/office/officeart/2005/8/layout/orgChart1"/>
  </dgm:cxnLst>
  <dgm:bg>
    <a:noFill/>
  </dgm:bg>
  <dgm:whole>
    <a:ln w="12700"/>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36778C-7D16-49F1-AAA0-7E4D2EE9F998}" type="doc">
      <dgm:prSet loTypeId="urn:microsoft.com/office/officeart/2005/8/layout/chevron1" loCatId="process" qsTypeId="urn:microsoft.com/office/officeart/2005/8/quickstyle/simple1" qsCatId="simple" csTypeId="urn:microsoft.com/office/officeart/2005/8/colors/accent1_2" csCatId="accent1" phldr="1"/>
      <dgm:spPr/>
    </dgm:pt>
    <dgm:pt modelId="{C193BB66-F4F9-43F8-B2B7-F8857C428B9E}">
      <dgm:prSet phldrT="[Text]"/>
      <dgm:spPr>
        <a:solidFill>
          <a:srgbClr val="FF0000"/>
        </a:solidFill>
      </dgm:spPr>
      <dgm:t>
        <a:bodyPr/>
        <a:lstStyle/>
        <a:p>
          <a:r>
            <a:rPr lang="en-US" dirty="0" smtClean="0">
              <a:solidFill>
                <a:schemeClr val="tx1"/>
              </a:solidFill>
            </a:rPr>
            <a:t>Negative</a:t>
          </a:r>
          <a:endParaRPr lang="en-US" dirty="0">
            <a:solidFill>
              <a:schemeClr val="tx1"/>
            </a:solidFill>
          </a:endParaRPr>
        </a:p>
      </dgm:t>
    </dgm:pt>
    <dgm:pt modelId="{1894BA99-C8D9-4471-9C79-CA77FD1A90F4}" type="parTrans" cxnId="{507B1566-BA5A-40D1-957B-14B0BCC501BA}">
      <dgm:prSet/>
      <dgm:spPr/>
      <dgm:t>
        <a:bodyPr/>
        <a:lstStyle/>
        <a:p>
          <a:endParaRPr lang="en-US"/>
        </a:p>
      </dgm:t>
    </dgm:pt>
    <dgm:pt modelId="{034A689A-8EC8-4993-BC7E-166FF8006CBF}" type="sibTrans" cxnId="{507B1566-BA5A-40D1-957B-14B0BCC501BA}">
      <dgm:prSet/>
      <dgm:spPr/>
      <dgm:t>
        <a:bodyPr/>
        <a:lstStyle/>
        <a:p>
          <a:endParaRPr lang="en-US"/>
        </a:p>
      </dgm:t>
    </dgm:pt>
    <dgm:pt modelId="{3769F2EB-4B12-42FD-AF15-9413D85F81E0}">
      <dgm:prSet phldrT="[Text]"/>
      <dgm:spPr>
        <a:solidFill>
          <a:srgbClr val="FFFF00"/>
        </a:solidFill>
      </dgm:spPr>
      <dgm:t>
        <a:bodyPr/>
        <a:lstStyle/>
        <a:p>
          <a:r>
            <a:rPr lang="en-US" dirty="0" smtClean="0">
              <a:solidFill>
                <a:schemeClr val="tx1"/>
              </a:solidFill>
            </a:rPr>
            <a:t>Moderate</a:t>
          </a:r>
          <a:endParaRPr lang="en-US" dirty="0">
            <a:solidFill>
              <a:schemeClr val="tx1"/>
            </a:solidFill>
          </a:endParaRPr>
        </a:p>
      </dgm:t>
    </dgm:pt>
    <dgm:pt modelId="{7DCE017F-B4F1-4A56-ABBF-B68EEE68961F}" type="parTrans" cxnId="{7E1DFE6E-CEEC-46A0-B13C-972FE571E3F6}">
      <dgm:prSet/>
      <dgm:spPr/>
      <dgm:t>
        <a:bodyPr/>
        <a:lstStyle/>
        <a:p>
          <a:endParaRPr lang="en-US"/>
        </a:p>
      </dgm:t>
    </dgm:pt>
    <dgm:pt modelId="{413412D0-D726-4755-A8E2-E2600B674FEB}" type="sibTrans" cxnId="{7E1DFE6E-CEEC-46A0-B13C-972FE571E3F6}">
      <dgm:prSet/>
      <dgm:spPr/>
      <dgm:t>
        <a:bodyPr/>
        <a:lstStyle/>
        <a:p>
          <a:endParaRPr lang="en-US"/>
        </a:p>
      </dgm:t>
    </dgm:pt>
    <dgm:pt modelId="{8CD92909-FD17-4732-8286-659A121F155F}">
      <dgm:prSet phldrT="[Text]"/>
      <dgm:spPr>
        <a:solidFill>
          <a:srgbClr val="92D050"/>
        </a:solidFill>
      </dgm:spPr>
      <dgm:t>
        <a:bodyPr/>
        <a:lstStyle/>
        <a:p>
          <a:r>
            <a:rPr lang="en-US" dirty="0" smtClean="0">
              <a:solidFill>
                <a:schemeClr val="tx1"/>
              </a:solidFill>
            </a:rPr>
            <a:t>Positive</a:t>
          </a:r>
          <a:endParaRPr lang="en-US" dirty="0">
            <a:solidFill>
              <a:schemeClr val="tx1"/>
            </a:solidFill>
          </a:endParaRPr>
        </a:p>
      </dgm:t>
    </dgm:pt>
    <dgm:pt modelId="{6F68721F-5D73-4E3F-B649-7CFD6A371805}" type="parTrans" cxnId="{E0E01769-F0CA-48BC-851C-C9620A8B0270}">
      <dgm:prSet/>
      <dgm:spPr/>
      <dgm:t>
        <a:bodyPr/>
        <a:lstStyle/>
        <a:p>
          <a:endParaRPr lang="en-US"/>
        </a:p>
      </dgm:t>
    </dgm:pt>
    <dgm:pt modelId="{DABDE36D-CF49-4DE3-9470-0B3F3061D900}" type="sibTrans" cxnId="{E0E01769-F0CA-48BC-851C-C9620A8B0270}">
      <dgm:prSet/>
      <dgm:spPr/>
      <dgm:t>
        <a:bodyPr/>
        <a:lstStyle/>
        <a:p>
          <a:endParaRPr lang="en-US"/>
        </a:p>
      </dgm:t>
    </dgm:pt>
    <dgm:pt modelId="{F48FC772-B599-419D-8D8F-C4B5FBF64CD7}" type="pres">
      <dgm:prSet presAssocID="{D136778C-7D16-49F1-AAA0-7E4D2EE9F998}" presName="Name0" presStyleCnt="0">
        <dgm:presLayoutVars>
          <dgm:dir/>
          <dgm:animLvl val="lvl"/>
          <dgm:resizeHandles val="exact"/>
        </dgm:presLayoutVars>
      </dgm:prSet>
      <dgm:spPr/>
    </dgm:pt>
    <dgm:pt modelId="{80B6B19F-AE8A-478C-8C23-6AED80C2F897}" type="pres">
      <dgm:prSet presAssocID="{C193BB66-F4F9-43F8-B2B7-F8857C428B9E}" presName="parTxOnly" presStyleLbl="node1" presStyleIdx="0" presStyleCnt="3">
        <dgm:presLayoutVars>
          <dgm:chMax val="0"/>
          <dgm:chPref val="0"/>
          <dgm:bulletEnabled val="1"/>
        </dgm:presLayoutVars>
      </dgm:prSet>
      <dgm:spPr/>
      <dgm:t>
        <a:bodyPr/>
        <a:lstStyle/>
        <a:p>
          <a:endParaRPr lang="en-US"/>
        </a:p>
      </dgm:t>
    </dgm:pt>
    <dgm:pt modelId="{0C6B5929-BC5B-42CE-A801-9307F918B978}" type="pres">
      <dgm:prSet presAssocID="{034A689A-8EC8-4993-BC7E-166FF8006CBF}" presName="parTxOnlySpace" presStyleCnt="0"/>
      <dgm:spPr/>
    </dgm:pt>
    <dgm:pt modelId="{10ECDCF5-CEB5-4EAC-B5D3-D733245660D4}" type="pres">
      <dgm:prSet presAssocID="{3769F2EB-4B12-42FD-AF15-9413D85F81E0}" presName="parTxOnly" presStyleLbl="node1" presStyleIdx="1" presStyleCnt="3">
        <dgm:presLayoutVars>
          <dgm:chMax val="0"/>
          <dgm:chPref val="0"/>
          <dgm:bulletEnabled val="1"/>
        </dgm:presLayoutVars>
      </dgm:prSet>
      <dgm:spPr/>
      <dgm:t>
        <a:bodyPr/>
        <a:lstStyle/>
        <a:p>
          <a:endParaRPr lang="en-US"/>
        </a:p>
      </dgm:t>
    </dgm:pt>
    <dgm:pt modelId="{110EBCBA-6AF6-4A7F-8B75-FC9B9EE80BB9}" type="pres">
      <dgm:prSet presAssocID="{413412D0-D726-4755-A8E2-E2600B674FEB}" presName="parTxOnlySpace" presStyleCnt="0"/>
      <dgm:spPr/>
    </dgm:pt>
    <dgm:pt modelId="{BFDC4C15-788D-46D6-B424-D37662943F9B}" type="pres">
      <dgm:prSet presAssocID="{8CD92909-FD17-4732-8286-659A121F155F}" presName="parTxOnly" presStyleLbl="node1" presStyleIdx="2" presStyleCnt="3" custLinFactNeighborX="822" custLinFactNeighborY="494">
        <dgm:presLayoutVars>
          <dgm:chMax val="0"/>
          <dgm:chPref val="0"/>
          <dgm:bulletEnabled val="1"/>
        </dgm:presLayoutVars>
      </dgm:prSet>
      <dgm:spPr/>
      <dgm:t>
        <a:bodyPr/>
        <a:lstStyle/>
        <a:p>
          <a:endParaRPr lang="en-US"/>
        </a:p>
      </dgm:t>
    </dgm:pt>
  </dgm:ptLst>
  <dgm:cxnLst>
    <dgm:cxn modelId="{3994158A-7895-4E6C-939D-8F8720636D3C}" type="presOf" srcId="{D136778C-7D16-49F1-AAA0-7E4D2EE9F998}" destId="{F48FC772-B599-419D-8D8F-C4B5FBF64CD7}" srcOrd="0" destOrd="0" presId="urn:microsoft.com/office/officeart/2005/8/layout/chevron1"/>
    <dgm:cxn modelId="{507B1566-BA5A-40D1-957B-14B0BCC501BA}" srcId="{D136778C-7D16-49F1-AAA0-7E4D2EE9F998}" destId="{C193BB66-F4F9-43F8-B2B7-F8857C428B9E}" srcOrd="0" destOrd="0" parTransId="{1894BA99-C8D9-4471-9C79-CA77FD1A90F4}" sibTransId="{034A689A-8EC8-4993-BC7E-166FF8006CBF}"/>
    <dgm:cxn modelId="{E0E01769-F0CA-48BC-851C-C9620A8B0270}" srcId="{D136778C-7D16-49F1-AAA0-7E4D2EE9F998}" destId="{8CD92909-FD17-4732-8286-659A121F155F}" srcOrd="2" destOrd="0" parTransId="{6F68721F-5D73-4E3F-B649-7CFD6A371805}" sibTransId="{DABDE36D-CF49-4DE3-9470-0B3F3061D900}"/>
    <dgm:cxn modelId="{D9630C85-B7C0-4DB7-B1E5-05086F1661F5}" type="presOf" srcId="{3769F2EB-4B12-42FD-AF15-9413D85F81E0}" destId="{10ECDCF5-CEB5-4EAC-B5D3-D733245660D4}" srcOrd="0" destOrd="0" presId="urn:microsoft.com/office/officeart/2005/8/layout/chevron1"/>
    <dgm:cxn modelId="{0460B996-06EA-48F4-99EB-86899387FAE3}" type="presOf" srcId="{C193BB66-F4F9-43F8-B2B7-F8857C428B9E}" destId="{80B6B19F-AE8A-478C-8C23-6AED80C2F897}" srcOrd="0" destOrd="0" presId="urn:microsoft.com/office/officeart/2005/8/layout/chevron1"/>
    <dgm:cxn modelId="{E0872545-455A-4B45-A756-FF8FD40CB0F6}" type="presOf" srcId="{8CD92909-FD17-4732-8286-659A121F155F}" destId="{BFDC4C15-788D-46D6-B424-D37662943F9B}" srcOrd="0" destOrd="0" presId="urn:microsoft.com/office/officeart/2005/8/layout/chevron1"/>
    <dgm:cxn modelId="{7E1DFE6E-CEEC-46A0-B13C-972FE571E3F6}" srcId="{D136778C-7D16-49F1-AAA0-7E4D2EE9F998}" destId="{3769F2EB-4B12-42FD-AF15-9413D85F81E0}" srcOrd="1" destOrd="0" parTransId="{7DCE017F-B4F1-4A56-ABBF-B68EEE68961F}" sibTransId="{413412D0-D726-4755-A8E2-E2600B674FEB}"/>
    <dgm:cxn modelId="{4DB481C3-27E5-4CE0-8E06-4BF2605E756A}" type="presParOf" srcId="{F48FC772-B599-419D-8D8F-C4B5FBF64CD7}" destId="{80B6B19F-AE8A-478C-8C23-6AED80C2F897}" srcOrd="0" destOrd="0" presId="urn:microsoft.com/office/officeart/2005/8/layout/chevron1"/>
    <dgm:cxn modelId="{A9881327-6478-4E50-9730-5A5AC6092700}" type="presParOf" srcId="{F48FC772-B599-419D-8D8F-C4B5FBF64CD7}" destId="{0C6B5929-BC5B-42CE-A801-9307F918B978}" srcOrd="1" destOrd="0" presId="urn:microsoft.com/office/officeart/2005/8/layout/chevron1"/>
    <dgm:cxn modelId="{72EB2B80-F156-42A4-B504-27276311BBEB}" type="presParOf" srcId="{F48FC772-B599-419D-8D8F-C4B5FBF64CD7}" destId="{10ECDCF5-CEB5-4EAC-B5D3-D733245660D4}" srcOrd="2" destOrd="0" presId="urn:microsoft.com/office/officeart/2005/8/layout/chevron1"/>
    <dgm:cxn modelId="{259AA46F-D7CB-4032-B772-7BCA28DFA89C}" type="presParOf" srcId="{F48FC772-B599-419D-8D8F-C4B5FBF64CD7}" destId="{110EBCBA-6AF6-4A7F-8B75-FC9B9EE80BB9}" srcOrd="3" destOrd="0" presId="urn:microsoft.com/office/officeart/2005/8/layout/chevron1"/>
    <dgm:cxn modelId="{A1EA0987-6FD5-42E5-8E0A-48461B3251AD}" type="presParOf" srcId="{F48FC772-B599-419D-8D8F-C4B5FBF64CD7}" destId="{BFDC4C15-788D-46D6-B424-D37662943F9B}" srcOrd="4"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5406E42-9766-40BE-9B00-3A358D1B8C30}" type="doc">
      <dgm:prSet loTypeId="urn:microsoft.com/office/officeart/2008/layout/VerticalCurvedList" loCatId="list" qsTypeId="urn:microsoft.com/office/officeart/2005/8/quickstyle/simple1" qsCatId="simple" csTypeId="urn:microsoft.com/office/officeart/2005/8/colors/accent1_2" csCatId="accent1"/>
      <dgm:spPr/>
      <dgm:t>
        <a:bodyPr/>
        <a:lstStyle/>
        <a:p>
          <a:endParaRPr lang="en-CA"/>
        </a:p>
      </dgm:t>
    </dgm:pt>
    <dgm:pt modelId="{A9FB8F93-098C-4F21-92E4-169BC9C0C1BC}">
      <dgm:prSet/>
      <dgm:spPr/>
      <dgm:t>
        <a:bodyPr/>
        <a:lstStyle/>
        <a:p>
          <a:pPr rtl="0"/>
          <a:r>
            <a:rPr lang="en-CA" dirty="0" smtClean="0"/>
            <a:t>Fiduciary mandate -&gt; ‘for the sole benefit of...’</a:t>
          </a:r>
          <a:endParaRPr lang="en-CA" dirty="0"/>
        </a:p>
      </dgm:t>
    </dgm:pt>
    <dgm:pt modelId="{27EB5F7B-5177-4952-924E-9CC510F83761}" type="parTrans" cxnId="{1C9B0C2E-1749-4ED4-91EA-E6353801F55C}">
      <dgm:prSet/>
      <dgm:spPr/>
      <dgm:t>
        <a:bodyPr/>
        <a:lstStyle/>
        <a:p>
          <a:endParaRPr lang="en-CA"/>
        </a:p>
      </dgm:t>
    </dgm:pt>
    <dgm:pt modelId="{0ABB55AF-324D-4497-B0CB-B6BDA853832E}" type="sibTrans" cxnId="{1C9B0C2E-1749-4ED4-91EA-E6353801F55C}">
      <dgm:prSet/>
      <dgm:spPr/>
      <dgm:t>
        <a:bodyPr/>
        <a:lstStyle/>
        <a:p>
          <a:endParaRPr lang="en-CA"/>
        </a:p>
      </dgm:t>
    </dgm:pt>
    <dgm:pt modelId="{6D5AD5B1-0390-4120-AE26-C2F000BC34D4}">
      <dgm:prSet/>
      <dgm:spPr/>
      <dgm:t>
        <a:bodyPr/>
        <a:lstStyle/>
        <a:p>
          <a:pPr rtl="0"/>
          <a:r>
            <a:rPr lang="en-CA" dirty="0" smtClean="0"/>
            <a:t>Strong governance and executive functions</a:t>
          </a:r>
          <a:endParaRPr lang="en-CA" dirty="0"/>
        </a:p>
      </dgm:t>
    </dgm:pt>
    <dgm:pt modelId="{22EED55B-782F-44CE-BAF9-3518F0E3AD57}" type="parTrans" cxnId="{22643730-AB0D-4F54-BEC2-E0E29FB4F973}">
      <dgm:prSet/>
      <dgm:spPr/>
      <dgm:t>
        <a:bodyPr/>
        <a:lstStyle/>
        <a:p>
          <a:endParaRPr lang="en-CA"/>
        </a:p>
      </dgm:t>
    </dgm:pt>
    <dgm:pt modelId="{7CB02409-BCF9-481D-9337-EE648902E125}" type="sibTrans" cxnId="{22643730-AB0D-4F54-BEC2-E0E29FB4F973}">
      <dgm:prSet/>
      <dgm:spPr/>
      <dgm:t>
        <a:bodyPr/>
        <a:lstStyle/>
        <a:p>
          <a:endParaRPr lang="en-CA"/>
        </a:p>
      </dgm:t>
    </dgm:pt>
    <dgm:pt modelId="{9E7EB3CB-F282-4F83-8CD8-5387DF017783}">
      <dgm:prSet/>
      <dgm:spPr/>
      <dgm:t>
        <a:bodyPr/>
        <a:lstStyle/>
        <a:p>
          <a:pPr rtl="0"/>
          <a:r>
            <a:rPr lang="en-CA" dirty="0" smtClean="0"/>
            <a:t>Sensible investment beliefs</a:t>
          </a:r>
          <a:endParaRPr lang="en-CA" dirty="0"/>
        </a:p>
      </dgm:t>
    </dgm:pt>
    <dgm:pt modelId="{433D9257-FF8B-4590-85D3-CA522DE26665}" type="parTrans" cxnId="{A274AB50-00A8-4E42-9A2A-78B74E40CE6A}">
      <dgm:prSet/>
      <dgm:spPr/>
      <dgm:t>
        <a:bodyPr/>
        <a:lstStyle/>
        <a:p>
          <a:endParaRPr lang="en-CA"/>
        </a:p>
      </dgm:t>
    </dgm:pt>
    <dgm:pt modelId="{41B9A146-E145-4346-8CD3-CDDB1C7D8383}" type="sibTrans" cxnId="{A274AB50-00A8-4E42-9A2A-78B74E40CE6A}">
      <dgm:prSet/>
      <dgm:spPr/>
      <dgm:t>
        <a:bodyPr/>
        <a:lstStyle/>
        <a:p>
          <a:endParaRPr lang="en-CA"/>
        </a:p>
      </dgm:t>
    </dgm:pt>
    <dgm:pt modelId="{6417A9D0-44C3-4DFF-9E06-B4B0D6D7A642}">
      <dgm:prSet/>
      <dgm:spPr/>
      <dgm:t>
        <a:bodyPr/>
        <a:lstStyle/>
        <a:p>
          <a:pPr rtl="0"/>
          <a:r>
            <a:rPr lang="en-CA" dirty="0" smtClean="0"/>
            <a:t>Right-scaled</a:t>
          </a:r>
          <a:endParaRPr lang="en-CA" dirty="0"/>
        </a:p>
      </dgm:t>
    </dgm:pt>
    <dgm:pt modelId="{C722D643-5DD9-4ABA-B582-C2E6620C8845}" type="parTrans" cxnId="{C624FB50-BD91-4F40-84A7-16887E8E1EFD}">
      <dgm:prSet/>
      <dgm:spPr/>
      <dgm:t>
        <a:bodyPr/>
        <a:lstStyle/>
        <a:p>
          <a:endParaRPr lang="en-CA"/>
        </a:p>
      </dgm:t>
    </dgm:pt>
    <dgm:pt modelId="{08840373-E050-4EAE-A0E1-DA394D9FF678}" type="sibTrans" cxnId="{C624FB50-BD91-4F40-84A7-16887E8E1EFD}">
      <dgm:prSet/>
      <dgm:spPr/>
      <dgm:t>
        <a:bodyPr/>
        <a:lstStyle/>
        <a:p>
          <a:endParaRPr lang="en-CA"/>
        </a:p>
      </dgm:t>
    </dgm:pt>
    <dgm:pt modelId="{2DCCDEAB-C753-4E46-BF17-68CB897DF577}">
      <dgm:prSet/>
      <dgm:spPr/>
      <dgm:t>
        <a:bodyPr/>
        <a:lstStyle/>
        <a:p>
          <a:pPr rtl="0"/>
          <a:r>
            <a:rPr lang="en-CA" dirty="0" smtClean="0"/>
            <a:t>Attract/retain top professional team </a:t>
          </a:r>
          <a:endParaRPr lang="en-CA" dirty="0"/>
        </a:p>
      </dgm:t>
    </dgm:pt>
    <dgm:pt modelId="{38274C36-02D9-4E28-9483-E929872524BD}" type="parTrans" cxnId="{0B0A44EE-89D0-40EF-A869-CC3445EFBBB2}">
      <dgm:prSet/>
      <dgm:spPr/>
      <dgm:t>
        <a:bodyPr/>
        <a:lstStyle/>
        <a:p>
          <a:endParaRPr lang="en-CA"/>
        </a:p>
      </dgm:t>
    </dgm:pt>
    <dgm:pt modelId="{1977981C-0DD5-4A1A-B13C-0290854DCA29}" type="sibTrans" cxnId="{0B0A44EE-89D0-40EF-A869-CC3445EFBBB2}">
      <dgm:prSet/>
      <dgm:spPr/>
      <dgm:t>
        <a:bodyPr/>
        <a:lstStyle/>
        <a:p>
          <a:endParaRPr lang="en-CA"/>
        </a:p>
      </dgm:t>
    </dgm:pt>
    <dgm:pt modelId="{46665797-650B-4686-95C7-2D1B1932EDC2}" type="pres">
      <dgm:prSet presAssocID="{C5406E42-9766-40BE-9B00-3A358D1B8C30}" presName="Name0" presStyleCnt="0">
        <dgm:presLayoutVars>
          <dgm:chMax val="7"/>
          <dgm:chPref val="7"/>
          <dgm:dir/>
        </dgm:presLayoutVars>
      </dgm:prSet>
      <dgm:spPr/>
      <dgm:t>
        <a:bodyPr/>
        <a:lstStyle/>
        <a:p>
          <a:endParaRPr lang="en-CA"/>
        </a:p>
      </dgm:t>
    </dgm:pt>
    <dgm:pt modelId="{3D88337B-C67F-44F3-A56D-7DD96AF8709F}" type="pres">
      <dgm:prSet presAssocID="{C5406E42-9766-40BE-9B00-3A358D1B8C30}" presName="Name1" presStyleCnt="0"/>
      <dgm:spPr/>
    </dgm:pt>
    <dgm:pt modelId="{16D801DB-A8DA-4C1B-ADA9-45E9E63A3028}" type="pres">
      <dgm:prSet presAssocID="{C5406E42-9766-40BE-9B00-3A358D1B8C30}" presName="cycle" presStyleCnt="0"/>
      <dgm:spPr/>
    </dgm:pt>
    <dgm:pt modelId="{F0404D75-E702-4042-9FEC-95C54B740251}" type="pres">
      <dgm:prSet presAssocID="{C5406E42-9766-40BE-9B00-3A358D1B8C30}" presName="srcNode" presStyleLbl="node1" presStyleIdx="0" presStyleCnt="5"/>
      <dgm:spPr/>
    </dgm:pt>
    <dgm:pt modelId="{EAB936A0-A45E-4EE8-B586-FFAE4D2E53F5}" type="pres">
      <dgm:prSet presAssocID="{C5406E42-9766-40BE-9B00-3A358D1B8C30}" presName="conn" presStyleLbl="parChTrans1D2" presStyleIdx="0" presStyleCnt="1"/>
      <dgm:spPr/>
      <dgm:t>
        <a:bodyPr/>
        <a:lstStyle/>
        <a:p>
          <a:endParaRPr lang="en-CA"/>
        </a:p>
      </dgm:t>
    </dgm:pt>
    <dgm:pt modelId="{87A9B77C-E065-4992-985C-CF3066BC221D}" type="pres">
      <dgm:prSet presAssocID="{C5406E42-9766-40BE-9B00-3A358D1B8C30}" presName="extraNode" presStyleLbl="node1" presStyleIdx="0" presStyleCnt="5"/>
      <dgm:spPr/>
    </dgm:pt>
    <dgm:pt modelId="{0AF59102-2973-4269-9385-6D6F2D4A50BD}" type="pres">
      <dgm:prSet presAssocID="{C5406E42-9766-40BE-9B00-3A358D1B8C30}" presName="dstNode" presStyleLbl="node1" presStyleIdx="0" presStyleCnt="5"/>
      <dgm:spPr/>
    </dgm:pt>
    <dgm:pt modelId="{A22163A2-647F-4A19-AD28-1C0E0895B783}" type="pres">
      <dgm:prSet presAssocID="{A9FB8F93-098C-4F21-92E4-169BC9C0C1BC}" presName="text_1" presStyleLbl="node1" presStyleIdx="0" presStyleCnt="5">
        <dgm:presLayoutVars>
          <dgm:bulletEnabled val="1"/>
        </dgm:presLayoutVars>
      </dgm:prSet>
      <dgm:spPr/>
      <dgm:t>
        <a:bodyPr/>
        <a:lstStyle/>
        <a:p>
          <a:endParaRPr lang="en-CA"/>
        </a:p>
      </dgm:t>
    </dgm:pt>
    <dgm:pt modelId="{83A8D7C5-5097-4BC9-ABF6-6BB71F059E60}" type="pres">
      <dgm:prSet presAssocID="{A9FB8F93-098C-4F21-92E4-169BC9C0C1BC}" presName="accent_1" presStyleCnt="0"/>
      <dgm:spPr/>
    </dgm:pt>
    <dgm:pt modelId="{4712234C-6106-449E-A567-3B6D0800F18F}" type="pres">
      <dgm:prSet presAssocID="{A9FB8F93-098C-4F21-92E4-169BC9C0C1BC}" presName="accentRepeatNode" presStyleLbl="solidFgAcc1" presStyleIdx="0" presStyleCnt="5"/>
      <dgm:spPr/>
    </dgm:pt>
    <dgm:pt modelId="{243E77DB-3A0F-4A64-96E4-DF8FFFE60320}" type="pres">
      <dgm:prSet presAssocID="{6D5AD5B1-0390-4120-AE26-C2F000BC34D4}" presName="text_2" presStyleLbl="node1" presStyleIdx="1" presStyleCnt="5">
        <dgm:presLayoutVars>
          <dgm:bulletEnabled val="1"/>
        </dgm:presLayoutVars>
      </dgm:prSet>
      <dgm:spPr/>
      <dgm:t>
        <a:bodyPr/>
        <a:lstStyle/>
        <a:p>
          <a:endParaRPr lang="en-CA"/>
        </a:p>
      </dgm:t>
    </dgm:pt>
    <dgm:pt modelId="{25C3EFD6-193E-4944-BD91-E94FE5A94D10}" type="pres">
      <dgm:prSet presAssocID="{6D5AD5B1-0390-4120-AE26-C2F000BC34D4}" presName="accent_2" presStyleCnt="0"/>
      <dgm:spPr/>
    </dgm:pt>
    <dgm:pt modelId="{1D38D599-E3BA-44C1-B478-DB293C9D41E6}" type="pres">
      <dgm:prSet presAssocID="{6D5AD5B1-0390-4120-AE26-C2F000BC34D4}" presName="accentRepeatNode" presStyleLbl="solidFgAcc1" presStyleIdx="1" presStyleCnt="5"/>
      <dgm:spPr/>
    </dgm:pt>
    <dgm:pt modelId="{E0C34134-374B-45AD-8638-A8716E58E185}" type="pres">
      <dgm:prSet presAssocID="{9E7EB3CB-F282-4F83-8CD8-5387DF017783}" presName="text_3" presStyleLbl="node1" presStyleIdx="2" presStyleCnt="5">
        <dgm:presLayoutVars>
          <dgm:bulletEnabled val="1"/>
        </dgm:presLayoutVars>
      </dgm:prSet>
      <dgm:spPr/>
      <dgm:t>
        <a:bodyPr/>
        <a:lstStyle/>
        <a:p>
          <a:endParaRPr lang="en-CA"/>
        </a:p>
      </dgm:t>
    </dgm:pt>
    <dgm:pt modelId="{18D4ED39-A806-4879-B9BD-CA3577F3E287}" type="pres">
      <dgm:prSet presAssocID="{9E7EB3CB-F282-4F83-8CD8-5387DF017783}" presName="accent_3" presStyleCnt="0"/>
      <dgm:spPr/>
    </dgm:pt>
    <dgm:pt modelId="{A325C09C-73F7-4AD6-B321-824332E37097}" type="pres">
      <dgm:prSet presAssocID="{9E7EB3CB-F282-4F83-8CD8-5387DF017783}" presName="accentRepeatNode" presStyleLbl="solidFgAcc1" presStyleIdx="2" presStyleCnt="5"/>
      <dgm:spPr/>
    </dgm:pt>
    <dgm:pt modelId="{7A130546-9BFB-40D9-A6B9-D956674975D9}" type="pres">
      <dgm:prSet presAssocID="{6417A9D0-44C3-4DFF-9E06-B4B0D6D7A642}" presName="text_4" presStyleLbl="node1" presStyleIdx="3" presStyleCnt="5">
        <dgm:presLayoutVars>
          <dgm:bulletEnabled val="1"/>
        </dgm:presLayoutVars>
      </dgm:prSet>
      <dgm:spPr/>
      <dgm:t>
        <a:bodyPr/>
        <a:lstStyle/>
        <a:p>
          <a:endParaRPr lang="en-CA"/>
        </a:p>
      </dgm:t>
    </dgm:pt>
    <dgm:pt modelId="{D980CF12-A9B3-4ADE-942C-865B2734A357}" type="pres">
      <dgm:prSet presAssocID="{6417A9D0-44C3-4DFF-9E06-B4B0D6D7A642}" presName="accent_4" presStyleCnt="0"/>
      <dgm:spPr/>
    </dgm:pt>
    <dgm:pt modelId="{315B8C25-DC38-4D8D-B088-D46FDDFEB028}" type="pres">
      <dgm:prSet presAssocID="{6417A9D0-44C3-4DFF-9E06-B4B0D6D7A642}" presName="accentRepeatNode" presStyleLbl="solidFgAcc1" presStyleIdx="3" presStyleCnt="5"/>
      <dgm:spPr/>
    </dgm:pt>
    <dgm:pt modelId="{001F66DB-C151-42CC-84E6-A993AE2CBB7E}" type="pres">
      <dgm:prSet presAssocID="{2DCCDEAB-C753-4E46-BF17-68CB897DF577}" presName="text_5" presStyleLbl="node1" presStyleIdx="4" presStyleCnt="5">
        <dgm:presLayoutVars>
          <dgm:bulletEnabled val="1"/>
        </dgm:presLayoutVars>
      </dgm:prSet>
      <dgm:spPr/>
      <dgm:t>
        <a:bodyPr/>
        <a:lstStyle/>
        <a:p>
          <a:endParaRPr lang="en-CA"/>
        </a:p>
      </dgm:t>
    </dgm:pt>
    <dgm:pt modelId="{2E096C7C-6062-4B29-A33B-91B253EE2A26}" type="pres">
      <dgm:prSet presAssocID="{2DCCDEAB-C753-4E46-BF17-68CB897DF577}" presName="accent_5" presStyleCnt="0"/>
      <dgm:spPr/>
    </dgm:pt>
    <dgm:pt modelId="{1B50BBE2-97AD-4BBD-B02B-513785FC4893}" type="pres">
      <dgm:prSet presAssocID="{2DCCDEAB-C753-4E46-BF17-68CB897DF577}" presName="accentRepeatNode" presStyleLbl="solidFgAcc1" presStyleIdx="4" presStyleCnt="5"/>
      <dgm:spPr/>
    </dgm:pt>
  </dgm:ptLst>
  <dgm:cxnLst>
    <dgm:cxn modelId="{132B0656-0F7F-4C28-AAC6-2D8FEA3EE08A}" type="presOf" srcId="{A9FB8F93-098C-4F21-92E4-169BC9C0C1BC}" destId="{A22163A2-647F-4A19-AD28-1C0E0895B783}" srcOrd="0" destOrd="0" presId="urn:microsoft.com/office/officeart/2008/layout/VerticalCurvedList"/>
    <dgm:cxn modelId="{55D4214E-D3AB-4878-ADEC-7F6635EFE1BC}" type="presOf" srcId="{6417A9D0-44C3-4DFF-9E06-B4B0D6D7A642}" destId="{7A130546-9BFB-40D9-A6B9-D956674975D9}" srcOrd="0" destOrd="0" presId="urn:microsoft.com/office/officeart/2008/layout/VerticalCurvedList"/>
    <dgm:cxn modelId="{0B0A44EE-89D0-40EF-A869-CC3445EFBBB2}" srcId="{C5406E42-9766-40BE-9B00-3A358D1B8C30}" destId="{2DCCDEAB-C753-4E46-BF17-68CB897DF577}" srcOrd="4" destOrd="0" parTransId="{38274C36-02D9-4E28-9483-E929872524BD}" sibTransId="{1977981C-0DD5-4A1A-B13C-0290854DCA29}"/>
    <dgm:cxn modelId="{5A0B14D5-A358-4E32-B524-22EF0D9966A1}" type="presOf" srcId="{2DCCDEAB-C753-4E46-BF17-68CB897DF577}" destId="{001F66DB-C151-42CC-84E6-A993AE2CBB7E}" srcOrd="0" destOrd="0" presId="urn:microsoft.com/office/officeart/2008/layout/VerticalCurvedList"/>
    <dgm:cxn modelId="{22643730-AB0D-4F54-BEC2-E0E29FB4F973}" srcId="{C5406E42-9766-40BE-9B00-3A358D1B8C30}" destId="{6D5AD5B1-0390-4120-AE26-C2F000BC34D4}" srcOrd="1" destOrd="0" parTransId="{22EED55B-782F-44CE-BAF9-3518F0E3AD57}" sibTransId="{7CB02409-BCF9-481D-9337-EE648902E125}"/>
    <dgm:cxn modelId="{A274AB50-00A8-4E42-9A2A-78B74E40CE6A}" srcId="{C5406E42-9766-40BE-9B00-3A358D1B8C30}" destId="{9E7EB3CB-F282-4F83-8CD8-5387DF017783}" srcOrd="2" destOrd="0" parTransId="{433D9257-FF8B-4590-85D3-CA522DE26665}" sibTransId="{41B9A146-E145-4346-8CD3-CDDB1C7D8383}"/>
    <dgm:cxn modelId="{E82FBDDD-8C39-4FDF-A1D6-5836B5201362}" type="presOf" srcId="{6D5AD5B1-0390-4120-AE26-C2F000BC34D4}" destId="{243E77DB-3A0F-4A64-96E4-DF8FFFE60320}" srcOrd="0" destOrd="0" presId="urn:microsoft.com/office/officeart/2008/layout/VerticalCurvedList"/>
    <dgm:cxn modelId="{1259B1A7-8CC5-4C22-87A2-F48A80F73221}" type="presOf" srcId="{C5406E42-9766-40BE-9B00-3A358D1B8C30}" destId="{46665797-650B-4686-95C7-2D1B1932EDC2}" srcOrd="0" destOrd="0" presId="urn:microsoft.com/office/officeart/2008/layout/VerticalCurvedList"/>
    <dgm:cxn modelId="{00E22F22-E348-46BE-B8D1-8FCE07E1F48E}" type="presOf" srcId="{9E7EB3CB-F282-4F83-8CD8-5387DF017783}" destId="{E0C34134-374B-45AD-8638-A8716E58E185}" srcOrd="0" destOrd="0" presId="urn:microsoft.com/office/officeart/2008/layout/VerticalCurvedList"/>
    <dgm:cxn modelId="{C624FB50-BD91-4F40-84A7-16887E8E1EFD}" srcId="{C5406E42-9766-40BE-9B00-3A358D1B8C30}" destId="{6417A9D0-44C3-4DFF-9E06-B4B0D6D7A642}" srcOrd="3" destOrd="0" parTransId="{C722D643-5DD9-4ABA-B582-C2E6620C8845}" sibTransId="{08840373-E050-4EAE-A0E1-DA394D9FF678}"/>
    <dgm:cxn modelId="{1C9B0C2E-1749-4ED4-91EA-E6353801F55C}" srcId="{C5406E42-9766-40BE-9B00-3A358D1B8C30}" destId="{A9FB8F93-098C-4F21-92E4-169BC9C0C1BC}" srcOrd="0" destOrd="0" parTransId="{27EB5F7B-5177-4952-924E-9CC510F83761}" sibTransId="{0ABB55AF-324D-4497-B0CB-B6BDA853832E}"/>
    <dgm:cxn modelId="{C8A1965C-2BE4-42A1-9C6F-E2BFF7EB1935}" type="presOf" srcId="{0ABB55AF-324D-4497-B0CB-B6BDA853832E}" destId="{EAB936A0-A45E-4EE8-B586-FFAE4D2E53F5}" srcOrd="0" destOrd="0" presId="urn:microsoft.com/office/officeart/2008/layout/VerticalCurvedList"/>
    <dgm:cxn modelId="{5086A2BE-569E-4B53-8B30-FEC073D62F01}" type="presParOf" srcId="{46665797-650B-4686-95C7-2D1B1932EDC2}" destId="{3D88337B-C67F-44F3-A56D-7DD96AF8709F}" srcOrd="0" destOrd="0" presId="urn:microsoft.com/office/officeart/2008/layout/VerticalCurvedList"/>
    <dgm:cxn modelId="{053BFF5D-BA4B-4100-8105-9A5F0892CA06}" type="presParOf" srcId="{3D88337B-C67F-44F3-A56D-7DD96AF8709F}" destId="{16D801DB-A8DA-4C1B-ADA9-45E9E63A3028}" srcOrd="0" destOrd="0" presId="urn:microsoft.com/office/officeart/2008/layout/VerticalCurvedList"/>
    <dgm:cxn modelId="{DE04A066-0D6A-4D69-94BF-94F1EF12722A}" type="presParOf" srcId="{16D801DB-A8DA-4C1B-ADA9-45E9E63A3028}" destId="{F0404D75-E702-4042-9FEC-95C54B740251}" srcOrd="0" destOrd="0" presId="urn:microsoft.com/office/officeart/2008/layout/VerticalCurvedList"/>
    <dgm:cxn modelId="{FBECBFAB-75CE-43AC-B5F0-2C18B2F34C41}" type="presParOf" srcId="{16D801DB-A8DA-4C1B-ADA9-45E9E63A3028}" destId="{EAB936A0-A45E-4EE8-B586-FFAE4D2E53F5}" srcOrd="1" destOrd="0" presId="urn:microsoft.com/office/officeart/2008/layout/VerticalCurvedList"/>
    <dgm:cxn modelId="{2BE9857B-F207-4BFA-8D2C-2A2667C1BF80}" type="presParOf" srcId="{16D801DB-A8DA-4C1B-ADA9-45E9E63A3028}" destId="{87A9B77C-E065-4992-985C-CF3066BC221D}" srcOrd="2" destOrd="0" presId="urn:microsoft.com/office/officeart/2008/layout/VerticalCurvedList"/>
    <dgm:cxn modelId="{3216D082-0EB5-45A1-AAC7-A63FEB3745CA}" type="presParOf" srcId="{16D801DB-A8DA-4C1B-ADA9-45E9E63A3028}" destId="{0AF59102-2973-4269-9385-6D6F2D4A50BD}" srcOrd="3" destOrd="0" presId="urn:microsoft.com/office/officeart/2008/layout/VerticalCurvedList"/>
    <dgm:cxn modelId="{94AEE4C4-EE29-445C-9BFB-363E8F779935}" type="presParOf" srcId="{3D88337B-C67F-44F3-A56D-7DD96AF8709F}" destId="{A22163A2-647F-4A19-AD28-1C0E0895B783}" srcOrd="1" destOrd="0" presId="urn:microsoft.com/office/officeart/2008/layout/VerticalCurvedList"/>
    <dgm:cxn modelId="{02832312-EBD8-4038-A85C-1813E7BD3DBD}" type="presParOf" srcId="{3D88337B-C67F-44F3-A56D-7DD96AF8709F}" destId="{83A8D7C5-5097-4BC9-ABF6-6BB71F059E60}" srcOrd="2" destOrd="0" presId="urn:microsoft.com/office/officeart/2008/layout/VerticalCurvedList"/>
    <dgm:cxn modelId="{C57A0172-C6CD-440E-9B80-C12ADEA4D3DC}" type="presParOf" srcId="{83A8D7C5-5097-4BC9-ABF6-6BB71F059E60}" destId="{4712234C-6106-449E-A567-3B6D0800F18F}" srcOrd="0" destOrd="0" presId="urn:microsoft.com/office/officeart/2008/layout/VerticalCurvedList"/>
    <dgm:cxn modelId="{391EF505-F1B5-4872-9FE7-4CF84A221346}" type="presParOf" srcId="{3D88337B-C67F-44F3-A56D-7DD96AF8709F}" destId="{243E77DB-3A0F-4A64-96E4-DF8FFFE60320}" srcOrd="3" destOrd="0" presId="urn:microsoft.com/office/officeart/2008/layout/VerticalCurvedList"/>
    <dgm:cxn modelId="{CCDF9F31-4DD0-4AEB-AF6F-8D5E0ACE9F8B}" type="presParOf" srcId="{3D88337B-C67F-44F3-A56D-7DD96AF8709F}" destId="{25C3EFD6-193E-4944-BD91-E94FE5A94D10}" srcOrd="4" destOrd="0" presId="urn:microsoft.com/office/officeart/2008/layout/VerticalCurvedList"/>
    <dgm:cxn modelId="{25C56CF3-4735-4BDC-B3BE-6DDE5F8C475F}" type="presParOf" srcId="{25C3EFD6-193E-4944-BD91-E94FE5A94D10}" destId="{1D38D599-E3BA-44C1-B478-DB293C9D41E6}" srcOrd="0" destOrd="0" presId="urn:microsoft.com/office/officeart/2008/layout/VerticalCurvedList"/>
    <dgm:cxn modelId="{17835E79-184D-4F6E-B326-51F1CA5BEB13}" type="presParOf" srcId="{3D88337B-C67F-44F3-A56D-7DD96AF8709F}" destId="{E0C34134-374B-45AD-8638-A8716E58E185}" srcOrd="5" destOrd="0" presId="urn:microsoft.com/office/officeart/2008/layout/VerticalCurvedList"/>
    <dgm:cxn modelId="{85F33A80-E4AC-440C-8C10-DCB65B5722AC}" type="presParOf" srcId="{3D88337B-C67F-44F3-A56D-7DD96AF8709F}" destId="{18D4ED39-A806-4879-B9BD-CA3577F3E287}" srcOrd="6" destOrd="0" presId="urn:microsoft.com/office/officeart/2008/layout/VerticalCurvedList"/>
    <dgm:cxn modelId="{00B87852-03C1-4A69-AE38-A1D89709C839}" type="presParOf" srcId="{18D4ED39-A806-4879-B9BD-CA3577F3E287}" destId="{A325C09C-73F7-4AD6-B321-824332E37097}" srcOrd="0" destOrd="0" presId="urn:microsoft.com/office/officeart/2008/layout/VerticalCurvedList"/>
    <dgm:cxn modelId="{1BBC1018-EB53-4365-BEAA-4126FE6C1424}" type="presParOf" srcId="{3D88337B-C67F-44F3-A56D-7DD96AF8709F}" destId="{7A130546-9BFB-40D9-A6B9-D956674975D9}" srcOrd="7" destOrd="0" presId="urn:microsoft.com/office/officeart/2008/layout/VerticalCurvedList"/>
    <dgm:cxn modelId="{0788D775-81CF-4161-BF25-E182C4A14979}" type="presParOf" srcId="{3D88337B-C67F-44F3-A56D-7DD96AF8709F}" destId="{D980CF12-A9B3-4ADE-942C-865B2734A357}" srcOrd="8" destOrd="0" presId="urn:microsoft.com/office/officeart/2008/layout/VerticalCurvedList"/>
    <dgm:cxn modelId="{0EB3C4A5-3133-4E05-B8E5-EBB84C83DA86}" type="presParOf" srcId="{D980CF12-A9B3-4ADE-942C-865B2734A357}" destId="{315B8C25-DC38-4D8D-B088-D46FDDFEB028}" srcOrd="0" destOrd="0" presId="urn:microsoft.com/office/officeart/2008/layout/VerticalCurvedList"/>
    <dgm:cxn modelId="{00503295-80A0-4154-925E-15F1D39F798C}" type="presParOf" srcId="{3D88337B-C67F-44F3-A56D-7DD96AF8709F}" destId="{001F66DB-C151-42CC-84E6-A993AE2CBB7E}" srcOrd="9" destOrd="0" presId="urn:microsoft.com/office/officeart/2008/layout/VerticalCurvedList"/>
    <dgm:cxn modelId="{003BE7ED-54F1-460F-A7D4-8B9E6D29122A}" type="presParOf" srcId="{3D88337B-C67F-44F3-A56D-7DD96AF8709F}" destId="{2E096C7C-6062-4B29-A33B-91B253EE2A26}" srcOrd="10" destOrd="0" presId="urn:microsoft.com/office/officeart/2008/layout/VerticalCurvedList"/>
    <dgm:cxn modelId="{8948BB30-6E84-416D-B9FA-6172834D7B64}" type="presParOf" srcId="{2E096C7C-6062-4B29-A33B-91B253EE2A26}" destId="{1B50BBE2-97AD-4BBD-B02B-513785FC489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7E352A5-8E81-431D-824C-530145845794}" type="doc">
      <dgm:prSet loTypeId="urn:microsoft.com/office/officeart/2008/layout/VerticalCurvedList" loCatId="list" qsTypeId="urn:microsoft.com/office/officeart/2005/8/quickstyle/simple2" qsCatId="simple" csTypeId="urn:microsoft.com/office/officeart/2005/8/colors/accent1_2" csCatId="accent1" phldr="1"/>
      <dgm:spPr/>
      <dgm:t>
        <a:bodyPr/>
        <a:lstStyle/>
        <a:p>
          <a:endParaRPr lang="en-CA"/>
        </a:p>
      </dgm:t>
    </dgm:pt>
    <dgm:pt modelId="{0B3285D8-7477-4E65-B918-0FF6C7840058}">
      <dgm:prSet custT="1"/>
      <dgm:spPr/>
      <dgm:t>
        <a:bodyPr/>
        <a:lstStyle/>
        <a:p>
          <a:pPr rtl="0"/>
          <a:r>
            <a:rPr lang="en-CA" sz="2900" dirty="0" smtClean="0"/>
            <a:t>Legitimacy </a:t>
          </a:r>
          <a:r>
            <a:rPr lang="en-CA" sz="2900" dirty="0" smtClean="0">
              <a:sym typeface="Wingdings" pitchFamily="2" charset="2"/>
            </a:rPr>
            <a:t> Representativeness </a:t>
          </a:r>
          <a:endParaRPr lang="en-CA" sz="2900" dirty="0"/>
        </a:p>
      </dgm:t>
    </dgm:pt>
    <dgm:pt modelId="{05D92635-B982-455C-8684-E5FD5FD4E06E}" type="parTrans" cxnId="{2BD387C3-4F26-491B-9A1C-07E7FDFB48E9}">
      <dgm:prSet/>
      <dgm:spPr/>
      <dgm:t>
        <a:bodyPr/>
        <a:lstStyle/>
        <a:p>
          <a:endParaRPr lang="en-CA"/>
        </a:p>
      </dgm:t>
    </dgm:pt>
    <dgm:pt modelId="{91124D3B-76AF-4AD5-AF5D-4ED5E58072EF}" type="sibTrans" cxnId="{2BD387C3-4F26-491B-9A1C-07E7FDFB48E9}">
      <dgm:prSet/>
      <dgm:spPr/>
      <dgm:t>
        <a:bodyPr/>
        <a:lstStyle/>
        <a:p>
          <a:endParaRPr lang="en-CA"/>
        </a:p>
      </dgm:t>
    </dgm:pt>
    <dgm:pt modelId="{02356B72-F68F-48CC-B545-5E3BDD414DE5}">
      <dgm:prSet custT="1"/>
      <dgm:spPr/>
      <dgm:t>
        <a:bodyPr/>
        <a:lstStyle/>
        <a:p>
          <a:pPr rtl="0"/>
          <a:r>
            <a:rPr lang="en-CA" sz="2900" dirty="0" smtClean="0"/>
            <a:t>Competence </a:t>
          </a:r>
          <a:r>
            <a:rPr lang="en-CA" sz="2900" dirty="0" smtClean="0">
              <a:sym typeface="Wingdings" pitchFamily="2" charset="2"/>
            </a:rPr>
            <a:t> Skills/Experience Matrix</a:t>
          </a:r>
          <a:endParaRPr lang="en-CA" sz="2900" dirty="0"/>
        </a:p>
      </dgm:t>
    </dgm:pt>
    <dgm:pt modelId="{54148A26-823F-4623-9AB5-2206C45FB783}" type="parTrans" cxnId="{C5418150-CDC5-4ECD-9B64-E0E1EB745BD9}">
      <dgm:prSet/>
      <dgm:spPr/>
      <dgm:t>
        <a:bodyPr/>
        <a:lstStyle/>
        <a:p>
          <a:endParaRPr lang="en-CA"/>
        </a:p>
      </dgm:t>
    </dgm:pt>
    <dgm:pt modelId="{17C93D64-9D39-47BE-813A-E5DDECF474AA}" type="sibTrans" cxnId="{C5418150-CDC5-4ECD-9B64-E0E1EB745BD9}">
      <dgm:prSet/>
      <dgm:spPr/>
      <dgm:t>
        <a:bodyPr/>
        <a:lstStyle/>
        <a:p>
          <a:endParaRPr lang="en-CA"/>
        </a:p>
      </dgm:t>
    </dgm:pt>
    <dgm:pt modelId="{569E69B6-6ACF-419B-A703-BDCC74AE7D4D}">
      <dgm:prSet custT="1"/>
      <dgm:spPr/>
      <dgm:t>
        <a:bodyPr/>
        <a:lstStyle/>
        <a:p>
          <a:pPr rtl="0"/>
          <a:r>
            <a:rPr lang="en-CA" sz="2650" dirty="0" smtClean="0"/>
            <a:t>Pension organizations need ‘Legitimacy’ </a:t>
          </a:r>
          <a:r>
            <a:rPr lang="en-CA" sz="2650" u="sng" dirty="0" smtClean="0"/>
            <a:t>and</a:t>
          </a:r>
          <a:r>
            <a:rPr lang="en-CA" sz="2650" dirty="0" smtClean="0"/>
            <a:t> ‘Competence’ on their Boards</a:t>
          </a:r>
          <a:endParaRPr lang="en-CA" sz="2650" dirty="0"/>
        </a:p>
      </dgm:t>
    </dgm:pt>
    <dgm:pt modelId="{6A82C3DE-DECE-468C-85B8-8F3DFBD77E2A}" type="parTrans" cxnId="{32E5B0B7-9D1B-47B1-B4DB-300067707639}">
      <dgm:prSet/>
      <dgm:spPr/>
      <dgm:t>
        <a:bodyPr/>
        <a:lstStyle/>
        <a:p>
          <a:endParaRPr lang="en-CA"/>
        </a:p>
      </dgm:t>
    </dgm:pt>
    <dgm:pt modelId="{8B78D732-21A0-4E91-A16E-F513139AF467}" type="sibTrans" cxnId="{32E5B0B7-9D1B-47B1-B4DB-300067707639}">
      <dgm:prSet/>
      <dgm:spPr/>
      <dgm:t>
        <a:bodyPr/>
        <a:lstStyle/>
        <a:p>
          <a:endParaRPr lang="en-CA"/>
        </a:p>
      </dgm:t>
    </dgm:pt>
    <dgm:pt modelId="{FC56FD26-3D29-49DC-8E91-9911F814C305}">
      <dgm:prSet custT="1"/>
      <dgm:spPr/>
      <dgm:t>
        <a:bodyPr/>
        <a:lstStyle/>
        <a:p>
          <a:pPr rtl="0"/>
          <a:r>
            <a:rPr lang="en-CA" sz="2800" dirty="0" smtClean="0"/>
            <a:t>‘Legitimacy’ </a:t>
          </a:r>
          <a:r>
            <a:rPr lang="en-CA" sz="2800" u="sng" dirty="0" smtClean="0"/>
            <a:t>or</a:t>
          </a:r>
          <a:r>
            <a:rPr lang="en-CA" sz="2800" u="none" dirty="0" smtClean="0"/>
            <a:t> ‘Competence’ is a false choice </a:t>
          </a:r>
          <a:endParaRPr lang="en-CA" sz="2800" dirty="0"/>
        </a:p>
      </dgm:t>
    </dgm:pt>
    <dgm:pt modelId="{6E20E612-D285-471E-8A00-4D5540409D77}" type="parTrans" cxnId="{5E08130A-647D-442C-B3C3-B967BD2E96F4}">
      <dgm:prSet/>
      <dgm:spPr/>
      <dgm:t>
        <a:bodyPr/>
        <a:lstStyle/>
        <a:p>
          <a:endParaRPr lang="en-CA"/>
        </a:p>
      </dgm:t>
    </dgm:pt>
    <dgm:pt modelId="{711ECFA2-54A1-44E5-952F-48BC27AD881E}" type="sibTrans" cxnId="{5E08130A-647D-442C-B3C3-B967BD2E96F4}">
      <dgm:prSet/>
      <dgm:spPr/>
      <dgm:t>
        <a:bodyPr/>
        <a:lstStyle/>
        <a:p>
          <a:endParaRPr lang="en-CA"/>
        </a:p>
      </dgm:t>
    </dgm:pt>
    <dgm:pt modelId="{F64D7BA9-7C8C-49CE-B77D-2E6C297F57B6}" type="pres">
      <dgm:prSet presAssocID="{97E352A5-8E81-431D-824C-530145845794}" presName="Name0" presStyleCnt="0">
        <dgm:presLayoutVars>
          <dgm:chMax val="7"/>
          <dgm:chPref val="7"/>
          <dgm:dir/>
        </dgm:presLayoutVars>
      </dgm:prSet>
      <dgm:spPr/>
      <dgm:t>
        <a:bodyPr/>
        <a:lstStyle/>
        <a:p>
          <a:endParaRPr lang="en-CA"/>
        </a:p>
      </dgm:t>
    </dgm:pt>
    <dgm:pt modelId="{C9BFA1F7-2AA9-4BB6-8787-D6245CDAEFB4}" type="pres">
      <dgm:prSet presAssocID="{97E352A5-8E81-431D-824C-530145845794}" presName="Name1" presStyleCnt="0"/>
      <dgm:spPr/>
    </dgm:pt>
    <dgm:pt modelId="{DAFC207F-BCEE-430B-A9BA-5FCFE4192676}" type="pres">
      <dgm:prSet presAssocID="{97E352A5-8E81-431D-824C-530145845794}" presName="cycle" presStyleCnt="0"/>
      <dgm:spPr/>
    </dgm:pt>
    <dgm:pt modelId="{949B069C-8DC9-4A72-9882-B24A568B856E}" type="pres">
      <dgm:prSet presAssocID="{97E352A5-8E81-431D-824C-530145845794}" presName="srcNode" presStyleLbl="node1" presStyleIdx="0" presStyleCnt="4"/>
      <dgm:spPr/>
    </dgm:pt>
    <dgm:pt modelId="{DCA148AB-DC2F-4C9D-9596-3371D6565C2D}" type="pres">
      <dgm:prSet presAssocID="{97E352A5-8E81-431D-824C-530145845794}" presName="conn" presStyleLbl="parChTrans1D2" presStyleIdx="0" presStyleCnt="1"/>
      <dgm:spPr/>
      <dgm:t>
        <a:bodyPr/>
        <a:lstStyle/>
        <a:p>
          <a:endParaRPr lang="en-CA"/>
        </a:p>
      </dgm:t>
    </dgm:pt>
    <dgm:pt modelId="{2FDEACE5-C143-498D-A3CF-BAFAA3E75996}" type="pres">
      <dgm:prSet presAssocID="{97E352A5-8E81-431D-824C-530145845794}" presName="extraNode" presStyleLbl="node1" presStyleIdx="0" presStyleCnt="4"/>
      <dgm:spPr/>
    </dgm:pt>
    <dgm:pt modelId="{85C48C1E-78DE-42F4-89C8-124F56C4E9FD}" type="pres">
      <dgm:prSet presAssocID="{97E352A5-8E81-431D-824C-530145845794}" presName="dstNode" presStyleLbl="node1" presStyleIdx="0" presStyleCnt="4"/>
      <dgm:spPr/>
    </dgm:pt>
    <dgm:pt modelId="{81496981-46D1-4BBB-9985-012986CD2F26}" type="pres">
      <dgm:prSet presAssocID="{0B3285D8-7477-4E65-B918-0FF6C7840058}" presName="text_1" presStyleLbl="node1" presStyleIdx="0" presStyleCnt="4">
        <dgm:presLayoutVars>
          <dgm:bulletEnabled val="1"/>
        </dgm:presLayoutVars>
      </dgm:prSet>
      <dgm:spPr/>
      <dgm:t>
        <a:bodyPr/>
        <a:lstStyle/>
        <a:p>
          <a:endParaRPr lang="en-CA"/>
        </a:p>
      </dgm:t>
    </dgm:pt>
    <dgm:pt modelId="{D8A8E444-50DB-423C-B8A5-77D0CCD207B8}" type="pres">
      <dgm:prSet presAssocID="{0B3285D8-7477-4E65-B918-0FF6C7840058}" presName="accent_1" presStyleCnt="0"/>
      <dgm:spPr/>
    </dgm:pt>
    <dgm:pt modelId="{3E168BE7-C09B-4D86-A015-3A9BD9804ED4}" type="pres">
      <dgm:prSet presAssocID="{0B3285D8-7477-4E65-B918-0FF6C7840058}" presName="accentRepeatNode" presStyleLbl="solidFgAcc1" presStyleIdx="0" presStyleCnt="4"/>
      <dgm:spPr/>
    </dgm:pt>
    <dgm:pt modelId="{9321C0AD-05C1-49DE-B017-23DB29A159BB}" type="pres">
      <dgm:prSet presAssocID="{02356B72-F68F-48CC-B545-5E3BDD414DE5}" presName="text_2" presStyleLbl="node1" presStyleIdx="1" presStyleCnt="4">
        <dgm:presLayoutVars>
          <dgm:bulletEnabled val="1"/>
        </dgm:presLayoutVars>
      </dgm:prSet>
      <dgm:spPr/>
      <dgm:t>
        <a:bodyPr/>
        <a:lstStyle/>
        <a:p>
          <a:endParaRPr lang="en-CA"/>
        </a:p>
      </dgm:t>
    </dgm:pt>
    <dgm:pt modelId="{77197065-387C-49E2-8BD8-7025D43E1A92}" type="pres">
      <dgm:prSet presAssocID="{02356B72-F68F-48CC-B545-5E3BDD414DE5}" presName="accent_2" presStyleCnt="0"/>
      <dgm:spPr/>
    </dgm:pt>
    <dgm:pt modelId="{4938D644-9043-4C78-B799-D24B88D71EB3}" type="pres">
      <dgm:prSet presAssocID="{02356B72-F68F-48CC-B545-5E3BDD414DE5}" presName="accentRepeatNode" presStyleLbl="solidFgAcc1" presStyleIdx="1" presStyleCnt="4"/>
      <dgm:spPr/>
    </dgm:pt>
    <dgm:pt modelId="{BC431194-B80A-4318-AD28-7502E3A3C824}" type="pres">
      <dgm:prSet presAssocID="{569E69B6-6ACF-419B-A703-BDCC74AE7D4D}" presName="text_3" presStyleLbl="node1" presStyleIdx="2" presStyleCnt="4">
        <dgm:presLayoutVars>
          <dgm:bulletEnabled val="1"/>
        </dgm:presLayoutVars>
      </dgm:prSet>
      <dgm:spPr/>
      <dgm:t>
        <a:bodyPr/>
        <a:lstStyle/>
        <a:p>
          <a:endParaRPr lang="en-CA"/>
        </a:p>
      </dgm:t>
    </dgm:pt>
    <dgm:pt modelId="{CA472A71-17DA-4084-A1A8-25C18758F5FE}" type="pres">
      <dgm:prSet presAssocID="{569E69B6-6ACF-419B-A703-BDCC74AE7D4D}" presName="accent_3" presStyleCnt="0"/>
      <dgm:spPr/>
    </dgm:pt>
    <dgm:pt modelId="{72A135F8-1F13-4113-AEA4-78B3A388DA9D}" type="pres">
      <dgm:prSet presAssocID="{569E69B6-6ACF-419B-A703-BDCC74AE7D4D}" presName="accentRepeatNode" presStyleLbl="solidFgAcc1" presStyleIdx="2" presStyleCnt="4"/>
      <dgm:spPr/>
    </dgm:pt>
    <dgm:pt modelId="{FF979CEB-43FD-4798-88AE-10F201AF70AC}" type="pres">
      <dgm:prSet presAssocID="{FC56FD26-3D29-49DC-8E91-9911F814C305}" presName="text_4" presStyleLbl="node1" presStyleIdx="3" presStyleCnt="4">
        <dgm:presLayoutVars>
          <dgm:bulletEnabled val="1"/>
        </dgm:presLayoutVars>
      </dgm:prSet>
      <dgm:spPr/>
      <dgm:t>
        <a:bodyPr/>
        <a:lstStyle/>
        <a:p>
          <a:endParaRPr lang="en-CA"/>
        </a:p>
      </dgm:t>
    </dgm:pt>
    <dgm:pt modelId="{820B4910-74E5-483C-A110-2A76C1479B25}" type="pres">
      <dgm:prSet presAssocID="{FC56FD26-3D29-49DC-8E91-9911F814C305}" presName="accent_4" presStyleCnt="0"/>
      <dgm:spPr/>
    </dgm:pt>
    <dgm:pt modelId="{BB99A2E3-EBE4-4E52-88E4-FAEDCCA7B014}" type="pres">
      <dgm:prSet presAssocID="{FC56FD26-3D29-49DC-8E91-9911F814C305}" presName="accentRepeatNode" presStyleLbl="solidFgAcc1" presStyleIdx="3" presStyleCnt="4"/>
      <dgm:spPr/>
    </dgm:pt>
  </dgm:ptLst>
  <dgm:cxnLst>
    <dgm:cxn modelId="{32E5B0B7-9D1B-47B1-B4DB-300067707639}" srcId="{97E352A5-8E81-431D-824C-530145845794}" destId="{569E69B6-6ACF-419B-A703-BDCC74AE7D4D}" srcOrd="2" destOrd="0" parTransId="{6A82C3DE-DECE-468C-85B8-8F3DFBD77E2A}" sibTransId="{8B78D732-21A0-4E91-A16E-F513139AF467}"/>
    <dgm:cxn modelId="{E7302841-2C36-41A6-9356-F5570E91F582}" type="presOf" srcId="{02356B72-F68F-48CC-B545-5E3BDD414DE5}" destId="{9321C0AD-05C1-49DE-B017-23DB29A159BB}" srcOrd="0" destOrd="0" presId="urn:microsoft.com/office/officeart/2008/layout/VerticalCurvedList"/>
    <dgm:cxn modelId="{C5418150-CDC5-4ECD-9B64-E0E1EB745BD9}" srcId="{97E352A5-8E81-431D-824C-530145845794}" destId="{02356B72-F68F-48CC-B545-5E3BDD414DE5}" srcOrd="1" destOrd="0" parTransId="{54148A26-823F-4623-9AB5-2206C45FB783}" sibTransId="{17C93D64-9D39-47BE-813A-E5DDECF474AA}"/>
    <dgm:cxn modelId="{9872D934-61C3-47C5-8B6F-4D15CE4177E8}" type="presOf" srcId="{0B3285D8-7477-4E65-B918-0FF6C7840058}" destId="{81496981-46D1-4BBB-9985-012986CD2F26}" srcOrd="0" destOrd="0" presId="urn:microsoft.com/office/officeart/2008/layout/VerticalCurvedList"/>
    <dgm:cxn modelId="{5E08130A-647D-442C-B3C3-B967BD2E96F4}" srcId="{97E352A5-8E81-431D-824C-530145845794}" destId="{FC56FD26-3D29-49DC-8E91-9911F814C305}" srcOrd="3" destOrd="0" parTransId="{6E20E612-D285-471E-8A00-4D5540409D77}" sibTransId="{711ECFA2-54A1-44E5-952F-48BC27AD881E}"/>
    <dgm:cxn modelId="{B5DAEAAC-E10A-4F84-82BA-51AA4EF7B60F}" type="presOf" srcId="{97E352A5-8E81-431D-824C-530145845794}" destId="{F64D7BA9-7C8C-49CE-B77D-2E6C297F57B6}" srcOrd="0" destOrd="0" presId="urn:microsoft.com/office/officeart/2008/layout/VerticalCurvedList"/>
    <dgm:cxn modelId="{1B63C3C9-33F0-4CFF-B7FA-9A415DE3D32A}" type="presOf" srcId="{FC56FD26-3D29-49DC-8E91-9911F814C305}" destId="{FF979CEB-43FD-4798-88AE-10F201AF70AC}" srcOrd="0" destOrd="0" presId="urn:microsoft.com/office/officeart/2008/layout/VerticalCurvedList"/>
    <dgm:cxn modelId="{233472A5-BE27-4CF6-893C-86D253C96A21}" type="presOf" srcId="{569E69B6-6ACF-419B-A703-BDCC74AE7D4D}" destId="{BC431194-B80A-4318-AD28-7502E3A3C824}" srcOrd="0" destOrd="0" presId="urn:microsoft.com/office/officeart/2008/layout/VerticalCurvedList"/>
    <dgm:cxn modelId="{2BD387C3-4F26-491B-9A1C-07E7FDFB48E9}" srcId="{97E352A5-8E81-431D-824C-530145845794}" destId="{0B3285D8-7477-4E65-B918-0FF6C7840058}" srcOrd="0" destOrd="0" parTransId="{05D92635-B982-455C-8684-E5FD5FD4E06E}" sibTransId="{91124D3B-76AF-4AD5-AF5D-4ED5E58072EF}"/>
    <dgm:cxn modelId="{F3ECA781-77BA-493B-ABD8-45B3D96EF751}" type="presOf" srcId="{91124D3B-76AF-4AD5-AF5D-4ED5E58072EF}" destId="{DCA148AB-DC2F-4C9D-9596-3371D6565C2D}" srcOrd="0" destOrd="0" presId="urn:microsoft.com/office/officeart/2008/layout/VerticalCurvedList"/>
    <dgm:cxn modelId="{3349008D-C069-4426-8E50-3B0ECE791E77}" type="presParOf" srcId="{F64D7BA9-7C8C-49CE-B77D-2E6C297F57B6}" destId="{C9BFA1F7-2AA9-4BB6-8787-D6245CDAEFB4}" srcOrd="0" destOrd="0" presId="urn:microsoft.com/office/officeart/2008/layout/VerticalCurvedList"/>
    <dgm:cxn modelId="{5CF4C322-3A24-4854-9C40-8786E954F7DB}" type="presParOf" srcId="{C9BFA1F7-2AA9-4BB6-8787-D6245CDAEFB4}" destId="{DAFC207F-BCEE-430B-A9BA-5FCFE4192676}" srcOrd="0" destOrd="0" presId="urn:microsoft.com/office/officeart/2008/layout/VerticalCurvedList"/>
    <dgm:cxn modelId="{DAC5A78C-B8EE-498D-8083-EF3626E75FEA}" type="presParOf" srcId="{DAFC207F-BCEE-430B-A9BA-5FCFE4192676}" destId="{949B069C-8DC9-4A72-9882-B24A568B856E}" srcOrd="0" destOrd="0" presId="urn:microsoft.com/office/officeart/2008/layout/VerticalCurvedList"/>
    <dgm:cxn modelId="{C0B0BCF5-27F0-4883-A6A8-2CD9E80A1F31}" type="presParOf" srcId="{DAFC207F-BCEE-430B-A9BA-5FCFE4192676}" destId="{DCA148AB-DC2F-4C9D-9596-3371D6565C2D}" srcOrd="1" destOrd="0" presId="urn:microsoft.com/office/officeart/2008/layout/VerticalCurvedList"/>
    <dgm:cxn modelId="{C0C63965-2B91-48E5-B06F-5455C4C882D9}" type="presParOf" srcId="{DAFC207F-BCEE-430B-A9BA-5FCFE4192676}" destId="{2FDEACE5-C143-498D-A3CF-BAFAA3E75996}" srcOrd="2" destOrd="0" presId="urn:microsoft.com/office/officeart/2008/layout/VerticalCurvedList"/>
    <dgm:cxn modelId="{B56D3CD2-6BDE-4BE1-9880-AC27ADC0FF77}" type="presParOf" srcId="{DAFC207F-BCEE-430B-A9BA-5FCFE4192676}" destId="{85C48C1E-78DE-42F4-89C8-124F56C4E9FD}" srcOrd="3" destOrd="0" presId="urn:microsoft.com/office/officeart/2008/layout/VerticalCurvedList"/>
    <dgm:cxn modelId="{BDCB01CF-AECA-43F5-8FD8-6C722DB6CD11}" type="presParOf" srcId="{C9BFA1F7-2AA9-4BB6-8787-D6245CDAEFB4}" destId="{81496981-46D1-4BBB-9985-012986CD2F26}" srcOrd="1" destOrd="0" presId="urn:microsoft.com/office/officeart/2008/layout/VerticalCurvedList"/>
    <dgm:cxn modelId="{F2AC424D-AA5D-4ABE-8433-B9F755DBB2C0}" type="presParOf" srcId="{C9BFA1F7-2AA9-4BB6-8787-D6245CDAEFB4}" destId="{D8A8E444-50DB-423C-B8A5-77D0CCD207B8}" srcOrd="2" destOrd="0" presId="urn:microsoft.com/office/officeart/2008/layout/VerticalCurvedList"/>
    <dgm:cxn modelId="{F87A92E5-850E-4CA7-84C5-FF8FC965F077}" type="presParOf" srcId="{D8A8E444-50DB-423C-B8A5-77D0CCD207B8}" destId="{3E168BE7-C09B-4D86-A015-3A9BD9804ED4}" srcOrd="0" destOrd="0" presId="urn:microsoft.com/office/officeart/2008/layout/VerticalCurvedList"/>
    <dgm:cxn modelId="{C78F68A4-C807-4C6F-9C45-AAD68A73911B}" type="presParOf" srcId="{C9BFA1F7-2AA9-4BB6-8787-D6245CDAEFB4}" destId="{9321C0AD-05C1-49DE-B017-23DB29A159BB}" srcOrd="3" destOrd="0" presId="urn:microsoft.com/office/officeart/2008/layout/VerticalCurvedList"/>
    <dgm:cxn modelId="{2AF0F229-11BF-4F74-A0DE-DA801E2D8077}" type="presParOf" srcId="{C9BFA1F7-2AA9-4BB6-8787-D6245CDAEFB4}" destId="{77197065-387C-49E2-8BD8-7025D43E1A92}" srcOrd="4" destOrd="0" presId="urn:microsoft.com/office/officeart/2008/layout/VerticalCurvedList"/>
    <dgm:cxn modelId="{CE50F2F1-D24F-4CAC-80D4-5FB7BA00BF4F}" type="presParOf" srcId="{77197065-387C-49E2-8BD8-7025D43E1A92}" destId="{4938D644-9043-4C78-B799-D24B88D71EB3}" srcOrd="0" destOrd="0" presId="urn:microsoft.com/office/officeart/2008/layout/VerticalCurvedList"/>
    <dgm:cxn modelId="{7E7AA29F-B43A-4EE6-8F90-8349567F2441}" type="presParOf" srcId="{C9BFA1F7-2AA9-4BB6-8787-D6245CDAEFB4}" destId="{BC431194-B80A-4318-AD28-7502E3A3C824}" srcOrd="5" destOrd="0" presId="urn:microsoft.com/office/officeart/2008/layout/VerticalCurvedList"/>
    <dgm:cxn modelId="{96CA16AD-80DD-43C2-90A4-E797BF7555D1}" type="presParOf" srcId="{C9BFA1F7-2AA9-4BB6-8787-D6245CDAEFB4}" destId="{CA472A71-17DA-4084-A1A8-25C18758F5FE}" srcOrd="6" destOrd="0" presId="urn:microsoft.com/office/officeart/2008/layout/VerticalCurvedList"/>
    <dgm:cxn modelId="{B0C47862-3F9A-4C33-A09D-00A8E61A14E9}" type="presParOf" srcId="{CA472A71-17DA-4084-A1A8-25C18758F5FE}" destId="{72A135F8-1F13-4113-AEA4-78B3A388DA9D}" srcOrd="0" destOrd="0" presId="urn:microsoft.com/office/officeart/2008/layout/VerticalCurvedList"/>
    <dgm:cxn modelId="{2839B06C-E8E9-478C-B0F0-75522A9A8EB9}" type="presParOf" srcId="{C9BFA1F7-2AA9-4BB6-8787-D6245CDAEFB4}" destId="{FF979CEB-43FD-4798-88AE-10F201AF70AC}" srcOrd="7" destOrd="0" presId="urn:microsoft.com/office/officeart/2008/layout/VerticalCurvedList"/>
    <dgm:cxn modelId="{D34492F7-3B6A-4C21-9E68-4B909B66F77E}" type="presParOf" srcId="{C9BFA1F7-2AA9-4BB6-8787-D6245CDAEFB4}" destId="{820B4910-74E5-483C-A110-2A76C1479B25}" srcOrd="8" destOrd="0" presId="urn:microsoft.com/office/officeart/2008/layout/VerticalCurvedList"/>
    <dgm:cxn modelId="{96306AE2-C493-4B93-8538-C3E0D87F1DA4}" type="presParOf" srcId="{820B4910-74E5-483C-A110-2A76C1479B25}" destId="{BB99A2E3-EBE4-4E52-88E4-FAEDCCA7B014}"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D5D8BE6-D2A2-4796-9ED2-2C5CB128E235}"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CA"/>
        </a:p>
      </dgm:t>
    </dgm:pt>
    <dgm:pt modelId="{CA3E0867-0BF6-4921-B356-C80E8E0D7AEC}">
      <dgm:prSet/>
      <dgm:spPr/>
      <dgm:t>
        <a:bodyPr/>
        <a:lstStyle/>
        <a:p>
          <a:pPr rtl="0"/>
          <a:r>
            <a:rPr lang="en-CA" dirty="0" smtClean="0"/>
            <a:t>‘Return-Seeking’ vs. ‘Payment-Certainty’ Investing</a:t>
          </a:r>
          <a:endParaRPr lang="en-CA" dirty="0"/>
        </a:p>
      </dgm:t>
    </dgm:pt>
    <dgm:pt modelId="{B14AC66C-6275-41C5-9AD8-AE135F714C0B}" type="parTrans" cxnId="{A0154B15-CF93-4C8E-833D-D4139747631A}">
      <dgm:prSet/>
      <dgm:spPr/>
      <dgm:t>
        <a:bodyPr/>
        <a:lstStyle/>
        <a:p>
          <a:endParaRPr lang="en-CA"/>
        </a:p>
      </dgm:t>
    </dgm:pt>
    <dgm:pt modelId="{97BD474A-6504-4469-9529-99C9673DB8B5}" type="sibTrans" cxnId="{A0154B15-CF93-4C8E-833D-D4139747631A}">
      <dgm:prSet/>
      <dgm:spPr/>
      <dgm:t>
        <a:bodyPr/>
        <a:lstStyle/>
        <a:p>
          <a:endParaRPr lang="en-CA"/>
        </a:p>
      </dgm:t>
    </dgm:pt>
    <dgm:pt modelId="{895525F7-795F-4B56-B283-92D81FA389FE}">
      <dgm:prSet/>
      <dgm:spPr/>
      <dgm:t>
        <a:bodyPr/>
        <a:lstStyle/>
        <a:p>
          <a:pPr rtl="0"/>
          <a:r>
            <a:rPr lang="en-CA" dirty="0" smtClean="0"/>
            <a:t>‘Return-Seeking’: ‘Beauty Contest’ vs. ‘Wealth Creation’</a:t>
          </a:r>
          <a:endParaRPr lang="en-CA" dirty="0"/>
        </a:p>
      </dgm:t>
    </dgm:pt>
    <dgm:pt modelId="{14261D39-0BB5-4BA5-9541-A883504A2CC2}" type="parTrans" cxnId="{1E581C67-FC26-4A11-A99A-9055CEC29F5A}">
      <dgm:prSet/>
      <dgm:spPr/>
      <dgm:t>
        <a:bodyPr/>
        <a:lstStyle/>
        <a:p>
          <a:endParaRPr lang="en-CA"/>
        </a:p>
      </dgm:t>
    </dgm:pt>
    <dgm:pt modelId="{E71D0B32-4F68-472E-9439-21B78BD841FC}" type="sibTrans" cxnId="{1E581C67-FC26-4A11-A99A-9055CEC29F5A}">
      <dgm:prSet/>
      <dgm:spPr/>
      <dgm:t>
        <a:bodyPr/>
        <a:lstStyle/>
        <a:p>
          <a:endParaRPr lang="en-CA"/>
        </a:p>
      </dgm:t>
    </dgm:pt>
    <dgm:pt modelId="{AB7E4C1A-0874-40AC-B02C-A1817D4BFD0E}">
      <dgm:prSet/>
      <dgm:spPr/>
      <dgm:t>
        <a:bodyPr/>
        <a:lstStyle/>
        <a:p>
          <a:pPr rtl="0"/>
          <a:r>
            <a:rPr lang="en-CA" dirty="0" smtClean="0"/>
            <a:t>‘Payment-Certainty’: Duration? Inflation-Sensitivity?</a:t>
          </a:r>
          <a:endParaRPr lang="en-CA" dirty="0"/>
        </a:p>
      </dgm:t>
    </dgm:pt>
    <dgm:pt modelId="{D4AD1416-5267-422F-BFDD-F3A132883956}" type="parTrans" cxnId="{44F9B0B7-E80C-4936-AD3E-52A4476D58FF}">
      <dgm:prSet/>
      <dgm:spPr/>
      <dgm:t>
        <a:bodyPr/>
        <a:lstStyle/>
        <a:p>
          <a:endParaRPr lang="en-CA"/>
        </a:p>
      </dgm:t>
    </dgm:pt>
    <dgm:pt modelId="{A501292F-0305-4052-9088-E2809DDB283D}" type="sibTrans" cxnId="{44F9B0B7-E80C-4936-AD3E-52A4476D58FF}">
      <dgm:prSet/>
      <dgm:spPr/>
      <dgm:t>
        <a:bodyPr/>
        <a:lstStyle/>
        <a:p>
          <a:endParaRPr lang="en-CA"/>
        </a:p>
      </dgm:t>
    </dgm:pt>
    <dgm:pt modelId="{F3E65EE1-1E50-4A03-B18F-4AE3FD7E923C}" type="pres">
      <dgm:prSet presAssocID="{FD5D8BE6-D2A2-4796-9ED2-2C5CB128E235}" presName="linearFlow" presStyleCnt="0">
        <dgm:presLayoutVars>
          <dgm:dir/>
          <dgm:resizeHandles val="exact"/>
        </dgm:presLayoutVars>
      </dgm:prSet>
      <dgm:spPr/>
      <dgm:t>
        <a:bodyPr/>
        <a:lstStyle/>
        <a:p>
          <a:endParaRPr lang="en-CA"/>
        </a:p>
      </dgm:t>
    </dgm:pt>
    <dgm:pt modelId="{A941ECD7-2919-4C3B-B056-AB0E113087AC}" type="pres">
      <dgm:prSet presAssocID="{CA3E0867-0BF6-4921-B356-C80E8E0D7AEC}" presName="composite" presStyleCnt="0"/>
      <dgm:spPr/>
      <dgm:t>
        <a:bodyPr/>
        <a:lstStyle/>
        <a:p>
          <a:endParaRPr lang="en-CA"/>
        </a:p>
      </dgm:t>
    </dgm:pt>
    <dgm:pt modelId="{7E114E46-CEB6-4757-B56F-458E952006A1}" type="pres">
      <dgm:prSet presAssocID="{CA3E0867-0BF6-4921-B356-C80E8E0D7AEC}" presName="imgShp" presStyleLbl="fgImgPlace1" presStyleIdx="0" presStyleCnt="3"/>
      <dgm:spPr/>
      <dgm:t>
        <a:bodyPr/>
        <a:lstStyle/>
        <a:p>
          <a:endParaRPr lang="en-CA"/>
        </a:p>
      </dgm:t>
    </dgm:pt>
    <dgm:pt modelId="{DA31AEAD-F843-40C0-88CF-C3A2360BCADD}" type="pres">
      <dgm:prSet presAssocID="{CA3E0867-0BF6-4921-B356-C80E8E0D7AEC}" presName="txShp" presStyleLbl="node1" presStyleIdx="0" presStyleCnt="3">
        <dgm:presLayoutVars>
          <dgm:bulletEnabled val="1"/>
        </dgm:presLayoutVars>
      </dgm:prSet>
      <dgm:spPr/>
      <dgm:t>
        <a:bodyPr/>
        <a:lstStyle/>
        <a:p>
          <a:endParaRPr lang="en-CA"/>
        </a:p>
      </dgm:t>
    </dgm:pt>
    <dgm:pt modelId="{DC11D886-C62A-47DC-876F-6B60377F67D0}" type="pres">
      <dgm:prSet presAssocID="{97BD474A-6504-4469-9529-99C9673DB8B5}" presName="spacing" presStyleCnt="0"/>
      <dgm:spPr/>
      <dgm:t>
        <a:bodyPr/>
        <a:lstStyle/>
        <a:p>
          <a:endParaRPr lang="en-CA"/>
        </a:p>
      </dgm:t>
    </dgm:pt>
    <dgm:pt modelId="{3FADD544-78F2-4B4B-9D2F-3C18FD1507B8}" type="pres">
      <dgm:prSet presAssocID="{895525F7-795F-4B56-B283-92D81FA389FE}" presName="composite" presStyleCnt="0"/>
      <dgm:spPr/>
      <dgm:t>
        <a:bodyPr/>
        <a:lstStyle/>
        <a:p>
          <a:endParaRPr lang="en-CA"/>
        </a:p>
      </dgm:t>
    </dgm:pt>
    <dgm:pt modelId="{AEB338B7-55A9-47AB-A80D-80696B8F15B5}" type="pres">
      <dgm:prSet presAssocID="{895525F7-795F-4B56-B283-92D81FA389FE}" presName="imgShp" presStyleLbl="fgImgPlace1" presStyleIdx="1" presStyleCnt="3"/>
      <dgm:spPr/>
      <dgm:t>
        <a:bodyPr/>
        <a:lstStyle/>
        <a:p>
          <a:endParaRPr lang="en-CA"/>
        </a:p>
      </dgm:t>
    </dgm:pt>
    <dgm:pt modelId="{2B35B861-DD52-4088-BB50-2E3E419A1DAE}" type="pres">
      <dgm:prSet presAssocID="{895525F7-795F-4B56-B283-92D81FA389FE}" presName="txShp" presStyleLbl="node1" presStyleIdx="1" presStyleCnt="3">
        <dgm:presLayoutVars>
          <dgm:bulletEnabled val="1"/>
        </dgm:presLayoutVars>
      </dgm:prSet>
      <dgm:spPr/>
      <dgm:t>
        <a:bodyPr/>
        <a:lstStyle/>
        <a:p>
          <a:endParaRPr lang="en-CA"/>
        </a:p>
      </dgm:t>
    </dgm:pt>
    <dgm:pt modelId="{01420E67-8A86-4B88-9F39-CCAB567E8500}" type="pres">
      <dgm:prSet presAssocID="{E71D0B32-4F68-472E-9439-21B78BD841FC}" presName="spacing" presStyleCnt="0"/>
      <dgm:spPr/>
      <dgm:t>
        <a:bodyPr/>
        <a:lstStyle/>
        <a:p>
          <a:endParaRPr lang="en-CA"/>
        </a:p>
      </dgm:t>
    </dgm:pt>
    <dgm:pt modelId="{D8B9FD8B-B891-4049-842B-B6AA9205464D}" type="pres">
      <dgm:prSet presAssocID="{AB7E4C1A-0874-40AC-B02C-A1817D4BFD0E}" presName="composite" presStyleCnt="0"/>
      <dgm:spPr/>
      <dgm:t>
        <a:bodyPr/>
        <a:lstStyle/>
        <a:p>
          <a:endParaRPr lang="en-CA"/>
        </a:p>
      </dgm:t>
    </dgm:pt>
    <dgm:pt modelId="{4C67671C-8DA8-4A80-BB21-08158FE91E69}" type="pres">
      <dgm:prSet presAssocID="{AB7E4C1A-0874-40AC-B02C-A1817D4BFD0E}" presName="imgShp" presStyleLbl="fgImgPlace1" presStyleIdx="2" presStyleCnt="3"/>
      <dgm:spPr/>
      <dgm:t>
        <a:bodyPr/>
        <a:lstStyle/>
        <a:p>
          <a:endParaRPr lang="en-CA"/>
        </a:p>
      </dgm:t>
    </dgm:pt>
    <dgm:pt modelId="{02C3AA7B-6A98-4C79-9A7F-806D1D04F32F}" type="pres">
      <dgm:prSet presAssocID="{AB7E4C1A-0874-40AC-B02C-A1817D4BFD0E}" presName="txShp" presStyleLbl="node1" presStyleIdx="2" presStyleCnt="3">
        <dgm:presLayoutVars>
          <dgm:bulletEnabled val="1"/>
        </dgm:presLayoutVars>
      </dgm:prSet>
      <dgm:spPr/>
      <dgm:t>
        <a:bodyPr/>
        <a:lstStyle/>
        <a:p>
          <a:endParaRPr lang="en-CA"/>
        </a:p>
      </dgm:t>
    </dgm:pt>
  </dgm:ptLst>
  <dgm:cxnLst>
    <dgm:cxn modelId="{100F7440-23DB-4C55-94E2-BC10A0738AFD}" type="presOf" srcId="{FD5D8BE6-D2A2-4796-9ED2-2C5CB128E235}" destId="{F3E65EE1-1E50-4A03-B18F-4AE3FD7E923C}" srcOrd="0" destOrd="0" presId="urn:microsoft.com/office/officeart/2005/8/layout/vList3"/>
    <dgm:cxn modelId="{A0154B15-CF93-4C8E-833D-D4139747631A}" srcId="{FD5D8BE6-D2A2-4796-9ED2-2C5CB128E235}" destId="{CA3E0867-0BF6-4921-B356-C80E8E0D7AEC}" srcOrd="0" destOrd="0" parTransId="{B14AC66C-6275-41C5-9AD8-AE135F714C0B}" sibTransId="{97BD474A-6504-4469-9529-99C9673DB8B5}"/>
    <dgm:cxn modelId="{1E581C67-FC26-4A11-A99A-9055CEC29F5A}" srcId="{FD5D8BE6-D2A2-4796-9ED2-2C5CB128E235}" destId="{895525F7-795F-4B56-B283-92D81FA389FE}" srcOrd="1" destOrd="0" parTransId="{14261D39-0BB5-4BA5-9541-A883504A2CC2}" sibTransId="{E71D0B32-4F68-472E-9439-21B78BD841FC}"/>
    <dgm:cxn modelId="{44F9B0B7-E80C-4936-AD3E-52A4476D58FF}" srcId="{FD5D8BE6-D2A2-4796-9ED2-2C5CB128E235}" destId="{AB7E4C1A-0874-40AC-B02C-A1817D4BFD0E}" srcOrd="2" destOrd="0" parTransId="{D4AD1416-5267-422F-BFDD-F3A132883956}" sibTransId="{A501292F-0305-4052-9088-E2809DDB283D}"/>
    <dgm:cxn modelId="{8082891A-A1A2-4773-8E2C-0284ED5EF2BC}" type="presOf" srcId="{CA3E0867-0BF6-4921-B356-C80E8E0D7AEC}" destId="{DA31AEAD-F843-40C0-88CF-C3A2360BCADD}" srcOrd="0" destOrd="0" presId="urn:microsoft.com/office/officeart/2005/8/layout/vList3"/>
    <dgm:cxn modelId="{D03D17C2-B910-4160-BC8D-F7552F9A2650}" type="presOf" srcId="{895525F7-795F-4B56-B283-92D81FA389FE}" destId="{2B35B861-DD52-4088-BB50-2E3E419A1DAE}" srcOrd="0" destOrd="0" presId="urn:microsoft.com/office/officeart/2005/8/layout/vList3"/>
    <dgm:cxn modelId="{346F0F8C-82C7-423F-BEB1-04DD1022EBDD}" type="presOf" srcId="{AB7E4C1A-0874-40AC-B02C-A1817D4BFD0E}" destId="{02C3AA7B-6A98-4C79-9A7F-806D1D04F32F}" srcOrd="0" destOrd="0" presId="urn:microsoft.com/office/officeart/2005/8/layout/vList3"/>
    <dgm:cxn modelId="{DC88D379-F7AC-4015-A441-BD741CC46932}" type="presParOf" srcId="{F3E65EE1-1E50-4A03-B18F-4AE3FD7E923C}" destId="{A941ECD7-2919-4C3B-B056-AB0E113087AC}" srcOrd="0" destOrd="0" presId="urn:microsoft.com/office/officeart/2005/8/layout/vList3"/>
    <dgm:cxn modelId="{D864B0CD-74FF-441B-B822-1C715AC283EF}" type="presParOf" srcId="{A941ECD7-2919-4C3B-B056-AB0E113087AC}" destId="{7E114E46-CEB6-4757-B56F-458E952006A1}" srcOrd="0" destOrd="0" presId="urn:microsoft.com/office/officeart/2005/8/layout/vList3"/>
    <dgm:cxn modelId="{EA1E900D-3DF4-421D-AD39-5935A0D3B015}" type="presParOf" srcId="{A941ECD7-2919-4C3B-B056-AB0E113087AC}" destId="{DA31AEAD-F843-40C0-88CF-C3A2360BCADD}" srcOrd="1" destOrd="0" presId="urn:microsoft.com/office/officeart/2005/8/layout/vList3"/>
    <dgm:cxn modelId="{2A003507-624D-4CDF-A051-04641AFFC1D2}" type="presParOf" srcId="{F3E65EE1-1E50-4A03-B18F-4AE3FD7E923C}" destId="{DC11D886-C62A-47DC-876F-6B60377F67D0}" srcOrd="1" destOrd="0" presId="urn:microsoft.com/office/officeart/2005/8/layout/vList3"/>
    <dgm:cxn modelId="{DC746B18-D4FC-4F3E-8FD5-AC7EC50B389A}" type="presParOf" srcId="{F3E65EE1-1E50-4A03-B18F-4AE3FD7E923C}" destId="{3FADD544-78F2-4B4B-9D2F-3C18FD1507B8}" srcOrd="2" destOrd="0" presId="urn:microsoft.com/office/officeart/2005/8/layout/vList3"/>
    <dgm:cxn modelId="{B803EA59-DD11-4C66-80F3-B6D1352BBCBE}" type="presParOf" srcId="{3FADD544-78F2-4B4B-9D2F-3C18FD1507B8}" destId="{AEB338B7-55A9-47AB-A80D-80696B8F15B5}" srcOrd="0" destOrd="0" presId="urn:microsoft.com/office/officeart/2005/8/layout/vList3"/>
    <dgm:cxn modelId="{4CDA3B3A-B470-4DAE-801D-7C26C6FF8D59}" type="presParOf" srcId="{3FADD544-78F2-4B4B-9D2F-3C18FD1507B8}" destId="{2B35B861-DD52-4088-BB50-2E3E419A1DAE}" srcOrd="1" destOrd="0" presId="urn:microsoft.com/office/officeart/2005/8/layout/vList3"/>
    <dgm:cxn modelId="{224869F1-1FC0-4E77-9CF7-480EF0965616}" type="presParOf" srcId="{F3E65EE1-1E50-4A03-B18F-4AE3FD7E923C}" destId="{01420E67-8A86-4B88-9F39-CCAB567E8500}" srcOrd="3" destOrd="0" presId="urn:microsoft.com/office/officeart/2005/8/layout/vList3"/>
    <dgm:cxn modelId="{A1E78D6D-09B0-468C-8911-A2D7AFB077AD}" type="presParOf" srcId="{F3E65EE1-1E50-4A03-B18F-4AE3FD7E923C}" destId="{D8B9FD8B-B891-4049-842B-B6AA9205464D}" srcOrd="4" destOrd="0" presId="urn:microsoft.com/office/officeart/2005/8/layout/vList3"/>
    <dgm:cxn modelId="{A3D4CF6A-81E8-4BCA-B868-27386D97A572}" type="presParOf" srcId="{D8B9FD8B-B891-4049-842B-B6AA9205464D}" destId="{4C67671C-8DA8-4A80-BB21-08158FE91E69}" srcOrd="0" destOrd="0" presId="urn:microsoft.com/office/officeart/2005/8/layout/vList3"/>
    <dgm:cxn modelId="{0A0A8F17-A5D4-449E-9AF2-4D4223A59FF6}" type="presParOf" srcId="{D8B9FD8B-B891-4049-842B-B6AA9205464D}" destId="{02C3AA7B-6A98-4C79-9A7F-806D1D04F32F}"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D5D8BE6-D2A2-4796-9ED2-2C5CB128E235}" type="doc">
      <dgm:prSet loTypeId="urn:microsoft.com/office/officeart/2005/8/layout/vList3" loCatId="list" qsTypeId="urn:microsoft.com/office/officeart/2005/8/quickstyle/simple1" qsCatId="simple" csTypeId="urn:microsoft.com/office/officeart/2005/8/colors/accent0_3" csCatId="mainScheme" phldr="1"/>
      <dgm:spPr/>
      <dgm:t>
        <a:bodyPr/>
        <a:lstStyle/>
        <a:p>
          <a:endParaRPr lang="en-CA"/>
        </a:p>
      </dgm:t>
    </dgm:pt>
    <dgm:pt modelId="{CA3E0867-0BF6-4921-B356-C80E8E0D7AEC}">
      <dgm:prSet custT="1"/>
      <dgm:spPr/>
      <dgm:t>
        <a:bodyPr/>
        <a:lstStyle/>
        <a:p>
          <a:pPr rtl="0"/>
          <a:r>
            <a:rPr lang="en-CA" sz="3000" dirty="0" smtClean="0"/>
            <a:t>Economies of Scale in public markets investing?</a:t>
          </a:r>
          <a:endParaRPr lang="en-CA" sz="3000" dirty="0"/>
        </a:p>
      </dgm:t>
    </dgm:pt>
    <dgm:pt modelId="{B14AC66C-6275-41C5-9AD8-AE135F714C0B}" type="parTrans" cxnId="{A0154B15-CF93-4C8E-833D-D4139747631A}">
      <dgm:prSet/>
      <dgm:spPr/>
      <dgm:t>
        <a:bodyPr/>
        <a:lstStyle/>
        <a:p>
          <a:endParaRPr lang="en-CA"/>
        </a:p>
      </dgm:t>
    </dgm:pt>
    <dgm:pt modelId="{97BD474A-6504-4469-9529-99C9673DB8B5}" type="sibTrans" cxnId="{A0154B15-CF93-4C8E-833D-D4139747631A}">
      <dgm:prSet/>
      <dgm:spPr/>
      <dgm:t>
        <a:bodyPr/>
        <a:lstStyle/>
        <a:p>
          <a:endParaRPr lang="en-CA"/>
        </a:p>
      </dgm:t>
    </dgm:pt>
    <dgm:pt modelId="{895525F7-795F-4B56-B283-92D81FA389FE}">
      <dgm:prSet custT="1"/>
      <dgm:spPr/>
      <dgm:t>
        <a:bodyPr/>
        <a:lstStyle/>
        <a:p>
          <a:pPr rtl="0"/>
          <a:r>
            <a:rPr lang="en-CA" sz="3000" dirty="0" smtClean="0"/>
            <a:t>Economies of Scale in private markets investing?</a:t>
          </a:r>
          <a:endParaRPr lang="en-CA" sz="3000" dirty="0"/>
        </a:p>
      </dgm:t>
    </dgm:pt>
    <dgm:pt modelId="{14261D39-0BB5-4BA5-9541-A883504A2CC2}" type="parTrans" cxnId="{1E581C67-FC26-4A11-A99A-9055CEC29F5A}">
      <dgm:prSet/>
      <dgm:spPr/>
      <dgm:t>
        <a:bodyPr/>
        <a:lstStyle/>
        <a:p>
          <a:endParaRPr lang="en-CA"/>
        </a:p>
      </dgm:t>
    </dgm:pt>
    <dgm:pt modelId="{E71D0B32-4F68-472E-9439-21B78BD841FC}" type="sibTrans" cxnId="{1E581C67-FC26-4A11-A99A-9055CEC29F5A}">
      <dgm:prSet/>
      <dgm:spPr/>
      <dgm:t>
        <a:bodyPr/>
        <a:lstStyle/>
        <a:p>
          <a:endParaRPr lang="en-CA"/>
        </a:p>
      </dgm:t>
    </dgm:pt>
    <dgm:pt modelId="{F3E65EE1-1E50-4A03-B18F-4AE3FD7E923C}" type="pres">
      <dgm:prSet presAssocID="{FD5D8BE6-D2A2-4796-9ED2-2C5CB128E235}" presName="linearFlow" presStyleCnt="0">
        <dgm:presLayoutVars>
          <dgm:dir/>
          <dgm:resizeHandles val="exact"/>
        </dgm:presLayoutVars>
      </dgm:prSet>
      <dgm:spPr/>
      <dgm:t>
        <a:bodyPr/>
        <a:lstStyle/>
        <a:p>
          <a:endParaRPr lang="en-CA"/>
        </a:p>
      </dgm:t>
    </dgm:pt>
    <dgm:pt modelId="{A941ECD7-2919-4C3B-B056-AB0E113087AC}" type="pres">
      <dgm:prSet presAssocID="{CA3E0867-0BF6-4921-B356-C80E8E0D7AEC}" presName="composite" presStyleCnt="0"/>
      <dgm:spPr/>
      <dgm:t>
        <a:bodyPr/>
        <a:lstStyle/>
        <a:p>
          <a:endParaRPr lang="en-CA"/>
        </a:p>
      </dgm:t>
    </dgm:pt>
    <dgm:pt modelId="{7E114E46-CEB6-4757-B56F-458E952006A1}" type="pres">
      <dgm:prSet presAssocID="{CA3E0867-0BF6-4921-B356-C80E8E0D7AEC}" presName="imgShp" presStyleLbl="fgImgPlace1" presStyleIdx="0" presStyleCnt="2" custScaleX="84742" custScaleY="84742"/>
      <dgm:spPr/>
      <dgm:t>
        <a:bodyPr/>
        <a:lstStyle/>
        <a:p>
          <a:endParaRPr lang="en-CA"/>
        </a:p>
      </dgm:t>
    </dgm:pt>
    <dgm:pt modelId="{DA31AEAD-F843-40C0-88CF-C3A2360BCADD}" type="pres">
      <dgm:prSet presAssocID="{CA3E0867-0BF6-4921-B356-C80E8E0D7AEC}" presName="txShp" presStyleLbl="node1" presStyleIdx="0" presStyleCnt="2" custScaleX="94873" custScaleY="78130">
        <dgm:presLayoutVars>
          <dgm:bulletEnabled val="1"/>
        </dgm:presLayoutVars>
      </dgm:prSet>
      <dgm:spPr/>
      <dgm:t>
        <a:bodyPr/>
        <a:lstStyle/>
        <a:p>
          <a:endParaRPr lang="en-CA"/>
        </a:p>
      </dgm:t>
    </dgm:pt>
    <dgm:pt modelId="{DC11D886-C62A-47DC-876F-6B60377F67D0}" type="pres">
      <dgm:prSet presAssocID="{97BD474A-6504-4469-9529-99C9673DB8B5}" presName="spacing" presStyleCnt="0"/>
      <dgm:spPr/>
      <dgm:t>
        <a:bodyPr/>
        <a:lstStyle/>
        <a:p>
          <a:endParaRPr lang="en-CA"/>
        </a:p>
      </dgm:t>
    </dgm:pt>
    <dgm:pt modelId="{3FADD544-78F2-4B4B-9D2F-3C18FD1507B8}" type="pres">
      <dgm:prSet presAssocID="{895525F7-795F-4B56-B283-92D81FA389FE}" presName="composite" presStyleCnt="0"/>
      <dgm:spPr/>
      <dgm:t>
        <a:bodyPr/>
        <a:lstStyle/>
        <a:p>
          <a:endParaRPr lang="en-CA"/>
        </a:p>
      </dgm:t>
    </dgm:pt>
    <dgm:pt modelId="{AEB338B7-55A9-47AB-A80D-80696B8F15B5}" type="pres">
      <dgm:prSet presAssocID="{895525F7-795F-4B56-B283-92D81FA389FE}" presName="imgShp" presStyleLbl="fgImgPlace1" presStyleIdx="1" presStyleCnt="2" custScaleX="82769" custScaleY="82769"/>
      <dgm:spPr/>
      <dgm:t>
        <a:bodyPr/>
        <a:lstStyle/>
        <a:p>
          <a:endParaRPr lang="en-CA"/>
        </a:p>
      </dgm:t>
    </dgm:pt>
    <dgm:pt modelId="{2B35B861-DD52-4088-BB50-2E3E419A1DAE}" type="pres">
      <dgm:prSet presAssocID="{895525F7-795F-4B56-B283-92D81FA389FE}" presName="txShp" presStyleLbl="node1" presStyleIdx="1" presStyleCnt="2" custScaleX="93201" custScaleY="74492">
        <dgm:presLayoutVars>
          <dgm:bulletEnabled val="1"/>
        </dgm:presLayoutVars>
      </dgm:prSet>
      <dgm:spPr/>
      <dgm:t>
        <a:bodyPr/>
        <a:lstStyle/>
        <a:p>
          <a:endParaRPr lang="en-CA"/>
        </a:p>
      </dgm:t>
    </dgm:pt>
  </dgm:ptLst>
  <dgm:cxnLst>
    <dgm:cxn modelId="{A0154B15-CF93-4C8E-833D-D4139747631A}" srcId="{FD5D8BE6-D2A2-4796-9ED2-2C5CB128E235}" destId="{CA3E0867-0BF6-4921-B356-C80E8E0D7AEC}" srcOrd="0" destOrd="0" parTransId="{B14AC66C-6275-41C5-9AD8-AE135F714C0B}" sibTransId="{97BD474A-6504-4469-9529-99C9673DB8B5}"/>
    <dgm:cxn modelId="{1E581C67-FC26-4A11-A99A-9055CEC29F5A}" srcId="{FD5D8BE6-D2A2-4796-9ED2-2C5CB128E235}" destId="{895525F7-795F-4B56-B283-92D81FA389FE}" srcOrd="1" destOrd="0" parTransId="{14261D39-0BB5-4BA5-9541-A883504A2CC2}" sibTransId="{E71D0B32-4F68-472E-9439-21B78BD841FC}"/>
    <dgm:cxn modelId="{2E6A72AD-FB25-450F-8DB8-2A9938910D6A}" type="presOf" srcId="{895525F7-795F-4B56-B283-92D81FA389FE}" destId="{2B35B861-DD52-4088-BB50-2E3E419A1DAE}" srcOrd="0" destOrd="0" presId="urn:microsoft.com/office/officeart/2005/8/layout/vList3"/>
    <dgm:cxn modelId="{82608BF5-A4D1-4489-91A5-64C01CCBC290}" type="presOf" srcId="{FD5D8BE6-D2A2-4796-9ED2-2C5CB128E235}" destId="{F3E65EE1-1E50-4A03-B18F-4AE3FD7E923C}" srcOrd="0" destOrd="0" presId="urn:microsoft.com/office/officeart/2005/8/layout/vList3"/>
    <dgm:cxn modelId="{08EFEFFA-CEDC-4DDC-A7D4-0229933B92C3}" type="presOf" srcId="{CA3E0867-0BF6-4921-B356-C80E8E0D7AEC}" destId="{DA31AEAD-F843-40C0-88CF-C3A2360BCADD}" srcOrd="0" destOrd="0" presId="urn:microsoft.com/office/officeart/2005/8/layout/vList3"/>
    <dgm:cxn modelId="{0A6893B2-08C4-46AF-AF90-09F61DDF9916}" type="presParOf" srcId="{F3E65EE1-1E50-4A03-B18F-4AE3FD7E923C}" destId="{A941ECD7-2919-4C3B-B056-AB0E113087AC}" srcOrd="0" destOrd="0" presId="urn:microsoft.com/office/officeart/2005/8/layout/vList3"/>
    <dgm:cxn modelId="{AA6324BF-21D2-4390-AB34-6E5EDC5937C6}" type="presParOf" srcId="{A941ECD7-2919-4C3B-B056-AB0E113087AC}" destId="{7E114E46-CEB6-4757-B56F-458E952006A1}" srcOrd="0" destOrd="0" presId="urn:microsoft.com/office/officeart/2005/8/layout/vList3"/>
    <dgm:cxn modelId="{06B4EE88-7827-4CF1-9FBD-B6905ED95F4D}" type="presParOf" srcId="{A941ECD7-2919-4C3B-B056-AB0E113087AC}" destId="{DA31AEAD-F843-40C0-88CF-C3A2360BCADD}" srcOrd="1" destOrd="0" presId="urn:microsoft.com/office/officeart/2005/8/layout/vList3"/>
    <dgm:cxn modelId="{FD9E4BD0-21CB-4EDA-9605-F6CAC469EE2C}" type="presParOf" srcId="{F3E65EE1-1E50-4A03-B18F-4AE3FD7E923C}" destId="{DC11D886-C62A-47DC-876F-6B60377F67D0}" srcOrd="1" destOrd="0" presId="urn:microsoft.com/office/officeart/2005/8/layout/vList3"/>
    <dgm:cxn modelId="{CBB9B83B-398F-4D1A-A2C5-299B219E08A3}" type="presParOf" srcId="{F3E65EE1-1E50-4A03-B18F-4AE3FD7E923C}" destId="{3FADD544-78F2-4B4B-9D2F-3C18FD1507B8}" srcOrd="2" destOrd="0" presId="urn:microsoft.com/office/officeart/2005/8/layout/vList3"/>
    <dgm:cxn modelId="{84D3D294-E178-4887-9B39-866D758D41AA}" type="presParOf" srcId="{3FADD544-78F2-4B4B-9D2F-3C18FD1507B8}" destId="{AEB338B7-55A9-47AB-A80D-80696B8F15B5}" srcOrd="0" destOrd="0" presId="urn:microsoft.com/office/officeart/2005/8/layout/vList3"/>
    <dgm:cxn modelId="{DF62FD95-909B-4387-AD78-8048AB906211}" type="presParOf" srcId="{3FADD544-78F2-4B4B-9D2F-3C18FD1507B8}" destId="{2B35B861-DD52-4088-BB50-2E3E419A1DA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406E42-9766-40BE-9B00-3A358D1B8C30}"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CA"/>
        </a:p>
      </dgm:t>
    </dgm:pt>
    <dgm:pt modelId="{A9FB8F93-098C-4F21-92E4-169BC9C0C1BC}">
      <dgm:prSet custT="1"/>
      <dgm:spPr/>
      <dgm:t>
        <a:bodyPr/>
        <a:lstStyle/>
        <a:p>
          <a:pPr rtl="0"/>
          <a:r>
            <a:rPr lang="en-CA" sz="2900" dirty="0" smtClean="0"/>
            <a:t>Levelling the informational playing field</a:t>
          </a:r>
          <a:endParaRPr lang="en-CA" sz="2900" dirty="0"/>
        </a:p>
      </dgm:t>
    </dgm:pt>
    <dgm:pt modelId="{27EB5F7B-5177-4952-924E-9CC510F83761}" type="parTrans" cxnId="{1C9B0C2E-1749-4ED4-91EA-E6353801F55C}">
      <dgm:prSet/>
      <dgm:spPr/>
      <dgm:t>
        <a:bodyPr/>
        <a:lstStyle/>
        <a:p>
          <a:endParaRPr lang="en-CA"/>
        </a:p>
      </dgm:t>
    </dgm:pt>
    <dgm:pt modelId="{0ABB55AF-324D-4497-B0CB-B6BDA853832E}" type="sibTrans" cxnId="{1C9B0C2E-1749-4ED4-91EA-E6353801F55C}">
      <dgm:prSet/>
      <dgm:spPr/>
      <dgm:t>
        <a:bodyPr/>
        <a:lstStyle/>
        <a:p>
          <a:endParaRPr lang="en-CA"/>
        </a:p>
      </dgm:t>
    </dgm:pt>
    <dgm:pt modelId="{6D5AD5B1-0390-4120-AE26-C2F000BC34D4}">
      <dgm:prSet custT="1"/>
      <dgm:spPr/>
      <dgm:t>
        <a:bodyPr/>
        <a:lstStyle/>
        <a:p>
          <a:pPr rtl="0"/>
          <a:r>
            <a:rPr lang="en-CA" sz="2600" dirty="0" smtClean="0"/>
            <a:t>Implications for compensation levels and structures?</a:t>
          </a:r>
          <a:endParaRPr lang="en-CA" sz="2600" dirty="0"/>
        </a:p>
      </dgm:t>
    </dgm:pt>
    <dgm:pt modelId="{22EED55B-782F-44CE-BAF9-3518F0E3AD57}" type="parTrans" cxnId="{22643730-AB0D-4F54-BEC2-E0E29FB4F973}">
      <dgm:prSet/>
      <dgm:spPr/>
      <dgm:t>
        <a:bodyPr/>
        <a:lstStyle/>
        <a:p>
          <a:endParaRPr lang="en-CA"/>
        </a:p>
      </dgm:t>
    </dgm:pt>
    <dgm:pt modelId="{7CB02409-BCF9-481D-9337-EE648902E125}" type="sibTrans" cxnId="{22643730-AB0D-4F54-BEC2-E0E29FB4F973}">
      <dgm:prSet/>
      <dgm:spPr/>
      <dgm:t>
        <a:bodyPr/>
        <a:lstStyle/>
        <a:p>
          <a:endParaRPr lang="en-CA"/>
        </a:p>
      </dgm:t>
    </dgm:pt>
    <dgm:pt modelId="{9E7EB3CB-F282-4F83-8CD8-5387DF017783}">
      <dgm:prSet/>
      <dgm:spPr/>
      <dgm:t>
        <a:bodyPr/>
        <a:lstStyle/>
        <a:p>
          <a:pPr rtl="0"/>
          <a:r>
            <a:rPr lang="en-CA" dirty="0" smtClean="0"/>
            <a:t>Implications for performance measurement? </a:t>
          </a:r>
          <a:endParaRPr lang="en-CA" dirty="0"/>
        </a:p>
      </dgm:t>
    </dgm:pt>
    <dgm:pt modelId="{433D9257-FF8B-4590-85D3-CA522DE26665}" type="parTrans" cxnId="{A274AB50-00A8-4E42-9A2A-78B74E40CE6A}">
      <dgm:prSet/>
      <dgm:spPr/>
      <dgm:t>
        <a:bodyPr/>
        <a:lstStyle/>
        <a:p>
          <a:endParaRPr lang="en-CA"/>
        </a:p>
      </dgm:t>
    </dgm:pt>
    <dgm:pt modelId="{41B9A146-E145-4346-8CD3-CDDB1C7D8383}" type="sibTrans" cxnId="{A274AB50-00A8-4E42-9A2A-78B74E40CE6A}">
      <dgm:prSet/>
      <dgm:spPr/>
      <dgm:t>
        <a:bodyPr/>
        <a:lstStyle/>
        <a:p>
          <a:endParaRPr lang="en-CA"/>
        </a:p>
      </dgm:t>
    </dgm:pt>
    <dgm:pt modelId="{6417A9D0-44C3-4DFF-9E06-B4B0D6D7A642}">
      <dgm:prSet/>
      <dgm:spPr/>
      <dgm:t>
        <a:bodyPr/>
        <a:lstStyle/>
        <a:p>
          <a:pPr rtl="0"/>
          <a:r>
            <a:rPr lang="en-CA" dirty="0" smtClean="0"/>
            <a:t>Optimal insource/outsource ratios?</a:t>
          </a:r>
          <a:endParaRPr lang="en-CA" dirty="0"/>
        </a:p>
      </dgm:t>
    </dgm:pt>
    <dgm:pt modelId="{C722D643-5DD9-4ABA-B582-C2E6620C8845}" type="parTrans" cxnId="{C624FB50-BD91-4F40-84A7-16887E8E1EFD}">
      <dgm:prSet/>
      <dgm:spPr/>
      <dgm:t>
        <a:bodyPr/>
        <a:lstStyle/>
        <a:p>
          <a:endParaRPr lang="en-CA"/>
        </a:p>
      </dgm:t>
    </dgm:pt>
    <dgm:pt modelId="{08840373-E050-4EAE-A0E1-DA394D9FF678}" type="sibTrans" cxnId="{C624FB50-BD91-4F40-84A7-16887E8E1EFD}">
      <dgm:prSet/>
      <dgm:spPr/>
      <dgm:t>
        <a:bodyPr/>
        <a:lstStyle/>
        <a:p>
          <a:endParaRPr lang="en-CA"/>
        </a:p>
      </dgm:t>
    </dgm:pt>
    <dgm:pt modelId="{46665797-650B-4686-95C7-2D1B1932EDC2}" type="pres">
      <dgm:prSet presAssocID="{C5406E42-9766-40BE-9B00-3A358D1B8C30}" presName="Name0" presStyleCnt="0">
        <dgm:presLayoutVars>
          <dgm:chMax val="7"/>
          <dgm:chPref val="7"/>
          <dgm:dir/>
        </dgm:presLayoutVars>
      </dgm:prSet>
      <dgm:spPr/>
      <dgm:t>
        <a:bodyPr/>
        <a:lstStyle/>
        <a:p>
          <a:endParaRPr lang="en-CA"/>
        </a:p>
      </dgm:t>
    </dgm:pt>
    <dgm:pt modelId="{3D88337B-C67F-44F3-A56D-7DD96AF8709F}" type="pres">
      <dgm:prSet presAssocID="{C5406E42-9766-40BE-9B00-3A358D1B8C30}" presName="Name1" presStyleCnt="0"/>
      <dgm:spPr/>
    </dgm:pt>
    <dgm:pt modelId="{16D801DB-A8DA-4C1B-ADA9-45E9E63A3028}" type="pres">
      <dgm:prSet presAssocID="{C5406E42-9766-40BE-9B00-3A358D1B8C30}" presName="cycle" presStyleCnt="0"/>
      <dgm:spPr/>
    </dgm:pt>
    <dgm:pt modelId="{F0404D75-E702-4042-9FEC-95C54B740251}" type="pres">
      <dgm:prSet presAssocID="{C5406E42-9766-40BE-9B00-3A358D1B8C30}" presName="srcNode" presStyleLbl="node1" presStyleIdx="0" presStyleCnt="4"/>
      <dgm:spPr/>
    </dgm:pt>
    <dgm:pt modelId="{EAB936A0-A45E-4EE8-B586-FFAE4D2E53F5}" type="pres">
      <dgm:prSet presAssocID="{C5406E42-9766-40BE-9B00-3A358D1B8C30}" presName="conn" presStyleLbl="parChTrans1D2" presStyleIdx="0" presStyleCnt="1"/>
      <dgm:spPr/>
      <dgm:t>
        <a:bodyPr/>
        <a:lstStyle/>
        <a:p>
          <a:endParaRPr lang="en-CA"/>
        </a:p>
      </dgm:t>
    </dgm:pt>
    <dgm:pt modelId="{87A9B77C-E065-4992-985C-CF3066BC221D}" type="pres">
      <dgm:prSet presAssocID="{C5406E42-9766-40BE-9B00-3A358D1B8C30}" presName="extraNode" presStyleLbl="node1" presStyleIdx="0" presStyleCnt="4"/>
      <dgm:spPr/>
    </dgm:pt>
    <dgm:pt modelId="{0AF59102-2973-4269-9385-6D6F2D4A50BD}" type="pres">
      <dgm:prSet presAssocID="{C5406E42-9766-40BE-9B00-3A358D1B8C30}" presName="dstNode" presStyleLbl="node1" presStyleIdx="0" presStyleCnt="4"/>
      <dgm:spPr/>
    </dgm:pt>
    <dgm:pt modelId="{A22163A2-647F-4A19-AD28-1C0E0895B783}" type="pres">
      <dgm:prSet presAssocID="{A9FB8F93-098C-4F21-92E4-169BC9C0C1BC}" presName="text_1" presStyleLbl="node1" presStyleIdx="0" presStyleCnt="4">
        <dgm:presLayoutVars>
          <dgm:bulletEnabled val="1"/>
        </dgm:presLayoutVars>
      </dgm:prSet>
      <dgm:spPr/>
      <dgm:t>
        <a:bodyPr/>
        <a:lstStyle/>
        <a:p>
          <a:endParaRPr lang="en-CA"/>
        </a:p>
      </dgm:t>
    </dgm:pt>
    <dgm:pt modelId="{83A8D7C5-5097-4BC9-ABF6-6BB71F059E60}" type="pres">
      <dgm:prSet presAssocID="{A9FB8F93-098C-4F21-92E4-169BC9C0C1BC}" presName="accent_1" presStyleCnt="0"/>
      <dgm:spPr/>
    </dgm:pt>
    <dgm:pt modelId="{4712234C-6106-449E-A567-3B6D0800F18F}" type="pres">
      <dgm:prSet presAssocID="{A9FB8F93-098C-4F21-92E4-169BC9C0C1BC}" presName="accentRepeatNode" presStyleLbl="solidFgAcc1" presStyleIdx="0" presStyleCnt="4"/>
      <dgm:spPr/>
    </dgm:pt>
    <dgm:pt modelId="{243E77DB-3A0F-4A64-96E4-DF8FFFE60320}" type="pres">
      <dgm:prSet presAssocID="{6D5AD5B1-0390-4120-AE26-C2F000BC34D4}" presName="text_2" presStyleLbl="node1" presStyleIdx="1" presStyleCnt="4">
        <dgm:presLayoutVars>
          <dgm:bulletEnabled val="1"/>
        </dgm:presLayoutVars>
      </dgm:prSet>
      <dgm:spPr/>
      <dgm:t>
        <a:bodyPr/>
        <a:lstStyle/>
        <a:p>
          <a:endParaRPr lang="en-CA"/>
        </a:p>
      </dgm:t>
    </dgm:pt>
    <dgm:pt modelId="{25C3EFD6-193E-4944-BD91-E94FE5A94D10}" type="pres">
      <dgm:prSet presAssocID="{6D5AD5B1-0390-4120-AE26-C2F000BC34D4}" presName="accent_2" presStyleCnt="0"/>
      <dgm:spPr/>
    </dgm:pt>
    <dgm:pt modelId="{1D38D599-E3BA-44C1-B478-DB293C9D41E6}" type="pres">
      <dgm:prSet presAssocID="{6D5AD5B1-0390-4120-AE26-C2F000BC34D4}" presName="accentRepeatNode" presStyleLbl="solidFgAcc1" presStyleIdx="1" presStyleCnt="4"/>
      <dgm:spPr/>
    </dgm:pt>
    <dgm:pt modelId="{E0C34134-374B-45AD-8638-A8716E58E185}" type="pres">
      <dgm:prSet presAssocID="{9E7EB3CB-F282-4F83-8CD8-5387DF017783}" presName="text_3" presStyleLbl="node1" presStyleIdx="2" presStyleCnt="4">
        <dgm:presLayoutVars>
          <dgm:bulletEnabled val="1"/>
        </dgm:presLayoutVars>
      </dgm:prSet>
      <dgm:spPr/>
      <dgm:t>
        <a:bodyPr/>
        <a:lstStyle/>
        <a:p>
          <a:endParaRPr lang="en-CA"/>
        </a:p>
      </dgm:t>
    </dgm:pt>
    <dgm:pt modelId="{18D4ED39-A806-4879-B9BD-CA3577F3E287}" type="pres">
      <dgm:prSet presAssocID="{9E7EB3CB-F282-4F83-8CD8-5387DF017783}" presName="accent_3" presStyleCnt="0"/>
      <dgm:spPr/>
    </dgm:pt>
    <dgm:pt modelId="{A325C09C-73F7-4AD6-B321-824332E37097}" type="pres">
      <dgm:prSet presAssocID="{9E7EB3CB-F282-4F83-8CD8-5387DF017783}" presName="accentRepeatNode" presStyleLbl="solidFgAcc1" presStyleIdx="2" presStyleCnt="4"/>
      <dgm:spPr/>
    </dgm:pt>
    <dgm:pt modelId="{7A130546-9BFB-40D9-A6B9-D956674975D9}" type="pres">
      <dgm:prSet presAssocID="{6417A9D0-44C3-4DFF-9E06-B4B0D6D7A642}" presName="text_4" presStyleLbl="node1" presStyleIdx="3" presStyleCnt="4">
        <dgm:presLayoutVars>
          <dgm:bulletEnabled val="1"/>
        </dgm:presLayoutVars>
      </dgm:prSet>
      <dgm:spPr/>
      <dgm:t>
        <a:bodyPr/>
        <a:lstStyle/>
        <a:p>
          <a:endParaRPr lang="en-CA"/>
        </a:p>
      </dgm:t>
    </dgm:pt>
    <dgm:pt modelId="{D980CF12-A9B3-4ADE-942C-865B2734A357}" type="pres">
      <dgm:prSet presAssocID="{6417A9D0-44C3-4DFF-9E06-B4B0D6D7A642}" presName="accent_4" presStyleCnt="0"/>
      <dgm:spPr/>
    </dgm:pt>
    <dgm:pt modelId="{315B8C25-DC38-4D8D-B088-D46FDDFEB028}" type="pres">
      <dgm:prSet presAssocID="{6417A9D0-44C3-4DFF-9E06-B4B0D6D7A642}" presName="accentRepeatNode" presStyleLbl="solidFgAcc1" presStyleIdx="3" presStyleCnt="4"/>
      <dgm:spPr/>
    </dgm:pt>
  </dgm:ptLst>
  <dgm:cxnLst>
    <dgm:cxn modelId="{A1C6FFA5-F9E6-4F6C-8F35-9C3DB2D3C35A}" type="presOf" srcId="{C5406E42-9766-40BE-9B00-3A358D1B8C30}" destId="{46665797-650B-4686-95C7-2D1B1932EDC2}" srcOrd="0" destOrd="0" presId="urn:microsoft.com/office/officeart/2008/layout/VerticalCurvedList"/>
    <dgm:cxn modelId="{BAC0A2F7-24BF-4898-B6C2-71C6D9504B19}" type="presOf" srcId="{9E7EB3CB-F282-4F83-8CD8-5387DF017783}" destId="{E0C34134-374B-45AD-8638-A8716E58E185}" srcOrd="0" destOrd="0" presId="urn:microsoft.com/office/officeart/2008/layout/VerticalCurvedList"/>
    <dgm:cxn modelId="{22643730-AB0D-4F54-BEC2-E0E29FB4F973}" srcId="{C5406E42-9766-40BE-9B00-3A358D1B8C30}" destId="{6D5AD5B1-0390-4120-AE26-C2F000BC34D4}" srcOrd="1" destOrd="0" parTransId="{22EED55B-782F-44CE-BAF9-3518F0E3AD57}" sibTransId="{7CB02409-BCF9-481D-9337-EE648902E125}"/>
    <dgm:cxn modelId="{A274AB50-00A8-4E42-9A2A-78B74E40CE6A}" srcId="{C5406E42-9766-40BE-9B00-3A358D1B8C30}" destId="{9E7EB3CB-F282-4F83-8CD8-5387DF017783}" srcOrd="2" destOrd="0" parTransId="{433D9257-FF8B-4590-85D3-CA522DE26665}" sibTransId="{41B9A146-E145-4346-8CD3-CDDB1C7D8383}"/>
    <dgm:cxn modelId="{3AAC3626-EE6B-4188-97EE-C06143D59411}" type="presOf" srcId="{6D5AD5B1-0390-4120-AE26-C2F000BC34D4}" destId="{243E77DB-3A0F-4A64-96E4-DF8FFFE60320}" srcOrd="0" destOrd="0" presId="urn:microsoft.com/office/officeart/2008/layout/VerticalCurvedList"/>
    <dgm:cxn modelId="{C624FB50-BD91-4F40-84A7-16887E8E1EFD}" srcId="{C5406E42-9766-40BE-9B00-3A358D1B8C30}" destId="{6417A9D0-44C3-4DFF-9E06-B4B0D6D7A642}" srcOrd="3" destOrd="0" parTransId="{C722D643-5DD9-4ABA-B582-C2E6620C8845}" sibTransId="{08840373-E050-4EAE-A0E1-DA394D9FF678}"/>
    <dgm:cxn modelId="{1C9B0C2E-1749-4ED4-91EA-E6353801F55C}" srcId="{C5406E42-9766-40BE-9B00-3A358D1B8C30}" destId="{A9FB8F93-098C-4F21-92E4-169BC9C0C1BC}" srcOrd="0" destOrd="0" parTransId="{27EB5F7B-5177-4952-924E-9CC510F83761}" sibTransId="{0ABB55AF-324D-4497-B0CB-B6BDA853832E}"/>
    <dgm:cxn modelId="{5930D042-4DC6-46F3-98E5-C871240B16D0}" type="presOf" srcId="{0ABB55AF-324D-4497-B0CB-B6BDA853832E}" destId="{EAB936A0-A45E-4EE8-B586-FFAE4D2E53F5}" srcOrd="0" destOrd="0" presId="urn:microsoft.com/office/officeart/2008/layout/VerticalCurvedList"/>
    <dgm:cxn modelId="{E9698B4F-5ED2-4B4B-A8A4-0F33D83AC230}" type="presOf" srcId="{A9FB8F93-098C-4F21-92E4-169BC9C0C1BC}" destId="{A22163A2-647F-4A19-AD28-1C0E0895B783}" srcOrd="0" destOrd="0" presId="urn:microsoft.com/office/officeart/2008/layout/VerticalCurvedList"/>
    <dgm:cxn modelId="{B1EE62BA-5524-4234-92B6-20750FCB2499}" type="presOf" srcId="{6417A9D0-44C3-4DFF-9E06-B4B0D6D7A642}" destId="{7A130546-9BFB-40D9-A6B9-D956674975D9}" srcOrd="0" destOrd="0" presId="urn:microsoft.com/office/officeart/2008/layout/VerticalCurvedList"/>
    <dgm:cxn modelId="{47C889A5-0A15-4073-A103-8BD72982A590}" type="presParOf" srcId="{46665797-650B-4686-95C7-2D1B1932EDC2}" destId="{3D88337B-C67F-44F3-A56D-7DD96AF8709F}" srcOrd="0" destOrd="0" presId="urn:microsoft.com/office/officeart/2008/layout/VerticalCurvedList"/>
    <dgm:cxn modelId="{0F3472AB-9CC7-4C79-BDCA-AEA5A2EF04A5}" type="presParOf" srcId="{3D88337B-C67F-44F3-A56D-7DD96AF8709F}" destId="{16D801DB-A8DA-4C1B-ADA9-45E9E63A3028}" srcOrd="0" destOrd="0" presId="urn:microsoft.com/office/officeart/2008/layout/VerticalCurvedList"/>
    <dgm:cxn modelId="{94B82DED-A480-45CA-B440-FF1962FA2055}" type="presParOf" srcId="{16D801DB-A8DA-4C1B-ADA9-45E9E63A3028}" destId="{F0404D75-E702-4042-9FEC-95C54B740251}" srcOrd="0" destOrd="0" presId="urn:microsoft.com/office/officeart/2008/layout/VerticalCurvedList"/>
    <dgm:cxn modelId="{3AB0F05F-CF7A-4806-A2D2-5546F59ED3A8}" type="presParOf" srcId="{16D801DB-A8DA-4C1B-ADA9-45E9E63A3028}" destId="{EAB936A0-A45E-4EE8-B586-FFAE4D2E53F5}" srcOrd="1" destOrd="0" presId="urn:microsoft.com/office/officeart/2008/layout/VerticalCurvedList"/>
    <dgm:cxn modelId="{83AAECF2-E480-4F1D-B89B-28C2252A7121}" type="presParOf" srcId="{16D801DB-A8DA-4C1B-ADA9-45E9E63A3028}" destId="{87A9B77C-E065-4992-985C-CF3066BC221D}" srcOrd="2" destOrd="0" presId="urn:microsoft.com/office/officeart/2008/layout/VerticalCurvedList"/>
    <dgm:cxn modelId="{4238A7CB-06C6-49DF-B7B6-A7D1820BAF3B}" type="presParOf" srcId="{16D801DB-A8DA-4C1B-ADA9-45E9E63A3028}" destId="{0AF59102-2973-4269-9385-6D6F2D4A50BD}" srcOrd="3" destOrd="0" presId="urn:microsoft.com/office/officeart/2008/layout/VerticalCurvedList"/>
    <dgm:cxn modelId="{E63157E0-6A95-44C4-BC06-822D55E9C69F}" type="presParOf" srcId="{3D88337B-C67F-44F3-A56D-7DD96AF8709F}" destId="{A22163A2-647F-4A19-AD28-1C0E0895B783}" srcOrd="1" destOrd="0" presId="urn:microsoft.com/office/officeart/2008/layout/VerticalCurvedList"/>
    <dgm:cxn modelId="{64A033FA-20F1-40A7-8F65-2096B4C651F5}" type="presParOf" srcId="{3D88337B-C67F-44F3-A56D-7DD96AF8709F}" destId="{83A8D7C5-5097-4BC9-ABF6-6BB71F059E60}" srcOrd="2" destOrd="0" presId="urn:microsoft.com/office/officeart/2008/layout/VerticalCurvedList"/>
    <dgm:cxn modelId="{2D118397-D2FE-4B67-A781-C1E4593C579C}" type="presParOf" srcId="{83A8D7C5-5097-4BC9-ABF6-6BB71F059E60}" destId="{4712234C-6106-449E-A567-3B6D0800F18F}" srcOrd="0" destOrd="0" presId="urn:microsoft.com/office/officeart/2008/layout/VerticalCurvedList"/>
    <dgm:cxn modelId="{F96F28D4-0B29-4123-AAC0-3A353EB5CE43}" type="presParOf" srcId="{3D88337B-C67F-44F3-A56D-7DD96AF8709F}" destId="{243E77DB-3A0F-4A64-96E4-DF8FFFE60320}" srcOrd="3" destOrd="0" presId="urn:microsoft.com/office/officeart/2008/layout/VerticalCurvedList"/>
    <dgm:cxn modelId="{4A51DE97-4AC5-421B-B067-802AAE5D551E}" type="presParOf" srcId="{3D88337B-C67F-44F3-A56D-7DD96AF8709F}" destId="{25C3EFD6-193E-4944-BD91-E94FE5A94D10}" srcOrd="4" destOrd="0" presId="urn:microsoft.com/office/officeart/2008/layout/VerticalCurvedList"/>
    <dgm:cxn modelId="{13C7D727-5A32-44D4-81A9-AF964C233BA1}" type="presParOf" srcId="{25C3EFD6-193E-4944-BD91-E94FE5A94D10}" destId="{1D38D599-E3BA-44C1-B478-DB293C9D41E6}" srcOrd="0" destOrd="0" presId="urn:microsoft.com/office/officeart/2008/layout/VerticalCurvedList"/>
    <dgm:cxn modelId="{A2ECF13F-3C10-487C-A21C-BDC651310088}" type="presParOf" srcId="{3D88337B-C67F-44F3-A56D-7DD96AF8709F}" destId="{E0C34134-374B-45AD-8638-A8716E58E185}" srcOrd="5" destOrd="0" presId="urn:microsoft.com/office/officeart/2008/layout/VerticalCurvedList"/>
    <dgm:cxn modelId="{CF1E9724-7968-4F94-994F-695728E4CFD4}" type="presParOf" srcId="{3D88337B-C67F-44F3-A56D-7DD96AF8709F}" destId="{18D4ED39-A806-4879-B9BD-CA3577F3E287}" srcOrd="6" destOrd="0" presId="urn:microsoft.com/office/officeart/2008/layout/VerticalCurvedList"/>
    <dgm:cxn modelId="{9ACA2B30-864E-43EB-82BC-3BB6FCD757ED}" type="presParOf" srcId="{18D4ED39-A806-4879-B9BD-CA3577F3E287}" destId="{A325C09C-73F7-4AD6-B321-824332E37097}" srcOrd="0" destOrd="0" presId="urn:microsoft.com/office/officeart/2008/layout/VerticalCurvedList"/>
    <dgm:cxn modelId="{74BC5A98-FBE1-41EE-A0BB-0D1B991F890E}" type="presParOf" srcId="{3D88337B-C67F-44F3-A56D-7DD96AF8709F}" destId="{7A130546-9BFB-40D9-A6B9-D956674975D9}" srcOrd="7" destOrd="0" presId="urn:microsoft.com/office/officeart/2008/layout/VerticalCurvedList"/>
    <dgm:cxn modelId="{5D7890D9-48C8-40C9-81EF-948FF0B02A3A}" type="presParOf" srcId="{3D88337B-C67F-44F3-A56D-7DD96AF8709F}" destId="{D980CF12-A9B3-4ADE-942C-865B2734A357}" srcOrd="8" destOrd="0" presId="urn:microsoft.com/office/officeart/2008/layout/VerticalCurvedList"/>
    <dgm:cxn modelId="{003367E3-61CE-4963-855A-717DAEEAB1CC}" type="presParOf" srcId="{D980CF12-A9B3-4ADE-942C-865B2734A357}" destId="{315B8C25-DC38-4D8D-B088-D46FDDFEB028}"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8A1E036-2988-4B36-B866-0290D5DB81D7}" type="doc">
      <dgm:prSet loTypeId="urn:microsoft.com/office/officeart/2005/8/layout/hProcess9" loCatId="process" qsTypeId="urn:microsoft.com/office/officeart/2005/8/quickstyle/simple1" qsCatId="simple" csTypeId="urn:microsoft.com/office/officeart/2005/8/colors/accent1_2" csCatId="accent1" phldr="1"/>
      <dgm:spPr/>
    </dgm:pt>
    <dgm:pt modelId="{1F1FB5D6-437F-41C9-8353-E95F4E4B077B}">
      <dgm:prSet phldrT="[Text]"/>
      <dgm:spPr>
        <a:solidFill>
          <a:srgbClr val="44639A"/>
        </a:solidFill>
      </dgm:spPr>
      <dgm:t>
        <a:bodyPr/>
        <a:lstStyle/>
        <a:p>
          <a:r>
            <a:rPr lang="en-US" dirty="0" smtClean="0"/>
            <a:t>Total Pension Liability</a:t>
          </a:r>
          <a:endParaRPr lang="en-US" dirty="0"/>
        </a:p>
      </dgm:t>
    </dgm:pt>
    <dgm:pt modelId="{86100827-6480-4DC4-8510-EE7538DE1603}" type="parTrans" cxnId="{7F343FE4-21BD-489D-887E-A8D07F5A374A}">
      <dgm:prSet/>
      <dgm:spPr/>
      <dgm:t>
        <a:bodyPr/>
        <a:lstStyle/>
        <a:p>
          <a:endParaRPr lang="en-US"/>
        </a:p>
      </dgm:t>
    </dgm:pt>
    <dgm:pt modelId="{5C8EAA5D-A056-4B45-AE00-7B684281EBD3}" type="sibTrans" cxnId="{7F343FE4-21BD-489D-887E-A8D07F5A374A}">
      <dgm:prSet/>
      <dgm:spPr/>
      <dgm:t>
        <a:bodyPr/>
        <a:lstStyle/>
        <a:p>
          <a:endParaRPr lang="en-US"/>
        </a:p>
      </dgm:t>
    </dgm:pt>
    <dgm:pt modelId="{32310E18-A147-4691-B9C9-2989537E77FC}">
      <dgm:prSet phldrT="[Text]"/>
      <dgm:spPr>
        <a:solidFill>
          <a:srgbClr val="AA5D1E"/>
        </a:solidFill>
      </dgm:spPr>
      <dgm:t>
        <a:bodyPr/>
        <a:lstStyle/>
        <a:p>
          <a:r>
            <a:rPr lang="en-US" dirty="0" smtClean="0"/>
            <a:t>Less:  Plan’s fiduciary net position</a:t>
          </a:r>
          <a:endParaRPr lang="en-US" dirty="0"/>
        </a:p>
      </dgm:t>
    </dgm:pt>
    <dgm:pt modelId="{D7E6F09A-1382-4E1C-B0A2-5938F62E71DD}" type="parTrans" cxnId="{2D877E56-5ECC-444E-94F7-88676DF1A176}">
      <dgm:prSet/>
      <dgm:spPr/>
      <dgm:t>
        <a:bodyPr/>
        <a:lstStyle/>
        <a:p>
          <a:endParaRPr lang="en-US"/>
        </a:p>
      </dgm:t>
    </dgm:pt>
    <dgm:pt modelId="{46D8D648-4786-4AB9-8240-2A0B51BFFADE}" type="sibTrans" cxnId="{2D877E56-5ECC-444E-94F7-88676DF1A176}">
      <dgm:prSet/>
      <dgm:spPr/>
      <dgm:t>
        <a:bodyPr/>
        <a:lstStyle/>
        <a:p>
          <a:endParaRPr lang="en-US"/>
        </a:p>
      </dgm:t>
    </dgm:pt>
    <dgm:pt modelId="{37EE2487-E1EC-4CC2-B741-CDD316FE889D}">
      <dgm:prSet phldrT="[Text]"/>
      <dgm:spPr/>
      <dgm:t>
        <a:bodyPr/>
        <a:lstStyle/>
        <a:p>
          <a:r>
            <a:rPr lang="en-US" dirty="0" smtClean="0"/>
            <a:t>Net Pension Liability</a:t>
          </a:r>
          <a:endParaRPr lang="en-US" dirty="0"/>
        </a:p>
      </dgm:t>
    </dgm:pt>
    <dgm:pt modelId="{5C87B296-9D95-45FE-8BF7-B67837FB09FC}" type="parTrans" cxnId="{1403F348-E74D-46F7-B28B-0933190D61DA}">
      <dgm:prSet/>
      <dgm:spPr/>
      <dgm:t>
        <a:bodyPr/>
        <a:lstStyle/>
        <a:p>
          <a:endParaRPr lang="en-US"/>
        </a:p>
      </dgm:t>
    </dgm:pt>
    <dgm:pt modelId="{4DE1815C-C81F-4C03-8E3B-C5B4F02FC4FB}" type="sibTrans" cxnId="{1403F348-E74D-46F7-B28B-0933190D61DA}">
      <dgm:prSet/>
      <dgm:spPr/>
      <dgm:t>
        <a:bodyPr/>
        <a:lstStyle/>
        <a:p>
          <a:endParaRPr lang="en-US"/>
        </a:p>
      </dgm:t>
    </dgm:pt>
    <dgm:pt modelId="{F673286E-5B3E-479B-805F-849641E11A4B}" type="pres">
      <dgm:prSet presAssocID="{A8A1E036-2988-4B36-B866-0290D5DB81D7}" presName="CompostProcess" presStyleCnt="0">
        <dgm:presLayoutVars>
          <dgm:dir/>
          <dgm:resizeHandles val="exact"/>
        </dgm:presLayoutVars>
      </dgm:prSet>
      <dgm:spPr/>
    </dgm:pt>
    <dgm:pt modelId="{CEFF499C-8477-4D4F-A2CF-B13215A75A40}" type="pres">
      <dgm:prSet presAssocID="{A8A1E036-2988-4B36-B866-0290D5DB81D7}" presName="arrow" presStyleLbl="bgShp" presStyleIdx="0" presStyleCnt="1" custLinFactNeighborY="881"/>
      <dgm:spPr/>
    </dgm:pt>
    <dgm:pt modelId="{CA3AFCB6-E06F-426A-AA83-F71281F4B095}" type="pres">
      <dgm:prSet presAssocID="{A8A1E036-2988-4B36-B866-0290D5DB81D7}" presName="linearProcess" presStyleCnt="0"/>
      <dgm:spPr/>
    </dgm:pt>
    <dgm:pt modelId="{BA32BE0A-0C5C-4288-9EE1-44308E19CA08}" type="pres">
      <dgm:prSet presAssocID="{1F1FB5D6-437F-41C9-8353-E95F4E4B077B}" presName="textNode" presStyleLbl="node1" presStyleIdx="0" presStyleCnt="3">
        <dgm:presLayoutVars>
          <dgm:bulletEnabled val="1"/>
        </dgm:presLayoutVars>
      </dgm:prSet>
      <dgm:spPr/>
      <dgm:t>
        <a:bodyPr/>
        <a:lstStyle/>
        <a:p>
          <a:endParaRPr lang="en-US"/>
        </a:p>
      </dgm:t>
    </dgm:pt>
    <dgm:pt modelId="{3632BCF6-1F3E-4A02-B7F5-3653A6B062FF}" type="pres">
      <dgm:prSet presAssocID="{5C8EAA5D-A056-4B45-AE00-7B684281EBD3}" presName="sibTrans" presStyleCnt="0"/>
      <dgm:spPr/>
    </dgm:pt>
    <dgm:pt modelId="{F30897B0-1488-47EB-A7B0-CE596F27FB2A}" type="pres">
      <dgm:prSet presAssocID="{32310E18-A147-4691-B9C9-2989537E77FC}" presName="textNode" presStyleLbl="node1" presStyleIdx="1" presStyleCnt="3">
        <dgm:presLayoutVars>
          <dgm:bulletEnabled val="1"/>
        </dgm:presLayoutVars>
      </dgm:prSet>
      <dgm:spPr/>
      <dgm:t>
        <a:bodyPr/>
        <a:lstStyle/>
        <a:p>
          <a:endParaRPr lang="en-US"/>
        </a:p>
      </dgm:t>
    </dgm:pt>
    <dgm:pt modelId="{B3020D2D-AEEF-46A9-968B-F06AA88C5ECE}" type="pres">
      <dgm:prSet presAssocID="{46D8D648-4786-4AB9-8240-2A0B51BFFADE}" presName="sibTrans" presStyleCnt="0"/>
      <dgm:spPr/>
    </dgm:pt>
    <dgm:pt modelId="{ED64162D-BBCF-4DF2-B218-49DFF9347DE0}" type="pres">
      <dgm:prSet presAssocID="{37EE2487-E1EC-4CC2-B741-CDD316FE889D}" presName="textNode" presStyleLbl="node1" presStyleIdx="2" presStyleCnt="3">
        <dgm:presLayoutVars>
          <dgm:bulletEnabled val="1"/>
        </dgm:presLayoutVars>
      </dgm:prSet>
      <dgm:spPr/>
      <dgm:t>
        <a:bodyPr/>
        <a:lstStyle/>
        <a:p>
          <a:endParaRPr lang="en-US"/>
        </a:p>
      </dgm:t>
    </dgm:pt>
  </dgm:ptLst>
  <dgm:cxnLst>
    <dgm:cxn modelId="{69A83C77-A7D5-4439-A2B8-9F6B30F4C962}" type="presOf" srcId="{32310E18-A147-4691-B9C9-2989537E77FC}" destId="{F30897B0-1488-47EB-A7B0-CE596F27FB2A}" srcOrd="0" destOrd="0" presId="urn:microsoft.com/office/officeart/2005/8/layout/hProcess9"/>
    <dgm:cxn modelId="{13C530D8-491B-4979-8249-1C035A691AF2}" type="presOf" srcId="{1F1FB5D6-437F-41C9-8353-E95F4E4B077B}" destId="{BA32BE0A-0C5C-4288-9EE1-44308E19CA08}" srcOrd="0" destOrd="0" presId="urn:microsoft.com/office/officeart/2005/8/layout/hProcess9"/>
    <dgm:cxn modelId="{BA291D86-648B-4D05-B171-28C78F7E4784}" type="presOf" srcId="{A8A1E036-2988-4B36-B866-0290D5DB81D7}" destId="{F673286E-5B3E-479B-805F-849641E11A4B}" srcOrd="0" destOrd="0" presId="urn:microsoft.com/office/officeart/2005/8/layout/hProcess9"/>
    <dgm:cxn modelId="{E20634F2-854D-45A3-8539-7CF522755EEF}" type="presOf" srcId="{37EE2487-E1EC-4CC2-B741-CDD316FE889D}" destId="{ED64162D-BBCF-4DF2-B218-49DFF9347DE0}" srcOrd="0" destOrd="0" presId="urn:microsoft.com/office/officeart/2005/8/layout/hProcess9"/>
    <dgm:cxn modelId="{7F343FE4-21BD-489D-887E-A8D07F5A374A}" srcId="{A8A1E036-2988-4B36-B866-0290D5DB81D7}" destId="{1F1FB5D6-437F-41C9-8353-E95F4E4B077B}" srcOrd="0" destOrd="0" parTransId="{86100827-6480-4DC4-8510-EE7538DE1603}" sibTransId="{5C8EAA5D-A056-4B45-AE00-7B684281EBD3}"/>
    <dgm:cxn modelId="{2D877E56-5ECC-444E-94F7-88676DF1A176}" srcId="{A8A1E036-2988-4B36-B866-0290D5DB81D7}" destId="{32310E18-A147-4691-B9C9-2989537E77FC}" srcOrd="1" destOrd="0" parTransId="{D7E6F09A-1382-4E1C-B0A2-5938F62E71DD}" sibTransId="{46D8D648-4786-4AB9-8240-2A0B51BFFADE}"/>
    <dgm:cxn modelId="{1403F348-E74D-46F7-B28B-0933190D61DA}" srcId="{A8A1E036-2988-4B36-B866-0290D5DB81D7}" destId="{37EE2487-E1EC-4CC2-B741-CDD316FE889D}" srcOrd="2" destOrd="0" parTransId="{5C87B296-9D95-45FE-8BF7-B67837FB09FC}" sibTransId="{4DE1815C-C81F-4C03-8E3B-C5B4F02FC4FB}"/>
    <dgm:cxn modelId="{0CCD1516-9DAE-4A39-B40C-71B1C90BA3A2}" type="presParOf" srcId="{F673286E-5B3E-479B-805F-849641E11A4B}" destId="{CEFF499C-8477-4D4F-A2CF-B13215A75A40}" srcOrd="0" destOrd="0" presId="urn:microsoft.com/office/officeart/2005/8/layout/hProcess9"/>
    <dgm:cxn modelId="{F0EB1CED-3DAE-478B-9206-CA3E1C8679C1}" type="presParOf" srcId="{F673286E-5B3E-479B-805F-849641E11A4B}" destId="{CA3AFCB6-E06F-426A-AA83-F71281F4B095}" srcOrd="1" destOrd="0" presId="urn:microsoft.com/office/officeart/2005/8/layout/hProcess9"/>
    <dgm:cxn modelId="{11878068-C394-4075-AF0C-F1B21CD8683C}" type="presParOf" srcId="{CA3AFCB6-E06F-426A-AA83-F71281F4B095}" destId="{BA32BE0A-0C5C-4288-9EE1-44308E19CA08}" srcOrd="0" destOrd="0" presId="urn:microsoft.com/office/officeart/2005/8/layout/hProcess9"/>
    <dgm:cxn modelId="{C7C13C5C-AB24-4A2A-B270-CFB15A7FA01B}" type="presParOf" srcId="{CA3AFCB6-E06F-426A-AA83-F71281F4B095}" destId="{3632BCF6-1F3E-4A02-B7F5-3653A6B062FF}" srcOrd="1" destOrd="0" presId="urn:microsoft.com/office/officeart/2005/8/layout/hProcess9"/>
    <dgm:cxn modelId="{75D1CEFA-EAE1-4747-BCB0-2911274CEE2B}" type="presParOf" srcId="{CA3AFCB6-E06F-426A-AA83-F71281F4B095}" destId="{F30897B0-1488-47EB-A7B0-CE596F27FB2A}" srcOrd="2" destOrd="0" presId="urn:microsoft.com/office/officeart/2005/8/layout/hProcess9"/>
    <dgm:cxn modelId="{0D2F77D6-6F0D-4467-A57A-AF951204DE48}" type="presParOf" srcId="{CA3AFCB6-E06F-426A-AA83-F71281F4B095}" destId="{B3020D2D-AEEF-46A9-968B-F06AA88C5ECE}" srcOrd="3" destOrd="0" presId="urn:microsoft.com/office/officeart/2005/8/layout/hProcess9"/>
    <dgm:cxn modelId="{348B0958-7122-4C3D-8636-BC86DEF4F825}" type="presParOf" srcId="{CA3AFCB6-E06F-426A-AA83-F71281F4B095}" destId="{ED64162D-BBCF-4DF2-B218-49DFF9347DE0}" srcOrd="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B6B19F-AE8A-478C-8C23-6AED80C2F897}">
      <dsp:nvSpPr>
        <dsp:cNvPr id="0" name=""/>
        <dsp:cNvSpPr/>
      </dsp:nvSpPr>
      <dsp:spPr>
        <a:xfrm>
          <a:off x="1294" y="797287"/>
          <a:ext cx="1577503" cy="631001"/>
        </a:xfrm>
        <a:prstGeom prst="chevron">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Negative</a:t>
          </a:r>
          <a:endParaRPr lang="en-US" sz="1600" kern="1200" dirty="0">
            <a:solidFill>
              <a:schemeClr val="tx1"/>
            </a:solidFill>
          </a:endParaRPr>
        </a:p>
      </dsp:txBody>
      <dsp:txXfrm>
        <a:off x="316795" y="797287"/>
        <a:ext cx="946502" cy="631001"/>
      </dsp:txXfrm>
    </dsp:sp>
    <dsp:sp modelId="{10ECDCF5-CEB5-4EAC-B5D3-D733245660D4}">
      <dsp:nvSpPr>
        <dsp:cNvPr id="0" name=""/>
        <dsp:cNvSpPr/>
      </dsp:nvSpPr>
      <dsp:spPr>
        <a:xfrm>
          <a:off x="1421048" y="797287"/>
          <a:ext cx="1577503" cy="631001"/>
        </a:xfrm>
        <a:prstGeom prst="chevron">
          <a:avLst/>
        </a:prstGeom>
        <a:solidFill>
          <a:srgbClr val="FFFF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Moderate</a:t>
          </a:r>
          <a:endParaRPr lang="en-US" sz="1600" kern="1200" dirty="0">
            <a:solidFill>
              <a:schemeClr val="tx1"/>
            </a:solidFill>
          </a:endParaRPr>
        </a:p>
      </dsp:txBody>
      <dsp:txXfrm>
        <a:off x="1736549" y="797287"/>
        <a:ext cx="946502" cy="631001"/>
      </dsp:txXfrm>
    </dsp:sp>
    <dsp:sp modelId="{BFDC4C15-788D-46D6-B424-D37662943F9B}">
      <dsp:nvSpPr>
        <dsp:cNvPr id="0" name=""/>
        <dsp:cNvSpPr/>
      </dsp:nvSpPr>
      <dsp:spPr>
        <a:xfrm>
          <a:off x="2842096" y="800404"/>
          <a:ext cx="1577503" cy="631001"/>
        </a:xfrm>
        <a:prstGeom prst="chevron">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en-US" sz="1600" kern="1200" dirty="0" smtClean="0">
              <a:solidFill>
                <a:schemeClr val="tx1"/>
              </a:solidFill>
            </a:rPr>
            <a:t>Positive</a:t>
          </a:r>
          <a:endParaRPr lang="en-US" sz="1600" kern="1200" dirty="0">
            <a:solidFill>
              <a:schemeClr val="tx1"/>
            </a:solidFill>
          </a:endParaRPr>
        </a:p>
      </dsp:txBody>
      <dsp:txXfrm>
        <a:off x="3157597" y="800404"/>
        <a:ext cx="946502" cy="63100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6.png"/></Relationships>
</file>

<file path=ppt/drawings/drawing1.xml><?xml version="1.0" encoding="utf-8"?>
<c:userShapes xmlns:c="http://schemas.openxmlformats.org/drawingml/2006/chart">
  <cdr:relSizeAnchor xmlns:cdr="http://schemas.openxmlformats.org/drawingml/2006/chartDrawing">
    <cdr:from>
      <cdr:x>0.09823</cdr:x>
      <cdr:y>0.35196</cdr:y>
    </cdr:from>
    <cdr:to>
      <cdr:x>0.16119</cdr:x>
      <cdr:y>0.41667</cdr:y>
    </cdr:to>
    <cdr:cxnSp macro="">
      <cdr:nvCxnSpPr>
        <cdr:cNvPr id="3" name="Straight Connector 2"/>
        <cdr:cNvCxnSpPr/>
      </cdr:nvCxnSpPr>
      <cdr:spPr>
        <a:xfrm xmlns:a="http://schemas.openxmlformats.org/drawingml/2006/main">
          <a:off x="464389" y="1737899"/>
          <a:ext cx="297644" cy="319512"/>
        </a:xfrm>
        <a:prstGeom xmlns:a="http://schemas.openxmlformats.org/drawingml/2006/main" prst="line">
          <a:avLst/>
        </a:prstGeom>
      </cdr:spPr>
      <cdr:style>
        <a:lnRef xmlns:a="http://schemas.openxmlformats.org/drawingml/2006/main" idx="1">
          <a:schemeClr val="dk1"/>
        </a:lnRef>
        <a:fillRef xmlns:a="http://schemas.openxmlformats.org/drawingml/2006/main" idx="0">
          <a:schemeClr val="dk1"/>
        </a:fillRef>
        <a:effectRef xmlns:a="http://schemas.openxmlformats.org/drawingml/2006/main" idx="0">
          <a:schemeClr val="dk1"/>
        </a:effectRef>
        <a:fontRef xmlns:a="http://schemas.openxmlformats.org/drawingml/2006/main" idx="minor">
          <a:schemeClr val="tx1"/>
        </a:fontRef>
      </cdr:style>
    </cdr:cxnSp>
  </cdr:relSizeAnchor>
  <cdr:relSizeAnchor xmlns:cdr="http://schemas.openxmlformats.org/drawingml/2006/chartDrawing">
    <cdr:from>
      <cdr:x>0.7752</cdr:x>
      <cdr:y>0.6606</cdr:y>
    </cdr:from>
    <cdr:to>
      <cdr:x>0.82356</cdr:x>
      <cdr:y>0.72233</cdr:y>
    </cdr:to>
    <cdr:cxnSp macro="">
      <cdr:nvCxnSpPr>
        <cdr:cNvPr id="4" name="Straight Connector 3"/>
        <cdr:cNvCxnSpPr/>
      </cdr:nvCxnSpPr>
      <cdr:spPr>
        <a:xfrm xmlns:a="http://schemas.openxmlformats.org/drawingml/2006/main" flipH="1" flipV="1">
          <a:off x="3664779" y="3261899"/>
          <a:ext cx="228622" cy="304808"/>
        </a:xfrm>
        <a:prstGeom xmlns:a="http://schemas.openxmlformats.org/drawingml/2006/main" prst="line">
          <a:avLst/>
        </a:prstGeom>
        <a:ln xmlns:a="http://schemas.openxmlformats.org/drawingml/2006/main">
          <a:solidFill>
            <a:schemeClr val="tx1"/>
          </a:solidFill>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userShapes>
</file>

<file path=ppt/drawings/drawing2.xml><?xml version="1.0" encoding="utf-8"?>
<c:userShapes xmlns:c="http://schemas.openxmlformats.org/drawingml/2006/chart">
  <cdr:relSizeAnchor xmlns:cdr="http://schemas.openxmlformats.org/drawingml/2006/chartDrawing">
    <cdr:from>
      <cdr:x>0</cdr:x>
      <cdr:y>0.84444</cdr:y>
    </cdr:from>
    <cdr:to>
      <cdr:x>0.27381</cdr:x>
      <cdr:y>1</cdr:y>
    </cdr:to>
    <cdr:sp macro="" textlink="">
      <cdr:nvSpPr>
        <cdr:cNvPr id="2" name="TextBox 1"/>
        <cdr:cNvSpPr txBox="1"/>
      </cdr:nvSpPr>
      <cdr:spPr>
        <a:xfrm xmlns:a="http://schemas.openxmlformats.org/drawingml/2006/main">
          <a:off x="0" y="2895600"/>
          <a:ext cx="1752600" cy="533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800" dirty="0"/>
            <a:t>As of </a:t>
          </a:r>
          <a:r>
            <a:rPr lang="en-US" sz="800" dirty="0" smtClean="0"/>
            <a:t>1/31/13</a:t>
          </a:r>
          <a:endParaRPr lang="en-US" sz="800" dirty="0"/>
        </a:p>
        <a:p xmlns:a="http://schemas.openxmlformats.org/drawingml/2006/main">
          <a:r>
            <a:rPr lang="en-US" sz="800" dirty="0"/>
            <a:t>Sources: BNY</a:t>
          </a:r>
          <a:r>
            <a:rPr lang="en-US" sz="800" baseline="0" dirty="0"/>
            <a:t> Mellon, PRIM </a:t>
          </a:r>
          <a:r>
            <a:rPr lang="en-US" sz="800" baseline="0" dirty="0" smtClean="0"/>
            <a:t>Staff</a:t>
          </a:r>
        </a:p>
        <a:p xmlns:a="http://schemas.openxmlformats.org/drawingml/2006/main">
          <a:r>
            <a:rPr lang="en-US" sz="800" dirty="0" smtClean="0"/>
            <a:t>Totals may not add due to rounding</a:t>
          </a:r>
          <a:endParaRPr lang="en-US" sz="800" dirty="0"/>
        </a:p>
      </cdr:txBody>
    </cdr:sp>
  </cdr:relSizeAnchor>
</c:userShapes>
</file>

<file path=ppt/drawings/drawing3.xml><?xml version="1.0" encoding="utf-8"?>
<c:userShapes xmlns:c="http://schemas.openxmlformats.org/drawingml/2006/chart">
  <cdr:relSizeAnchor xmlns:cdr="http://schemas.openxmlformats.org/drawingml/2006/chartDrawing">
    <cdr:from>
      <cdr:x>0.10101</cdr:x>
      <cdr:y>0.01754</cdr:y>
    </cdr:from>
    <cdr:to>
      <cdr:x>0.14141</cdr:x>
      <cdr:y>0.05263</cdr:y>
    </cdr:to>
    <cdr:sp macro="" textlink="">
      <cdr:nvSpPr>
        <cdr:cNvPr id="2" name="TextBox 1"/>
        <cdr:cNvSpPr txBox="1"/>
      </cdr:nvSpPr>
      <cdr:spPr>
        <a:xfrm xmlns:a="http://schemas.openxmlformats.org/drawingml/2006/main">
          <a:off x="762000" y="76200"/>
          <a:ext cx="304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0.10101</cdr:x>
      <cdr:y>0.01754</cdr:y>
    </cdr:from>
    <cdr:to>
      <cdr:x>0.14141</cdr:x>
      <cdr:y>0.05263</cdr:y>
    </cdr:to>
    <cdr:sp macro="" textlink="">
      <cdr:nvSpPr>
        <cdr:cNvPr id="2" name="TextBox 1"/>
        <cdr:cNvSpPr txBox="1"/>
      </cdr:nvSpPr>
      <cdr:spPr>
        <a:xfrm xmlns:a="http://schemas.openxmlformats.org/drawingml/2006/main">
          <a:off x="762000" y="76200"/>
          <a:ext cx="304800" cy="152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0.00207</cdr:x>
      <cdr:y>0.90798</cdr:y>
    </cdr:from>
    <cdr:to>
      <cdr:x>0.93848</cdr:x>
      <cdr:y>0.97659</cdr:y>
    </cdr:to>
    <cdr:sp macro="" textlink="">
      <cdr:nvSpPr>
        <cdr:cNvPr id="2" name="TextBox 1"/>
        <cdr:cNvSpPr txBox="1"/>
      </cdr:nvSpPr>
      <cdr:spPr>
        <a:xfrm xmlns:a="http://schemas.openxmlformats.org/drawingml/2006/main">
          <a:off x="16997" y="5184576"/>
          <a:ext cx="7672140" cy="391766"/>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US" i="1" dirty="0">
              <a:latin typeface="Calibri" pitchFamily="34" charset="0"/>
              <a:cs typeface="Calibri" pitchFamily="34" charset="0"/>
            </a:rPr>
            <a:t>Source: Hamilton Lane Fund Investment Database</a:t>
          </a:r>
          <a:r>
            <a:rPr lang="en-US" i="1" baseline="0" dirty="0">
              <a:latin typeface="Calibri" pitchFamily="34" charset="0"/>
              <a:cs typeface="Calibri" pitchFamily="34" charset="0"/>
            </a:rPr>
            <a:t>; fund performance as of 9/30/12</a:t>
          </a:r>
          <a:endParaRPr lang="en-US" i="1" dirty="0">
            <a:latin typeface="Calibri" pitchFamily="34" charset="0"/>
            <a:cs typeface="Calibri" pitchFamily="34" charset="0"/>
          </a:endParaRPr>
        </a:p>
      </cdr:txBody>
    </cdr:sp>
  </cdr:relSizeAnchor>
</c:userShapes>
</file>

<file path=ppt/drawings/drawing6.xml><?xml version="1.0" encoding="utf-8"?>
<c:userShapes xmlns:c="http://schemas.openxmlformats.org/drawingml/2006/chart">
  <cdr:relSizeAnchor xmlns:cdr="http://schemas.openxmlformats.org/drawingml/2006/chartDrawing">
    <cdr:from>
      <cdr:x>0.79093</cdr:x>
      <cdr:y>0.5805</cdr:y>
    </cdr:from>
    <cdr:to>
      <cdr:x>0.90418</cdr:x>
      <cdr:y>0.64425</cdr:y>
    </cdr:to>
    <cdr:sp macro="" textlink="">
      <cdr:nvSpPr>
        <cdr:cNvPr id="1025" name="Text Box 1"/>
        <cdr:cNvSpPr txBox="1">
          <a:spLocks xmlns:a="http://schemas.openxmlformats.org/drawingml/2006/main" noChangeArrowheads="1"/>
        </cdr:cNvSpPr>
      </cdr:nvSpPr>
      <cdr:spPr bwMode="auto">
        <a:xfrm xmlns:a="http://schemas.openxmlformats.org/drawingml/2006/main">
          <a:off x="6771473" y="1738966"/>
          <a:ext cx="969577" cy="190970"/>
        </a:xfrm>
        <a:prstGeom xmlns:a="http://schemas.openxmlformats.org/drawingml/2006/main" prst="rect">
          <a:avLst/>
        </a:prstGeom>
        <a:noFill xmlns:a="http://schemas.openxmlformats.org/drawingml/2006/main"/>
        <a:ln xmlns:a="http://schemas.openxmlformats.org/drawingml/2006/main" w="9525">
          <a:noFill/>
          <a:miter lim="800000"/>
          <a:headEnd/>
          <a:tailEnd/>
        </a:ln>
      </cdr:spPr>
      <cdr:txBody>
        <a:bodyPr xmlns:a="http://schemas.openxmlformats.org/drawingml/2006/main" vertOverflow="clip" wrap="square" lIns="27432" tIns="22860" rIns="0" bIns="0" anchor="ctr" upright="1"/>
        <a:lstStyle xmlns:a="http://schemas.openxmlformats.org/drawingml/2006/main"/>
        <a:p xmlns:a="http://schemas.openxmlformats.org/drawingml/2006/main">
          <a:pPr algn="ctr" rtl="0">
            <a:defRPr sz="1000"/>
          </a:pPr>
          <a:r>
            <a:rPr lang="en-US" sz="1200" b="0" i="1" u="none" strike="noStrike" baseline="0" dirty="0">
              <a:solidFill>
                <a:srgbClr val="50534D"/>
              </a:solidFill>
              <a:latin typeface="Arial"/>
              <a:cs typeface="Arial"/>
            </a:rPr>
            <a:t>Forecast</a:t>
          </a:r>
        </a:p>
      </cdr:txBody>
    </cdr:sp>
  </cdr:relSizeAnchor>
  <cdr:relSizeAnchor xmlns:cdr="http://schemas.openxmlformats.org/drawingml/2006/chartDrawing">
    <cdr:from>
      <cdr:x>0.70595</cdr:x>
      <cdr:y>0.03424</cdr:y>
    </cdr:from>
    <cdr:to>
      <cdr:x>0.70986</cdr:x>
      <cdr:y>0.67319</cdr:y>
    </cdr:to>
    <cdr:sp macro="" textlink="">
      <cdr:nvSpPr>
        <cdr:cNvPr id="1026" name="Line 2"/>
        <cdr:cNvSpPr>
          <a:spLocks xmlns:a="http://schemas.openxmlformats.org/drawingml/2006/main" noChangeShapeType="1"/>
        </cdr:cNvSpPr>
      </cdr:nvSpPr>
      <cdr:spPr bwMode="auto">
        <a:xfrm xmlns:a="http://schemas.openxmlformats.org/drawingml/2006/main">
          <a:off x="6043945" y="102562"/>
          <a:ext cx="33475" cy="1914046"/>
        </a:xfrm>
        <a:prstGeom xmlns:a="http://schemas.openxmlformats.org/drawingml/2006/main" prst="line">
          <a:avLst/>
        </a:prstGeom>
        <a:noFill xmlns:a="http://schemas.openxmlformats.org/drawingml/2006/main"/>
        <a:ln xmlns:a="http://schemas.openxmlformats.org/drawingml/2006/main" w="12700">
          <a:solidFill>
            <a:schemeClr val="tx1"/>
          </a:solidFill>
          <a:prstDash val="dash"/>
          <a:round/>
          <a:headEnd/>
          <a:tailEnd/>
        </a:ln>
      </cdr:spPr>
      <cdr:txBody>
        <a:bodyPr xmlns:a="http://schemas.openxmlformats.org/drawingml/2006/main"/>
        <a:lstStyle xmlns:a="http://schemas.openxmlformats.org/drawingml/2006/main"/>
        <a:p xmlns:a="http://schemas.openxmlformats.org/drawingml/2006/main">
          <a:endParaRPr lang="en-US"/>
        </a:p>
      </cdr:txBody>
    </cdr:sp>
  </cdr:relSizeAnchor>
  <cdr:relSizeAnchor xmlns:cdr="http://schemas.openxmlformats.org/drawingml/2006/chartDrawing">
    <cdr:from>
      <cdr:x>0.75475</cdr:x>
      <cdr:y>0</cdr:y>
    </cdr:from>
    <cdr:to>
      <cdr:x>0.76575</cdr:x>
      <cdr:y>0</cdr:y>
    </cdr:to>
    <cdr:sp macro="" textlink="">
      <cdr:nvSpPr>
        <cdr:cNvPr id="4" name="TextBox 3"/>
        <cdr:cNvSpPr txBox="1"/>
      </cdr:nvSpPr>
      <cdr:spPr>
        <a:xfrm xmlns:a="http://schemas.openxmlformats.org/drawingml/2006/main">
          <a:off x="6759575" y="0"/>
          <a:ext cx="492125" cy="18256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n-US"/>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9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6610" name="Rectangle 2"/>
          <p:cNvSpPr>
            <a:spLocks noGrp="1" noChangeArrowheads="1"/>
          </p:cNvSpPr>
          <p:nvPr>
            <p:ph type="hdr" sz="quarter"/>
          </p:nvPr>
        </p:nvSpPr>
        <p:spPr bwMode="auto">
          <a:xfrm>
            <a:off x="1" y="0"/>
            <a:ext cx="3033797" cy="463550"/>
          </a:xfrm>
          <a:prstGeom prst="rect">
            <a:avLst/>
          </a:prstGeom>
          <a:noFill/>
          <a:ln w="9525">
            <a:noFill/>
            <a:miter lim="800000"/>
            <a:headEnd/>
            <a:tailEnd/>
          </a:ln>
          <a:effectLst/>
        </p:spPr>
        <p:txBody>
          <a:bodyPr vert="horz" wrap="square" lIns="89468" tIns="44733" rIns="89468" bIns="44733" numCol="1" anchor="t" anchorCtr="0" compatLnSpc="1">
            <a:prstTxWarp prst="textNoShape">
              <a:avLst/>
            </a:prstTxWarp>
          </a:bodyPr>
          <a:lstStyle>
            <a:lvl1pPr algn="l" defTabSz="894251">
              <a:defRPr sz="1300">
                <a:latin typeface="Arial" charset="0"/>
                <a:cs typeface="+mn-cs"/>
              </a:defRPr>
            </a:lvl1pPr>
          </a:lstStyle>
          <a:p>
            <a:pPr>
              <a:defRPr/>
            </a:pPr>
            <a:endParaRPr lang="en-US" dirty="0"/>
          </a:p>
        </p:txBody>
      </p:sp>
      <p:sp>
        <p:nvSpPr>
          <p:cNvPr id="196611" name="Rectangle 3"/>
          <p:cNvSpPr>
            <a:spLocks noGrp="1" noChangeArrowheads="1"/>
          </p:cNvSpPr>
          <p:nvPr>
            <p:ph type="dt" sz="quarter" idx="1"/>
          </p:nvPr>
        </p:nvSpPr>
        <p:spPr bwMode="auto">
          <a:xfrm>
            <a:off x="3974987" y="0"/>
            <a:ext cx="3033797" cy="463550"/>
          </a:xfrm>
          <a:prstGeom prst="rect">
            <a:avLst/>
          </a:prstGeom>
          <a:noFill/>
          <a:ln w="9525">
            <a:noFill/>
            <a:miter lim="800000"/>
            <a:headEnd/>
            <a:tailEnd/>
          </a:ln>
          <a:effectLst/>
        </p:spPr>
        <p:txBody>
          <a:bodyPr vert="horz" wrap="square" lIns="89468" tIns="44733" rIns="89468" bIns="44733" numCol="1" anchor="t" anchorCtr="0" compatLnSpc="1">
            <a:prstTxWarp prst="textNoShape">
              <a:avLst/>
            </a:prstTxWarp>
          </a:bodyPr>
          <a:lstStyle>
            <a:lvl1pPr algn="r" defTabSz="894251">
              <a:defRPr sz="1300">
                <a:latin typeface="Arial" charset="0"/>
                <a:cs typeface="+mn-cs"/>
              </a:defRPr>
            </a:lvl1pPr>
          </a:lstStyle>
          <a:p>
            <a:pPr>
              <a:defRPr/>
            </a:pPr>
            <a:endParaRPr lang="en-US" dirty="0"/>
          </a:p>
        </p:txBody>
      </p:sp>
      <p:sp>
        <p:nvSpPr>
          <p:cNvPr id="196612" name="Rectangle 4"/>
          <p:cNvSpPr>
            <a:spLocks noGrp="1" noChangeArrowheads="1"/>
          </p:cNvSpPr>
          <p:nvPr>
            <p:ph type="ftr" sz="quarter" idx="2"/>
          </p:nvPr>
        </p:nvSpPr>
        <p:spPr bwMode="auto">
          <a:xfrm>
            <a:off x="1" y="8831263"/>
            <a:ext cx="3033797" cy="463550"/>
          </a:xfrm>
          <a:prstGeom prst="rect">
            <a:avLst/>
          </a:prstGeom>
          <a:noFill/>
          <a:ln w="9525">
            <a:noFill/>
            <a:miter lim="800000"/>
            <a:headEnd/>
            <a:tailEnd/>
          </a:ln>
          <a:effectLst/>
        </p:spPr>
        <p:txBody>
          <a:bodyPr vert="horz" wrap="square" lIns="89468" tIns="44733" rIns="89468" bIns="44733" numCol="1" anchor="b" anchorCtr="0" compatLnSpc="1">
            <a:prstTxWarp prst="textNoShape">
              <a:avLst/>
            </a:prstTxWarp>
          </a:bodyPr>
          <a:lstStyle>
            <a:lvl1pPr algn="l" defTabSz="894251">
              <a:defRPr sz="1300">
                <a:latin typeface="Arial" charset="0"/>
                <a:cs typeface="+mn-cs"/>
              </a:defRPr>
            </a:lvl1pPr>
          </a:lstStyle>
          <a:p>
            <a:pPr>
              <a:defRPr/>
            </a:pPr>
            <a:endParaRPr lang="en-US" dirty="0"/>
          </a:p>
        </p:txBody>
      </p:sp>
      <p:sp>
        <p:nvSpPr>
          <p:cNvPr id="196613" name="Rectangle 5"/>
          <p:cNvSpPr>
            <a:spLocks noGrp="1" noChangeArrowheads="1"/>
          </p:cNvSpPr>
          <p:nvPr>
            <p:ph type="sldNum" sz="quarter" idx="3"/>
          </p:nvPr>
        </p:nvSpPr>
        <p:spPr bwMode="auto">
          <a:xfrm>
            <a:off x="3974987" y="8831263"/>
            <a:ext cx="3033797" cy="463550"/>
          </a:xfrm>
          <a:prstGeom prst="rect">
            <a:avLst/>
          </a:prstGeom>
          <a:noFill/>
          <a:ln w="9525">
            <a:noFill/>
            <a:miter lim="800000"/>
            <a:headEnd/>
            <a:tailEnd/>
          </a:ln>
          <a:effectLst/>
        </p:spPr>
        <p:txBody>
          <a:bodyPr vert="horz" wrap="square" lIns="89468" tIns="44733" rIns="89468" bIns="44733" numCol="1" anchor="b" anchorCtr="0" compatLnSpc="1">
            <a:prstTxWarp prst="textNoShape">
              <a:avLst/>
            </a:prstTxWarp>
          </a:bodyPr>
          <a:lstStyle>
            <a:lvl1pPr algn="r" defTabSz="894251">
              <a:defRPr sz="1300">
                <a:latin typeface="Arial" charset="0"/>
                <a:cs typeface="+mn-cs"/>
              </a:defRPr>
            </a:lvl1pPr>
          </a:lstStyle>
          <a:p>
            <a:pPr>
              <a:defRPr/>
            </a:pPr>
            <a:fld id="{5857210D-560D-4E84-8C51-849AE0D9116F}" type="slidenum">
              <a:rPr lang="en-US"/>
              <a:pPr>
                <a:defRPr/>
              </a:pPr>
              <a:t>‹#›</a:t>
            </a:fld>
            <a:endParaRPr lang="en-US" dirty="0"/>
          </a:p>
        </p:txBody>
      </p:sp>
    </p:spTree>
    <p:extLst>
      <p:ext uri="{BB962C8B-B14F-4D97-AF65-F5344CB8AC3E}">
        <p14:creationId xmlns:p14="http://schemas.microsoft.com/office/powerpoint/2010/main" val="10472107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1" y="0"/>
            <a:ext cx="3033797" cy="463550"/>
          </a:xfrm>
          <a:prstGeom prst="rect">
            <a:avLst/>
          </a:prstGeom>
          <a:noFill/>
          <a:ln w="9525">
            <a:noFill/>
            <a:miter lim="800000"/>
            <a:headEnd/>
            <a:tailEnd/>
          </a:ln>
          <a:effectLst/>
        </p:spPr>
        <p:txBody>
          <a:bodyPr vert="horz" wrap="square" lIns="94146" tIns="47072" rIns="94146" bIns="47072" numCol="1" anchor="t" anchorCtr="0" compatLnSpc="1">
            <a:prstTxWarp prst="textNoShape">
              <a:avLst/>
            </a:prstTxWarp>
          </a:bodyPr>
          <a:lstStyle>
            <a:lvl1pPr algn="l" defTabSz="940643">
              <a:defRPr sz="1300">
                <a:latin typeface="Arial" charset="0"/>
                <a:cs typeface="+mn-cs"/>
              </a:defRPr>
            </a:lvl1pPr>
          </a:lstStyle>
          <a:p>
            <a:pPr>
              <a:defRPr/>
            </a:pPr>
            <a:endParaRPr lang="en-US" dirty="0"/>
          </a:p>
        </p:txBody>
      </p:sp>
      <p:sp>
        <p:nvSpPr>
          <p:cNvPr id="27651" name="Rectangle 3"/>
          <p:cNvSpPr>
            <a:spLocks noGrp="1" noChangeArrowheads="1"/>
          </p:cNvSpPr>
          <p:nvPr>
            <p:ph type="dt" idx="1"/>
          </p:nvPr>
        </p:nvSpPr>
        <p:spPr bwMode="auto">
          <a:xfrm>
            <a:off x="3974987" y="0"/>
            <a:ext cx="3033797" cy="463550"/>
          </a:xfrm>
          <a:prstGeom prst="rect">
            <a:avLst/>
          </a:prstGeom>
          <a:noFill/>
          <a:ln w="9525">
            <a:noFill/>
            <a:miter lim="800000"/>
            <a:headEnd/>
            <a:tailEnd/>
          </a:ln>
          <a:effectLst/>
        </p:spPr>
        <p:txBody>
          <a:bodyPr vert="horz" wrap="square" lIns="94146" tIns="47072" rIns="94146" bIns="47072" numCol="1" anchor="t" anchorCtr="0" compatLnSpc="1">
            <a:prstTxWarp prst="textNoShape">
              <a:avLst/>
            </a:prstTxWarp>
          </a:bodyPr>
          <a:lstStyle>
            <a:lvl1pPr algn="r" defTabSz="940643">
              <a:defRPr sz="1300">
                <a:latin typeface="Arial" charset="0"/>
                <a:cs typeface="+mn-cs"/>
              </a:defRPr>
            </a:lvl1pPr>
          </a:lstStyle>
          <a:p>
            <a:pPr>
              <a:defRPr/>
            </a:pPr>
            <a:endParaRPr lang="en-US" dirty="0"/>
          </a:p>
        </p:txBody>
      </p:sp>
      <p:sp>
        <p:nvSpPr>
          <p:cNvPr id="4100" name="Rectangle 4"/>
          <p:cNvSpPr>
            <a:spLocks noGrp="1" noRot="1" noChangeAspect="1" noChangeArrowheads="1" noTextEdit="1"/>
          </p:cNvSpPr>
          <p:nvPr>
            <p:ph type="sldImg" idx="2"/>
          </p:nvPr>
        </p:nvSpPr>
        <p:spPr bwMode="auto">
          <a:xfrm>
            <a:off x="1181100" y="698500"/>
            <a:ext cx="4646613" cy="34861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3" name="Rectangle 5"/>
          <p:cNvSpPr>
            <a:spLocks noGrp="1" noChangeArrowheads="1"/>
          </p:cNvSpPr>
          <p:nvPr>
            <p:ph type="body" sz="quarter" idx="3"/>
          </p:nvPr>
        </p:nvSpPr>
        <p:spPr bwMode="auto">
          <a:xfrm>
            <a:off x="701848" y="4416427"/>
            <a:ext cx="5608320" cy="4181475"/>
          </a:xfrm>
          <a:prstGeom prst="rect">
            <a:avLst/>
          </a:prstGeom>
          <a:noFill/>
          <a:ln w="9525">
            <a:noFill/>
            <a:miter lim="800000"/>
            <a:headEnd/>
            <a:tailEnd/>
          </a:ln>
          <a:effectLst/>
        </p:spPr>
        <p:txBody>
          <a:bodyPr vert="horz" wrap="square" lIns="94146" tIns="47072" rIns="94146" bIns="4707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7655" name="Rectangle 7"/>
          <p:cNvSpPr>
            <a:spLocks noGrp="1" noChangeArrowheads="1"/>
          </p:cNvSpPr>
          <p:nvPr>
            <p:ph type="sldNum" sz="quarter" idx="5"/>
          </p:nvPr>
        </p:nvSpPr>
        <p:spPr bwMode="auto">
          <a:xfrm>
            <a:off x="3974987" y="8831263"/>
            <a:ext cx="3033797" cy="463550"/>
          </a:xfrm>
          <a:prstGeom prst="rect">
            <a:avLst/>
          </a:prstGeom>
          <a:noFill/>
          <a:ln w="9525">
            <a:noFill/>
            <a:miter lim="800000"/>
            <a:headEnd/>
            <a:tailEnd/>
          </a:ln>
          <a:effectLst/>
        </p:spPr>
        <p:txBody>
          <a:bodyPr vert="horz" wrap="square" lIns="94146" tIns="47072" rIns="94146" bIns="47072" numCol="1" anchor="b" anchorCtr="0" compatLnSpc="1">
            <a:prstTxWarp prst="textNoShape">
              <a:avLst/>
            </a:prstTxWarp>
          </a:bodyPr>
          <a:lstStyle>
            <a:lvl1pPr algn="r" defTabSz="940643">
              <a:defRPr sz="1300">
                <a:latin typeface="Arial" charset="0"/>
                <a:cs typeface="+mn-cs"/>
              </a:defRPr>
            </a:lvl1pPr>
          </a:lstStyle>
          <a:p>
            <a:pPr>
              <a:defRPr/>
            </a:pPr>
            <a:fld id="{CCC077B7-A3C4-4B65-93C9-22BE56DA293D}" type="slidenum">
              <a:rPr lang="en-US"/>
              <a:pPr>
                <a:defRPr/>
              </a:pPr>
              <a:t>‹#›</a:t>
            </a:fld>
            <a:endParaRPr lang="en-US" dirty="0"/>
          </a:p>
        </p:txBody>
      </p:sp>
    </p:spTree>
    <p:extLst>
      <p:ext uri="{BB962C8B-B14F-4D97-AF65-F5344CB8AC3E}">
        <p14:creationId xmlns:p14="http://schemas.microsoft.com/office/powerpoint/2010/main" val="9673537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0</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122872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24</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1948698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0C938-856D-4326-809B-DC873C06117F}" type="slidenum">
              <a:rPr lang="en-US" smtClean="0"/>
              <a:t>25</a:t>
            </a:fld>
            <a:endParaRPr lang="en-US" dirty="0"/>
          </a:p>
        </p:txBody>
      </p:sp>
    </p:spTree>
    <p:extLst>
      <p:ext uri="{BB962C8B-B14F-4D97-AF65-F5344CB8AC3E}">
        <p14:creationId xmlns:p14="http://schemas.microsoft.com/office/powerpoint/2010/main" val="2991487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31</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6451387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40</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5933449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51</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918589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ln/>
        </p:spPr>
      </p:sp>
      <p:sp>
        <p:nvSpPr>
          <p:cNvPr id="163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884687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ln/>
        </p:spPr>
      </p:sp>
      <p:sp>
        <p:nvSpPr>
          <p:cNvPr id="174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25698234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ln/>
        </p:spPr>
      </p:sp>
      <p:sp>
        <p:nvSpPr>
          <p:cNvPr id="184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42403468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spect="1" noChangeArrowheads="1" noTextEdit="1"/>
          </p:cNvSpPr>
          <p:nvPr>
            <p:ph type="sldImg"/>
          </p:nvPr>
        </p:nvSpPr>
        <p:spPr>
          <a:ln/>
        </p:spPr>
      </p:sp>
      <p:sp>
        <p:nvSpPr>
          <p:cNvPr id="194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7806349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ln/>
        </p:spPr>
      </p:sp>
      <p:sp>
        <p:nvSpPr>
          <p:cNvPr id="235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3658707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1</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043231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3556031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71</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1801612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78</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287301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a:xfrm>
            <a:off x="3970340" y="8829676"/>
            <a:ext cx="3038473" cy="465138"/>
          </a:xfrm>
          <a:prstGeom prst="rect">
            <a:avLst/>
          </a:prstGeom>
        </p:spPr>
        <p:txBody>
          <a:bodyPr lIns="92273" tIns="46137" rIns="92273" bIns="46137"/>
          <a:lstStyle/>
          <a:p>
            <a:fld id="{06478CEA-6275-47BC-A7D5-D66965E27AD8}"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3544761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1E9EC-B975-43C2-82F0-2D6FCA72F2D0}" type="slidenum">
              <a:rPr lang="en-US">
                <a:solidFill>
                  <a:srgbClr val="000000"/>
                </a:solidFill>
              </a:rPr>
              <a:pPr/>
              <a:t>80</a:t>
            </a:fld>
            <a:endParaRPr lang="en-US" dirty="0">
              <a:solidFill>
                <a:srgbClr val="000000"/>
              </a:solidFill>
            </a:endParaRPr>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pPr defTabSz="931486">
              <a:defRPr/>
            </a:pPr>
            <a:r>
              <a:rPr lang="en-US" b="1" baseline="0" dirty="0" smtClean="0"/>
              <a:t>Identify </a:t>
            </a:r>
            <a:r>
              <a:rPr lang="en-US" b="0" baseline="0" dirty="0" smtClean="0"/>
              <a:t>the projects on GASB’s Research Agenda as detailed on the slide.  </a:t>
            </a:r>
            <a:r>
              <a:rPr lang="en-US" b="1" baseline="0" dirty="0" smtClean="0"/>
              <a:t>Provide </a:t>
            </a:r>
            <a:r>
              <a:rPr lang="en-US" b="0" baseline="0" dirty="0" smtClean="0"/>
              <a:t> a background on each project and briefly describe its current status.  Refer to www.gasb.org for descriptions of the projects on GASB’s Technical Agenda.</a:t>
            </a:r>
            <a:endParaRPr lang="en-US" b="1" baseline="0" dirty="0" smtClean="0"/>
          </a:p>
          <a:p>
            <a:pPr eaLnBrk="1" hangingPunct="1"/>
            <a:endParaRPr lang="en-US" b="1" dirty="0"/>
          </a:p>
        </p:txBody>
      </p:sp>
    </p:spTree>
    <p:extLst>
      <p:ext uri="{BB962C8B-B14F-4D97-AF65-F5344CB8AC3E}">
        <p14:creationId xmlns:p14="http://schemas.microsoft.com/office/powerpoint/2010/main" val="41106444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1E9EC-B975-43C2-82F0-2D6FCA72F2D0}" type="slidenum">
              <a:rPr lang="en-US">
                <a:solidFill>
                  <a:srgbClr val="000000"/>
                </a:solidFill>
              </a:rPr>
              <a:pPr/>
              <a:t>81</a:t>
            </a:fld>
            <a:endParaRPr lang="en-US" dirty="0">
              <a:solidFill>
                <a:srgbClr val="000000"/>
              </a:solidFill>
            </a:endParaRPr>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pPr defTabSz="931486">
              <a:defRPr/>
            </a:pPr>
            <a:r>
              <a:rPr lang="en-US" b="1" baseline="0" dirty="0" smtClean="0"/>
              <a:t>Identify </a:t>
            </a:r>
            <a:r>
              <a:rPr lang="en-US" b="0" baseline="0" dirty="0" smtClean="0"/>
              <a:t>the projects on GASB’s Research Agenda as detailed on the slide.  </a:t>
            </a:r>
            <a:r>
              <a:rPr lang="en-US" b="1" baseline="0" dirty="0" smtClean="0"/>
              <a:t>Provide </a:t>
            </a:r>
            <a:r>
              <a:rPr lang="en-US" b="0" baseline="0" dirty="0" smtClean="0"/>
              <a:t> a background on each project and briefly describe its current status.  Refer to www.gasb.org for descriptions of the projects on GASB’s Technical Agenda.</a:t>
            </a:r>
            <a:endParaRPr lang="en-US" b="1" baseline="0" dirty="0" smtClean="0"/>
          </a:p>
          <a:p>
            <a:pPr eaLnBrk="1" hangingPunct="1"/>
            <a:endParaRPr lang="en-US" b="1" dirty="0"/>
          </a:p>
        </p:txBody>
      </p:sp>
    </p:spTree>
    <p:extLst>
      <p:ext uri="{BB962C8B-B14F-4D97-AF65-F5344CB8AC3E}">
        <p14:creationId xmlns:p14="http://schemas.microsoft.com/office/powerpoint/2010/main" val="32873712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1E9EC-B975-43C2-82F0-2D6FCA72F2D0}" type="slidenum">
              <a:rPr lang="en-US">
                <a:solidFill>
                  <a:srgbClr val="000000"/>
                </a:solidFill>
              </a:rPr>
              <a:pPr/>
              <a:t>82</a:t>
            </a:fld>
            <a:endParaRPr lang="en-US" dirty="0">
              <a:solidFill>
                <a:srgbClr val="000000"/>
              </a:solidFill>
            </a:endParaRPr>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pPr defTabSz="931486">
              <a:defRPr/>
            </a:pPr>
            <a:r>
              <a:rPr lang="en-US" b="1" baseline="0" dirty="0" smtClean="0"/>
              <a:t>Identify </a:t>
            </a:r>
            <a:r>
              <a:rPr lang="en-US" b="0" baseline="0" dirty="0" smtClean="0"/>
              <a:t>the projects on GASB’s Research Agenda as detailed on the slide.  </a:t>
            </a:r>
            <a:r>
              <a:rPr lang="en-US" b="1" baseline="0" dirty="0" smtClean="0"/>
              <a:t>Provide </a:t>
            </a:r>
            <a:r>
              <a:rPr lang="en-US" b="0" baseline="0" dirty="0" smtClean="0"/>
              <a:t> a background on each project and briefly describe its current status.  Refer to www.gasb.org for descriptions of the projects on GASB’s Technical Agenda.</a:t>
            </a:r>
            <a:endParaRPr lang="en-US" b="1" baseline="0" dirty="0" smtClean="0"/>
          </a:p>
          <a:p>
            <a:pPr eaLnBrk="1" hangingPunct="1"/>
            <a:endParaRPr lang="en-US" b="1" dirty="0"/>
          </a:p>
        </p:txBody>
      </p:sp>
    </p:spTree>
    <p:extLst>
      <p:ext uri="{BB962C8B-B14F-4D97-AF65-F5344CB8AC3E}">
        <p14:creationId xmlns:p14="http://schemas.microsoft.com/office/powerpoint/2010/main" val="220884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1E9EC-B975-43C2-82F0-2D6FCA72F2D0}" type="slidenum">
              <a:rPr lang="en-US">
                <a:solidFill>
                  <a:srgbClr val="000000"/>
                </a:solidFill>
              </a:rPr>
              <a:pPr/>
              <a:t>83</a:t>
            </a:fld>
            <a:endParaRPr lang="en-US" dirty="0">
              <a:solidFill>
                <a:srgbClr val="000000"/>
              </a:solidFill>
            </a:endParaRPr>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pPr defTabSz="931486">
              <a:defRPr/>
            </a:pPr>
            <a:r>
              <a:rPr lang="en-US" b="1" baseline="0" dirty="0" smtClean="0"/>
              <a:t>Identify </a:t>
            </a:r>
            <a:r>
              <a:rPr lang="en-US" b="0" baseline="0" dirty="0" smtClean="0"/>
              <a:t>the projects on GASB’s Research Agenda as detailed on the slide.  </a:t>
            </a:r>
            <a:r>
              <a:rPr lang="en-US" b="1" baseline="0" dirty="0" smtClean="0"/>
              <a:t>Provide </a:t>
            </a:r>
            <a:r>
              <a:rPr lang="en-US" b="0" baseline="0" dirty="0" smtClean="0"/>
              <a:t> a background on each project and briefly describe its current status.  Refer to www.gasb.org for descriptions of the projects on GASB’s Technical Agenda.</a:t>
            </a:r>
            <a:endParaRPr lang="en-US" b="1" baseline="0" dirty="0" smtClean="0"/>
          </a:p>
          <a:p>
            <a:pPr eaLnBrk="1" hangingPunct="1"/>
            <a:endParaRPr lang="en-US" b="1" dirty="0"/>
          </a:p>
        </p:txBody>
      </p:sp>
    </p:spTree>
    <p:extLst>
      <p:ext uri="{BB962C8B-B14F-4D97-AF65-F5344CB8AC3E}">
        <p14:creationId xmlns:p14="http://schemas.microsoft.com/office/powerpoint/2010/main" val="39432635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2B1E9EC-B975-43C2-82F0-2D6FCA72F2D0}" type="slidenum">
              <a:rPr lang="en-US">
                <a:solidFill>
                  <a:srgbClr val="000000"/>
                </a:solidFill>
              </a:rPr>
              <a:pPr/>
              <a:t>86</a:t>
            </a:fld>
            <a:endParaRPr lang="en-US" dirty="0">
              <a:solidFill>
                <a:srgbClr val="000000"/>
              </a:solidFill>
            </a:endParaRPr>
          </a:p>
        </p:txBody>
      </p:sp>
      <p:sp>
        <p:nvSpPr>
          <p:cNvPr id="351234" name="Rectangle 2"/>
          <p:cNvSpPr>
            <a:spLocks noGrp="1" noRot="1" noChangeAspect="1" noChangeArrowheads="1" noTextEdit="1"/>
          </p:cNvSpPr>
          <p:nvPr>
            <p:ph type="sldImg"/>
          </p:nvPr>
        </p:nvSpPr>
        <p:spPr>
          <a:ln/>
        </p:spPr>
      </p:sp>
      <p:sp>
        <p:nvSpPr>
          <p:cNvPr id="351235" name="Rectangle 3"/>
          <p:cNvSpPr>
            <a:spLocks noGrp="1" noChangeArrowheads="1"/>
          </p:cNvSpPr>
          <p:nvPr>
            <p:ph type="body" idx="1"/>
          </p:nvPr>
        </p:nvSpPr>
        <p:spPr/>
        <p:txBody>
          <a:bodyPr/>
          <a:lstStyle/>
          <a:p>
            <a:pPr defTabSz="931486">
              <a:defRPr/>
            </a:pPr>
            <a:r>
              <a:rPr lang="en-US" b="1" baseline="0" dirty="0" smtClean="0"/>
              <a:t>Identify </a:t>
            </a:r>
            <a:r>
              <a:rPr lang="en-US" b="0" baseline="0" dirty="0" smtClean="0"/>
              <a:t>the projects on GASB’s Research Agenda as detailed on the slide.  </a:t>
            </a:r>
            <a:r>
              <a:rPr lang="en-US" b="1" baseline="0" dirty="0" smtClean="0"/>
              <a:t>Provide </a:t>
            </a:r>
            <a:r>
              <a:rPr lang="en-US" b="0" baseline="0" dirty="0" smtClean="0"/>
              <a:t> a background on each project and briefly describe its current status.  Refer to www.gasb.org for descriptions of the projects on GASB’s Technical Agenda.</a:t>
            </a:r>
            <a:endParaRPr lang="en-US" b="1" baseline="0" dirty="0" smtClean="0"/>
          </a:p>
          <a:p>
            <a:pPr eaLnBrk="1" hangingPunct="1"/>
            <a:endParaRPr lang="en-US" b="1" dirty="0"/>
          </a:p>
        </p:txBody>
      </p:sp>
    </p:spTree>
    <p:extLst>
      <p:ext uri="{BB962C8B-B14F-4D97-AF65-F5344CB8AC3E}">
        <p14:creationId xmlns:p14="http://schemas.microsoft.com/office/powerpoint/2010/main" val="430020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3970938" y="8829680"/>
            <a:ext cx="3037840" cy="465139"/>
          </a:xfrm>
          <a:prstGeom prst="rect">
            <a:avLst/>
          </a:prstGeom>
          <a:ln/>
        </p:spPr>
        <p:txBody>
          <a:bodyPr lIns="97230" tIns="48615" rIns="97230" bIns="48615"/>
          <a:lstStyle/>
          <a:p>
            <a:fld id="{EC787CB9-3749-4611-9387-E020A6DC8E96}" type="slidenum">
              <a:rPr lang="en-US">
                <a:solidFill>
                  <a:srgbClr val="000000"/>
                </a:solidFill>
              </a:rPr>
              <a:pPr/>
              <a:t>87</a:t>
            </a:fld>
            <a:endParaRPr lang="en-US" dirty="0">
              <a:solidFill>
                <a:srgbClr val="000000"/>
              </a:solidFill>
            </a:endParaRPr>
          </a:p>
        </p:txBody>
      </p:sp>
      <p:sp>
        <p:nvSpPr>
          <p:cNvPr id="1005570" name="Rectangle 2"/>
          <p:cNvSpPr>
            <a:spLocks noGrp="1" noRot="1" noChangeAspect="1" noChangeArrowheads="1" noTextEdit="1"/>
          </p:cNvSpPr>
          <p:nvPr>
            <p:ph type="sldImg"/>
          </p:nvPr>
        </p:nvSpPr>
        <p:spPr>
          <a:xfrm>
            <a:off x="1182688" y="696913"/>
            <a:ext cx="4648200" cy="3486150"/>
          </a:xfrm>
          <a:ln/>
        </p:spPr>
      </p:sp>
      <p:sp>
        <p:nvSpPr>
          <p:cNvPr id="10055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830108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2</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5782104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88</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47159646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txBox="1">
            <a:spLocks noGrp="1" noChangeArrowheads="1"/>
          </p:cNvSpPr>
          <p:nvPr/>
        </p:nvSpPr>
        <p:spPr bwMode="auto">
          <a:xfrm>
            <a:off x="3971081" y="8830312"/>
            <a:ext cx="3037735" cy="464503"/>
          </a:xfrm>
          <a:prstGeom prst="rect">
            <a:avLst/>
          </a:prstGeom>
          <a:noFill/>
          <a:ln w="9525">
            <a:noFill/>
            <a:miter lim="800000"/>
            <a:headEnd/>
            <a:tailEnd/>
          </a:ln>
        </p:spPr>
        <p:txBody>
          <a:bodyPr lIns="92810" tIns="46404" rIns="92810" bIns="46404" anchor="b"/>
          <a:lstStyle/>
          <a:p>
            <a:pPr algn="r" defTabSz="927011" fontAlgn="auto">
              <a:spcAft>
                <a:spcPts val="0"/>
              </a:spcAft>
            </a:pPr>
            <a:fld id="{A52A0E61-F1E4-473C-AC0E-9F4A2AFFA0B7}" type="slidenum">
              <a:rPr lang="en-US">
                <a:solidFill>
                  <a:prstClr val="black"/>
                </a:solidFill>
                <a:latin typeface="Calibri"/>
                <a:cs typeface="+mn-cs"/>
              </a:rPr>
              <a:pPr algn="r" defTabSz="927011" fontAlgn="auto">
                <a:spcAft>
                  <a:spcPts val="0"/>
                </a:spcAft>
              </a:pPr>
              <a:t>96</a:t>
            </a:fld>
            <a:endParaRPr lang="en-US" dirty="0">
              <a:solidFill>
                <a:prstClr val="black"/>
              </a:solidFill>
              <a:latin typeface="Calibri"/>
              <a:cs typeface="+mn-cs"/>
            </a:endParaRPr>
          </a:p>
        </p:txBody>
      </p:sp>
      <p:sp>
        <p:nvSpPr>
          <p:cNvPr id="47107" name="Rectangle 2"/>
          <p:cNvSpPr>
            <a:spLocks noGrp="1" noRot="1" noChangeAspect="1" noChangeArrowheads="1" noTextEdit="1"/>
          </p:cNvSpPr>
          <p:nvPr>
            <p:ph type="sldImg"/>
          </p:nvPr>
        </p:nvSpPr>
        <p:spPr>
          <a:xfrm>
            <a:off x="1181100" y="698500"/>
            <a:ext cx="4648200" cy="3486150"/>
          </a:xfrm>
          <a:ln/>
        </p:spPr>
      </p:sp>
      <p:sp>
        <p:nvSpPr>
          <p:cNvPr id="47108" name="Rectangle 3"/>
          <p:cNvSpPr>
            <a:spLocks noGrp="1" noChangeArrowheads="1"/>
          </p:cNvSpPr>
          <p:nvPr>
            <p:ph type="body" idx="1"/>
          </p:nvPr>
        </p:nvSpPr>
        <p:spPr>
          <a:xfrm>
            <a:off x="698823" y="4415158"/>
            <a:ext cx="5612758" cy="4185283"/>
          </a:xfrm>
          <a:noFill/>
          <a:ln/>
        </p:spPr>
        <p:txBody>
          <a:bodyPr/>
          <a:lstStyle/>
          <a:p>
            <a:pPr eaLnBrk="1" hangingPunct="1"/>
            <a:endParaRPr lang="en-US" dirty="0" smtClean="0">
              <a:latin typeface="Arial" pitchFamily="34" charset="0"/>
            </a:endParaRPr>
          </a:p>
        </p:txBody>
      </p:sp>
    </p:spTree>
    <p:extLst>
      <p:ext uri="{BB962C8B-B14F-4D97-AF65-F5344CB8AC3E}">
        <p14:creationId xmlns:p14="http://schemas.microsoft.com/office/powerpoint/2010/main" val="1150187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98</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73175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113</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4267009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latin typeface="Arial" charset="0"/>
              </a:rPr>
              <a:t>Was asked to talk about why invest in real estate</a:t>
            </a:r>
          </a:p>
          <a:p>
            <a:r>
              <a:rPr lang="en-US" smtClean="0">
                <a:latin typeface="Arial" charset="0"/>
              </a:rPr>
              <a:t>Want to touch on a few different topics</a:t>
            </a:r>
          </a:p>
          <a:p>
            <a:r>
              <a:rPr lang="en-US" smtClean="0">
                <a:latin typeface="Arial" charset="0"/>
              </a:rPr>
              <a:t>But was also thinking this morning about what is real estate?</a:t>
            </a:r>
          </a:p>
          <a:p>
            <a:r>
              <a:rPr lang="en-US" smtClean="0">
                <a:latin typeface="Arial" charset="0"/>
              </a:rPr>
              <a:t>Dictionary definition is: property in buildings and land …but what we are talking about here is real estate as an investment.</a:t>
            </a:r>
          </a:p>
        </p:txBody>
      </p:sp>
      <p:sp>
        <p:nvSpPr>
          <p:cNvPr id="34820" name="Slide Number Placeholder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7875" eaLnBrk="0" hangingPunct="0">
              <a:defRPr sz="900">
                <a:solidFill>
                  <a:schemeClr val="tx1"/>
                </a:solidFill>
                <a:latin typeface="Arial" charset="0"/>
              </a:defRPr>
            </a:lvl1pPr>
            <a:lvl2pPr marL="698825" indent="-268780" defTabSz="907875" eaLnBrk="0" hangingPunct="0">
              <a:defRPr sz="900">
                <a:solidFill>
                  <a:schemeClr val="tx1"/>
                </a:solidFill>
                <a:latin typeface="Arial" charset="0"/>
              </a:defRPr>
            </a:lvl2pPr>
            <a:lvl3pPr marL="1075117" indent="-215023" defTabSz="907875" eaLnBrk="0" hangingPunct="0">
              <a:defRPr sz="900">
                <a:solidFill>
                  <a:schemeClr val="tx1"/>
                </a:solidFill>
                <a:latin typeface="Arial" charset="0"/>
              </a:defRPr>
            </a:lvl3pPr>
            <a:lvl4pPr marL="1505162" indent="-215023" defTabSz="907875" eaLnBrk="0" hangingPunct="0">
              <a:defRPr sz="900">
                <a:solidFill>
                  <a:schemeClr val="tx1"/>
                </a:solidFill>
                <a:latin typeface="Arial" charset="0"/>
              </a:defRPr>
            </a:lvl4pPr>
            <a:lvl5pPr marL="1935209" indent="-215023" defTabSz="907875" eaLnBrk="0" hangingPunct="0">
              <a:defRPr sz="900">
                <a:solidFill>
                  <a:schemeClr val="tx1"/>
                </a:solidFill>
                <a:latin typeface="Arial" charset="0"/>
              </a:defRPr>
            </a:lvl5pPr>
            <a:lvl6pPr marL="2365254" indent="-215023" defTabSz="907875" eaLnBrk="0" fontAlgn="base" hangingPunct="0">
              <a:spcBef>
                <a:spcPct val="0"/>
              </a:spcBef>
              <a:spcAft>
                <a:spcPct val="0"/>
              </a:spcAft>
              <a:defRPr sz="900">
                <a:solidFill>
                  <a:schemeClr val="tx1"/>
                </a:solidFill>
                <a:latin typeface="Arial" charset="0"/>
              </a:defRPr>
            </a:lvl6pPr>
            <a:lvl7pPr marL="2795301" indent="-215023" defTabSz="907875" eaLnBrk="0" fontAlgn="base" hangingPunct="0">
              <a:spcBef>
                <a:spcPct val="0"/>
              </a:spcBef>
              <a:spcAft>
                <a:spcPct val="0"/>
              </a:spcAft>
              <a:defRPr sz="900">
                <a:solidFill>
                  <a:schemeClr val="tx1"/>
                </a:solidFill>
                <a:latin typeface="Arial" charset="0"/>
              </a:defRPr>
            </a:lvl7pPr>
            <a:lvl8pPr marL="3225348" indent="-215023" defTabSz="907875" eaLnBrk="0" fontAlgn="base" hangingPunct="0">
              <a:spcBef>
                <a:spcPct val="0"/>
              </a:spcBef>
              <a:spcAft>
                <a:spcPct val="0"/>
              </a:spcAft>
              <a:defRPr sz="900">
                <a:solidFill>
                  <a:schemeClr val="tx1"/>
                </a:solidFill>
                <a:latin typeface="Arial" charset="0"/>
              </a:defRPr>
            </a:lvl8pPr>
            <a:lvl9pPr marL="3655394" indent="-215023" defTabSz="907875" eaLnBrk="0" fontAlgn="base" hangingPunct="0">
              <a:spcBef>
                <a:spcPct val="0"/>
              </a:spcBef>
              <a:spcAft>
                <a:spcPct val="0"/>
              </a:spcAft>
              <a:defRPr sz="900">
                <a:solidFill>
                  <a:schemeClr val="tx1"/>
                </a:solidFill>
                <a:latin typeface="Arial" charset="0"/>
              </a:defRPr>
            </a:lvl9pPr>
          </a:lstStyle>
          <a:p>
            <a:pPr eaLnBrk="1" hangingPunct="1"/>
            <a:fld id="{4B488553-DD03-42B0-A92E-3469FA3B9D9C}" type="slidenum">
              <a:rPr lang="en-US" sz="1100">
                <a:solidFill>
                  <a:prstClr val="black"/>
                </a:solidFill>
              </a:rPr>
              <a:pPr eaLnBrk="1" hangingPunct="1"/>
              <a:t>115</a:t>
            </a:fld>
            <a:endParaRPr lang="en-US" sz="1100">
              <a:solidFill>
                <a:prstClr val="black"/>
              </a:solidFill>
            </a:endParaRPr>
          </a:p>
        </p:txBody>
      </p:sp>
    </p:spTree>
    <p:extLst>
      <p:ext uri="{BB962C8B-B14F-4D97-AF65-F5344CB8AC3E}">
        <p14:creationId xmlns:p14="http://schemas.microsoft.com/office/powerpoint/2010/main" val="31673555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 case:</a:t>
            </a:r>
            <a:r>
              <a:rPr lang="en-US" baseline="0" dirty="0" smtClean="0"/>
              <a:t> another year of subpar 2% growth in 2013.</a:t>
            </a:r>
          </a:p>
          <a:p>
            <a:r>
              <a:rPr lang="en-US" baseline="0" dirty="0" smtClean="0"/>
              <a:t>Potential upside due to housing and energy.</a:t>
            </a:r>
          </a:p>
          <a:p>
            <a:r>
              <a:rPr lang="en-US" baseline="0" dirty="0" smtClean="0"/>
              <a:t>Most likely fiscal cliff scenario: 6-12 month extension of most tax cuts and </a:t>
            </a:r>
            <a:r>
              <a:rPr lang="en-US" baseline="0" dirty="0" err="1" smtClean="0"/>
              <a:t>deferal</a:t>
            </a:r>
            <a:r>
              <a:rPr lang="en-US" baseline="0" dirty="0" smtClean="0"/>
              <a:t> of spending cuts.  Going off fiscal cliff will lead to short recession, but not likely.</a:t>
            </a:r>
            <a:endParaRPr lang="en-US" dirty="0"/>
          </a:p>
        </p:txBody>
      </p:sp>
      <p:sp>
        <p:nvSpPr>
          <p:cNvPr id="4" name="Slide Number Placeholder 3"/>
          <p:cNvSpPr>
            <a:spLocks noGrp="1"/>
          </p:cNvSpPr>
          <p:nvPr>
            <p:ph type="sldNum" sz="quarter" idx="10"/>
          </p:nvPr>
        </p:nvSpPr>
        <p:spPr/>
        <p:txBody>
          <a:bodyPr/>
          <a:lstStyle/>
          <a:p>
            <a:fld id="{51DB576D-7168-47E3-BCB3-98A193A3E45A}"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7118495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Rot="1" noChangeAspect="1" noChangeArrowheads="1" noTextEdit="1"/>
          </p:cNvSpPr>
          <p:nvPr>
            <p:ph type="sldImg"/>
          </p:nvPr>
        </p:nvSpPr>
        <p:spPr>
          <a:xfrm>
            <a:off x="1182688" y="698500"/>
            <a:ext cx="4648200" cy="3486150"/>
          </a:xfrm>
          <a:ln/>
        </p:spPr>
      </p:sp>
      <p:sp>
        <p:nvSpPr>
          <p:cNvPr id="952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9598" tIns="44800" rIns="89598" bIns="44800"/>
          <a:lstStyle/>
          <a:p>
            <a:endParaRPr lang="en-US" smtClean="0"/>
          </a:p>
        </p:txBody>
      </p:sp>
    </p:spTree>
    <p:extLst>
      <p:ext uri="{BB962C8B-B14F-4D97-AF65-F5344CB8AC3E}">
        <p14:creationId xmlns:p14="http://schemas.microsoft.com/office/powerpoint/2010/main" val="2237244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This slide uses the Case-Shiller 20-metro composite in lieu of the national index because the 20-metro composite is released more regularly.  In general, the Case-Shiller 20-metro composite is 10 index points higher than the national index, but rises and falls with the national index.  This pattern results in year-over-year change in the 20-metro composite and the national index tracking very closely.</a:t>
            </a:r>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1695" indent="-285267" eaLnBrk="0" hangingPunct="0">
              <a:defRPr>
                <a:solidFill>
                  <a:schemeClr val="tx1"/>
                </a:solidFill>
                <a:latin typeface="Arial" pitchFamily="34" charset="0"/>
              </a:defRPr>
            </a:lvl2pPr>
            <a:lvl3pPr marL="1141070" indent="-228214" eaLnBrk="0" hangingPunct="0">
              <a:defRPr>
                <a:solidFill>
                  <a:schemeClr val="tx1"/>
                </a:solidFill>
                <a:latin typeface="Arial" pitchFamily="34" charset="0"/>
              </a:defRPr>
            </a:lvl3pPr>
            <a:lvl4pPr marL="1597497" indent="-228214" eaLnBrk="0" hangingPunct="0">
              <a:defRPr>
                <a:solidFill>
                  <a:schemeClr val="tx1"/>
                </a:solidFill>
                <a:latin typeface="Arial" pitchFamily="34" charset="0"/>
              </a:defRPr>
            </a:lvl4pPr>
            <a:lvl5pPr marL="2053925" indent="-228214" eaLnBrk="0" hangingPunct="0">
              <a:defRPr>
                <a:solidFill>
                  <a:schemeClr val="tx1"/>
                </a:solidFill>
                <a:latin typeface="Arial" pitchFamily="34" charset="0"/>
              </a:defRPr>
            </a:lvl5pPr>
            <a:lvl6pPr marL="2510353" indent="-228214" eaLnBrk="0" fontAlgn="base" hangingPunct="0">
              <a:spcBef>
                <a:spcPct val="0"/>
              </a:spcBef>
              <a:spcAft>
                <a:spcPct val="0"/>
              </a:spcAft>
              <a:defRPr>
                <a:solidFill>
                  <a:schemeClr val="tx1"/>
                </a:solidFill>
                <a:latin typeface="Arial" pitchFamily="34" charset="0"/>
              </a:defRPr>
            </a:lvl6pPr>
            <a:lvl7pPr marL="2966781" indent="-228214" eaLnBrk="0" fontAlgn="base" hangingPunct="0">
              <a:spcBef>
                <a:spcPct val="0"/>
              </a:spcBef>
              <a:spcAft>
                <a:spcPct val="0"/>
              </a:spcAft>
              <a:defRPr>
                <a:solidFill>
                  <a:schemeClr val="tx1"/>
                </a:solidFill>
                <a:latin typeface="Arial" pitchFamily="34" charset="0"/>
              </a:defRPr>
            </a:lvl7pPr>
            <a:lvl8pPr marL="3423209" indent="-228214" eaLnBrk="0" fontAlgn="base" hangingPunct="0">
              <a:spcBef>
                <a:spcPct val="0"/>
              </a:spcBef>
              <a:spcAft>
                <a:spcPct val="0"/>
              </a:spcAft>
              <a:defRPr>
                <a:solidFill>
                  <a:schemeClr val="tx1"/>
                </a:solidFill>
                <a:latin typeface="Arial" pitchFamily="34" charset="0"/>
              </a:defRPr>
            </a:lvl8pPr>
            <a:lvl9pPr marL="3879637" indent="-228214" eaLnBrk="0" fontAlgn="base" hangingPunct="0">
              <a:spcBef>
                <a:spcPct val="0"/>
              </a:spcBef>
              <a:spcAft>
                <a:spcPct val="0"/>
              </a:spcAft>
              <a:defRPr>
                <a:solidFill>
                  <a:schemeClr val="tx1"/>
                </a:solidFill>
                <a:latin typeface="Arial" pitchFamily="34" charset="0"/>
              </a:defRPr>
            </a:lvl9pPr>
          </a:lstStyle>
          <a:p>
            <a:fld id="{0C68BCEE-033B-470E-9F45-4308635C1FEC}" type="slidenum">
              <a:rPr lang="en-US" smtClean="0">
                <a:solidFill>
                  <a:prstClr val="black"/>
                </a:solidFill>
              </a:rPr>
              <a:pPr/>
              <a:t>118</a:t>
            </a:fld>
            <a:endParaRPr lang="en-US" smtClean="0">
              <a:solidFill>
                <a:prstClr val="black"/>
              </a:solidFill>
            </a:endParaRPr>
          </a:p>
        </p:txBody>
      </p:sp>
    </p:spTree>
    <p:extLst>
      <p:ext uri="{BB962C8B-B14F-4D97-AF65-F5344CB8AC3E}">
        <p14:creationId xmlns:p14="http://schemas.microsoft.com/office/powerpoint/2010/main" val="32649982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Mining &amp; Natural Resources is off the charts at 25.7% trough to current recovery due to boom in petroleum industry.</a:t>
            </a: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defRPr>
            </a:lvl1pPr>
            <a:lvl2pPr marL="741695" indent="-285267" eaLnBrk="0" hangingPunct="0">
              <a:defRPr>
                <a:solidFill>
                  <a:schemeClr val="tx1"/>
                </a:solidFill>
                <a:latin typeface="Arial" pitchFamily="34" charset="0"/>
              </a:defRPr>
            </a:lvl2pPr>
            <a:lvl3pPr marL="1141070" indent="-228214" eaLnBrk="0" hangingPunct="0">
              <a:defRPr>
                <a:solidFill>
                  <a:schemeClr val="tx1"/>
                </a:solidFill>
                <a:latin typeface="Arial" pitchFamily="34" charset="0"/>
              </a:defRPr>
            </a:lvl3pPr>
            <a:lvl4pPr marL="1597497" indent="-228214" eaLnBrk="0" hangingPunct="0">
              <a:defRPr>
                <a:solidFill>
                  <a:schemeClr val="tx1"/>
                </a:solidFill>
                <a:latin typeface="Arial" pitchFamily="34" charset="0"/>
              </a:defRPr>
            </a:lvl4pPr>
            <a:lvl5pPr marL="2053925" indent="-228214" eaLnBrk="0" hangingPunct="0">
              <a:defRPr>
                <a:solidFill>
                  <a:schemeClr val="tx1"/>
                </a:solidFill>
                <a:latin typeface="Arial" pitchFamily="34" charset="0"/>
              </a:defRPr>
            </a:lvl5pPr>
            <a:lvl6pPr marL="2510353" indent="-228214" eaLnBrk="0" fontAlgn="base" hangingPunct="0">
              <a:spcBef>
                <a:spcPct val="0"/>
              </a:spcBef>
              <a:spcAft>
                <a:spcPct val="0"/>
              </a:spcAft>
              <a:defRPr>
                <a:solidFill>
                  <a:schemeClr val="tx1"/>
                </a:solidFill>
                <a:latin typeface="Arial" pitchFamily="34" charset="0"/>
              </a:defRPr>
            </a:lvl6pPr>
            <a:lvl7pPr marL="2966781" indent="-228214" eaLnBrk="0" fontAlgn="base" hangingPunct="0">
              <a:spcBef>
                <a:spcPct val="0"/>
              </a:spcBef>
              <a:spcAft>
                <a:spcPct val="0"/>
              </a:spcAft>
              <a:defRPr>
                <a:solidFill>
                  <a:schemeClr val="tx1"/>
                </a:solidFill>
                <a:latin typeface="Arial" pitchFamily="34" charset="0"/>
              </a:defRPr>
            </a:lvl7pPr>
            <a:lvl8pPr marL="3423209" indent="-228214" eaLnBrk="0" fontAlgn="base" hangingPunct="0">
              <a:spcBef>
                <a:spcPct val="0"/>
              </a:spcBef>
              <a:spcAft>
                <a:spcPct val="0"/>
              </a:spcAft>
              <a:defRPr>
                <a:solidFill>
                  <a:schemeClr val="tx1"/>
                </a:solidFill>
                <a:latin typeface="Arial" pitchFamily="34" charset="0"/>
              </a:defRPr>
            </a:lvl8pPr>
            <a:lvl9pPr marL="3879637" indent="-228214" eaLnBrk="0" fontAlgn="base" hangingPunct="0">
              <a:spcBef>
                <a:spcPct val="0"/>
              </a:spcBef>
              <a:spcAft>
                <a:spcPct val="0"/>
              </a:spcAft>
              <a:defRPr>
                <a:solidFill>
                  <a:schemeClr val="tx1"/>
                </a:solidFill>
                <a:latin typeface="Arial" pitchFamily="34" charset="0"/>
              </a:defRPr>
            </a:lvl9pPr>
          </a:lstStyle>
          <a:p>
            <a:fld id="{87422B39-6FB9-47F2-998F-51A89BC0D52C}" type="slidenum">
              <a:rPr lang="en-US" smtClean="0">
                <a:solidFill>
                  <a:prstClr val="black"/>
                </a:solidFill>
              </a:rPr>
              <a:pPr/>
              <a:t>119</a:t>
            </a:fld>
            <a:endParaRPr lang="en-US" smtClean="0">
              <a:solidFill>
                <a:prstClr val="black"/>
              </a:solidFill>
            </a:endParaRPr>
          </a:p>
        </p:txBody>
      </p:sp>
    </p:spTree>
    <p:extLst>
      <p:ext uri="{BB962C8B-B14F-4D97-AF65-F5344CB8AC3E}">
        <p14:creationId xmlns:p14="http://schemas.microsoft.com/office/powerpoint/2010/main" val="27607693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69553" indent="-169553">
              <a:buFontTx/>
              <a:buChar char="•"/>
            </a:pPr>
            <a:endParaRPr lang="en-US" smtClean="0">
              <a:latin typeface="Arial" pitchFamily="34" charset="0"/>
            </a:endParaRPr>
          </a:p>
        </p:txBody>
      </p:sp>
    </p:spTree>
    <p:extLst>
      <p:ext uri="{BB962C8B-B14F-4D97-AF65-F5344CB8AC3E}">
        <p14:creationId xmlns:p14="http://schemas.microsoft.com/office/powerpoint/2010/main" val="2609332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3</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0629399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1000" dirty="0"/>
              <a:t>Source:  </a:t>
            </a:r>
            <a:r>
              <a:rPr lang="en-US" sz="1000" dirty="0"/>
              <a:t>IPD, NCREIF (US)			                             Quarterly data Japan to 2Q 2012, all other markets through 3Q 2012</a:t>
            </a:r>
          </a:p>
          <a:p>
            <a:pPr algn="l"/>
            <a:r>
              <a:rPr lang="en-US" sz="1000" dirty="0"/>
              <a:t>Note: IPD’s quarterly returns for Australia, Canada, and Japan are presented only on a rolling annual basis; the quarter-over-quarter series has been estimated</a:t>
            </a:r>
          </a:p>
          <a:p>
            <a:pPr algn="l"/>
            <a:r>
              <a:rPr lang="en-US" sz="1000" dirty="0"/>
              <a:t>Series are adjusted to remove the impact of capital expenditures</a:t>
            </a:r>
          </a:p>
          <a:p>
            <a:endParaRPr lang="en-US" dirty="0"/>
          </a:p>
        </p:txBody>
      </p:sp>
      <p:sp>
        <p:nvSpPr>
          <p:cNvPr id="4" name="Slide Number Placeholder 3"/>
          <p:cNvSpPr>
            <a:spLocks noGrp="1"/>
          </p:cNvSpPr>
          <p:nvPr>
            <p:ph type="sldNum" sz="quarter" idx="10"/>
          </p:nvPr>
        </p:nvSpPr>
        <p:spPr/>
        <p:txBody>
          <a:bodyPr/>
          <a:lstStyle/>
          <a:p>
            <a:fld id="{51DB576D-7168-47E3-BCB3-98A193A3E45A}" type="slidenum">
              <a:rPr lang="en-US" smtClean="0">
                <a:solidFill>
                  <a:prstClr val="black"/>
                </a:solidFill>
              </a:rPr>
              <a:pPr/>
              <a:t>122</a:t>
            </a:fld>
            <a:endParaRPr lang="en-US" dirty="0">
              <a:solidFill>
                <a:prstClr val="black"/>
              </a:solidFill>
            </a:endParaRPr>
          </a:p>
        </p:txBody>
      </p:sp>
    </p:spTree>
    <p:extLst>
      <p:ext uri="{BB962C8B-B14F-4D97-AF65-F5344CB8AC3E}">
        <p14:creationId xmlns:p14="http://schemas.microsoft.com/office/powerpoint/2010/main" val="3012461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30A4E29-6E7C-4C40-ADA9-CFAA1F0213CE}" type="slidenum">
              <a:rPr lang="en-US" smtClean="0">
                <a:solidFill>
                  <a:prstClr val="black"/>
                </a:solidFill>
              </a:rPr>
              <a:pPr/>
              <a:t>131</a:t>
            </a:fld>
            <a:endParaRPr lang="en-US" dirty="0">
              <a:solidFill>
                <a:prstClr val="black"/>
              </a:solidFill>
            </a:endParaRPr>
          </a:p>
        </p:txBody>
      </p:sp>
    </p:spTree>
    <p:extLst>
      <p:ext uri="{BB962C8B-B14F-4D97-AF65-F5344CB8AC3E}">
        <p14:creationId xmlns:p14="http://schemas.microsoft.com/office/powerpoint/2010/main" val="140888421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noRot="1" noChangeAspect="1" noChangeArrowheads="1" noTextEdit="1"/>
          </p:cNvSpPr>
          <p:nvPr>
            <p:ph type="sldImg"/>
          </p:nvPr>
        </p:nvSpPr>
        <p:spPr>
          <a:ln/>
        </p:spPr>
      </p:sp>
      <p:sp>
        <p:nvSpPr>
          <p:cNvPr id="2273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515" tIns="47258" rIns="94515" bIns="47258"/>
          <a:lstStyle/>
          <a:p>
            <a:pPr eaLnBrk="1" hangingPunct="1"/>
            <a:endParaRPr lang="en-US" dirty="0" smtClean="0"/>
          </a:p>
        </p:txBody>
      </p:sp>
    </p:spTree>
    <p:extLst>
      <p:ext uri="{BB962C8B-B14F-4D97-AF65-F5344CB8AC3E}">
        <p14:creationId xmlns:p14="http://schemas.microsoft.com/office/powerpoint/2010/main" val="20893839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144</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37342041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145</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2658590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760C938-856D-4326-809B-DC873C06117F}" type="slidenum">
              <a:rPr lang="en-US" smtClean="0">
                <a:solidFill>
                  <a:prstClr val="black"/>
                </a:solidFill>
              </a:rPr>
              <a:pPr/>
              <a:t>151</a:t>
            </a:fld>
            <a:endParaRPr lang="en-US" dirty="0">
              <a:solidFill>
                <a:prstClr val="black"/>
              </a:solidFill>
            </a:endParaRPr>
          </a:p>
        </p:txBody>
      </p:sp>
    </p:spTree>
    <p:extLst>
      <p:ext uri="{BB962C8B-B14F-4D97-AF65-F5344CB8AC3E}">
        <p14:creationId xmlns:p14="http://schemas.microsoft.com/office/powerpoint/2010/main" val="7194393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Rot="1" noChangeAspect="1" noChangeArrowheads="1" noTextEdit="1"/>
          </p:cNvSpPr>
          <p:nvPr>
            <p:ph type="sldImg"/>
          </p:nvPr>
        </p:nvSpPr>
        <p:spPr>
          <a:ln/>
        </p:spPr>
      </p:sp>
      <p:sp>
        <p:nvSpPr>
          <p:cNvPr id="40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dirty="0" smtClean="0"/>
          </a:p>
        </p:txBody>
      </p:sp>
    </p:spTree>
    <p:extLst>
      <p:ext uri="{BB962C8B-B14F-4D97-AF65-F5344CB8AC3E}">
        <p14:creationId xmlns:p14="http://schemas.microsoft.com/office/powerpoint/2010/main" val="11450886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p:spPr>
        <p:txBody>
          <a:bodyPr/>
          <a:lstStyle/>
          <a:p>
            <a:endParaRPr lang="en-US" dirty="0" smtClean="0">
              <a:latin typeface="Arial" pitchFamily="34" charset="0"/>
            </a:endParaRPr>
          </a:p>
        </p:txBody>
      </p:sp>
      <p:sp>
        <p:nvSpPr>
          <p:cNvPr id="58372" name="Slide Number Placeholder 3"/>
          <p:cNvSpPr>
            <a:spLocks noGrp="1"/>
          </p:cNvSpPr>
          <p:nvPr>
            <p:ph type="sldNum" sz="quarter" idx="5"/>
          </p:nvPr>
        </p:nvSpPr>
        <p:spPr>
          <a:noFill/>
        </p:spPr>
        <p:txBody>
          <a:bodyPr/>
          <a:lstStyle>
            <a:lvl1pPr defTabSz="934353">
              <a:defRPr sz="2000">
                <a:solidFill>
                  <a:schemeClr val="tx1"/>
                </a:solidFill>
                <a:latin typeface="Book Antiqua" pitchFamily="18" charset="0"/>
              </a:defRPr>
            </a:lvl1pPr>
            <a:lvl2pPr marL="742405" indent="-285540" defTabSz="934353">
              <a:defRPr sz="2000">
                <a:solidFill>
                  <a:schemeClr val="tx1"/>
                </a:solidFill>
                <a:latin typeface="Book Antiqua" pitchFamily="18" charset="0"/>
              </a:defRPr>
            </a:lvl2pPr>
            <a:lvl3pPr marL="1142163" indent="-228433" defTabSz="934353">
              <a:defRPr sz="2000">
                <a:solidFill>
                  <a:schemeClr val="tx1"/>
                </a:solidFill>
                <a:latin typeface="Book Antiqua" pitchFamily="18" charset="0"/>
              </a:defRPr>
            </a:lvl3pPr>
            <a:lvl4pPr marL="1599027" indent="-228433" defTabSz="934353">
              <a:defRPr sz="2000">
                <a:solidFill>
                  <a:schemeClr val="tx1"/>
                </a:solidFill>
                <a:latin typeface="Book Antiqua" pitchFamily="18" charset="0"/>
              </a:defRPr>
            </a:lvl4pPr>
            <a:lvl5pPr marL="2055894" indent="-228433" defTabSz="934353">
              <a:defRPr sz="2000">
                <a:solidFill>
                  <a:schemeClr val="tx1"/>
                </a:solidFill>
                <a:latin typeface="Book Antiqua" pitchFamily="18" charset="0"/>
              </a:defRPr>
            </a:lvl5pPr>
            <a:lvl6pPr marL="2512759" indent="-228433" defTabSz="934353" eaLnBrk="0" fontAlgn="base" hangingPunct="0">
              <a:spcBef>
                <a:spcPct val="0"/>
              </a:spcBef>
              <a:spcAft>
                <a:spcPct val="0"/>
              </a:spcAft>
              <a:defRPr sz="2000">
                <a:solidFill>
                  <a:schemeClr val="tx1"/>
                </a:solidFill>
                <a:latin typeface="Book Antiqua" pitchFamily="18" charset="0"/>
              </a:defRPr>
            </a:lvl6pPr>
            <a:lvl7pPr marL="2969623" indent="-228433" defTabSz="934353" eaLnBrk="0" fontAlgn="base" hangingPunct="0">
              <a:spcBef>
                <a:spcPct val="0"/>
              </a:spcBef>
              <a:spcAft>
                <a:spcPct val="0"/>
              </a:spcAft>
              <a:defRPr sz="2000">
                <a:solidFill>
                  <a:schemeClr val="tx1"/>
                </a:solidFill>
                <a:latin typeface="Book Antiqua" pitchFamily="18" charset="0"/>
              </a:defRPr>
            </a:lvl7pPr>
            <a:lvl8pPr marL="3426488" indent="-228433" defTabSz="934353" eaLnBrk="0" fontAlgn="base" hangingPunct="0">
              <a:spcBef>
                <a:spcPct val="0"/>
              </a:spcBef>
              <a:spcAft>
                <a:spcPct val="0"/>
              </a:spcAft>
              <a:defRPr sz="2000">
                <a:solidFill>
                  <a:schemeClr val="tx1"/>
                </a:solidFill>
                <a:latin typeface="Book Antiqua" pitchFamily="18" charset="0"/>
              </a:defRPr>
            </a:lvl8pPr>
            <a:lvl9pPr marL="3883354" indent="-228433" defTabSz="934353" eaLnBrk="0" fontAlgn="base" hangingPunct="0">
              <a:spcBef>
                <a:spcPct val="0"/>
              </a:spcBef>
              <a:spcAft>
                <a:spcPct val="0"/>
              </a:spcAft>
              <a:defRPr sz="2000">
                <a:solidFill>
                  <a:schemeClr val="tx1"/>
                </a:solidFill>
                <a:latin typeface="Book Antiqua" pitchFamily="18" charset="0"/>
              </a:defRPr>
            </a:lvl9pPr>
          </a:lstStyle>
          <a:p>
            <a:fld id="{7C3A2422-A2F2-4DF4-9537-A6FD109E0ABA}" type="slidenum">
              <a:rPr lang="en-US" sz="1000">
                <a:solidFill>
                  <a:prstClr val="black"/>
                </a:solidFill>
                <a:latin typeface="Times New Roman" pitchFamily="18" charset="0"/>
              </a:rPr>
              <a:pPr/>
              <a:t>13</a:t>
            </a:fld>
            <a:endParaRPr lang="en-US" sz="1000" dirty="0">
              <a:solidFill>
                <a:prstClr val="black"/>
              </a:solidFill>
              <a:latin typeface="Times New Roman" pitchFamily="18" charset="0"/>
            </a:endParaRPr>
          </a:p>
        </p:txBody>
      </p:sp>
    </p:spTree>
    <p:extLst>
      <p:ext uri="{BB962C8B-B14F-4D97-AF65-F5344CB8AC3E}">
        <p14:creationId xmlns:p14="http://schemas.microsoft.com/office/powerpoint/2010/main" val="2529339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15</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605402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16</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18338766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p:txBody>
          <a:bodyPr/>
          <a:lstStyle/>
          <a:p>
            <a:pPr>
              <a:defRPr/>
            </a:pPr>
            <a:fld id="{100BB5C7-5385-4C6C-8085-D693443C796E}" type="slidenum">
              <a:rPr lang="en-US" smtClean="0">
                <a:latin typeface="Arial" pitchFamily="34" charset="0"/>
              </a:rPr>
              <a:pPr>
                <a:defRPr/>
              </a:pPr>
              <a:t>21</a:t>
            </a:fld>
            <a:endParaRPr lang="en-US" dirty="0" smtClean="0">
              <a:latin typeface="Arial" pitchFamily="34" charset="0"/>
            </a:endParaRPr>
          </a:p>
        </p:txBody>
      </p:sp>
      <p:sp>
        <p:nvSpPr>
          <p:cNvPr id="5123" name="Rectangle 2"/>
          <p:cNvSpPr>
            <a:spLocks noGrp="1" noRot="1" noChangeAspect="1" noChangeArrowheads="1" noTextEdit="1"/>
          </p:cNvSpPr>
          <p:nvPr>
            <p:ph type="sldImg"/>
          </p:nvPr>
        </p:nvSpPr>
        <p:spPr>
          <a:ln/>
        </p:spPr>
      </p:sp>
      <p:sp>
        <p:nvSpPr>
          <p:cNvPr id="512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dirty="0" smtClean="0"/>
          </a:p>
        </p:txBody>
      </p:sp>
    </p:spTree>
    <p:extLst>
      <p:ext uri="{BB962C8B-B14F-4D97-AF65-F5344CB8AC3E}">
        <p14:creationId xmlns:p14="http://schemas.microsoft.com/office/powerpoint/2010/main" val="25216635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50.xml"/><Relationship Id="rId4" Type="http://schemas.openxmlformats.org/officeDocument/2006/relationships/image" Target="../media/image18.jpe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55.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5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5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5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59.xml"/><Relationship Id="rId1" Type="http://schemas.openxmlformats.org/officeDocument/2006/relationships/tags" Target="../tags/tag8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6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6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6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3.xml"/></Relationships>
</file>

<file path=ppt/slideLayouts/_rels/slideLayout35.xml.rels><?xml version="1.0" encoding="UTF-8" standalone="yes"?>
<Relationships xmlns="http://schemas.openxmlformats.org/package/2006/relationships"><Relationship Id="rId2" Type="http://schemas.openxmlformats.org/officeDocument/2006/relationships/slideMaster" Target="../slideMasters/slideMaster64.xml"/><Relationship Id="rId1" Type="http://schemas.openxmlformats.org/officeDocument/2006/relationships/tags" Target="../tags/tag9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66.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6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6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69.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70.xml"/><Relationship Id="rId1" Type="http://schemas.openxmlformats.org/officeDocument/2006/relationships/tags" Target="../tags/tag105.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71.xml"/><Relationship Id="rId1" Type="http://schemas.openxmlformats.org/officeDocument/2006/relationships/tags" Target="../tags/tag10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7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7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7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7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7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8.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8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8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8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7.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9.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9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000" b="1" i="1">
                <a:solidFill>
                  <a:srgbClr val="002060"/>
                </a:solidFill>
                <a:effectLst>
                  <a:outerShdw blurRad="38100" dist="38100" dir="2700000" algn="tl">
                    <a:srgbClr val="000000">
                      <a:alpha val="43137"/>
                    </a:srgbClr>
                  </a:outerShdw>
                </a:effectLst>
                <a:latin typeface="Calibri" pitchFamily="34" charset="0"/>
                <a:cs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23850" y="838200"/>
            <a:ext cx="8496300" cy="53991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73345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Paragraph">
    <p:spTree>
      <p:nvGrpSpPr>
        <p:cNvPr id="1" name=""/>
        <p:cNvGrpSpPr/>
        <p:nvPr/>
      </p:nvGrpSpPr>
      <p:grpSpPr>
        <a:xfrm>
          <a:off x="0" y="0"/>
          <a:ext cx="0" cy="0"/>
          <a:chOff x="0" y="0"/>
          <a:chExt cx="0" cy="0"/>
        </a:xfrm>
      </p:grpSpPr>
      <p:sp>
        <p:nvSpPr>
          <p:cNvPr id="2" name="Title 1"/>
          <p:cNvSpPr>
            <a:spLocks noGrp="1"/>
          </p:cNvSpPr>
          <p:nvPr>
            <p:ph type="title"/>
          </p:nvPr>
        </p:nvSpPr>
        <p:spPr>
          <a:xfrm>
            <a:off x="91440" y="81280"/>
            <a:ext cx="8961120" cy="1127760"/>
          </a:xfrm>
          <a:prstGeom prst="rect">
            <a:avLst/>
          </a:prstGeom>
        </p:spPr>
        <p:txBody>
          <a:bodyPr anchor="ctr" anchorCtr="0">
            <a:normAutofit/>
          </a:bodyPr>
          <a:lstStyle>
            <a:lvl1pPr algn="l">
              <a:defRPr sz="3200" b="1">
                <a:solidFill>
                  <a:schemeClr val="bg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 y="1447800"/>
            <a:ext cx="8961120" cy="4724400"/>
          </a:xfrm>
          <a:prstGeom prst="rect">
            <a:avLst/>
          </a:prstGeom>
        </p:spPr>
        <p:txBody>
          <a:bodyPr>
            <a:normAutofit/>
          </a:bodyPr>
          <a:lstStyle>
            <a:lvl1pPr marL="0" indent="0">
              <a:spcBef>
                <a:spcPts val="0"/>
              </a:spcBef>
              <a:buNone/>
              <a:defRPr>
                <a:solidFill>
                  <a:schemeClr val="tx2"/>
                </a:solidFill>
                <a:latin typeface="+mj-lt"/>
                <a:cs typeface="Arial" pitchFamily="34" charset="0"/>
              </a:defRPr>
            </a:lvl1pPr>
            <a:lvl2pPr marL="0" indent="0">
              <a:spcBef>
                <a:spcPts val="0"/>
              </a:spcBef>
              <a:buNone/>
              <a:defRPr>
                <a:solidFill>
                  <a:schemeClr val="tx2"/>
                </a:solidFill>
                <a:latin typeface="+mj-lt"/>
                <a:cs typeface="Arial" pitchFamily="34" charset="0"/>
              </a:defRPr>
            </a:lvl2pPr>
            <a:lvl3pPr marL="0" indent="0">
              <a:spcBef>
                <a:spcPts val="0"/>
              </a:spcBef>
              <a:buNone/>
              <a:defRPr>
                <a:solidFill>
                  <a:schemeClr val="tx2"/>
                </a:solidFill>
                <a:latin typeface="Arial" pitchFamily="34" charset="0"/>
                <a:cs typeface="Arial" pitchFamily="34" charset="0"/>
              </a:defRPr>
            </a:lvl3pPr>
            <a:lvl4pPr marL="0" indent="0">
              <a:spcBef>
                <a:spcPts val="0"/>
              </a:spcBef>
              <a:buNone/>
              <a:defRPr>
                <a:solidFill>
                  <a:schemeClr val="tx2"/>
                </a:solidFill>
                <a:latin typeface="Arial" pitchFamily="34" charset="0"/>
                <a:cs typeface="Arial" pitchFamily="34" charset="0"/>
              </a:defRPr>
            </a:lvl4pPr>
            <a:lvl5pPr marL="0" indent="0">
              <a:spcBef>
                <a:spcPts val="0"/>
              </a:spcBef>
              <a:buNone/>
              <a:defRPr>
                <a:solidFill>
                  <a:schemeClr val="tx2"/>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CPM Logo_Final copy.png"/>
          <p:cNvPicPr>
            <a:picLocks noChangeAspect="1"/>
          </p:cNvPicPr>
          <p:nvPr userDrawn="1"/>
        </p:nvPicPr>
        <p:blipFill>
          <a:blip r:embed="rId2" cstate="print">
            <a:clrChange>
              <a:clrFrom>
                <a:srgbClr val="FFFFFF"/>
              </a:clrFrom>
              <a:clrTo>
                <a:srgbClr val="FFFFFF">
                  <a:alpha val="0"/>
                </a:srgbClr>
              </a:clrTo>
            </a:clrChange>
          </a:blip>
          <a:srcRect r="24321" b="39516"/>
          <a:stretch>
            <a:fillRect/>
          </a:stretch>
        </p:blipFill>
        <p:spPr>
          <a:xfrm>
            <a:off x="8186753" y="6461497"/>
            <a:ext cx="881047" cy="320303"/>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Paragraph">
    <p:spTree>
      <p:nvGrpSpPr>
        <p:cNvPr id="1" name=""/>
        <p:cNvGrpSpPr/>
        <p:nvPr/>
      </p:nvGrpSpPr>
      <p:grpSpPr>
        <a:xfrm>
          <a:off x="0" y="0"/>
          <a:ext cx="0" cy="0"/>
          <a:chOff x="0" y="0"/>
          <a:chExt cx="0" cy="0"/>
        </a:xfrm>
      </p:grpSpPr>
      <p:sp>
        <p:nvSpPr>
          <p:cNvPr id="2" name="Title 1"/>
          <p:cNvSpPr>
            <a:spLocks noGrp="1"/>
          </p:cNvSpPr>
          <p:nvPr>
            <p:ph type="title"/>
          </p:nvPr>
        </p:nvSpPr>
        <p:spPr>
          <a:xfrm>
            <a:off x="91440" y="81280"/>
            <a:ext cx="8961120" cy="1127760"/>
          </a:xfrm>
          <a:prstGeom prst="rect">
            <a:avLst/>
          </a:prstGeom>
        </p:spPr>
        <p:txBody>
          <a:bodyPr anchor="ctr" anchorCtr="0">
            <a:normAutofit/>
          </a:bodyPr>
          <a:lstStyle>
            <a:lvl1pPr algn="l">
              <a:defRPr sz="3200" b="1">
                <a:solidFill>
                  <a:schemeClr val="bg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 y="1447800"/>
            <a:ext cx="8961120" cy="4724400"/>
          </a:xfrm>
          <a:prstGeom prst="rect">
            <a:avLst/>
          </a:prstGeom>
        </p:spPr>
        <p:txBody>
          <a:bodyPr>
            <a:normAutofit/>
          </a:bodyPr>
          <a:lstStyle>
            <a:lvl1pPr marL="0" indent="0">
              <a:spcBef>
                <a:spcPts val="0"/>
              </a:spcBef>
              <a:buNone/>
              <a:defRPr>
                <a:solidFill>
                  <a:schemeClr val="tx2"/>
                </a:solidFill>
                <a:latin typeface="+mj-lt"/>
                <a:cs typeface="Arial" pitchFamily="34" charset="0"/>
              </a:defRPr>
            </a:lvl1pPr>
            <a:lvl2pPr marL="0" indent="0">
              <a:spcBef>
                <a:spcPts val="0"/>
              </a:spcBef>
              <a:buNone/>
              <a:defRPr>
                <a:solidFill>
                  <a:schemeClr val="tx2"/>
                </a:solidFill>
                <a:latin typeface="+mj-lt"/>
                <a:cs typeface="Arial" pitchFamily="34" charset="0"/>
              </a:defRPr>
            </a:lvl2pPr>
            <a:lvl3pPr marL="0" indent="0">
              <a:spcBef>
                <a:spcPts val="0"/>
              </a:spcBef>
              <a:buNone/>
              <a:defRPr>
                <a:solidFill>
                  <a:schemeClr val="tx2"/>
                </a:solidFill>
                <a:latin typeface="Arial" pitchFamily="34" charset="0"/>
                <a:cs typeface="Arial" pitchFamily="34" charset="0"/>
              </a:defRPr>
            </a:lvl3pPr>
            <a:lvl4pPr marL="0" indent="0">
              <a:spcBef>
                <a:spcPts val="0"/>
              </a:spcBef>
              <a:buNone/>
              <a:defRPr>
                <a:solidFill>
                  <a:schemeClr val="tx2"/>
                </a:solidFill>
                <a:latin typeface="Arial" pitchFamily="34" charset="0"/>
                <a:cs typeface="Arial" pitchFamily="34" charset="0"/>
              </a:defRPr>
            </a:lvl4pPr>
            <a:lvl5pPr marL="0" indent="0">
              <a:spcBef>
                <a:spcPts val="0"/>
              </a:spcBef>
              <a:buNone/>
              <a:defRPr>
                <a:solidFill>
                  <a:schemeClr val="tx2"/>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CPM Logo_Final copy.png"/>
          <p:cNvPicPr>
            <a:picLocks noChangeAspect="1"/>
          </p:cNvPicPr>
          <p:nvPr userDrawn="1"/>
        </p:nvPicPr>
        <p:blipFill>
          <a:blip r:embed="rId2" cstate="print">
            <a:clrChange>
              <a:clrFrom>
                <a:srgbClr val="FFFFFF"/>
              </a:clrFrom>
              <a:clrTo>
                <a:srgbClr val="FFFFFF">
                  <a:alpha val="0"/>
                </a:srgbClr>
              </a:clrTo>
            </a:clrChange>
          </a:blip>
          <a:srcRect r="24321" b="39516"/>
          <a:stretch>
            <a:fillRect/>
          </a:stretch>
        </p:blipFill>
        <p:spPr>
          <a:xfrm>
            <a:off x="8186753" y="6461497"/>
            <a:ext cx="881047" cy="320303"/>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cxnSp>
        <p:nvCxnSpPr>
          <p:cNvPr id="9" name="Straight Connector 8"/>
          <p:cNvCxnSpPr/>
          <p:nvPr userDrawn="1"/>
        </p:nvCxnSpPr>
        <p:spPr bwMode="auto">
          <a:xfrm>
            <a:off x="228600" y="6477000"/>
            <a:ext cx="2514600" cy="0"/>
          </a:xfrm>
          <a:prstGeom prst="line">
            <a:avLst/>
          </a:prstGeom>
          <a:noFill/>
          <a:ln w="9525" cap="flat" cmpd="sng" algn="ctr">
            <a:noFill/>
            <a:prstDash val="solid"/>
            <a:round/>
            <a:headEnd type="none" w="med" len="med"/>
            <a:tailEnd type="none" w="med" len="med"/>
          </a:ln>
          <a:effectLst>
            <a:outerShdw dist="28398" dir="3806097" algn="ctr" rotWithShape="0">
              <a:schemeClr val="bg2"/>
            </a:outerShdw>
          </a:effectLst>
        </p:spPr>
      </p:cxnSp>
      <p:cxnSp>
        <p:nvCxnSpPr>
          <p:cNvPr id="12" name="Straight Connector 11"/>
          <p:cNvCxnSpPr/>
          <p:nvPr userDrawn="1"/>
        </p:nvCxnSpPr>
        <p:spPr bwMode="auto">
          <a:xfrm>
            <a:off x="228600" y="6477000"/>
            <a:ext cx="5410200" cy="0"/>
          </a:xfrm>
          <a:prstGeom prst="line">
            <a:avLst/>
          </a:prstGeom>
          <a:noFill/>
          <a:ln w="9525" cap="flat" cmpd="sng" algn="ctr">
            <a:solidFill>
              <a:srgbClr val="FFFFFF"/>
            </a:solidFill>
            <a:prstDash val="solid"/>
            <a:round/>
            <a:headEnd type="none" w="med" len="med"/>
            <a:tailEnd type="none" w="med" len="med"/>
          </a:ln>
          <a:effectLst>
            <a:outerShdw dist="28398" dir="3806097" algn="ctr" rotWithShape="0">
              <a:schemeClr val="bg2"/>
            </a:outerShdw>
          </a:effectLst>
        </p:spPr>
      </p:cxnSp>
    </p:spTree>
    <p:extLst>
      <p:ext uri="{BB962C8B-B14F-4D97-AF65-F5344CB8AC3E}">
        <p14:creationId xmlns:p14="http://schemas.microsoft.com/office/powerpoint/2010/main" val="255849524"/>
      </p:ext>
    </p:extLst>
  </p:cSld>
  <p:clrMapOvr>
    <a:masterClrMapping/>
  </p:clrMapOvr>
  <p:transition>
    <p:wipe dir="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6" name="Slide Number Placeholder 5"/>
          <p:cNvSpPr>
            <a:spLocks noGrp="1"/>
          </p:cNvSpPr>
          <p:nvPr>
            <p:ph type="sldNum" sz="quarter" idx="12"/>
          </p:nvPr>
        </p:nvSpPr>
        <p:spPr/>
        <p:txBody>
          <a:bodyPr/>
          <a:lstStyle>
            <a:lvl1pPr>
              <a:defRPr/>
            </a:lvl1pPr>
          </a:lstStyle>
          <a:p>
            <a:fld id="{1CB23F2B-7DA2-447A-B5D1-F0E2C7FE22DC}" type="slidenum">
              <a:rPr lang="en-GB"/>
              <a:pPr/>
              <a:t>‹#›</a:t>
            </a:fld>
            <a:endParaRPr lang="en-GB" dirty="0"/>
          </a:p>
        </p:txBody>
      </p:sp>
      <p:sp>
        <p:nvSpPr>
          <p:cNvPr id="3" name="Content Placeholder 2"/>
          <p:cNvSpPr>
            <a:spLocks noGrp="1"/>
          </p:cNvSpPr>
          <p:nvPr>
            <p:ph idx="1"/>
          </p:nvPr>
        </p:nvSpPr>
        <p:spPr>
          <a:xfrm>
            <a:off x="323850" y="1316038"/>
            <a:ext cx="8545513" cy="4795837"/>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1" name="Rectangle 10"/>
          <p:cNvSpPr/>
          <p:nvPr/>
        </p:nvSpPr>
        <p:spPr>
          <a:xfrm>
            <a:off x="544551" y="5440681"/>
            <a:ext cx="5358384" cy="283464"/>
          </a:xfrm>
          <a:prstGeom prst="rect">
            <a:avLst/>
          </a:prstGeom>
          <a:solidFill>
            <a:srgbClr val="78BE20"/>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2" name="Title 1"/>
          <p:cNvSpPr>
            <a:spLocks noGrp="1"/>
          </p:cNvSpPr>
          <p:nvPr>
            <p:ph type="ctrTitle"/>
          </p:nvPr>
        </p:nvSpPr>
        <p:spPr>
          <a:xfrm>
            <a:off x="381000" y="152400"/>
            <a:ext cx="6705600" cy="1576039"/>
          </a:xfrm>
        </p:spPr>
        <p:txBody>
          <a:bodyPr/>
          <a:lstStyle/>
          <a:p>
            <a:r>
              <a:rPr lang="en-US" dirty="0" smtClean="0"/>
              <a:t>Click to edit Master title style</a:t>
            </a:r>
            <a:endParaRPr dirty="0"/>
          </a:p>
        </p:txBody>
      </p:sp>
      <p:sp>
        <p:nvSpPr>
          <p:cNvPr id="3" name="Subtitle 2"/>
          <p:cNvSpPr>
            <a:spLocks noGrp="1"/>
          </p:cNvSpPr>
          <p:nvPr>
            <p:ph type="subTitle" idx="1" hasCustomPrompt="1"/>
          </p:nvPr>
        </p:nvSpPr>
        <p:spPr>
          <a:xfrm>
            <a:off x="381000" y="1784196"/>
            <a:ext cx="6705600" cy="1490472"/>
          </a:xfrm>
        </p:spPr>
        <p:txBody>
          <a:bodyPr>
            <a:normAutofit/>
          </a:bodyPr>
          <a:lstStyle>
            <a:lvl1pPr marL="0" indent="0" algn="l">
              <a:spcBef>
                <a:spcPts val="0"/>
              </a:spcBef>
              <a:buNone/>
              <a:defRPr sz="240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dirty="0"/>
              <a:t>Presenter’s name, </a:t>
            </a:r>
            <a:br>
              <a:rPr dirty="0"/>
            </a:br>
            <a:r>
              <a:rPr dirty="0"/>
              <a:t>Presenter’s title, </a:t>
            </a:r>
            <a:br>
              <a:rPr dirty="0"/>
            </a:br>
            <a:r>
              <a:rPr dirty="0" err="1"/>
              <a:t>dd</a:t>
            </a:r>
            <a:r>
              <a:rPr dirty="0"/>
              <a:t> Month </a:t>
            </a:r>
            <a:r>
              <a:rPr dirty="0" err="1"/>
              <a:t>yyyy</a:t>
            </a:r>
            <a:endParaRPr dirty="0"/>
          </a:p>
        </p:txBody>
      </p:sp>
      <p:sp>
        <p:nvSpPr>
          <p:cNvPr id="8" name="Rectangle 7"/>
          <p:cNvSpPr/>
          <p:nvPr/>
        </p:nvSpPr>
        <p:spPr>
          <a:xfrm>
            <a:off x="0" y="4595768"/>
            <a:ext cx="9144000" cy="283464"/>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9" name="Rectangle 8"/>
          <p:cNvSpPr/>
          <p:nvPr/>
        </p:nvSpPr>
        <p:spPr>
          <a:xfrm>
            <a:off x="1981200" y="4879232"/>
            <a:ext cx="5358384" cy="283464"/>
          </a:xfrm>
          <a:prstGeom prst="rect">
            <a:avLst/>
          </a:prstGeom>
          <a:solidFill>
            <a:schemeClr val="accent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10" name="Rectangle 9"/>
          <p:cNvSpPr/>
          <p:nvPr/>
        </p:nvSpPr>
        <p:spPr>
          <a:xfrm>
            <a:off x="0" y="5162696"/>
            <a:ext cx="9144000" cy="283464"/>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12" name="Rectangle 11"/>
          <p:cNvSpPr/>
          <p:nvPr/>
        </p:nvSpPr>
        <p:spPr>
          <a:xfrm>
            <a:off x="0" y="5724145"/>
            <a:ext cx="9144000" cy="283464"/>
          </a:xfrm>
          <a:prstGeom prst="rect">
            <a:avLst/>
          </a:prstGeom>
          <a:solidFill>
            <a:schemeClr val="accent4"/>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13" name="Rectangle 12"/>
          <p:cNvSpPr/>
          <p:nvPr/>
        </p:nvSpPr>
        <p:spPr>
          <a:xfrm>
            <a:off x="4210666" y="6007609"/>
            <a:ext cx="4933334" cy="283464"/>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14" name="Rectangle 13"/>
          <p:cNvSpPr/>
          <p:nvPr/>
        </p:nvSpPr>
        <p:spPr>
          <a:xfrm>
            <a:off x="0" y="6291073"/>
            <a:ext cx="9144000" cy="283464"/>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16" name="Rectangle 15"/>
          <p:cNvSpPr/>
          <p:nvPr/>
        </p:nvSpPr>
        <p:spPr>
          <a:xfrm>
            <a:off x="3048000" y="6581140"/>
            <a:ext cx="5358384" cy="283464"/>
          </a:xfrm>
          <a:prstGeom prst="rect">
            <a:avLst/>
          </a:prstGeom>
          <a:solidFill>
            <a:srgbClr val="003DA5"/>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pic>
        <p:nvPicPr>
          <p:cNvPr id="18" name="logo"/>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black">
          <a:xfrm>
            <a:off x="5562600" y="3512462"/>
            <a:ext cx="3086100" cy="665798"/>
          </a:xfrm>
          <a:prstGeom prst="rect">
            <a:avLst/>
          </a:prstGeom>
        </p:spPr>
      </p:pic>
      <p:sp>
        <p:nvSpPr>
          <p:cNvPr id="4" name="Rectangle 3"/>
          <p:cNvSpPr/>
          <p:nvPr userDrawn="1"/>
        </p:nvSpPr>
        <p:spPr>
          <a:xfrm>
            <a:off x="4385891" y="6588806"/>
            <a:ext cx="351378" cy="261610"/>
          </a:xfrm>
          <a:prstGeom prst="rect">
            <a:avLst/>
          </a:prstGeom>
        </p:spPr>
        <p:txBody>
          <a:bodyPr wrap="none">
            <a:spAutoFit/>
          </a:bodyPr>
          <a:lstStyle/>
          <a:p>
            <a:fld id="{F45EE97C-1A54-4FB1-92ED-B81539F27464}" type="slidenum">
              <a:rPr lang="en-US" sz="1100" smtClean="0">
                <a:solidFill>
                  <a:schemeClr val="bg1"/>
                </a:solidFill>
                <a:latin typeface="Calibri" pitchFamily="34" charset="0"/>
                <a:cs typeface="Calibri" pitchFamily="34" charset="0"/>
              </a:rPr>
              <a:pPr/>
              <a:t>‹#›</a:t>
            </a:fld>
            <a:endParaRPr lang="en-US" sz="1100" dirty="0">
              <a:solidFill>
                <a:schemeClr val="bg1"/>
              </a:solidFill>
              <a:latin typeface="Calibri" pitchFamily="34" charset="0"/>
              <a:cs typeface="Calibri" pitchFamily="34" charset="0"/>
            </a:endParaRPr>
          </a:p>
        </p:txBody>
      </p:sp>
    </p:spTree>
    <p:extLst>
      <p:ext uri="{BB962C8B-B14F-4D97-AF65-F5344CB8AC3E}">
        <p14:creationId xmlns:p14="http://schemas.microsoft.com/office/powerpoint/2010/main" val="2131475346"/>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5" name="Title 1"/>
          <p:cNvSpPr>
            <a:spLocks noGrp="1"/>
          </p:cNvSpPr>
          <p:nvPr>
            <p:ph type="title"/>
          </p:nvPr>
        </p:nvSpPr>
        <p:spPr>
          <a:xfrm>
            <a:off x="457200" y="228600"/>
            <a:ext cx="8229600" cy="838200"/>
          </a:xfrm>
        </p:spPr>
        <p:txBody>
          <a:bodyPr/>
          <a:lstStyle>
            <a:lvl1pPr>
              <a:defRPr baseline="0">
                <a:solidFill>
                  <a:schemeClr val="tx1"/>
                </a:solidFill>
                <a:latin typeface="+mj-lt"/>
              </a:defRPr>
            </a:lvl1pPr>
          </a:lstStyle>
          <a:p>
            <a:r>
              <a:rPr lang="en-US" dirty="0" smtClean="0"/>
              <a:t>Click to edit Master title style</a:t>
            </a:r>
            <a:endParaRPr lang="en-US" dirty="0"/>
          </a:p>
        </p:txBody>
      </p:sp>
      <p:sp>
        <p:nvSpPr>
          <p:cNvPr id="6" name="Slide Number Placeholder 5"/>
          <p:cNvSpPr>
            <a:spLocks noGrp="1"/>
          </p:cNvSpPr>
          <p:nvPr>
            <p:ph type="sldNum" sz="quarter" idx="4"/>
          </p:nvPr>
        </p:nvSpPr>
        <p:spPr>
          <a:xfrm>
            <a:off x="4211960" y="6309320"/>
            <a:ext cx="658812" cy="279400"/>
          </a:xfrm>
          <a:prstGeom prst="rect">
            <a:avLst/>
          </a:prstGeom>
        </p:spPr>
        <p:txBody>
          <a:bodyPr/>
          <a:lstStyle>
            <a:lvl1pPr algn="ctr">
              <a:defRPr sz="1100">
                <a:solidFill>
                  <a:schemeClr val="tx1"/>
                </a:solidFill>
                <a:latin typeface="Calibri" pitchFamily="34" charset="0"/>
                <a:cs typeface="Calibri" pitchFamily="34" charset="0"/>
              </a:defRPr>
            </a:lvl1pPr>
          </a:lstStyle>
          <a:p>
            <a:fld id="{1CB23F2B-7DA2-447A-B5D1-F0E2C7FE22DC}" type="slidenum">
              <a:rPr lang="en-GB" smtClean="0"/>
              <a:pPr/>
              <a:t>‹#›</a:t>
            </a:fld>
            <a:endParaRPr lang="en-GB"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12"/>
          </p:nvPr>
        </p:nvSpPr>
        <p:spPr/>
        <p:txBody>
          <a:bodyPr/>
          <a:lstStyle/>
          <a:p>
            <a:fld id="{4E4A4924-7CC3-4BF6-9C5C-A8E770D15754}" type="slidenum">
              <a:rPr>
                <a:solidFill>
                  <a:srgbClr val="FFFFFF"/>
                </a:solidFill>
              </a:rPr>
              <a:pPr/>
              <a:t>‹#›</a:t>
            </a:fld>
            <a:endParaRPr dirty="0">
              <a:solidFill>
                <a:srgbClr val="FFFFFF"/>
              </a:solidFill>
            </a:endParaRPr>
          </a:p>
        </p:txBody>
      </p:sp>
    </p:spTree>
    <p:extLst>
      <p:ext uri="{BB962C8B-B14F-4D97-AF65-F5344CB8AC3E}">
        <p14:creationId xmlns:p14="http://schemas.microsoft.com/office/powerpoint/2010/main" val="19431524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12"/>
          </p:nvPr>
        </p:nvSpPr>
        <p:spPr/>
        <p:txBody>
          <a:bodyPr/>
          <a:lstStyle>
            <a:lvl1pPr algn="ctr">
              <a:defRPr/>
            </a:lvl1pPr>
          </a:lstStyle>
          <a:p>
            <a:fld id="{4E4A4924-7CC3-4BF6-9C5C-A8E770D1575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94315245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lvl1pPr algn="ctr">
              <a:defRPr/>
            </a:lvl1pPr>
          </a:lstStyle>
          <a:p>
            <a:fld id="{4E4A4924-7CC3-4BF6-9C5C-A8E770D1575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264829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323850" y="122238"/>
            <a:ext cx="8496300" cy="427037"/>
          </a:xfrm>
        </p:spPr>
        <p:txBody>
          <a:bodyPr/>
          <a:lstStyle>
            <a:lvl1pPr>
              <a:defRPr sz="3000" b="1" i="1">
                <a:solidFill>
                  <a:srgbClr val="002060"/>
                </a:solidFill>
                <a:effectLst>
                  <a:outerShdw blurRad="38100" dist="38100" dir="2700000" algn="tl">
                    <a:srgbClr val="000000">
                      <a:alpha val="43137"/>
                    </a:srgbClr>
                  </a:outerShdw>
                </a:effectLst>
                <a:latin typeface="Calibri" pitchFamily="34" charset="0"/>
                <a:cs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23850" y="838200"/>
            <a:ext cx="8496300" cy="53991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44524673"/>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lvl1pPr algn="ctr">
              <a:defRPr/>
            </a:lvl1pPr>
          </a:lstStyle>
          <a:p>
            <a:fld id="{4E4A4924-7CC3-4BF6-9C5C-A8E770D15754}"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1354312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1_Title Slide Toronto Background">
    <p:spTree>
      <p:nvGrpSpPr>
        <p:cNvPr id="1" name=""/>
        <p:cNvGrpSpPr/>
        <p:nvPr/>
      </p:nvGrpSpPr>
      <p:grpSpPr>
        <a:xfrm>
          <a:off x="0" y="0"/>
          <a:ext cx="0" cy="0"/>
          <a:chOff x="0" y="0"/>
          <a:chExt cx="0" cy="0"/>
        </a:xfrm>
      </p:grpSpPr>
      <p:sp>
        <p:nvSpPr>
          <p:cNvPr id="16" name="ThirdLogo" hidden="1"/>
          <p:cNvSpPr/>
          <p:nvPr userDrawn="1"/>
        </p:nvSpPr>
        <p:spPr>
          <a:xfrm>
            <a:off x="-7200" y="-7200"/>
            <a:ext cx="9158400" cy="6872400"/>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noAutofit/>
          </a:bodyPr>
          <a:lstStyle/>
          <a:p>
            <a:pPr algn="ctr" defTabSz="957824" fontAlgn="auto">
              <a:spcBef>
                <a:spcPts val="0"/>
              </a:spcBef>
              <a:spcAft>
                <a:spcPts val="0"/>
              </a:spcAft>
            </a:pPr>
            <a:endParaRPr sz="1000" dirty="0" smtClean="0">
              <a:solidFill>
                <a:srgbClr val="78A22F"/>
              </a:solidFill>
            </a:endParaRPr>
          </a:p>
        </p:txBody>
      </p:sp>
      <p:sp>
        <p:nvSpPr>
          <p:cNvPr id="19" name="SecondaryLogo" hidden="1"/>
          <p:cNvSpPr txBox="1"/>
          <p:nvPr userDrawn="1"/>
        </p:nvSpPr>
        <p:spPr>
          <a:xfrm>
            <a:off x="6469200" y="5472000"/>
            <a:ext cx="2170800" cy="464400"/>
          </a:xfrm>
          <a:prstGeom prst="rect">
            <a:avLst/>
          </a:prstGeom>
          <a:noFill/>
        </p:spPr>
        <p:txBody>
          <a:bodyPr wrap="square" lIns="0" tIns="0" rIns="0" bIns="0" rtlCol="0" anchor="ctr" anchorCtr="0">
            <a:noAutofit/>
          </a:bodyPr>
          <a:lstStyle/>
          <a:p>
            <a:pPr defTabSz="957824" fontAlgn="auto">
              <a:spcBef>
                <a:spcPts val="0"/>
              </a:spcBef>
              <a:spcAft>
                <a:spcPts val="0"/>
              </a:spcAft>
            </a:pPr>
            <a:r>
              <a:rPr sz="900" dirty="0" smtClean="0">
                <a:solidFill>
                  <a:srgbClr val="FFFFFF"/>
                </a:solidFill>
                <a:latin typeface="Arial"/>
                <a:cs typeface="+mn-cs"/>
              </a:rPr>
              <a:t>2nd Logo</a:t>
            </a:r>
            <a:endParaRPr sz="900" dirty="0">
              <a:solidFill>
                <a:srgbClr val="FFFFFF"/>
              </a:solidFill>
              <a:latin typeface="Arial"/>
              <a:cs typeface="+mn-cs"/>
            </a:endParaRPr>
          </a:p>
        </p:txBody>
      </p:sp>
      <p:pic>
        <p:nvPicPr>
          <p:cNvPr id="14" name="LaSalle Logo" descr="N:\PSL\Client\LaSalle\Design\Logos\LIM_Logo_strap_WHT.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5709444" y="374364"/>
            <a:ext cx="3188494" cy="943547"/>
          </a:xfrm>
          <a:prstGeom prst="rect">
            <a:avLst/>
          </a:prstGeom>
          <a:noFill/>
          <a:extLst>
            <a:ext uri="{909E8E84-426E-40DD-AFC4-6F175D3DCCD1}">
              <a14:hiddenFill xmlns:a14="http://schemas.microsoft.com/office/drawing/2010/main">
                <a:solidFill>
                  <a:srgbClr val="FFFFFF"/>
                </a:solidFill>
              </a14:hiddenFill>
            </a:ext>
          </a:extLst>
        </p:spPr>
      </p:pic>
      <p:sp>
        <p:nvSpPr>
          <p:cNvPr id="28" name="Filename" hidden="1"/>
          <p:cNvSpPr txBox="1"/>
          <p:nvPr userDrawn="1"/>
        </p:nvSpPr>
        <p:spPr>
          <a:xfrm>
            <a:off x="1984508" y="67018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FFFFFF"/>
                </a:solidFill>
                <a:latin typeface="Arial"/>
                <a:cs typeface="+mn-cs"/>
              </a:rPr>
              <a:t>N:\PSL\Client\LaSalle\Word Processing\Ro9und II\JLFII_Investor_Conference_Sept2012_DRAFT_v17 (new style WITH NOTES).pptx</a:t>
            </a:r>
            <a:endParaRPr sz="500" noProof="1">
              <a:solidFill>
                <a:srgbClr val="FFFFFF"/>
              </a:solidFill>
              <a:latin typeface="Arial"/>
              <a:cs typeface="+mn-cs"/>
            </a:endParaRPr>
          </a:p>
        </p:txBody>
      </p:sp>
      <p:sp>
        <p:nvSpPr>
          <p:cNvPr id="3" name="Cover subtitle"/>
          <p:cNvSpPr>
            <a:spLocks noGrp="1"/>
          </p:cNvSpPr>
          <p:nvPr>
            <p:ph type="subTitle" idx="1"/>
          </p:nvPr>
        </p:nvSpPr>
        <p:spPr>
          <a:xfrm>
            <a:off x="900000" y="3060000"/>
            <a:ext cx="3852000" cy="540000"/>
          </a:xfrm>
          <a:noFill/>
          <a:ln w="9525" algn="ctr">
            <a:noFill/>
            <a:miter lim="800000"/>
            <a:headEnd/>
            <a:tailEnd/>
          </a:ln>
        </p:spPr>
        <p:txBody>
          <a:bodyPr vert="horz" wrap="square" lIns="0" tIns="0" rIns="0" bIns="0" numCol="1" rtlCol="0" anchor="t" anchorCtr="0" compatLnSpc="1">
            <a:prstTxWarp prst="textNoShape">
              <a:avLst/>
            </a:prstTxWarp>
            <a:noAutofit/>
          </a:bodyPr>
          <a:lstStyle>
            <a:lvl1pPr>
              <a:defRPr sz="1900" dirty="0">
                <a:solidFill>
                  <a:srgbClr val="78A22F"/>
                </a:solidFill>
                <a:latin typeface="+mj-lt"/>
                <a:ea typeface="+mj-ea"/>
                <a:cs typeface="+mj-cs"/>
              </a:defRPr>
            </a:lvl1pPr>
          </a:lstStyle>
          <a:p>
            <a:pPr marL="0" lvl="0" indent="0">
              <a:lnSpc>
                <a:spcPct val="100000"/>
              </a:lnSpc>
              <a:spcBef>
                <a:spcPts val="0"/>
              </a:spcBef>
              <a:buNone/>
            </a:pPr>
            <a:r>
              <a:rPr dirty="0" smtClean="0"/>
              <a:t>Click to edit Master subtitle style</a:t>
            </a:r>
            <a:endParaRPr dirty="0"/>
          </a:p>
        </p:txBody>
      </p:sp>
      <p:sp>
        <p:nvSpPr>
          <p:cNvPr id="2" name="Cover title"/>
          <p:cNvSpPr>
            <a:spLocks noGrp="1"/>
          </p:cNvSpPr>
          <p:nvPr>
            <p:ph type="ctrTitle"/>
          </p:nvPr>
        </p:nvSpPr>
        <p:spPr>
          <a:xfrm>
            <a:off x="900000" y="2124000"/>
            <a:ext cx="6486320" cy="828000"/>
          </a:xfrm>
          <a:noFill/>
          <a:ln w="9525" algn="ctr">
            <a:noFill/>
            <a:miter lim="800000"/>
            <a:headEnd/>
            <a:tailEnd/>
          </a:ln>
        </p:spPr>
        <p:txBody>
          <a:bodyPr vert="horz" wrap="square" lIns="0" tIns="0" rIns="0" bIns="0" numCol="1" rtlCol="0" anchor="b" anchorCtr="0" compatLnSpc="1">
            <a:prstTxWarp prst="textNoShape">
              <a:avLst/>
            </a:prstTxWarp>
            <a:noAutofit/>
          </a:bodyPr>
          <a:lstStyle>
            <a:lvl1pPr>
              <a:defRPr sz="3000" dirty="0">
                <a:solidFill>
                  <a:srgbClr val="00245D"/>
                </a:solidFill>
                <a:cs typeface="+mj-cs"/>
              </a:defRPr>
            </a:lvl1pPr>
          </a:lstStyle>
          <a:p>
            <a:pPr lvl="0">
              <a:lnSpc>
                <a:spcPts val="3300"/>
              </a:lnSpc>
            </a:pPr>
            <a:r>
              <a:rPr dirty="0" smtClean="0"/>
              <a:t>Click to edit Master title style</a:t>
            </a:r>
            <a:endParaRPr dirty="0"/>
          </a:p>
        </p:txBody>
      </p:sp>
      <p:sp>
        <p:nvSpPr>
          <p:cNvPr id="27" name="Draft" hidden="1"/>
          <p:cNvSpPr txBox="1"/>
          <p:nvPr userDrawn="1"/>
        </p:nvSpPr>
        <p:spPr>
          <a:xfrm>
            <a:off x="5896293" y="153888"/>
            <a:ext cx="1400400" cy="153888"/>
          </a:xfrm>
          <a:prstGeom prst="rect">
            <a:avLst/>
          </a:prstGeom>
          <a:noFill/>
        </p:spPr>
        <p:txBody>
          <a:bodyPr wrap="square" lIns="0" tIns="0" rIns="0" bIns="0" rtlCol="0">
            <a:spAutoFit/>
          </a:bodyPr>
          <a:lstStyle/>
          <a:p>
            <a:pPr defTabSz="957824" fontAlgn="auto">
              <a:spcBef>
                <a:spcPts val="0"/>
              </a:spcBef>
              <a:spcAft>
                <a:spcPts val="0"/>
              </a:spcAft>
            </a:pPr>
            <a:r>
              <a:rPr sz="1000" dirty="0" smtClean="0">
                <a:solidFill>
                  <a:srgbClr val="FFFFFF"/>
                </a:solidFill>
                <a:latin typeface="Arial"/>
                <a:cs typeface="+mn-cs"/>
              </a:rPr>
              <a:t>DRAFT</a:t>
            </a:r>
            <a:endParaRPr sz="1000" dirty="0">
              <a:solidFill>
                <a:srgbClr val="FFFFFF"/>
              </a:solidFill>
              <a:latin typeface="Arial"/>
              <a:cs typeface="+mn-cs"/>
            </a:endParaRPr>
          </a:p>
        </p:txBody>
      </p:sp>
      <p:sp>
        <p:nvSpPr>
          <p:cNvPr id="4" name="Autoshape Default Text" hidden="1"/>
          <p:cNvSpPr txBox="1"/>
          <p:nvPr userDrawn="1"/>
        </p:nvSpPr>
        <p:spPr>
          <a:xfrm>
            <a:off x="0" y="0"/>
            <a:ext cx="781200" cy="201600"/>
          </a:xfrm>
          <a:prstGeom prst="rect">
            <a:avLst/>
          </a:prstGeom>
          <a:noFill/>
        </p:spPr>
        <p:txBody>
          <a:bodyPr wrap="square" lIns="0" tIns="0" rIns="0" bIns="0" rtlCol="0">
            <a:noAutofit/>
          </a:bodyPr>
          <a:lstStyle/>
          <a:p>
            <a:pPr defTabSz="957824" fontAlgn="auto">
              <a:spcBef>
                <a:spcPts val="0"/>
              </a:spcBef>
              <a:spcAft>
                <a:spcPts val="0"/>
              </a:spcAft>
            </a:pPr>
            <a:r>
              <a:rPr sz="1000" dirty="0" smtClean="0">
                <a:solidFill>
                  <a:srgbClr val="50534D"/>
                </a:solidFill>
                <a:latin typeface="Arial"/>
                <a:cs typeface="+mn-cs"/>
              </a:rPr>
              <a:t>Text</a:t>
            </a:r>
            <a:endParaRPr sz="1000" dirty="0">
              <a:solidFill>
                <a:srgbClr val="50534D"/>
              </a:solidFill>
              <a:latin typeface="Arial"/>
              <a:cs typeface="+mn-cs"/>
            </a:endParaRPr>
          </a:p>
        </p:txBody>
      </p:sp>
      <p:sp>
        <p:nvSpPr>
          <p:cNvPr id="5" name="Autoshape Default Shape" hidden="1"/>
          <p:cNvSpPr>
            <a:spLocks/>
          </p:cNvSpPr>
          <p:nvPr userDrawn="1"/>
        </p:nvSpPr>
        <p:spPr>
          <a:xfrm>
            <a:off x="0" y="353392"/>
            <a:ext cx="734400" cy="417600"/>
          </a:xfrm>
          <a:prstGeom prst="rect">
            <a:avLst/>
          </a:prstGeom>
          <a:solidFill>
            <a:schemeClr val="accent1"/>
          </a:solid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832" tIns="68832" rIns="68832" bIns="68832" rtlCol="0" anchor="ctr">
            <a:noAutofit/>
          </a:bodyPr>
          <a:lstStyle/>
          <a:p>
            <a:pPr algn="ctr" defTabSz="957824" fontAlgn="auto">
              <a:spcBef>
                <a:spcPts val="0"/>
              </a:spcBef>
              <a:spcAft>
                <a:spcPts val="0"/>
              </a:spcAft>
            </a:pPr>
            <a:r>
              <a:rPr sz="1000" b="1" dirty="0" smtClean="0">
                <a:solidFill>
                  <a:srgbClr val="FFFFFF"/>
                </a:solidFill>
              </a:rPr>
              <a:t>Shape</a:t>
            </a:r>
            <a:endParaRPr sz="1000" b="1" dirty="0">
              <a:solidFill>
                <a:srgbClr val="FFFFFF"/>
              </a:solidFill>
            </a:endParaRPr>
          </a:p>
        </p:txBody>
      </p:sp>
      <p:cxnSp>
        <p:nvCxnSpPr>
          <p:cNvPr id="17" name="Autoshape Default Line" hidden="1"/>
          <p:cNvCxnSpPr/>
          <p:nvPr userDrawn="1"/>
        </p:nvCxnSpPr>
        <p:spPr>
          <a:xfrm flipV="1">
            <a:off x="0" y="1072800"/>
            <a:ext cx="666000" cy="0"/>
          </a:xfrm>
          <a:prstGeom prst="line">
            <a:avLst/>
          </a:prstGeom>
          <a:ln w="6350">
            <a:solidFill>
              <a:srgbClr val="939BA1"/>
            </a:solidFill>
          </a:ln>
        </p:spPr>
        <p:style>
          <a:lnRef idx="1">
            <a:schemeClr val="accent1"/>
          </a:lnRef>
          <a:fillRef idx="0">
            <a:schemeClr val="accent1"/>
          </a:fillRef>
          <a:effectRef idx="0">
            <a:schemeClr val="accent1"/>
          </a:effectRef>
          <a:fontRef idx="minor">
            <a:schemeClr val="tx1"/>
          </a:fontRef>
        </p:style>
      </p:cxnSp>
      <p:pic>
        <p:nvPicPr>
          <p:cNvPr id="22" name="LaSalle Logo"/>
          <p:cNvPicPr>
            <a:picLocks noChangeAspect="1" noChangeArrowheads="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5635556" y="337084"/>
            <a:ext cx="3314472" cy="98082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userDrawn="1"/>
        </p:nvSpPr>
        <p:spPr>
          <a:xfrm>
            <a:off x="0" y="1736429"/>
            <a:ext cx="900000" cy="36000"/>
          </a:xfrm>
          <a:prstGeom prst="rect">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832" tIns="68832" rIns="68832" bIns="68832" rtlCol="0" anchor="ctr">
            <a:noAutofit/>
          </a:bodyPr>
          <a:lstStyle/>
          <a:p>
            <a:pPr algn="ctr" defTabSz="957824" fontAlgn="auto">
              <a:spcBef>
                <a:spcPts val="0"/>
              </a:spcBef>
              <a:spcAft>
                <a:spcPts val="0"/>
              </a:spcAft>
            </a:pPr>
            <a:endParaRPr lang="en-GB" sz="1000" b="1" dirty="0" smtClean="0">
              <a:solidFill>
                <a:srgbClr val="FFFFFF"/>
              </a:solidFill>
            </a:endParaRPr>
          </a:p>
        </p:txBody>
      </p:sp>
      <p:sp>
        <p:nvSpPr>
          <p:cNvPr id="18" name="Rectangle 17"/>
          <p:cNvSpPr/>
          <p:nvPr userDrawn="1"/>
        </p:nvSpPr>
        <p:spPr>
          <a:xfrm>
            <a:off x="900113" y="1736429"/>
            <a:ext cx="8244000" cy="36000"/>
          </a:xfrm>
          <a:prstGeom prst="rect">
            <a:avLst/>
          </a:prstGeom>
          <a:solidFill>
            <a:srgbClr val="C0C3C7"/>
          </a:solidFill>
          <a:ln w="6350">
            <a:solidFill>
              <a:srgbClr val="C0C3C7"/>
            </a:solidFill>
          </a:ln>
        </p:spPr>
        <p:style>
          <a:lnRef idx="2">
            <a:schemeClr val="accent1">
              <a:shade val="50000"/>
            </a:schemeClr>
          </a:lnRef>
          <a:fillRef idx="1">
            <a:schemeClr val="accent1"/>
          </a:fillRef>
          <a:effectRef idx="0">
            <a:schemeClr val="accent1"/>
          </a:effectRef>
          <a:fontRef idx="minor">
            <a:schemeClr val="lt1"/>
          </a:fontRef>
        </p:style>
        <p:txBody>
          <a:bodyPr lIns="68832" tIns="68832" rIns="68832" bIns="68832" rtlCol="0" anchor="ctr">
            <a:noAutofit/>
          </a:bodyPr>
          <a:lstStyle/>
          <a:p>
            <a:pPr algn="ctr" defTabSz="957824" fontAlgn="auto">
              <a:spcBef>
                <a:spcPts val="0"/>
              </a:spcBef>
              <a:spcAft>
                <a:spcPts val="0"/>
              </a:spcAft>
            </a:pPr>
            <a:endParaRPr lang="en-GB" sz="1000" b="1" dirty="0" smtClean="0">
              <a:solidFill>
                <a:srgbClr val="FFFFFF"/>
              </a:solidFill>
            </a:endParaRPr>
          </a:p>
        </p:txBody>
      </p:sp>
      <p:pic>
        <p:nvPicPr>
          <p:cNvPr id="23" name="Picture 4"/>
          <p:cNvPicPr>
            <a:picLocks noChangeAspect="1" noChangeArrowheads="1"/>
          </p:cNvPicPr>
          <p:nvPr userDrawn="1"/>
        </p:nvPicPr>
        <p:blipFill>
          <a:blip r:embed="rId4" cstate="print">
            <a:extLst>
              <a:ext uri="{28A0092B-C50C-407E-A947-70E740481C1C}">
                <a14:useLocalDpi xmlns:a14="http://schemas.microsoft.com/office/drawing/2010/main" val="0"/>
              </a:ext>
            </a:extLst>
          </a:blip>
          <a:stretch>
            <a:fillRect/>
          </a:stretch>
        </p:blipFill>
        <p:spPr bwMode="auto">
          <a:xfrm>
            <a:off x="16" y="4360162"/>
            <a:ext cx="9143966" cy="1499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6450035"/>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0" rIns="0" bIns="0" rtlCol="0">
            <a:noAutofit/>
          </a:bodyPr>
          <a:lstStyle>
            <a:lvl1pPr>
              <a:defRPr dirty="0" smtClean="0">
                <a:solidFill>
                  <a:srgbClr val="50534D"/>
                </a:solidFill>
              </a:defRPr>
            </a:lvl1pPr>
            <a:lvl2pPr>
              <a:defRPr dirty="0" smtClean="0"/>
            </a:lvl2pPr>
            <a:lvl3pPr>
              <a:defRPr dirty="0" smtClean="0"/>
            </a:lvl3pPr>
            <a:lvl4pPr>
              <a:defRPr dirty="0" smtClean="0"/>
            </a:lvl4pPr>
            <a:lvl5pPr>
              <a:defRPr dirty="0"/>
            </a:lvl5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endParaRPr dirty="0"/>
          </a:p>
        </p:txBody>
      </p:sp>
      <p:sp>
        <p:nvSpPr>
          <p:cNvPr id="4" name="Title 3"/>
          <p:cNvSpPr>
            <a:spLocks noGrp="1"/>
          </p:cNvSpPr>
          <p:nvPr>
            <p:ph type="title"/>
          </p:nvPr>
        </p:nvSpPr>
        <p:spPr/>
        <p:txBody>
          <a:bodyPr/>
          <a:lstStyle>
            <a:lvl1pPr>
              <a:defRPr>
                <a:solidFill>
                  <a:srgbClr val="00245D"/>
                </a:solidFill>
              </a:defRPr>
            </a:lvl1pPr>
          </a:lstStyle>
          <a:p>
            <a:r>
              <a:rPr dirty="0" smtClean="0"/>
              <a:t>Click to edit Master title style</a:t>
            </a:r>
            <a:endParaRPr dirty="0"/>
          </a:p>
        </p:txBody>
      </p:sp>
    </p:spTree>
    <p:extLst>
      <p:ext uri="{BB962C8B-B14F-4D97-AF65-F5344CB8AC3E}">
        <p14:creationId xmlns:p14="http://schemas.microsoft.com/office/powerpoint/2010/main" val="168057425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0" tIns="0" rIns="0" bIns="0" rtlCol="0" anchor="b" anchorCtr="0">
            <a:normAutofit/>
          </a:bodyPr>
          <a:lstStyle>
            <a:lvl1pPr>
              <a:defRPr/>
            </a:lvl1pPr>
          </a:lstStyle>
          <a:p>
            <a:pPr lvl="0"/>
            <a:r>
              <a:rPr dirty="0" smtClean="0"/>
              <a:t>Click to edit Master title style</a:t>
            </a:r>
            <a:endParaRPr dirty="0"/>
          </a:p>
        </p:txBody>
      </p:sp>
      <p:sp>
        <p:nvSpPr>
          <p:cNvPr id="3" name="Content Placeholder 2"/>
          <p:cNvSpPr>
            <a:spLocks noGrp="1"/>
          </p:cNvSpPr>
          <p:nvPr>
            <p:ph sz="half" idx="1"/>
          </p:nvPr>
        </p:nvSpPr>
        <p:spPr>
          <a:xfrm>
            <a:off x="318574" y="1254125"/>
            <a:ext cx="4107600" cy="4320000"/>
          </a:xfrm>
        </p:spPr>
        <p:txBody>
          <a:bodyPr/>
          <a:lstStyle>
            <a:lvl1pPr>
              <a:defRPr sz="1400"/>
            </a:lvl1pPr>
            <a:lvl2pPr>
              <a:defRPr sz="1400"/>
            </a:lvl2pPr>
            <a:lvl3pPr>
              <a:defRPr sz="1400"/>
            </a:lvl3pPr>
            <a:lvl4pPr>
              <a:defRPr sz="1400"/>
            </a:lvl4pPr>
            <a:lvl5pPr>
              <a:defRPr sz="1400"/>
            </a:lvl5pPr>
            <a:lvl6pPr>
              <a:defRPr sz="1400" baseline="0"/>
            </a:lvl6pPr>
            <a:lvl7pPr>
              <a:defRPr sz="1400" baseline="0"/>
            </a:lvl7pPr>
            <a:lvl8pPr>
              <a:defRPr sz="1400" baseline="0"/>
            </a:lvl8pPr>
            <a:lvl9pPr>
              <a:defRPr sz="1400" baseline="0"/>
            </a:lvl9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4" name="Content Placeholder 3"/>
          <p:cNvSpPr>
            <a:spLocks noGrp="1"/>
          </p:cNvSpPr>
          <p:nvPr>
            <p:ph sz="half" idx="2"/>
          </p:nvPr>
        </p:nvSpPr>
        <p:spPr>
          <a:xfrm>
            <a:off x="4716000" y="1254125"/>
            <a:ext cx="4107600" cy="4320000"/>
          </a:xfrm>
        </p:spPr>
        <p:txBody>
          <a:bodyPr/>
          <a:lstStyle>
            <a:lvl1pPr>
              <a:defRPr sz="1400"/>
            </a:lvl1pPr>
            <a:lvl2pPr>
              <a:defRPr sz="1400"/>
            </a:lvl2pPr>
            <a:lvl3pPr>
              <a:defRPr sz="1400"/>
            </a:lvl3pPr>
            <a:lvl4pPr>
              <a:defRPr sz="1400"/>
            </a:lvl4pPr>
            <a:lvl5pPr>
              <a:defRPr sz="1400"/>
            </a:lvl5pPr>
            <a:lvl6pPr>
              <a:defRPr sz="1400"/>
            </a:lvl6pPr>
            <a:lvl7pPr>
              <a:defRPr sz="1400"/>
            </a:lvl7pPr>
            <a:lvl8pPr>
              <a:defRPr sz="1400" baseline="0"/>
            </a:lvl8pPr>
            <a:lvl9pPr>
              <a:defRPr sz="1400" baseline="0"/>
            </a:lvl9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Tree>
    <p:extLst>
      <p:ext uri="{BB962C8B-B14F-4D97-AF65-F5344CB8AC3E}">
        <p14:creationId xmlns:p14="http://schemas.microsoft.com/office/powerpoint/2010/main" val="1602191063"/>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hidden="1"/>
          <p:cNvSpPr>
            <a:spLocks noGrp="1"/>
          </p:cNvSpPr>
          <p:nvPr>
            <p:ph type="sldNum" sz="quarter" idx="10"/>
          </p:nvPr>
        </p:nvSpPr>
        <p:spPr>
          <a:xfrm>
            <a:off x="8187359" y="6562173"/>
            <a:ext cx="637148" cy="123111"/>
          </a:xfrm>
          <a:prstGeom prst="rect">
            <a:avLst/>
          </a:prstGeom>
        </p:spPr>
        <p:txBody>
          <a:bodyPr/>
          <a:lstStyle/>
          <a:p>
            <a:pPr defTabSz="957824" fontAlgn="auto">
              <a:spcBef>
                <a:spcPts val="0"/>
              </a:spcBef>
              <a:spcAft>
                <a:spcPts val="0"/>
              </a:spcAft>
            </a:pPr>
            <a:fld id="{D1F8AC67-8649-4DF3-896E-D4ABC81FCA57}" type="slidenum">
              <a:rPr sz="1900">
                <a:solidFill>
                  <a:srgbClr val="00245D"/>
                </a:solidFill>
                <a:latin typeface="Arial"/>
                <a:cs typeface="+mn-cs"/>
              </a:rPr>
              <a:pPr defTabSz="957824" fontAlgn="auto">
                <a:spcBef>
                  <a:spcPts val="0"/>
                </a:spcBef>
                <a:spcAft>
                  <a:spcPts val="0"/>
                </a:spcAft>
              </a:pPr>
              <a:t>‹#›</a:t>
            </a:fld>
            <a:endParaRPr sz="1900" dirty="0">
              <a:solidFill>
                <a:srgbClr val="00245D"/>
              </a:solidFill>
              <a:latin typeface="Arial"/>
              <a:cs typeface="+mn-cs"/>
            </a:endParaRPr>
          </a:p>
        </p:txBody>
      </p:sp>
    </p:spTree>
    <p:extLst>
      <p:ext uri="{BB962C8B-B14F-4D97-AF65-F5344CB8AC3E}">
        <p14:creationId xmlns:p14="http://schemas.microsoft.com/office/powerpoint/2010/main" val="3638645312"/>
      </p:ext>
    </p:extLst>
  </p:cSld>
  <p:clrMapOvr>
    <a:masterClrMapping/>
  </p:clrMapOvr>
  <p:timing>
    <p:tnLst>
      <p:par>
        <p:cTn id="1" dur="indefinite" restart="never" nodeType="tmRoot"/>
      </p:par>
    </p:tnLst>
  </p:timing>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hidden="1"/>
          <p:cNvSpPr>
            <a:spLocks noGrp="1"/>
          </p:cNvSpPr>
          <p:nvPr>
            <p:ph type="sldNum" sz="quarter" idx="10"/>
          </p:nvPr>
        </p:nvSpPr>
        <p:spPr>
          <a:xfrm>
            <a:off x="8187359" y="6562173"/>
            <a:ext cx="637148" cy="123111"/>
          </a:xfrm>
          <a:prstGeom prst="rect">
            <a:avLst/>
          </a:prstGeom>
        </p:spPr>
        <p:txBody>
          <a:bodyPr/>
          <a:lstStyle/>
          <a:p>
            <a:pPr defTabSz="957824" fontAlgn="auto">
              <a:spcBef>
                <a:spcPts val="0"/>
              </a:spcBef>
              <a:spcAft>
                <a:spcPts val="0"/>
              </a:spcAft>
            </a:pPr>
            <a:fld id="{D1F8AC67-8649-4DF3-896E-D4ABC81FCA57}" type="slidenum">
              <a:rPr sz="1900">
                <a:solidFill>
                  <a:srgbClr val="00245D"/>
                </a:solidFill>
                <a:latin typeface="Arial"/>
                <a:cs typeface="+mn-cs"/>
              </a:rPr>
              <a:pPr defTabSz="957824" fontAlgn="auto">
                <a:spcBef>
                  <a:spcPts val="0"/>
                </a:spcBef>
                <a:spcAft>
                  <a:spcPts val="0"/>
                </a:spcAft>
              </a:pPr>
              <a:t>‹#›</a:t>
            </a:fld>
            <a:endParaRPr sz="1900" dirty="0">
              <a:solidFill>
                <a:srgbClr val="00245D"/>
              </a:solidFill>
              <a:latin typeface="Arial"/>
              <a:cs typeface="+mn-cs"/>
            </a:endParaRPr>
          </a:p>
        </p:txBody>
      </p:sp>
    </p:spTree>
    <p:extLst>
      <p:ext uri="{BB962C8B-B14F-4D97-AF65-F5344CB8AC3E}">
        <p14:creationId xmlns:p14="http://schemas.microsoft.com/office/powerpoint/2010/main" val="3638645312"/>
      </p:ext>
    </p:extLst>
  </p:cSld>
  <p:clrMapOvr>
    <a:masterClrMapping/>
  </p:clrMapOvr>
  <p:timing>
    <p:tnLst>
      <p:par>
        <p:cTn id="1" dur="indefinite" restart="never" nodeType="tmRoot"/>
      </p:par>
    </p:tnLst>
  </p:timing>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hidden="1"/>
          <p:cNvSpPr>
            <a:spLocks noGrp="1"/>
          </p:cNvSpPr>
          <p:nvPr>
            <p:ph type="sldNum" sz="quarter" idx="10"/>
          </p:nvPr>
        </p:nvSpPr>
        <p:spPr>
          <a:xfrm>
            <a:off x="8187359" y="6562173"/>
            <a:ext cx="637148" cy="123111"/>
          </a:xfrm>
          <a:prstGeom prst="rect">
            <a:avLst/>
          </a:prstGeom>
        </p:spPr>
        <p:txBody>
          <a:bodyPr/>
          <a:lstStyle/>
          <a:p>
            <a:pPr defTabSz="957824" fontAlgn="auto">
              <a:spcBef>
                <a:spcPts val="0"/>
              </a:spcBef>
              <a:spcAft>
                <a:spcPts val="0"/>
              </a:spcAft>
            </a:pPr>
            <a:fld id="{D1F8AC67-8649-4DF3-896E-D4ABC81FCA57}" type="slidenum">
              <a:rPr sz="1900">
                <a:solidFill>
                  <a:srgbClr val="00245D"/>
                </a:solidFill>
                <a:latin typeface="Arial"/>
                <a:cs typeface="+mn-cs"/>
              </a:rPr>
              <a:pPr defTabSz="957824" fontAlgn="auto">
                <a:spcBef>
                  <a:spcPts val="0"/>
                </a:spcBef>
                <a:spcAft>
                  <a:spcPts val="0"/>
                </a:spcAft>
              </a:pPr>
              <a:t>‹#›</a:t>
            </a:fld>
            <a:endParaRPr sz="1900" dirty="0">
              <a:solidFill>
                <a:srgbClr val="00245D"/>
              </a:solidFill>
              <a:latin typeface="Arial"/>
              <a:cs typeface="+mn-cs"/>
            </a:endParaRPr>
          </a:p>
        </p:txBody>
      </p:sp>
    </p:spTree>
    <p:extLst>
      <p:ext uri="{BB962C8B-B14F-4D97-AF65-F5344CB8AC3E}">
        <p14:creationId xmlns:p14="http://schemas.microsoft.com/office/powerpoint/2010/main" val="3638645312"/>
      </p:ext>
    </p:extLst>
  </p:cSld>
  <p:clrMapOvr>
    <a:masterClrMapping/>
  </p:clrMapOvr>
  <p:timing>
    <p:tnLst>
      <p:par>
        <p:cTn id="1" dur="indefinite" restart="never" nodeType="tmRoot"/>
      </p:par>
    </p:tnLst>
  </p:timing>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chart">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719138" y="423863"/>
            <a:ext cx="7700962" cy="904875"/>
          </a:xfrm>
        </p:spPr>
        <p:txBody>
          <a:bodyPr/>
          <a:lstStyle/>
          <a:p>
            <a:r>
              <a:rPr lang="en-US" smtClean="0"/>
              <a:t>Click to edit Master title style</a:t>
            </a:r>
            <a:endParaRPr lang="en-US"/>
          </a:p>
        </p:txBody>
      </p:sp>
      <p:sp>
        <p:nvSpPr>
          <p:cNvPr id="3" name="Chart Placeholder 2"/>
          <p:cNvSpPr>
            <a:spLocks noGrp="1"/>
          </p:cNvSpPr>
          <p:nvPr>
            <p:ph type="chart" idx="1"/>
          </p:nvPr>
        </p:nvSpPr>
        <p:spPr>
          <a:xfrm>
            <a:off x="719138" y="1389063"/>
            <a:ext cx="7700962" cy="4554537"/>
          </a:xfrm>
        </p:spPr>
        <p:txBody>
          <a:bodyPr/>
          <a:lstStyle/>
          <a:p>
            <a:pPr lvl="0"/>
            <a:endParaRPr lang="en-US" noProof="0" smtClean="0"/>
          </a:p>
        </p:txBody>
      </p:sp>
    </p:spTree>
    <p:extLst>
      <p:ext uri="{BB962C8B-B14F-4D97-AF65-F5344CB8AC3E}">
        <p14:creationId xmlns:p14="http://schemas.microsoft.com/office/powerpoint/2010/main" val="80676514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hidden="1"/>
          <p:cNvSpPr>
            <a:spLocks noGrp="1"/>
          </p:cNvSpPr>
          <p:nvPr>
            <p:ph type="sldNum" sz="quarter" idx="10"/>
          </p:nvPr>
        </p:nvSpPr>
        <p:spPr>
          <a:xfrm>
            <a:off x="8187359" y="6562173"/>
            <a:ext cx="637148" cy="123111"/>
          </a:xfrm>
          <a:prstGeom prst="rect">
            <a:avLst/>
          </a:prstGeom>
        </p:spPr>
        <p:txBody>
          <a:bodyPr/>
          <a:lstStyle/>
          <a:p>
            <a:pPr defTabSz="957824" fontAlgn="auto">
              <a:spcBef>
                <a:spcPts val="0"/>
              </a:spcBef>
              <a:spcAft>
                <a:spcPts val="0"/>
              </a:spcAft>
            </a:pPr>
            <a:fld id="{D1F8AC67-8649-4DF3-896E-D4ABC81FCA57}" type="slidenum">
              <a:rPr sz="1900">
                <a:solidFill>
                  <a:srgbClr val="00245D"/>
                </a:solidFill>
                <a:latin typeface="Arial"/>
                <a:cs typeface="+mn-cs"/>
              </a:rPr>
              <a:pPr defTabSz="957824" fontAlgn="auto">
                <a:spcBef>
                  <a:spcPts val="0"/>
                </a:spcBef>
                <a:spcAft>
                  <a:spcPts val="0"/>
                </a:spcAft>
              </a:pPr>
              <a:t>‹#›</a:t>
            </a:fld>
            <a:endParaRPr sz="1900" dirty="0">
              <a:solidFill>
                <a:srgbClr val="00245D"/>
              </a:solidFill>
              <a:latin typeface="Arial"/>
              <a:cs typeface="+mn-cs"/>
            </a:endParaRPr>
          </a:p>
        </p:txBody>
      </p:sp>
    </p:spTree>
    <p:extLst>
      <p:ext uri="{BB962C8B-B14F-4D97-AF65-F5344CB8AC3E}">
        <p14:creationId xmlns:p14="http://schemas.microsoft.com/office/powerpoint/2010/main" val="3638645312"/>
      </p:ext>
    </p:extLst>
  </p:cSld>
  <p:clrMapOvr>
    <a:masterClrMapping/>
  </p:clrMapOvr>
  <p:timing>
    <p:tnLst>
      <p:par>
        <p:cTn id="1" dur="indefinite" restart="never" nodeType="tmRoot"/>
      </p:par>
    </p:tnLst>
  </p:timing>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hidden="1"/>
          <p:cNvSpPr>
            <a:spLocks noGrp="1"/>
          </p:cNvSpPr>
          <p:nvPr>
            <p:ph type="sldNum" sz="quarter" idx="10"/>
          </p:nvPr>
        </p:nvSpPr>
        <p:spPr>
          <a:xfrm>
            <a:off x="8187359" y="6562173"/>
            <a:ext cx="637148" cy="123111"/>
          </a:xfrm>
          <a:prstGeom prst="rect">
            <a:avLst/>
          </a:prstGeom>
        </p:spPr>
        <p:txBody>
          <a:bodyPr/>
          <a:lstStyle/>
          <a:p>
            <a:pPr defTabSz="957824" fontAlgn="auto">
              <a:spcBef>
                <a:spcPts val="0"/>
              </a:spcBef>
              <a:spcAft>
                <a:spcPts val="0"/>
              </a:spcAft>
            </a:pPr>
            <a:fld id="{D1F8AC67-8649-4DF3-896E-D4ABC81FCA57}" type="slidenum">
              <a:rPr sz="1900">
                <a:solidFill>
                  <a:srgbClr val="00245D"/>
                </a:solidFill>
                <a:latin typeface="Arial"/>
                <a:cs typeface="+mn-cs"/>
              </a:rPr>
              <a:pPr defTabSz="957824" fontAlgn="auto">
                <a:spcBef>
                  <a:spcPts val="0"/>
                </a:spcBef>
                <a:spcAft>
                  <a:spcPts val="0"/>
                </a:spcAft>
              </a:pPr>
              <a:t>‹#›</a:t>
            </a:fld>
            <a:endParaRPr sz="1900" dirty="0">
              <a:solidFill>
                <a:srgbClr val="00245D"/>
              </a:solidFill>
              <a:latin typeface="Arial"/>
              <a:cs typeface="+mn-cs"/>
            </a:endParaRPr>
          </a:p>
        </p:txBody>
      </p:sp>
    </p:spTree>
    <p:extLst>
      <p:ext uri="{BB962C8B-B14F-4D97-AF65-F5344CB8AC3E}">
        <p14:creationId xmlns:p14="http://schemas.microsoft.com/office/powerpoint/2010/main" val="3638645312"/>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Blank">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000" b="1" i="1">
                <a:effectLst>
                  <a:outerShdw blurRad="38100" dist="38100" dir="2700000" algn="tl">
                    <a:srgbClr val="000000">
                      <a:alpha val="43137"/>
                    </a:srgbClr>
                  </a:outerShdw>
                </a:effectLst>
                <a:latin typeface="Calibri" pitchFamily="34" charset="0"/>
                <a:cs typeface="Calibr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47817965"/>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dirty="0" smtClean="0"/>
              <a:t>Click to edit Master title style</a:t>
            </a:r>
            <a:endParaRPr dirty="0"/>
          </a:p>
        </p:txBody>
      </p:sp>
    </p:spTree>
    <p:extLst>
      <p:ext uri="{BB962C8B-B14F-4D97-AF65-F5344CB8AC3E}">
        <p14:creationId xmlns:p14="http://schemas.microsoft.com/office/powerpoint/2010/main" val="373980470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0" rIns="0" bIns="0" rtlCol="0">
            <a:noAutofit/>
          </a:bodyPr>
          <a:lstStyle>
            <a:lvl1pPr>
              <a:defRPr dirty="0" smtClean="0">
                <a:solidFill>
                  <a:srgbClr val="50534D"/>
                </a:solidFill>
              </a:defRPr>
            </a:lvl1pPr>
            <a:lvl2pPr>
              <a:defRPr dirty="0" smtClean="0"/>
            </a:lvl2pPr>
            <a:lvl3pPr>
              <a:defRPr dirty="0" smtClean="0"/>
            </a:lvl3pPr>
            <a:lvl4pPr>
              <a:defRPr dirty="0" smtClean="0"/>
            </a:lvl4pPr>
            <a:lvl5pPr>
              <a:defRPr dirty="0"/>
            </a:lvl5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endParaRPr dirty="0"/>
          </a:p>
        </p:txBody>
      </p:sp>
      <p:sp>
        <p:nvSpPr>
          <p:cNvPr id="4" name="Title 3"/>
          <p:cNvSpPr>
            <a:spLocks noGrp="1"/>
          </p:cNvSpPr>
          <p:nvPr>
            <p:ph type="title"/>
          </p:nvPr>
        </p:nvSpPr>
        <p:spPr/>
        <p:txBody>
          <a:bodyPr/>
          <a:lstStyle>
            <a:lvl1pPr>
              <a:defRPr>
                <a:solidFill>
                  <a:srgbClr val="00245D"/>
                </a:solidFill>
              </a:defRPr>
            </a:lvl1pPr>
          </a:lstStyle>
          <a:p>
            <a:r>
              <a:rPr dirty="0" smtClean="0"/>
              <a:t>Click to edit Master title style</a:t>
            </a:r>
            <a:endParaRPr dirty="0"/>
          </a:p>
        </p:txBody>
      </p:sp>
    </p:spTree>
    <p:extLst>
      <p:ext uri="{BB962C8B-B14F-4D97-AF65-F5344CB8AC3E}">
        <p14:creationId xmlns:p14="http://schemas.microsoft.com/office/powerpoint/2010/main" val="168057425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0" rIns="0" bIns="0" rtlCol="0">
            <a:noAutofit/>
          </a:bodyPr>
          <a:lstStyle>
            <a:lvl1pPr>
              <a:defRPr dirty="0" smtClean="0">
                <a:solidFill>
                  <a:srgbClr val="50534D"/>
                </a:solidFill>
              </a:defRPr>
            </a:lvl1pPr>
            <a:lvl2pPr>
              <a:defRPr dirty="0" smtClean="0"/>
            </a:lvl2pPr>
            <a:lvl3pPr>
              <a:defRPr dirty="0" smtClean="0"/>
            </a:lvl3pPr>
            <a:lvl4pPr>
              <a:defRPr dirty="0" smtClean="0"/>
            </a:lvl4pPr>
            <a:lvl5pPr>
              <a:defRPr dirty="0"/>
            </a:lvl5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endParaRPr dirty="0"/>
          </a:p>
        </p:txBody>
      </p:sp>
      <p:sp>
        <p:nvSpPr>
          <p:cNvPr id="4" name="Title 3"/>
          <p:cNvSpPr>
            <a:spLocks noGrp="1"/>
          </p:cNvSpPr>
          <p:nvPr>
            <p:ph type="title"/>
          </p:nvPr>
        </p:nvSpPr>
        <p:spPr/>
        <p:txBody>
          <a:bodyPr/>
          <a:lstStyle>
            <a:lvl1pPr>
              <a:defRPr>
                <a:solidFill>
                  <a:srgbClr val="00245D"/>
                </a:solidFill>
              </a:defRPr>
            </a:lvl1pPr>
          </a:lstStyle>
          <a:p>
            <a:r>
              <a:rPr dirty="0" smtClean="0"/>
              <a:t>Click to edit Master title style</a:t>
            </a:r>
            <a:endParaRPr dirty="0"/>
          </a:p>
        </p:txBody>
      </p:sp>
    </p:spTree>
    <p:extLst>
      <p:ext uri="{BB962C8B-B14F-4D97-AF65-F5344CB8AC3E}">
        <p14:creationId xmlns:p14="http://schemas.microsoft.com/office/powerpoint/2010/main" val="168057425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0" rIns="0" bIns="0" rtlCol="0">
            <a:noAutofit/>
          </a:bodyPr>
          <a:lstStyle>
            <a:lvl1pPr>
              <a:defRPr dirty="0" smtClean="0">
                <a:solidFill>
                  <a:srgbClr val="50534D"/>
                </a:solidFill>
              </a:defRPr>
            </a:lvl1pPr>
            <a:lvl2pPr>
              <a:defRPr dirty="0" smtClean="0"/>
            </a:lvl2pPr>
            <a:lvl3pPr>
              <a:defRPr dirty="0" smtClean="0"/>
            </a:lvl3pPr>
            <a:lvl4pPr>
              <a:defRPr dirty="0" smtClean="0"/>
            </a:lvl4pPr>
            <a:lvl5pPr>
              <a:defRPr dirty="0"/>
            </a:lvl5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endParaRPr dirty="0"/>
          </a:p>
        </p:txBody>
      </p:sp>
      <p:sp>
        <p:nvSpPr>
          <p:cNvPr id="4" name="Title 3"/>
          <p:cNvSpPr>
            <a:spLocks noGrp="1"/>
          </p:cNvSpPr>
          <p:nvPr>
            <p:ph type="title"/>
          </p:nvPr>
        </p:nvSpPr>
        <p:spPr/>
        <p:txBody>
          <a:bodyPr/>
          <a:lstStyle>
            <a:lvl1pPr>
              <a:defRPr>
                <a:solidFill>
                  <a:srgbClr val="00245D"/>
                </a:solidFill>
              </a:defRPr>
            </a:lvl1pPr>
          </a:lstStyle>
          <a:p>
            <a:r>
              <a:rPr dirty="0" smtClean="0"/>
              <a:t>Click to edit Master title style</a:t>
            </a:r>
            <a:endParaRPr dirty="0"/>
          </a:p>
        </p:txBody>
      </p:sp>
    </p:spTree>
    <p:extLst>
      <p:ext uri="{BB962C8B-B14F-4D97-AF65-F5344CB8AC3E}">
        <p14:creationId xmlns:p14="http://schemas.microsoft.com/office/powerpoint/2010/main" val="1680574252"/>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0" rIns="0" bIns="0" rtlCol="0">
            <a:noAutofit/>
          </a:bodyPr>
          <a:lstStyle>
            <a:lvl1pPr>
              <a:defRPr dirty="0" smtClean="0">
                <a:solidFill>
                  <a:srgbClr val="50534D"/>
                </a:solidFill>
              </a:defRPr>
            </a:lvl1pPr>
            <a:lvl2pPr>
              <a:defRPr dirty="0" smtClean="0"/>
            </a:lvl2pPr>
            <a:lvl3pPr>
              <a:defRPr dirty="0" smtClean="0"/>
            </a:lvl3pPr>
            <a:lvl4pPr>
              <a:defRPr dirty="0" smtClean="0"/>
            </a:lvl4pPr>
            <a:lvl5pPr>
              <a:defRPr dirty="0"/>
            </a:lvl5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endParaRPr dirty="0"/>
          </a:p>
        </p:txBody>
      </p:sp>
      <p:sp>
        <p:nvSpPr>
          <p:cNvPr id="4" name="Title 3"/>
          <p:cNvSpPr>
            <a:spLocks noGrp="1"/>
          </p:cNvSpPr>
          <p:nvPr>
            <p:ph type="title"/>
          </p:nvPr>
        </p:nvSpPr>
        <p:spPr/>
        <p:txBody>
          <a:bodyPr/>
          <a:lstStyle>
            <a:lvl1pPr>
              <a:defRPr>
                <a:solidFill>
                  <a:srgbClr val="00245D"/>
                </a:solidFill>
              </a:defRPr>
            </a:lvl1pPr>
          </a:lstStyle>
          <a:p>
            <a:r>
              <a:rPr dirty="0" smtClean="0"/>
              <a:t>Click to edit Master title style</a:t>
            </a:r>
            <a:endParaRPr dirty="0"/>
          </a:p>
        </p:txBody>
      </p:sp>
    </p:spTree>
    <p:extLst>
      <p:ext uri="{BB962C8B-B14F-4D97-AF65-F5344CB8AC3E}">
        <p14:creationId xmlns:p14="http://schemas.microsoft.com/office/powerpoint/2010/main" val="1680574252"/>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dirty="0" smtClean="0"/>
              <a:t>Click to edit Master title style</a:t>
            </a:r>
            <a:endParaRPr dirty="0"/>
          </a:p>
        </p:txBody>
      </p:sp>
    </p:spTree>
    <p:extLst>
      <p:ext uri="{BB962C8B-B14F-4D97-AF65-F5344CB8AC3E}">
        <p14:creationId xmlns:p14="http://schemas.microsoft.com/office/powerpoint/2010/main" val="3739804701"/>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0" rIns="0" bIns="0" rtlCol="0">
            <a:noAutofit/>
          </a:bodyPr>
          <a:lstStyle>
            <a:lvl1pPr>
              <a:defRPr dirty="0" smtClean="0">
                <a:solidFill>
                  <a:srgbClr val="50534D"/>
                </a:solidFill>
              </a:defRPr>
            </a:lvl1pPr>
            <a:lvl2pPr>
              <a:defRPr dirty="0" smtClean="0"/>
            </a:lvl2pPr>
            <a:lvl3pPr>
              <a:defRPr dirty="0" smtClean="0"/>
            </a:lvl3pPr>
            <a:lvl4pPr>
              <a:defRPr dirty="0" smtClean="0"/>
            </a:lvl4pPr>
            <a:lvl5pPr>
              <a:defRPr dirty="0"/>
            </a:lvl5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endParaRPr dirty="0"/>
          </a:p>
        </p:txBody>
      </p:sp>
      <p:sp>
        <p:nvSpPr>
          <p:cNvPr id="4" name="Title 3"/>
          <p:cNvSpPr>
            <a:spLocks noGrp="1"/>
          </p:cNvSpPr>
          <p:nvPr>
            <p:ph type="title"/>
          </p:nvPr>
        </p:nvSpPr>
        <p:spPr/>
        <p:txBody>
          <a:bodyPr/>
          <a:lstStyle>
            <a:lvl1pPr>
              <a:defRPr>
                <a:solidFill>
                  <a:srgbClr val="00245D"/>
                </a:solidFill>
              </a:defRPr>
            </a:lvl1pPr>
          </a:lstStyle>
          <a:p>
            <a:r>
              <a:rPr dirty="0" smtClean="0"/>
              <a:t>Click to edit Master title style</a:t>
            </a:r>
            <a:endParaRPr dirty="0"/>
          </a:p>
        </p:txBody>
      </p:sp>
    </p:spTree>
    <p:extLst>
      <p:ext uri="{BB962C8B-B14F-4D97-AF65-F5344CB8AC3E}">
        <p14:creationId xmlns:p14="http://schemas.microsoft.com/office/powerpoint/2010/main" val="168057425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hidden="1"/>
          <p:cNvSpPr>
            <a:spLocks noGrp="1"/>
          </p:cNvSpPr>
          <p:nvPr>
            <p:ph type="sldNum" sz="quarter" idx="10"/>
          </p:nvPr>
        </p:nvSpPr>
        <p:spPr>
          <a:xfrm>
            <a:off x="8187359" y="6562173"/>
            <a:ext cx="637148" cy="123111"/>
          </a:xfrm>
          <a:prstGeom prst="rect">
            <a:avLst/>
          </a:prstGeom>
        </p:spPr>
        <p:txBody>
          <a:bodyPr/>
          <a:lstStyle/>
          <a:p>
            <a:pPr defTabSz="957824" fontAlgn="auto">
              <a:spcBef>
                <a:spcPts val="0"/>
              </a:spcBef>
              <a:spcAft>
                <a:spcPts val="0"/>
              </a:spcAft>
            </a:pPr>
            <a:fld id="{D1F8AC67-8649-4DF3-896E-D4ABC81FCA57}" type="slidenum">
              <a:rPr sz="1900">
                <a:solidFill>
                  <a:srgbClr val="00245D"/>
                </a:solidFill>
                <a:latin typeface="Arial"/>
                <a:cs typeface="+mn-cs"/>
              </a:rPr>
              <a:pPr defTabSz="957824" fontAlgn="auto">
                <a:spcBef>
                  <a:spcPts val="0"/>
                </a:spcBef>
                <a:spcAft>
                  <a:spcPts val="0"/>
                </a:spcAft>
              </a:pPr>
              <a:t>‹#›</a:t>
            </a:fld>
            <a:endParaRPr sz="1900" dirty="0">
              <a:solidFill>
                <a:srgbClr val="00245D"/>
              </a:solidFill>
              <a:latin typeface="Arial"/>
              <a:cs typeface="+mn-cs"/>
            </a:endParaRPr>
          </a:p>
        </p:txBody>
      </p:sp>
    </p:spTree>
    <p:extLst>
      <p:ext uri="{BB962C8B-B14F-4D97-AF65-F5344CB8AC3E}">
        <p14:creationId xmlns:p14="http://schemas.microsoft.com/office/powerpoint/2010/main" val="3638645312"/>
      </p:ext>
    </p:extLst>
  </p:cSld>
  <p:clrMapOvr>
    <a:masterClrMapping/>
  </p:clrMapOvr>
  <p:timing>
    <p:tnLst>
      <p:par>
        <p:cTn id="1" dur="indefinite" restart="never" nodeType="tmRoot"/>
      </p:par>
    </p:tnLst>
  </p:timing>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0" rIns="0" bIns="0" rtlCol="0">
            <a:noAutofit/>
          </a:bodyPr>
          <a:lstStyle>
            <a:lvl1pPr>
              <a:defRPr dirty="0" smtClean="0">
                <a:solidFill>
                  <a:srgbClr val="50534D"/>
                </a:solidFill>
              </a:defRPr>
            </a:lvl1pPr>
            <a:lvl2pPr>
              <a:defRPr dirty="0" smtClean="0"/>
            </a:lvl2pPr>
            <a:lvl3pPr>
              <a:defRPr dirty="0" smtClean="0"/>
            </a:lvl3pPr>
            <a:lvl4pPr>
              <a:defRPr dirty="0" smtClean="0"/>
            </a:lvl4pPr>
            <a:lvl5pPr>
              <a:defRPr dirty="0"/>
            </a:lvl5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endParaRPr dirty="0"/>
          </a:p>
        </p:txBody>
      </p:sp>
      <p:sp>
        <p:nvSpPr>
          <p:cNvPr id="4" name="Title 3"/>
          <p:cNvSpPr>
            <a:spLocks noGrp="1"/>
          </p:cNvSpPr>
          <p:nvPr>
            <p:ph type="title"/>
          </p:nvPr>
        </p:nvSpPr>
        <p:spPr/>
        <p:txBody>
          <a:bodyPr/>
          <a:lstStyle>
            <a:lvl1pPr>
              <a:defRPr>
                <a:solidFill>
                  <a:srgbClr val="00245D"/>
                </a:solidFill>
              </a:defRPr>
            </a:lvl1pPr>
          </a:lstStyle>
          <a:p>
            <a:r>
              <a:rPr dirty="0" smtClean="0"/>
              <a:t>Click to edit Master title style</a:t>
            </a:r>
            <a:endParaRPr dirty="0"/>
          </a:p>
        </p:txBody>
      </p:sp>
    </p:spTree>
    <p:extLst>
      <p:ext uri="{BB962C8B-B14F-4D97-AF65-F5344CB8AC3E}">
        <p14:creationId xmlns:p14="http://schemas.microsoft.com/office/powerpoint/2010/main" val="1680574252"/>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hidden="1"/>
          <p:cNvSpPr>
            <a:spLocks noGrp="1"/>
          </p:cNvSpPr>
          <p:nvPr>
            <p:ph type="sldNum" sz="quarter" idx="10"/>
          </p:nvPr>
        </p:nvSpPr>
        <p:spPr>
          <a:xfrm>
            <a:off x="8187359" y="6562173"/>
            <a:ext cx="637148" cy="123111"/>
          </a:xfrm>
          <a:prstGeom prst="rect">
            <a:avLst/>
          </a:prstGeom>
        </p:spPr>
        <p:txBody>
          <a:bodyPr/>
          <a:lstStyle/>
          <a:p>
            <a:pPr defTabSz="957824" fontAlgn="auto">
              <a:spcBef>
                <a:spcPts val="0"/>
              </a:spcBef>
              <a:spcAft>
                <a:spcPts val="0"/>
              </a:spcAft>
            </a:pPr>
            <a:fld id="{D1F8AC67-8649-4DF3-896E-D4ABC81FCA57}" type="slidenum">
              <a:rPr sz="1900">
                <a:solidFill>
                  <a:srgbClr val="00245D"/>
                </a:solidFill>
                <a:latin typeface="Arial"/>
                <a:cs typeface="+mn-cs"/>
              </a:rPr>
              <a:pPr defTabSz="957824" fontAlgn="auto">
                <a:spcBef>
                  <a:spcPts val="0"/>
                </a:spcBef>
                <a:spcAft>
                  <a:spcPts val="0"/>
                </a:spcAft>
              </a:pPr>
              <a:t>‹#›</a:t>
            </a:fld>
            <a:endParaRPr sz="1900" dirty="0">
              <a:solidFill>
                <a:srgbClr val="00245D"/>
              </a:solidFill>
              <a:latin typeface="Arial"/>
              <a:cs typeface="+mn-cs"/>
            </a:endParaRPr>
          </a:p>
        </p:txBody>
      </p:sp>
    </p:spTree>
    <p:extLst>
      <p:ext uri="{BB962C8B-B14F-4D97-AF65-F5344CB8AC3E}">
        <p14:creationId xmlns:p14="http://schemas.microsoft.com/office/powerpoint/2010/main" val="3638645312"/>
      </p:ext>
    </p:extLst>
  </p:cSld>
  <p:clrMapOvr>
    <a:masterClrMapping/>
  </p:clrMapOvr>
  <p:timing>
    <p:tnLst>
      <p:par>
        <p:cTn id="1" dur="indefinite" restart="never" nodeType="tmRoot"/>
      </p:par>
    </p:tnLst>
  </p:timing>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199"/>
            <a:ext cx="8229600" cy="5712659"/>
          </a:xfrm>
        </p:spPr>
        <p:txBody>
          <a:bodyPr/>
          <a:lstStyle>
            <a:lvl1pPr>
              <a:buClr>
                <a:srgbClr val="002060"/>
              </a:buClr>
              <a:buFont typeface="Wingdings" pitchFamily="2" charset="2"/>
              <a:buChar char="q"/>
              <a:defRPr sz="2800">
                <a:solidFill>
                  <a:srgbClr val="002060"/>
                </a:solidFill>
                <a:latin typeface="Calibri" pitchFamily="34" charset="0"/>
                <a:cs typeface="Calibri" pitchFamily="34" charset="0"/>
              </a:defRPr>
            </a:lvl1pPr>
            <a:lvl2pPr>
              <a:buClr>
                <a:srgbClr val="002060"/>
              </a:buClr>
              <a:buFont typeface="Wingdings" pitchFamily="2" charset="2"/>
              <a:buChar char="§"/>
              <a:defRPr sz="2600">
                <a:solidFill>
                  <a:srgbClr val="002060"/>
                </a:solidFill>
                <a:latin typeface="Calibri" pitchFamily="34" charset="0"/>
                <a:cs typeface="Calibri" pitchFamily="34" charset="0"/>
              </a:defRPr>
            </a:lvl2pPr>
            <a:lvl3pPr marL="858838" indent="-228600">
              <a:buClr>
                <a:srgbClr val="002060"/>
              </a:buClr>
              <a:buFont typeface="Wingdings" pitchFamily="2" charset="2"/>
              <a:buChar char="Ø"/>
              <a:defRPr sz="2400">
                <a:solidFill>
                  <a:srgbClr val="002060"/>
                </a:solidFill>
                <a:latin typeface="Calibri" pitchFamily="34" charset="0"/>
                <a:cs typeface="Calibri" pitchFamily="34" charset="0"/>
              </a:defRPr>
            </a:lvl3pPr>
            <a:lvl4pPr marL="914400" indent="0">
              <a:buFont typeface="Wingdings" pitchFamily="2" charset="2"/>
              <a:buNone/>
              <a:defRPr>
                <a:solidFill>
                  <a:srgbClr val="002060"/>
                </a:solidFill>
                <a:latin typeface="Calibri" pitchFamily="34" charset="0"/>
                <a:cs typeface="Calibri" pitchFamily="34" charset="0"/>
              </a:defRPr>
            </a:lvl4pPr>
            <a:lvl5pPr>
              <a:buFont typeface="Wingdings" pitchFamily="2" charset="2"/>
              <a:buChar char="§"/>
              <a:defRPr>
                <a:solidFill>
                  <a:srgbClr val="002060"/>
                </a:solidFill>
                <a:latin typeface="Calibri" pitchFamily="34" charset="0"/>
                <a:cs typeface="Calibri" pitchFamily="34" charset="0"/>
              </a:defRPr>
            </a:lvl5pPr>
            <a:extLst/>
          </a:lstStyle>
          <a:p>
            <a:pPr lvl="0"/>
            <a:r>
              <a:rPr lang="en-US" dirty="0" smtClean="0"/>
              <a:t>Click to edit Master text styles</a:t>
            </a:r>
          </a:p>
          <a:p>
            <a:pPr lvl="1"/>
            <a:r>
              <a:rPr lang="en-US" dirty="0" smtClean="0"/>
              <a:t>Second level</a:t>
            </a:r>
          </a:p>
          <a:p>
            <a:pPr lvl="2"/>
            <a:r>
              <a:rPr lang="en-US" dirty="0" smtClean="0"/>
              <a:t>Third level</a:t>
            </a:r>
          </a:p>
        </p:txBody>
      </p:sp>
      <p:sp>
        <p:nvSpPr>
          <p:cNvPr id="7" name="Title 6"/>
          <p:cNvSpPr>
            <a:spLocks noGrp="1"/>
          </p:cNvSpPr>
          <p:nvPr>
            <p:ph type="title"/>
          </p:nvPr>
        </p:nvSpPr>
        <p:spPr>
          <a:xfrm>
            <a:off x="457200" y="152400"/>
            <a:ext cx="8229600" cy="563562"/>
          </a:xfrm>
        </p:spPr>
        <p:txBody>
          <a:bodyPr rtlCol="0"/>
          <a:lstStyle>
            <a:lvl1pPr algn="ctr">
              <a:defRPr sz="3000" b="1" i="1">
                <a:solidFill>
                  <a:srgbClr val="002060"/>
                </a:solidFill>
                <a:latin typeface="Calibri" pitchFamily="34" charset="0"/>
                <a:cs typeface="Calibri" pitchFamily="34" charset="0"/>
              </a:defRPr>
            </a:lvl1pPr>
            <a:extLst/>
          </a:lstStyle>
          <a:p>
            <a:r>
              <a:rPr lang="en-US" dirty="0" smtClean="0"/>
              <a:t>Click to edit Master title style</a:t>
            </a:r>
            <a:endParaRPr lang="en-US" dirty="0"/>
          </a:p>
        </p:txBody>
      </p:sp>
      <p:sp>
        <p:nvSpPr>
          <p:cNvPr id="10" name="Slide Number Placeholder 8"/>
          <p:cNvSpPr>
            <a:spLocks noGrp="1"/>
          </p:cNvSpPr>
          <p:nvPr>
            <p:ph type="sldNum" sz="quarter" idx="12"/>
          </p:nvPr>
        </p:nvSpPr>
        <p:spPr>
          <a:xfrm>
            <a:off x="7543800" y="76200"/>
            <a:ext cx="1471613" cy="365125"/>
          </a:xfrm>
          <a:prstGeom prst="rect">
            <a:avLst/>
          </a:prstGeom>
        </p:spPr>
        <p:txBody>
          <a:bodyPr/>
          <a:lstStyle>
            <a:lvl1pPr>
              <a:defRPr sz="1200" b="1">
                <a:solidFill>
                  <a:srgbClr val="002060"/>
                </a:solidFill>
                <a:latin typeface="Calibri" pitchFamily="34" charset="0"/>
                <a:cs typeface="Calibri" pitchFamily="34" charset="0"/>
              </a:defRPr>
            </a:lvl1pPr>
          </a:lstStyle>
          <a:p>
            <a:pPr>
              <a:defRPr/>
            </a:pPr>
            <a:fld id="{4EF41C89-3871-4074-838B-EA2B16151524}" type="slidenum">
              <a:rPr lang="en-US" smtClean="0"/>
              <a:pPr>
                <a:defRPr/>
              </a:pPr>
              <a:t>‹#›</a:t>
            </a:fld>
            <a:endParaRPr lang="en-US" dirty="0"/>
          </a:p>
        </p:txBody>
      </p:sp>
    </p:spTree>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0" rIns="0" bIns="0" rtlCol="0">
            <a:noAutofit/>
          </a:bodyPr>
          <a:lstStyle>
            <a:lvl1pPr>
              <a:defRPr dirty="0" smtClean="0">
                <a:solidFill>
                  <a:srgbClr val="50534D"/>
                </a:solidFill>
              </a:defRPr>
            </a:lvl1pPr>
            <a:lvl2pPr>
              <a:defRPr dirty="0" smtClean="0"/>
            </a:lvl2pPr>
            <a:lvl3pPr>
              <a:defRPr dirty="0" smtClean="0"/>
            </a:lvl3pPr>
            <a:lvl4pPr>
              <a:defRPr dirty="0" smtClean="0"/>
            </a:lvl4pPr>
            <a:lvl5pPr>
              <a:defRPr dirty="0"/>
            </a:lvl5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endParaRPr dirty="0"/>
          </a:p>
        </p:txBody>
      </p:sp>
      <p:sp>
        <p:nvSpPr>
          <p:cNvPr id="4" name="Title 3"/>
          <p:cNvSpPr>
            <a:spLocks noGrp="1"/>
          </p:cNvSpPr>
          <p:nvPr>
            <p:ph type="title"/>
          </p:nvPr>
        </p:nvSpPr>
        <p:spPr/>
        <p:txBody>
          <a:bodyPr/>
          <a:lstStyle>
            <a:lvl1pPr>
              <a:defRPr>
                <a:solidFill>
                  <a:srgbClr val="00245D"/>
                </a:solidFill>
              </a:defRPr>
            </a:lvl1pPr>
          </a:lstStyle>
          <a:p>
            <a:r>
              <a:rPr dirty="0" smtClean="0"/>
              <a:t>Click to edit Master title style</a:t>
            </a:r>
            <a:endParaRPr dirty="0"/>
          </a:p>
        </p:txBody>
      </p:sp>
    </p:spTree>
    <p:extLst>
      <p:ext uri="{BB962C8B-B14F-4D97-AF65-F5344CB8AC3E}">
        <p14:creationId xmlns:p14="http://schemas.microsoft.com/office/powerpoint/2010/main" val="1680574252"/>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dirty="0" smtClean="0"/>
              <a:t>Click to edit Master title style</a:t>
            </a:r>
            <a:endParaRPr dirty="0"/>
          </a:p>
        </p:txBody>
      </p:sp>
    </p:spTree>
    <p:extLst>
      <p:ext uri="{BB962C8B-B14F-4D97-AF65-F5344CB8AC3E}">
        <p14:creationId xmlns:p14="http://schemas.microsoft.com/office/powerpoint/2010/main" val="3739804701"/>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dirty="0" smtClean="0"/>
              <a:t>Click to edit Master title style</a:t>
            </a:r>
            <a:endParaRPr dirty="0"/>
          </a:p>
        </p:txBody>
      </p:sp>
    </p:spTree>
    <p:extLst>
      <p:ext uri="{BB962C8B-B14F-4D97-AF65-F5344CB8AC3E}">
        <p14:creationId xmlns:p14="http://schemas.microsoft.com/office/powerpoint/2010/main" val="3739804701"/>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1167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1167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11671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hidden="1"/>
          <p:cNvSpPr>
            <a:spLocks noGrp="1"/>
          </p:cNvSpPr>
          <p:nvPr>
            <p:ph type="sldNum" sz="quarter" idx="10"/>
          </p:nvPr>
        </p:nvSpPr>
        <p:spPr>
          <a:xfrm>
            <a:off x="8187359" y="6562173"/>
            <a:ext cx="637148" cy="123111"/>
          </a:xfrm>
          <a:prstGeom prst="rect">
            <a:avLst/>
          </a:prstGeom>
        </p:spPr>
        <p:txBody>
          <a:bodyPr/>
          <a:lstStyle/>
          <a:p>
            <a:pPr defTabSz="957824" fontAlgn="auto">
              <a:spcBef>
                <a:spcPts val="0"/>
              </a:spcBef>
              <a:spcAft>
                <a:spcPts val="0"/>
              </a:spcAft>
            </a:pPr>
            <a:fld id="{D1F8AC67-8649-4DF3-896E-D4ABC81FCA57}" type="slidenum">
              <a:rPr sz="1900">
                <a:solidFill>
                  <a:srgbClr val="00245D"/>
                </a:solidFill>
                <a:latin typeface="Arial"/>
                <a:cs typeface="+mn-cs"/>
              </a:rPr>
              <a:pPr defTabSz="957824" fontAlgn="auto">
                <a:spcBef>
                  <a:spcPts val="0"/>
                </a:spcBef>
                <a:spcAft>
                  <a:spcPts val="0"/>
                </a:spcAft>
              </a:pPr>
              <a:t>‹#›</a:t>
            </a:fld>
            <a:endParaRPr sz="1900" dirty="0">
              <a:solidFill>
                <a:srgbClr val="00245D"/>
              </a:solidFill>
              <a:latin typeface="Arial"/>
              <a:cs typeface="+mn-cs"/>
            </a:endParaRPr>
          </a:p>
        </p:txBody>
      </p:sp>
    </p:spTree>
    <p:extLst>
      <p:ext uri="{BB962C8B-B14F-4D97-AF65-F5344CB8AC3E}">
        <p14:creationId xmlns:p14="http://schemas.microsoft.com/office/powerpoint/2010/main" val="3638645312"/>
      </p:ext>
    </p:extLst>
  </p:cSld>
  <p:clrMapOvr>
    <a:masterClrMapping/>
  </p:clrMapOvr>
  <p:timing>
    <p:tnLst>
      <p:par>
        <p:cTn id="1" dur="indefinite" restart="never" nodeType="tmRoot"/>
      </p:par>
    </p:tnLst>
  </p:timing>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0" rIns="0" bIns="0" rtlCol="0">
            <a:noAutofit/>
          </a:bodyPr>
          <a:lstStyle>
            <a:lvl1pPr>
              <a:defRPr dirty="0" smtClean="0">
                <a:solidFill>
                  <a:srgbClr val="50534D"/>
                </a:solidFill>
              </a:defRPr>
            </a:lvl1pPr>
            <a:lvl2pPr>
              <a:defRPr dirty="0" smtClean="0"/>
            </a:lvl2pPr>
            <a:lvl3pPr>
              <a:defRPr dirty="0" smtClean="0"/>
            </a:lvl3pPr>
            <a:lvl4pPr>
              <a:defRPr dirty="0" smtClean="0"/>
            </a:lvl4pPr>
            <a:lvl5pPr>
              <a:defRPr dirty="0"/>
            </a:lvl5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endParaRPr dirty="0"/>
          </a:p>
        </p:txBody>
      </p:sp>
      <p:sp>
        <p:nvSpPr>
          <p:cNvPr id="4" name="Title 3"/>
          <p:cNvSpPr>
            <a:spLocks noGrp="1"/>
          </p:cNvSpPr>
          <p:nvPr>
            <p:ph type="title"/>
          </p:nvPr>
        </p:nvSpPr>
        <p:spPr/>
        <p:txBody>
          <a:bodyPr/>
          <a:lstStyle>
            <a:lvl1pPr>
              <a:defRPr>
                <a:solidFill>
                  <a:srgbClr val="00245D"/>
                </a:solidFill>
              </a:defRPr>
            </a:lvl1pPr>
          </a:lstStyle>
          <a:p>
            <a:r>
              <a:rPr dirty="0" smtClean="0"/>
              <a:t>Click to edit Master title style</a:t>
            </a:r>
            <a:endParaRPr dirty="0"/>
          </a:p>
        </p:txBody>
      </p:sp>
    </p:spTree>
    <p:extLst>
      <p:ext uri="{BB962C8B-B14F-4D97-AF65-F5344CB8AC3E}">
        <p14:creationId xmlns:p14="http://schemas.microsoft.com/office/powerpoint/2010/main" val="1680574252"/>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2pPr>
              <a:defRPr/>
            </a:lvl2pPr>
            <a:lvl3pPr marL="685800" indent="-165100">
              <a:buFont typeface="Courier New" pitchFamily="49" charset="0"/>
              <a:buChar char="o"/>
              <a:defRPr sz="1400"/>
            </a:lvl3pPr>
            <a:lvl4pPr marL="857250" indent="-171450">
              <a:buFont typeface="Wingdings" pitchFamily="2" charset="2"/>
              <a:buChar char="§"/>
              <a:defRPr sz="1200"/>
            </a:lvl4pPr>
            <a:lvl5pPr marL="977900" indent="-114300">
              <a:buFont typeface="Arial" pitchFamily="34" charset="0"/>
              <a:buChar char="•"/>
              <a:defRPr sz="1200"/>
            </a:lvl5pPr>
            <a:lvl6pPr marL="846137" indent="0">
              <a:buNone/>
              <a:defRPr/>
            </a:lvl6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5" name="Text Placeholder 5"/>
          <p:cNvSpPr>
            <a:spLocks noGrp="1"/>
          </p:cNvSpPr>
          <p:nvPr>
            <p:ph type="body" sz="quarter" idx="10"/>
          </p:nvPr>
        </p:nvSpPr>
        <p:spPr>
          <a:xfrm>
            <a:off x="2690813" y="5943600"/>
            <a:ext cx="5735637" cy="330200"/>
          </a:xfrm>
        </p:spPr>
        <p:txBody>
          <a:bodyPr anchor="b"/>
          <a:lstStyle>
            <a:lvl1pPr marL="0" indent="0" algn="r">
              <a:spcBef>
                <a:spcPts val="0"/>
              </a:spcBef>
              <a:buFontTx/>
              <a:buNone/>
              <a:defRPr sz="850"/>
            </a:lvl1pPr>
            <a:lvl2pPr marL="201613" indent="0" algn="r">
              <a:buFontTx/>
              <a:buNone/>
              <a:defRPr sz="800"/>
            </a:lvl2pPr>
            <a:lvl3pPr marL="377825" indent="0" algn="r">
              <a:buFontTx/>
              <a:buNone/>
              <a:defRPr sz="800"/>
            </a:lvl3pPr>
            <a:lvl4pPr marL="523875" indent="0" algn="r">
              <a:buFontTx/>
              <a:buNone/>
              <a:defRPr sz="800"/>
            </a:lvl4pPr>
            <a:lvl5pPr marL="655637" indent="0" algn="r">
              <a:buFontTx/>
              <a:buNone/>
              <a:defRPr sz="800"/>
            </a:lvl5pPr>
          </a:lstStyle>
          <a:p>
            <a:pPr lvl="0"/>
            <a:r>
              <a:rPr lang="en-US" smtClean="0"/>
              <a:t>Click to edit Master text styles</a:t>
            </a:r>
          </a:p>
        </p:txBody>
      </p:sp>
    </p:spTree>
    <p:extLst>
      <p:ext uri="{BB962C8B-B14F-4D97-AF65-F5344CB8AC3E}">
        <p14:creationId xmlns:p14="http://schemas.microsoft.com/office/powerpoint/2010/main" val="74534206"/>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0" rIns="0" bIns="0" rtlCol="0">
            <a:noAutofit/>
          </a:bodyPr>
          <a:lstStyle>
            <a:lvl1pPr>
              <a:defRPr dirty="0" smtClean="0">
                <a:solidFill>
                  <a:srgbClr val="50534D"/>
                </a:solidFill>
              </a:defRPr>
            </a:lvl1pPr>
            <a:lvl2pPr>
              <a:defRPr dirty="0" smtClean="0"/>
            </a:lvl2pPr>
            <a:lvl3pPr>
              <a:defRPr dirty="0" smtClean="0"/>
            </a:lvl3pPr>
            <a:lvl4pPr>
              <a:defRPr dirty="0" smtClean="0"/>
            </a:lvl4pPr>
            <a:lvl5pPr>
              <a:defRPr dirty="0"/>
            </a:lvl5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endParaRPr dirty="0"/>
          </a:p>
        </p:txBody>
      </p:sp>
      <p:sp>
        <p:nvSpPr>
          <p:cNvPr id="4" name="Title 3"/>
          <p:cNvSpPr>
            <a:spLocks noGrp="1"/>
          </p:cNvSpPr>
          <p:nvPr>
            <p:ph type="title"/>
          </p:nvPr>
        </p:nvSpPr>
        <p:spPr/>
        <p:txBody>
          <a:bodyPr/>
          <a:lstStyle>
            <a:lvl1pPr>
              <a:defRPr>
                <a:solidFill>
                  <a:srgbClr val="00245D"/>
                </a:solidFill>
              </a:defRPr>
            </a:lvl1pPr>
          </a:lstStyle>
          <a:p>
            <a:r>
              <a:rPr dirty="0" smtClean="0"/>
              <a:t>Click to edit Master title style</a:t>
            </a:r>
            <a:endParaRPr dirty="0"/>
          </a:p>
        </p:txBody>
      </p:sp>
    </p:spTree>
    <p:extLst>
      <p:ext uri="{BB962C8B-B14F-4D97-AF65-F5344CB8AC3E}">
        <p14:creationId xmlns:p14="http://schemas.microsoft.com/office/powerpoint/2010/main" val="16805742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2" name="Title 1"/>
          <p:cNvSpPr>
            <a:spLocks noGrp="1"/>
          </p:cNvSpPr>
          <p:nvPr>
            <p:ph type="title"/>
          </p:nvPr>
        </p:nvSpPr>
        <p:spPr>
          <a:xfrm>
            <a:off x="323850" y="122238"/>
            <a:ext cx="8496300" cy="427037"/>
          </a:xfrm>
        </p:spPr>
        <p:txBody>
          <a:bodyPr/>
          <a:lstStyle>
            <a:lvl1pPr>
              <a:defRPr sz="3000" b="1" i="1">
                <a:solidFill>
                  <a:srgbClr val="002060"/>
                </a:solidFill>
                <a:effectLst>
                  <a:outerShdw blurRad="38100" dist="38100" dir="2700000" algn="tl">
                    <a:srgbClr val="000000">
                      <a:alpha val="43137"/>
                    </a:srgbClr>
                  </a:outerShdw>
                </a:effectLst>
                <a:latin typeface="Calibri" pitchFamily="34" charset="0"/>
                <a:cs typeface="Calibri"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323850" y="838200"/>
            <a:ext cx="8496300" cy="5399112"/>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06679951"/>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vert="horz" lIns="0" tIns="0" rIns="0" bIns="0" rtlCol="0">
            <a:noAutofit/>
          </a:bodyPr>
          <a:lstStyle>
            <a:lvl1pPr>
              <a:defRPr dirty="0" smtClean="0">
                <a:solidFill>
                  <a:srgbClr val="50534D"/>
                </a:solidFill>
              </a:defRPr>
            </a:lvl1pPr>
            <a:lvl2pPr>
              <a:defRPr dirty="0" smtClean="0"/>
            </a:lvl2pPr>
            <a:lvl3pPr>
              <a:defRPr dirty="0" smtClean="0"/>
            </a:lvl3pPr>
            <a:lvl4pPr>
              <a:defRPr dirty="0" smtClean="0"/>
            </a:lvl4pPr>
            <a:lvl5pPr>
              <a:defRPr dirty="0"/>
            </a:lvl5p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endParaRPr dirty="0"/>
          </a:p>
        </p:txBody>
      </p:sp>
      <p:sp>
        <p:nvSpPr>
          <p:cNvPr id="4" name="Title 3"/>
          <p:cNvSpPr>
            <a:spLocks noGrp="1"/>
          </p:cNvSpPr>
          <p:nvPr>
            <p:ph type="title"/>
          </p:nvPr>
        </p:nvSpPr>
        <p:spPr/>
        <p:txBody>
          <a:bodyPr/>
          <a:lstStyle>
            <a:lvl1pPr>
              <a:defRPr>
                <a:solidFill>
                  <a:srgbClr val="00245D"/>
                </a:solidFill>
              </a:defRPr>
            </a:lvl1pPr>
          </a:lstStyle>
          <a:p>
            <a:r>
              <a:rPr dirty="0" smtClean="0"/>
              <a:t>Click to edit Master title style</a:t>
            </a:r>
            <a:endParaRPr dirty="0"/>
          </a:p>
        </p:txBody>
      </p:sp>
    </p:spTree>
    <p:extLst>
      <p:ext uri="{BB962C8B-B14F-4D97-AF65-F5344CB8AC3E}">
        <p14:creationId xmlns:p14="http://schemas.microsoft.com/office/powerpoint/2010/main" val="1680574252"/>
      </p:ext>
    </p:extLst>
  </p:cSld>
  <p:clrMapOvr>
    <a:masterClrMapping/>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F988C36-5650-4FBD-9719-70EB65BF45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08926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F988C36-5650-4FBD-9719-70EB65BF45F5}"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0892680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sz="3500" b="0">
                <a:latin typeface="Calibri" pitchFamily="34" charset="0"/>
                <a:cs typeface="Calibri" pitchFamily="34" charset="0"/>
              </a:defRPr>
            </a:lvl1pPr>
          </a:lstStyle>
          <a:p>
            <a:r>
              <a:rPr lang="en-US" dirty="0" smtClean="0"/>
              <a:t>Click to edit Master title style</a:t>
            </a:r>
            <a:endParaRPr lang="en-US" dirty="0"/>
          </a:p>
        </p:txBody>
      </p:sp>
      <p:sp>
        <p:nvSpPr>
          <p:cNvPr id="16" name="Content Placeholder 15"/>
          <p:cNvSpPr>
            <a:spLocks noGrp="1"/>
          </p:cNvSpPr>
          <p:nvPr>
            <p:ph sz="quarter" idx="10"/>
          </p:nvPr>
        </p:nvSpPr>
        <p:spPr>
          <a:xfrm>
            <a:off x="228600" y="1524000"/>
            <a:ext cx="8686800" cy="4191000"/>
          </a:xfrm>
        </p:spPr>
        <p:txBody>
          <a:bodyPr/>
          <a:lstStyle>
            <a:lvl1pPr>
              <a:defRPr>
                <a:latin typeface="Calibri" pitchFamily="34" charset="0"/>
                <a:cs typeface="Calibri" pitchFamily="34" charset="0"/>
              </a:defRPr>
            </a:lvl1pPr>
            <a:lvl2pPr>
              <a:defRPr>
                <a:latin typeface="Calibri" pitchFamily="34" charset="0"/>
                <a:cs typeface="Calibri" pitchFamily="34" charset="0"/>
              </a:defRPr>
            </a:lvl2pPr>
            <a:lvl3pPr>
              <a:defRPr>
                <a:latin typeface="Calibri" pitchFamily="34" charset="0"/>
                <a:cs typeface="Calibri" pitchFamily="34" charset="0"/>
              </a:defRPr>
            </a:lvl3pPr>
            <a:lvl4pPr>
              <a:defRPr>
                <a:latin typeface="Calibri" pitchFamily="34" charset="0"/>
                <a:cs typeface="Calibri" pitchFamily="34" charset="0"/>
              </a:defRPr>
            </a:lvl4pPr>
            <a:lvl5pPr>
              <a:defRPr>
                <a:latin typeface="Calibri" pitchFamily="34" charset="0"/>
                <a:cs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4" name="Picture 4" descr="ma"/>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11"/>
          <p:cNvSpPr txBox="1">
            <a:spLocks noChangeArrowheads="1"/>
          </p:cNvSpPr>
          <p:nvPr userDrawn="1"/>
        </p:nvSpPr>
        <p:spPr bwMode="auto">
          <a:xfrm>
            <a:off x="4346575" y="6527800"/>
            <a:ext cx="39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45720" rIns="45720">
            <a:spAutoFit/>
          </a:bodyPr>
          <a:lstStyle>
            <a:lvl1pPr eaLnBrk="0" hangingPunct="0">
              <a:defRPr sz="1200">
                <a:solidFill>
                  <a:schemeClr val="tx1"/>
                </a:solidFill>
                <a:latin typeface="Arial" charset="0"/>
                <a:cs typeface="Arial" charset="0"/>
              </a:defRPr>
            </a:lvl1pPr>
            <a:lvl2pPr marL="742950" indent="-285750" eaLnBrk="0" hangingPunct="0">
              <a:defRPr sz="1200">
                <a:solidFill>
                  <a:schemeClr val="tx1"/>
                </a:solidFill>
                <a:latin typeface="Arial" charset="0"/>
                <a:cs typeface="Arial" charset="0"/>
              </a:defRPr>
            </a:lvl2pPr>
            <a:lvl3pPr marL="1143000" indent="-228600" eaLnBrk="0" hangingPunct="0">
              <a:defRPr sz="1200">
                <a:solidFill>
                  <a:schemeClr val="tx1"/>
                </a:solidFill>
                <a:latin typeface="Arial" charset="0"/>
                <a:cs typeface="Arial" charset="0"/>
              </a:defRPr>
            </a:lvl3pPr>
            <a:lvl4pPr marL="1600200" indent="-228600" eaLnBrk="0" hangingPunct="0">
              <a:defRPr sz="1200">
                <a:solidFill>
                  <a:schemeClr val="tx1"/>
                </a:solidFill>
                <a:latin typeface="Arial" charset="0"/>
                <a:cs typeface="Arial" charset="0"/>
              </a:defRPr>
            </a:lvl4pPr>
            <a:lvl5pPr marL="2057400" indent="-228600" eaLnBrk="0" hangingPunct="0">
              <a:defRPr sz="1200">
                <a:solidFill>
                  <a:schemeClr val="tx1"/>
                </a:solidFill>
                <a:latin typeface="Arial" charset="0"/>
                <a:cs typeface="Arial" charset="0"/>
              </a:defRPr>
            </a:lvl5pPr>
            <a:lvl6pPr marL="2514600" indent="-228600" eaLnBrk="0" fontAlgn="base" hangingPunct="0">
              <a:spcBef>
                <a:spcPct val="0"/>
              </a:spcBef>
              <a:spcAft>
                <a:spcPct val="0"/>
              </a:spcAft>
              <a:defRPr sz="1200">
                <a:solidFill>
                  <a:schemeClr val="tx1"/>
                </a:solidFill>
                <a:latin typeface="Arial" charset="0"/>
                <a:cs typeface="Arial" charset="0"/>
              </a:defRPr>
            </a:lvl6pPr>
            <a:lvl7pPr marL="2971800" indent="-228600" eaLnBrk="0" fontAlgn="base" hangingPunct="0">
              <a:spcBef>
                <a:spcPct val="0"/>
              </a:spcBef>
              <a:spcAft>
                <a:spcPct val="0"/>
              </a:spcAft>
              <a:defRPr sz="1200">
                <a:solidFill>
                  <a:schemeClr val="tx1"/>
                </a:solidFill>
                <a:latin typeface="Arial" charset="0"/>
                <a:cs typeface="Arial" charset="0"/>
              </a:defRPr>
            </a:lvl7pPr>
            <a:lvl8pPr marL="3429000" indent="-228600" eaLnBrk="0" fontAlgn="base" hangingPunct="0">
              <a:spcBef>
                <a:spcPct val="0"/>
              </a:spcBef>
              <a:spcAft>
                <a:spcPct val="0"/>
              </a:spcAft>
              <a:defRPr sz="1200">
                <a:solidFill>
                  <a:schemeClr val="tx1"/>
                </a:solidFill>
                <a:latin typeface="Arial" charset="0"/>
                <a:cs typeface="Arial" charset="0"/>
              </a:defRPr>
            </a:lvl8pPr>
            <a:lvl9pPr marL="3886200" indent="-228600" eaLnBrk="0" fontAlgn="base" hangingPunct="0">
              <a:spcBef>
                <a:spcPct val="0"/>
              </a:spcBef>
              <a:spcAft>
                <a:spcPct val="0"/>
              </a:spcAft>
              <a:defRPr sz="1200">
                <a:solidFill>
                  <a:schemeClr val="tx1"/>
                </a:solidFill>
                <a:latin typeface="Arial" charset="0"/>
                <a:cs typeface="Arial" charset="0"/>
              </a:defRPr>
            </a:lvl9pPr>
          </a:lstStyle>
          <a:p>
            <a:pPr algn="ctr" eaLnBrk="1" hangingPunct="1">
              <a:spcBef>
                <a:spcPct val="50000"/>
              </a:spcBef>
              <a:defRPr/>
            </a:pPr>
            <a:fld id="{0F2CE166-A634-44FB-BC1B-51E7140AD3B3}" type="slidenum">
              <a:rPr lang="en-US" sz="1100" smtClean="0">
                <a:solidFill>
                  <a:srgbClr val="002060"/>
                </a:solidFill>
                <a:latin typeface="Calibri" pitchFamily="34" charset="0"/>
                <a:cs typeface="Calibri" pitchFamily="34" charset="0"/>
              </a:rPr>
              <a:pPr algn="ctr" eaLnBrk="1" hangingPunct="1">
                <a:spcBef>
                  <a:spcPct val="50000"/>
                </a:spcBef>
                <a:defRPr/>
              </a:pPr>
              <a:t>‹#›</a:t>
            </a:fld>
            <a:endParaRPr lang="en-US" sz="1100" dirty="0" smtClean="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218471144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2D637632-6083-4D88-822C-E3BDCE355C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4152181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Title Slide - RIGHT title v2">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45920" y="3962400"/>
            <a:ext cx="7426960" cy="1249680"/>
          </a:xfrm>
          <a:prstGeom prst="rect">
            <a:avLst/>
          </a:prstGeom>
        </p:spPr>
        <p:txBody>
          <a:bodyPr anchor="ctr" anchorCtr="0">
            <a:normAutofit/>
          </a:bodyPr>
          <a:lstStyle>
            <a:lvl1pPr marL="0" indent="0" algn="r">
              <a:buNone/>
              <a:defRPr>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10" name="Title 9"/>
          <p:cNvSpPr>
            <a:spLocks noGrp="1"/>
          </p:cNvSpPr>
          <p:nvPr>
            <p:ph type="title"/>
          </p:nvPr>
        </p:nvSpPr>
        <p:spPr>
          <a:xfrm>
            <a:off x="1661160" y="1630680"/>
            <a:ext cx="7406640" cy="2255520"/>
          </a:xfrm>
          <a:prstGeom prst="rect">
            <a:avLst/>
          </a:prstGeom>
        </p:spPr>
        <p:txBody>
          <a:bodyPr anchor="ctr" anchorCtr="0">
            <a:normAutofit/>
          </a:bodyPr>
          <a:lstStyle>
            <a:lvl1pPr algn="r">
              <a:defRPr b="1">
                <a:solidFill>
                  <a:schemeClr val="bg1"/>
                </a:solidFill>
                <a:latin typeface="Century Gothic" pitchFamily="34" charset="0"/>
              </a:defRPr>
            </a:lvl1pPr>
          </a:lstStyle>
          <a:p>
            <a:r>
              <a:rPr lang="en-US" smtClean="0"/>
              <a:t>Click to edit Master title style</a:t>
            </a:r>
            <a:endParaRPr lang="en-US" dirty="0"/>
          </a:p>
        </p:txBody>
      </p:sp>
      <p:pic>
        <p:nvPicPr>
          <p:cNvPr id="9" name="Picture 8" descr="Rotman-UofT-logo-blue.png"/>
          <p:cNvPicPr>
            <a:picLocks noChangeAspect="1"/>
          </p:cNvPicPr>
          <p:nvPr userDrawn="1"/>
        </p:nvPicPr>
        <p:blipFill>
          <a:blip r:embed="rId2" cstate="print"/>
          <a:stretch>
            <a:fillRect/>
          </a:stretch>
        </p:blipFill>
        <p:spPr>
          <a:xfrm>
            <a:off x="1828800" y="5638800"/>
            <a:ext cx="2743200" cy="616006"/>
          </a:xfrm>
          <a:prstGeom prst="rect">
            <a:avLst/>
          </a:prstGeom>
          <a:noFill/>
          <a:ln>
            <a:noFill/>
          </a:ln>
        </p:spPr>
      </p:pic>
      <p:pic>
        <p:nvPicPr>
          <p:cNvPr id="11" name="Picture 10" descr="a-new-way-to-think-PANTONE280C.png"/>
          <p:cNvPicPr>
            <a:picLocks noChangeAspect="1"/>
          </p:cNvPicPr>
          <p:nvPr userDrawn="1"/>
        </p:nvPicPr>
        <p:blipFill>
          <a:blip r:embed="rId3" cstate="print"/>
          <a:stretch>
            <a:fillRect/>
          </a:stretch>
        </p:blipFill>
        <p:spPr>
          <a:xfrm>
            <a:off x="1828800" y="6368886"/>
            <a:ext cx="2743200" cy="159434"/>
          </a:xfrm>
          <a:prstGeom prst="rect">
            <a:avLst/>
          </a:prstGeom>
          <a:noFill/>
          <a:ln>
            <a:noFill/>
          </a:ln>
        </p:spPr>
      </p:pic>
      <p:pic>
        <p:nvPicPr>
          <p:cNvPr id="12" name="Picture 11" descr="ICPM Logo_Final copy.png"/>
          <p:cNvPicPr>
            <a:picLocks noChangeAspect="1"/>
          </p:cNvPicPr>
          <p:nvPr userDrawn="1"/>
        </p:nvPicPr>
        <p:blipFill>
          <a:blip r:embed="rId4" cstate="print">
            <a:clrChange>
              <a:clrFrom>
                <a:srgbClr val="FFFFFF"/>
              </a:clrFrom>
              <a:clrTo>
                <a:srgbClr val="FFFFFF">
                  <a:alpha val="0"/>
                </a:srgbClr>
              </a:clrTo>
            </a:clrChange>
          </a:blip>
          <a:stretch>
            <a:fillRect/>
          </a:stretch>
        </p:blipFill>
        <p:spPr>
          <a:xfrm>
            <a:off x="1676400" y="199977"/>
            <a:ext cx="2743200" cy="1247823"/>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Title 9"/>
          <p:cNvSpPr>
            <a:spLocks noGrp="1"/>
          </p:cNvSpPr>
          <p:nvPr>
            <p:ph type="title"/>
          </p:nvPr>
        </p:nvSpPr>
        <p:spPr/>
        <p:txBody>
          <a:bodyPr/>
          <a:lstStyle/>
          <a:p>
            <a:r>
              <a:rPr lang="en-US" smtClean="0"/>
              <a:t>Click to edit Master title style</a:t>
            </a:r>
            <a:endParaRPr lang="en-US"/>
          </a:p>
        </p:txBody>
      </p:sp>
      <p:cxnSp>
        <p:nvCxnSpPr>
          <p:cNvPr id="9" name="Straight Connector 8"/>
          <p:cNvCxnSpPr/>
          <p:nvPr userDrawn="1"/>
        </p:nvCxnSpPr>
        <p:spPr bwMode="auto">
          <a:xfrm>
            <a:off x="228600" y="6477000"/>
            <a:ext cx="2514600" cy="0"/>
          </a:xfrm>
          <a:prstGeom prst="line">
            <a:avLst/>
          </a:prstGeom>
          <a:noFill/>
          <a:ln w="9525" cap="flat" cmpd="sng" algn="ctr">
            <a:noFill/>
            <a:prstDash val="solid"/>
            <a:round/>
            <a:headEnd type="none" w="med" len="med"/>
            <a:tailEnd type="none" w="med" len="med"/>
          </a:ln>
          <a:effectLst>
            <a:outerShdw dist="28398" dir="3806097" algn="ctr" rotWithShape="0">
              <a:schemeClr val="bg2"/>
            </a:outerShdw>
          </a:effectLst>
        </p:spPr>
      </p:cxnSp>
    </p:spTree>
    <p:extLst>
      <p:ext uri="{BB962C8B-B14F-4D97-AF65-F5344CB8AC3E}">
        <p14:creationId xmlns:p14="http://schemas.microsoft.com/office/powerpoint/2010/main" val="255849524"/>
      </p:ext>
    </p:extLst>
  </p:cSld>
  <p:clrMapOvr>
    <a:masterClrMapping/>
  </p:clrMapOvr>
  <p:transition>
    <p:wipe dir="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Paragraph">
    <p:spTree>
      <p:nvGrpSpPr>
        <p:cNvPr id="1" name=""/>
        <p:cNvGrpSpPr/>
        <p:nvPr/>
      </p:nvGrpSpPr>
      <p:grpSpPr>
        <a:xfrm>
          <a:off x="0" y="0"/>
          <a:ext cx="0" cy="0"/>
          <a:chOff x="0" y="0"/>
          <a:chExt cx="0" cy="0"/>
        </a:xfrm>
      </p:grpSpPr>
      <p:sp>
        <p:nvSpPr>
          <p:cNvPr id="2" name="Title 1"/>
          <p:cNvSpPr>
            <a:spLocks noGrp="1"/>
          </p:cNvSpPr>
          <p:nvPr>
            <p:ph type="title"/>
          </p:nvPr>
        </p:nvSpPr>
        <p:spPr>
          <a:xfrm>
            <a:off x="91440" y="81280"/>
            <a:ext cx="8961120" cy="1127760"/>
          </a:xfrm>
          <a:prstGeom prst="rect">
            <a:avLst/>
          </a:prstGeom>
        </p:spPr>
        <p:txBody>
          <a:bodyPr anchor="ctr" anchorCtr="0">
            <a:normAutofit/>
          </a:bodyPr>
          <a:lstStyle>
            <a:lvl1pPr algn="l">
              <a:defRPr sz="3200" b="1">
                <a:solidFill>
                  <a:schemeClr val="bg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a:xfrm>
            <a:off x="91440" y="1447800"/>
            <a:ext cx="8961120" cy="4724400"/>
          </a:xfrm>
          <a:prstGeom prst="rect">
            <a:avLst/>
          </a:prstGeom>
        </p:spPr>
        <p:txBody>
          <a:bodyPr>
            <a:normAutofit/>
          </a:bodyPr>
          <a:lstStyle>
            <a:lvl1pPr marL="0" indent="0">
              <a:spcBef>
                <a:spcPts val="0"/>
              </a:spcBef>
              <a:buNone/>
              <a:defRPr>
                <a:solidFill>
                  <a:schemeClr val="tx2"/>
                </a:solidFill>
                <a:latin typeface="+mj-lt"/>
                <a:cs typeface="Arial" pitchFamily="34" charset="0"/>
              </a:defRPr>
            </a:lvl1pPr>
            <a:lvl2pPr marL="0" indent="0">
              <a:spcBef>
                <a:spcPts val="0"/>
              </a:spcBef>
              <a:buNone/>
              <a:defRPr>
                <a:solidFill>
                  <a:schemeClr val="tx2"/>
                </a:solidFill>
                <a:latin typeface="+mj-lt"/>
                <a:cs typeface="Arial" pitchFamily="34" charset="0"/>
              </a:defRPr>
            </a:lvl2pPr>
            <a:lvl3pPr marL="0" indent="0">
              <a:spcBef>
                <a:spcPts val="0"/>
              </a:spcBef>
              <a:buNone/>
              <a:defRPr>
                <a:solidFill>
                  <a:schemeClr val="tx2"/>
                </a:solidFill>
                <a:latin typeface="Arial" pitchFamily="34" charset="0"/>
                <a:cs typeface="Arial" pitchFamily="34" charset="0"/>
              </a:defRPr>
            </a:lvl3pPr>
            <a:lvl4pPr marL="0" indent="0">
              <a:spcBef>
                <a:spcPts val="0"/>
              </a:spcBef>
              <a:buNone/>
              <a:defRPr>
                <a:solidFill>
                  <a:schemeClr val="tx2"/>
                </a:solidFill>
                <a:latin typeface="Arial" pitchFamily="34" charset="0"/>
                <a:cs typeface="Arial" pitchFamily="34" charset="0"/>
              </a:defRPr>
            </a:lvl4pPr>
            <a:lvl5pPr marL="0" indent="0">
              <a:spcBef>
                <a:spcPts val="0"/>
              </a:spcBef>
              <a:buNone/>
              <a:defRPr>
                <a:solidFill>
                  <a:schemeClr val="tx2"/>
                </a:solidFill>
                <a:latin typeface="Arial" pitchFamily="34" charset="0"/>
                <a:cs typeface="Arial"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CPM Logo_Final copy.png"/>
          <p:cNvPicPr>
            <a:picLocks noChangeAspect="1"/>
          </p:cNvPicPr>
          <p:nvPr userDrawn="1"/>
        </p:nvPicPr>
        <p:blipFill>
          <a:blip r:embed="rId2" cstate="print">
            <a:clrChange>
              <a:clrFrom>
                <a:srgbClr val="FFFFFF"/>
              </a:clrFrom>
              <a:clrTo>
                <a:srgbClr val="FFFFFF">
                  <a:alpha val="0"/>
                </a:srgbClr>
              </a:clrTo>
            </a:clrChange>
          </a:blip>
          <a:srcRect r="24321" b="39516"/>
          <a:stretch>
            <a:fillRect/>
          </a:stretch>
        </p:blipFill>
        <p:spPr>
          <a:xfrm>
            <a:off x="8186753" y="6461497"/>
            <a:ext cx="881047" cy="320303"/>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11.xml"/><Relationship Id="rId1" Type="http://schemas.openxmlformats.org/officeDocument/2006/relationships/slideLayout" Target="../slideLayouts/slideLayout15.xml"/></Relationships>
</file>

<file path=ppt/slideMasters/_rels/slideMaster12.xml.rels><?xml version="1.0" encoding="UTF-8" standalone="yes"?>
<Relationships xmlns="http://schemas.openxmlformats.org/package/2006/relationships"><Relationship Id="rId2" Type="http://schemas.openxmlformats.org/officeDocument/2006/relationships/theme" Target="../theme/theme12.xml"/><Relationship Id="rId1" Type="http://schemas.openxmlformats.org/officeDocument/2006/relationships/slideLayout" Target="../slideLayouts/slideLayout16.xml"/></Relationships>
</file>

<file path=ppt/slideMasters/_rels/slideMaster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13.xml"/><Relationship Id="rId1" Type="http://schemas.openxmlformats.org/officeDocument/2006/relationships/slideLayout" Target="../slideLayouts/slideLayout17.xml"/></Relationships>
</file>

<file path=ppt/slideMasters/_rels/slideMaster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14.xml"/><Relationship Id="rId1" Type="http://schemas.openxmlformats.org/officeDocument/2006/relationships/slideLayout" Target="../slideLayouts/slideLayout18.xml"/></Relationships>
</file>

<file path=ppt/slideMasters/_rels/slideMaster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15.xml"/><Relationship Id="rId1" Type="http://schemas.openxmlformats.org/officeDocument/2006/relationships/slideLayout" Target="../slideLayouts/slideLayout19.xml"/></Relationships>
</file>

<file path=ppt/slideMasters/_rels/slideMaster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16.xml"/><Relationship Id="rId1" Type="http://schemas.openxmlformats.org/officeDocument/2006/relationships/slideLayout" Target="../slideLayouts/slideLayout20.xml"/></Relationships>
</file>

<file path=ppt/slideMasters/_rels/slideMaster17.xml.rels><?xml version="1.0" encoding="UTF-8" standalone="yes"?>
<Relationships xmlns="http://schemas.openxmlformats.org/package/2006/relationships"><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theme" Target="../theme/theme17.xml"/><Relationship Id="rId4" Type="http://schemas.openxmlformats.org/officeDocument/2006/relationships/image" Target="../media/image14.png"/></Relationships>
</file>

<file path=ppt/slideMasters/_rels/slideMaster18.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heme" Target="../theme/theme18.xml"/><Relationship Id="rId4" Type="http://schemas.openxmlformats.org/officeDocument/2006/relationships/image" Target="../media/image14.png"/></Relationships>
</file>

<file path=ppt/slideMasters/_rels/slideMaster19.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heme" Target="../theme/theme19.xml"/><Relationship Id="rId4" Type="http://schemas.openxmlformats.org/officeDocument/2006/relationships/image" Target="../media/image14.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7.xml"/></Relationships>
</file>

<file path=ppt/slideMasters/_rels/slideMaster20.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heme" Target="../theme/theme20.xml"/><Relationship Id="rId4" Type="http://schemas.openxmlformats.org/officeDocument/2006/relationships/image" Target="../media/image14.png"/></Relationships>
</file>

<file path=ppt/slideMasters/_rels/slideMaster21.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heme" Target="../theme/theme21.xml"/><Relationship Id="rId4" Type="http://schemas.openxmlformats.org/officeDocument/2006/relationships/image" Target="../media/image14.png"/></Relationships>
</file>

<file path=ppt/slideMasters/_rels/slideMaster2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heme" Target="../theme/theme22.xml"/><Relationship Id="rId4" Type="http://schemas.openxmlformats.org/officeDocument/2006/relationships/image" Target="../media/image14.png"/></Relationships>
</file>

<file path=ppt/slideMasters/_rels/slideMaster23.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heme" Target="../theme/theme23.xml"/><Relationship Id="rId4" Type="http://schemas.openxmlformats.org/officeDocument/2006/relationships/image" Target="../media/image14.png"/></Relationships>
</file>

<file path=ppt/slideMasters/_rels/slideMaster2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heme" Target="../theme/theme24.xml"/><Relationship Id="rId4" Type="http://schemas.openxmlformats.org/officeDocument/2006/relationships/image" Target="../media/image14.png"/></Relationships>
</file>

<file path=ppt/slideMasters/_rels/slideMaster25.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heme" Target="../theme/theme25.xml"/><Relationship Id="rId4" Type="http://schemas.openxmlformats.org/officeDocument/2006/relationships/image" Target="../media/image14.png"/></Relationships>
</file>

<file path=ppt/slideMasters/_rels/slideMaster26.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heme" Target="../theme/theme26.xml"/><Relationship Id="rId4" Type="http://schemas.openxmlformats.org/officeDocument/2006/relationships/image" Target="../media/image14.png"/></Relationships>
</file>

<file path=ppt/slideMasters/_rels/slideMaster27.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theme" Target="../theme/theme27.xml"/><Relationship Id="rId4" Type="http://schemas.openxmlformats.org/officeDocument/2006/relationships/image" Target="../media/image14.png"/></Relationships>
</file>

<file path=ppt/slideMasters/_rels/slideMaster28.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theme" Target="../theme/theme28.xml"/><Relationship Id="rId4" Type="http://schemas.openxmlformats.org/officeDocument/2006/relationships/image" Target="../media/image14.png"/></Relationships>
</file>

<file path=ppt/slideMasters/_rels/slideMaster29.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theme" Target="../theme/theme29.xml"/><Relationship Id="rId4" Type="http://schemas.openxmlformats.org/officeDocument/2006/relationships/image" Target="../media/image14.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3.xml"/><Relationship Id="rId1" Type="http://schemas.openxmlformats.org/officeDocument/2006/relationships/slideLayout" Target="../slideLayouts/slideLayout8.xml"/></Relationships>
</file>

<file path=ppt/slideMasters/_rels/slideMaster30.xml.rels><?xml version="1.0" encoding="UTF-8" standalone="yes"?>
<Relationships xmlns="http://schemas.openxmlformats.org/package/2006/relationships"><Relationship Id="rId3" Type="http://schemas.openxmlformats.org/officeDocument/2006/relationships/tags" Target="../tags/tag28.xml"/><Relationship Id="rId2" Type="http://schemas.openxmlformats.org/officeDocument/2006/relationships/tags" Target="../tags/tag27.xml"/><Relationship Id="rId1" Type="http://schemas.openxmlformats.org/officeDocument/2006/relationships/theme" Target="../theme/theme30.xml"/><Relationship Id="rId4" Type="http://schemas.openxmlformats.org/officeDocument/2006/relationships/image" Target="../media/image14.png"/></Relationships>
</file>

<file path=ppt/slideMasters/_rels/slideMaster31.xml.rels><?xml version="1.0" encoding="UTF-8" standalone="yes"?>
<Relationships xmlns="http://schemas.openxmlformats.org/package/2006/relationships"><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theme" Target="../theme/theme31.xml"/><Relationship Id="rId4" Type="http://schemas.openxmlformats.org/officeDocument/2006/relationships/image" Target="../media/image14.png"/></Relationships>
</file>

<file path=ppt/slideMasters/_rels/slideMaster32.xml.rels><?xml version="1.0" encoding="UTF-8" standalone="yes"?>
<Relationships xmlns="http://schemas.openxmlformats.org/package/2006/relationships"><Relationship Id="rId3" Type="http://schemas.openxmlformats.org/officeDocument/2006/relationships/tags" Target="../tags/tag32.xml"/><Relationship Id="rId2" Type="http://schemas.openxmlformats.org/officeDocument/2006/relationships/tags" Target="../tags/tag31.xml"/><Relationship Id="rId1" Type="http://schemas.openxmlformats.org/officeDocument/2006/relationships/theme" Target="../theme/theme32.xml"/><Relationship Id="rId4" Type="http://schemas.openxmlformats.org/officeDocument/2006/relationships/image" Target="../media/image14.png"/></Relationships>
</file>

<file path=ppt/slideMasters/_rels/slideMaster33.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heme" Target="../theme/theme33.xml"/><Relationship Id="rId4" Type="http://schemas.openxmlformats.org/officeDocument/2006/relationships/image" Target="../media/image14.png"/></Relationships>
</file>

<file path=ppt/slideMasters/_rels/slideMaster34.xml.rels><?xml version="1.0" encoding="UTF-8" standalone="yes"?>
<Relationships xmlns="http://schemas.openxmlformats.org/package/2006/relationships"><Relationship Id="rId3" Type="http://schemas.openxmlformats.org/officeDocument/2006/relationships/tags" Target="../tags/tag36.xml"/><Relationship Id="rId2" Type="http://schemas.openxmlformats.org/officeDocument/2006/relationships/tags" Target="../tags/tag35.xml"/><Relationship Id="rId1" Type="http://schemas.openxmlformats.org/officeDocument/2006/relationships/theme" Target="../theme/theme34.xml"/><Relationship Id="rId4" Type="http://schemas.openxmlformats.org/officeDocument/2006/relationships/image" Target="../media/image14.png"/></Relationships>
</file>

<file path=ppt/slideMasters/_rels/slideMaster35.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heme" Target="../theme/theme35.xml"/><Relationship Id="rId4" Type="http://schemas.openxmlformats.org/officeDocument/2006/relationships/image" Target="../media/image14.png"/></Relationships>
</file>

<file path=ppt/slideMasters/_rels/slideMaster36.xml.rels><?xml version="1.0" encoding="UTF-8" standalone="yes"?>
<Relationships xmlns="http://schemas.openxmlformats.org/package/2006/relationships"><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theme" Target="../theme/theme36.xml"/><Relationship Id="rId4" Type="http://schemas.openxmlformats.org/officeDocument/2006/relationships/image" Target="../media/image14.png"/></Relationships>
</file>

<file path=ppt/slideMasters/_rels/slideMaster37.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heme" Target="../theme/theme37.xml"/><Relationship Id="rId4" Type="http://schemas.openxmlformats.org/officeDocument/2006/relationships/image" Target="../media/image14.png"/></Relationships>
</file>

<file path=ppt/slideMasters/_rels/slideMaster38.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heme" Target="../theme/theme38.xml"/><Relationship Id="rId4" Type="http://schemas.openxmlformats.org/officeDocument/2006/relationships/image" Target="../media/image14.png"/></Relationships>
</file>

<file path=ppt/slideMasters/_rels/slideMaster39.xml.rels><?xml version="1.0" encoding="UTF-8" standalone="yes"?>
<Relationships xmlns="http://schemas.openxmlformats.org/package/2006/relationships"><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theme" Target="../theme/theme39.xml"/><Relationship Id="rId4" Type="http://schemas.openxmlformats.org/officeDocument/2006/relationships/image" Target="../media/image14.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4.xml"/><Relationship Id="rId1" Type="http://schemas.openxmlformats.org/officeDocument/2006/relationships/slideLayout" Target="../slideLayouts/slideLayout9.xml"/></Relationships>
</file>

<file path=ppt/slideMasters/_rels/slideMaster40.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heme" Target="../theme/theme40.xml"/><Relationship Id="rId4" Type="http://schemas.openxmlformats.org/officeDocument/2006/relationships/image" Target="../media/image14.png"/></Relationships>
</file>

<file path=ppt/slideMasters/_rels/slideMaster4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theme" Target="../theme/theme41.xml"/></Relationships>
</file>

<file path=ppt/slideMasters/_rels/slideMaster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theme" Target="../theme/theme42.xml"/></Relationships>
</file>

<file path=ppt/slideMasters/_rels/slideMaster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theme" Target="../theme/theme43.xml"/></Relationships>
</file>

<file path=ppt/slideMasters/_rels/slideMaster44.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heme" Target="../theme/theme44.xml"/><Relationship Id="rId4" Type="http://schemas.openxmlformats.org/officeDocument/2006/relationships/image" Target="../media/image14.png"/></Relationships>
</file>

<file path=ppt/slideMasters/_rels/slideMaster45.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heme" Target="../theme/theme45.xml"/><Relationship Id="rId4" Type="http://schemas.openxmlformats.org/officeDocument/2006/relationships/image" Target="../media/image14.png"/></Relationships>
</file>

<file path=ppt/slideMasters/_rels/slideMaster46.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heme" Target="../theme/theme46.xml"/><Relationship Id="rId4" Type="http://schemas.openxmlformats.org/officeDocument/2006/relationships/image" Target="../media/image14.png"/></Relationships>
</file>

<file path=ppt/slideMasters/_rels/slideMaster47.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heme" Target="../theme/theme47.xml"/><Relationship Id="rId4" Type="http://schemas.openxmlformats.org/officeDocument/2006/relationships/image" Target="../media/image14.png"/></Relationships>
</file>

<file path=ppt/slideMasters/_rels/slideMaster48.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heme" Target="../theme/theme48.xml"/><Relationship Id="rId4" Type="http://schemas.openxmlformats.org/officeDocument/2006/relationships/image" Target="../media/image14.png"/></Relationships>
</file>

<file path=ppt/slideMasters/_rels/slideMaster49.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heme" Target="../theme/theme49.xml"/><Relationship Id="rId4" Type="http://schemas.openxmlformats.org/officeDocument/2006/relationships/image" Target="../media/image14.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5.xml"/><Relationship Id="rId1" Type="http://schemas.openxmlformats.org/officeDocument/2006/relationships/slideLayout" Target="../slideLayouts/slideLayout10.xml"/></Relationships>
</file>

<file path=ppt/slideMasters/_rels/slideMaster50.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heme" Target="../theme/theme50.xml"/><Relationship Id="rId1" Type="http://schemas.openxmlformats.org/officeDocument/2006/relationships/slideLayout" Target="../slideLayouts/slideLayout21.xml"/><Relationship Id="rId5" Type="http://schemas.openxmlformats.org/officeDocument/2006/relationships/image" Target="../media/image14.png"/><Relationship Id="rId4" Type="http://schemas.openxmlformats.org/officeDocument/2006/relationships/tags" Target="../tags/tag62.xml"/></Relationships>
</file>

<file path=ppt/slideMasters/_rels/slideMaster51.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heme" Target="../theme/theme51.xml"/><Relationship Id="rId1" Type="http://schemas.openxmlformats.org/officeDocument/2006/relationships/slideLayout" Target="../slideLayouts/slideLayout22.xml"/><Relationship Id="rId5" Type="http://schemas.openxmlformats.org/officeDocument/2006/relationships/image" Target="../media/image14.png"/><Relationship Id="rId4" Type="http://schemas.openxmlformats.org/officeDocument/2006/relationships/tags" Target="../tags/tag64.xml"/></Relationships>
</file>

<file path=ppt/slideMasters/_rels/slideMaster52.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heme" Target="../theme/theme52.xml"/><Relationship Id="rId1" Type="http://schemas.openxmlformats.org/officeDocument/2006/relationships/slideLayout" Target="../slideLayouts/slideLayout23.xml"/><Relationship Id="rId5" Type="http://schemas.openxmlformats.org/officeDocument/2006/relationships/image" Target="../media/image14.png"/><Relationship Id="rId4" Type="http://schemas.openxmlformats.org/officeDocument/2006/relationships/tags" Target="../tags/tag66.xml"/></Relationships>
</file>

<file path=ppt/slideMasters/_rels/slideMaster53.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heme" Target="../theme/theme53.xml"/><Relationship Id="rId1" Type="http://schemas.openxmlformats.org/officeDocument/2006/relationships/slideLayout" Target="../slideLayouts/slideLayout24.xml"/><Relationship Id="rId5" Type="http://schemas.openxmlformats.org/officeDocument/2006/relationships/image" Target="../media/image14.png"/><Relationship Id="rId4" Type="http://schemas.openxmlformats.org/officeDocument/2006/relationships/tags" Target="../tags/tag68.xml"/></Relationships>
</file>

<file path=ppt/slideMasters/_rels/slideMaster54.xml.rels><?xml version="1.0" encoding="UTF-8" standalone="yes"?>
<Relationships xmlns="http://schemas.openxmlformats.org/package/2006/relationships"><Relationship Id="rId3" Type="http://schemas.openxmlformats.org/officeDocument/2006/relationships/tags" Target="../tags/tag69.xml"/><Relationship Id="rId2" Type="http://schemas.openxmlformats.org/officeDocument/2006/relationships/theme" Target="../theme/theme54.xml"/><Relationship Id="rId1" Type="http://schemas.openxmlformats.org/officeDocument/2006/relationships/slideLayout" Target="../slideLayouts/slideLayout25.xml"/><Relationship Id="rId5" Type="http://schemas.openxmlformats.org/officeDocument/2006/relationships/image" Target="../media/image14.png"/><Relationship Id="rId4" Type="http://schemas.openxmlformats.org/officeDocument/2006/relationships/tags" Target="../tags/tag70.xml"/></Relationships>
</file>

<file path=ppt/slideMasters/_rels/slideMaster55.xml.rels><?xml version="1.0" encoding="UTF-8" standalone="yes"?>
<Relationships xmlns="http://schemas.openxmlformats.org/package/2006/relationships"><Relationship Id="rId3" Type="http://schemas.openxmlformats.org/officeDocument/2006/relationships/tags" Target="../tags/tag71.xml"/><Relationship Id="rId2" Type="http://schemas.openxmlformats.org/officeDocument/2006/relationships/theme" Target="../theme/theme55.xml"/><Relationship Id="rId1" Type="http://schemas.openxmlformats.org/officeDocument/2006/relationships/slideLayout" Target="../slideLayouts/slideLayout26.xml"/><Relationship Id="rId5" Type="http://schemas.openxmlformats.org/officeDocument/2006/relationships/image" Target="../media/image14.png"/><Relationship Id="rId4" Type="http://schemas.openxmlformats.org/officeDocument/2006/relationships/tags" Target="../tags/tag72.xml"/></Relationships>
</file>

<file path=ppt/slideMasters/_rels/slideMaster56.xml.rels><?xml version="1.0" encoding="UTF-8" standalone="yes"?>
<Relationships xmlns="http://schemas.openxmlformats.org/package/2006/relationships"><Relationship Id="rId3" Type="http://schemas.openxmlformats.org/officeDocument/2006/relationships/tags" Target="../tags/tag73.xml"/><Relationship Id="rId2" Type="http://schemas.openxmlformats.org/officeDocument/2006/relationships/theme" Target="../theme/theme56.xml"/><Relationship Id="rId1" Type="http://schemas.openxmlformats.org/officeDocument/2006/relationships/slideLayout" Target="../slideLayouts/slideLayout27.xml"/><Relationship Id="rId5" Type="http://schemas.openxmlformats.org/officeDocument/2006/relationships/image" Target="../media/image14.png"/><Relationship Id="rId4" Type="http://schemas.openxmlformats.org/officeDocument/2006/relationships/tags" Target="../tags/tag74.xml"/></Relationships>
</file>

<file path=ppt/slideMasters/_rels/slideMaster57.xml.rels><?xml version="1.0" encoding="UTF-8" standalone="yes"?>
<Relationships xmlns="http://schemas.openxmlformats.org/package/2006/relationships"><Relationship Id="rId3" Type="http://schemas.openxmlformats.org/officeDocument/2006/relationships/tags" Target="../tags/tag75.xml"/><Relationship Id="rId2" Type="http://schemas.openxmlformats.org/officeDocument/2006/relationships/theme" Target="../theme/theme57.xml"/><Relationship Id="rId1" Type="http://schemas.openxmlformats.org/officeDocument/2006/relationships/slideLayout" Target="../slideLayouts/slideLayout28.xml"/><Relationship Id="rId5" Type="http://schemas.openxmlformats.org/officeDocument/2006/relationships/image" Target="../media/image14.png"/><Relationship Id="rId4" Type="http://schemas.openxmlformats.org/officeDocument/2006/relationships/tags" Target="../tags/tag76.xml"/></Relationships>
</file>

<file path=ppt/slideMasters/_rels/slideMaster58.xml.rels><?xml version="1.0" encoding="UTF-8" standalone="yes"?>
<Relationships xmlns="http://schemas.openxmlformats.org/package/2006/relationships"><Relationship Id="rId3" Type="http://schemas.openxmlformats.org/officeDocument/2006/relationships/tags" Target="../tags/tag77.xml"/><Relationship Id="rId2" Type="http://schemas.openxmlformats.org/officeDocument/2006/relationships/theme" Target="../theme/theme58.xml"/><Relationship Id="rId1" Type="http://schemas.openxmlformats.org/officeDocument/2006/relationships/slideLayout" Target="../slideLayouts/slideLayout29.xml"/><Relationship Id="rId5" Type="http://schemas.openxmlformats.org/officeDocument/2006/relationships/image" Target="../media/image14.png"/><Relationship Id="rId4" Type="http://schemas.openxmlformats.org/officeDocument/2006/relationships/tags" Target="../tags/tag78.xml"/></Relationships>
</file>

<file path=ppt/slideMasters/_rels/slideMaster59.xml.rels><?xml version="1.0" encoding="UTF-8" standalone="yes"?>
<Relationships xmlns="http://schemas.openxmlformats.org/package/2006/relationships"><Relationship Id="rId3" Type="http://schemas.openxmlformats.org/officeDocument/2006/relationships/tags" Target="../tags/tag79.xml"/><Relationship Id="rId2" Type="http://schemas.openxmlformats.org/officeDocument/2006/relationships/theme" Target="../theme/theme59.xml"/><Relationship Id="rId1" Type="http://schemas.openxmlformats.org/officeDocument/2006/relationships/slideLayout" Target="../slideLayouts/slideLayout30.xml"/><Relationship Id="rId5" Type="http://schemas.openxmlformats.org/officeDocument/2006/relationships/image" Target="../media/image14.png"/><Relationship Id="rId4" Type="http://schemas.openxmlformats.org/officeDocument/2006/relationships/tags" Target="../tags/tag80.xml"/></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6.xml"/><Relationship Id="rId1" Type="http://schemas.openxmlformats.org/officeDocument/2006/relationships/slideLayout" Target="../slideLayouts/slideLayout11.xml"/></Relationships>
</file>

<file path=ppt/slideMasters/_rels/slideMaster60.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heme" Target="../theme/theme60.xml"/><Relationship Id="rId1" Type="http://schemas.openxmlformats.org/officeDocument/2006/relationships/slideLayout" Target="../slideLayouts/slideLayout31.xml"/><Relationship Id="rId5" Type="http://schemas.openxmlformats.org/officeDocument/2006/relationships/image" Target="../media/image14.png"/><Relationship Id="rId4" Type="http://schemas.openxmlformats.org/officeDocument/2006/relationships/tags" Target="../tags/tag83.xml"/></Relationships>
</file>

<file path=ppt/slideMasters/_rels/slideMaster61.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heme" Target="../theme/theme61.xml"/><Relationship Id="rId1" Type="http://schemas.openxmlformats.org/officeDocument/2006/relationships/slideLayout" Target="../slideLayouts/slideLayout32.xml"/><Relationship Id="rId5" Type="http://schemas.openxmlformats.org/officeDocument/2006/relationships/image" Target="../media/image14.png"/><Relationship Id="rId4" Type="http://schemas.openxmlformats.org/officeDocument/2006/relationships/tags" Target="../tags/tag85.xml"/></Relationships>
</file>

<file path=ppt/slideMasters/_rels/slideMaster62.xml.rels><?xml version="1.0" encoding="UTF-8" standalone="yes"?>
<Relationships xmlns="http://schemas.openxmlformats.org/package/2006/relationships"><Relationship Id="rId3" Type="http://schemas.openxmlformats.org/officeDocument/2006/relationships/tags" Target="../tags/tag86.xml"/><Relationship Id="rId2" Type="http://schemas.openxmlformats.org/officeDocument/2006/relationships/theme" Target="../theme/theme62.xml"/><Relationship Id="rId1" Type="http://schemas.openxmlformats.org/officeDocument/2006/relationships/slideLayout" Target="../slideLayouts/slideLayout33.xml"/><Relationship Id="rId5" Type="http://schemas.openxmlformats.org/officeDocument/2006/relationships/image" Target="../media/image14.png"/><Relationship Id="rId4" Type="http://schemas.openxmlformats.org/officeDocument/2006/relationships/tags" Target="../tags/tag87.xml"/></Relationships>
</file>

<file path=ppt/slideMasters/_rels/slideMaster63.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heme" Target="../theme/theme63.xml"/><Relationship Id="rId1" Type="http://schemas.openxmlformats.org/officeDocument/2006/relationships/slideLayout" Target="../slideLayouts/slideLayout34.xml"/><Relationship Id="rId5" Type="http://schemas.openxmlformats.org/officeDocument/2006/relationships/image" Target="../media/image14.png"/><Relationship Id="rId4" Type="http://schemas.openxmlformats.org/officeDocument/2006/relationships/tags" Target="../tags/tag89.xml"/></Relationships>
</file>

<file path=ppt/slideMasters/_rels/slideMaster64.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heme" Target="../theme/theme64.xml"/><Relationship Id="rId1" Type="http://schemas.openxmlformats.org/officeDocument/2006/relationships/slideLayout" Target="../slideLayouts/slideLayout35.xml"/><Relationship Id="rId5" Type="http://schemas.openxmlformats.org/officeDocument/2006/relationships/image" Target="../media/image14.png"/><Relationship Id="rId4" Type="http://schemas.openxmlformats.org/officeDocument/2006/relationships/tags" Target="../tags/tag91.xml"/></Relationships>
</file>

<file path=ppt/slideMasters/_rels/slideMaster65.xml.rels><?xml version="1.0" encoding="UTF-8" standalone="yes"?>
<Relationships xmlns="http://schemas.openxmlformats.org/package/2006/relationships"><Relationship Id="rId3" Type="http://schemas.openxmlformats.org/officeDocument/2006/relationships/tags" Target="../tags/tag93.xml"/><Relationship Id="rId2" Type="http://schemas.openxmlformats.org/officeDocument/2006/relationships/theme" Target="../theme/theme65.xml"/><Relationship Id="rId1" Type="http://schemas.openxmlformats.org/officeDocument/2006/relationships/slideLayout" Target="../slideLayouts/slideLayout36.xml"/><Relationship Id="rId5" Type="http://schemas.openxmlformats.org/officeDocument/2006/relationships/image" Target="../media/image14.png"/><Relationship Id="rId4" Type="http://schemas.openxmlformats.org/officeDocument/2006/relationships/tags" Target="../tags/tag94.xml"/></Relationships>
</file>

<file path=ppt/slideMasters/_rels/slideMaster66.xml.rels><?xml version="1.0" encoding="UTF-8" standalone="yes"?>
<Relationships xmlns="http://schemas.openxmlformats.org/package/2006/relationships"><Relationship Id="rId3" Type="http://schemas.openxmlformats.org/officeDocument/2006/relationships/tags" Target="../tags/tag95.xml"/><Relationship Id="rId2" Type="http://schemas.openxmlformats.org/officeDocument/2006/relationships/theme" Target="../theme/theme66.xml"/><Relationship Id="rId1" Type="http://schemas.openxmlformats.org/officeDocument/2006/relationships/slideLayout" Target="../slideLayouts/slideLayout37.xml"/><Relationship Id="rId5" Type="http://schemas.openxmlformats.org/officeDocument/2006/relationships/image" Target="../media/image14.png"/><Relationship Id="rId4" Type="http://schemas.openxmlformats.org/officeDocument/2006/relationships/tags" Target="../tags/tag96.xml"/></Relationships>
</file>

<file path=ppt/slideMasters/_rels/slideMaster67.xml.rels><?xml version="1.0" encoding="UTF-8" standalone="yes"?>
<Relationships xmlns="http://schemas.openxmlformats.org/package/2006/relationships"><Relationship Id="rId3" Type="http://schemas.openxmlformats.org/officeDocument/2006/relationships/tags" Target="../tags/tag97.xml"/><Relationship Id="rId2" Type="http://schemas.openxmlformats.org/officeDocument/2006/relationships/theme" Target="../theme/theme67.xml"/><Relationship Id="rId1" Type="http://schemas.openxmlformats.org/officeDocument/2006/relationships/slideLayout" Target="../slideLayouts/slideLayout38.xml"/><Relationship Id="rId5" Type="http://schemas.openxmlformats.org/officeDocument/2006/relationships/image" Target="../media/image14.png"/><Relationship Id="rId4" Type="http://schemas.openxmlformats.org/officeDocument/2006/relationships/tags" Target="../tags/tag98.xml"/></Relationships>
</file>

<file path=ppt/slideMasters/_rels/slideMaster68.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heme" Target="../theme/theme68.xml"/><Relationship Id="rId1" Type="http://schemas.openxmlformats.org/officeDocument/2006/relationships/slideLayout" Target="../slideLayouts/slideLayout39.xml"/><Relationship Id="rId5" Type="http://schemas.openxmlformats.org/officeDocument/2006/relationships/image" Target="../media/image14.png"/><Relationship Id="rId4" Type="http://schemas.openxmlformats.org/officeDocument/2006/relationships/tags" Target="../tags/tag100.xml"/></Relationships>
</file>

<file path=ppt/slideMasters/_rels/slideMaster69.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heme" Target="../theme/theme69.xml"/><Relationship Id="rId1" Type="http://schemas.openxmlformats.org/officeDocument/2006/relationships/slideLayout" Target="../slideLayouts/slideLayout40.xml"/><Relationship Id="rId5" Type="http://schemas.openxmlformats.org/officeDocument/2006/relationships/image" Target="../media/image14.png"/><Relationship Id="rId4" Type="http://schemas.openxmlformats.org/officeDocument/2006/relationships/tags" Target="../tags/tag102.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7.xml"/><Relationship Id="rId1" Type="http://schemas.openxmlformats.org/officeDocument/2006/relationships/slideLayout" Target="../slideLayouts/slideLayout12.xml"/></Relationships>
</file>

<file path=ppt/slideMasters/_rels/slideMaster70.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heme" Target="../theme/theme70.xml"/><Relationship Id="rId1" Type="http://schemas.openxmlformats.org/officeDocument/2006/relationships/slideLayout" Target="../slideLayouts/slideLayout41.xml"/><Relationship Id="rId5" Type="http://schemas.openxmlformats.org/officeDocument/2006/relationships/image" Target="../media/image14.png"/><Relationship Id="rId4" Type="http://schemas.openxmlformats.org/officeDocument/2006/relationships/tags" Target="../tags/tag104.xml"/></Relationships>
</file>

<file path=ppt/slideMasters/_rels/slideMaster71.xml.rels><?xml version="1.0" encoding="UTF-8" standalone="yes"?>
<Relationships xmlns="http://schemas.openxmlformats.org/package/2006/relationships"><Relationship Id="rId3" Type="http://schemas.openxmlformats.org/officeDocument/2006/relationships/tags" Target="../tags/tag106.xml"/><Relationship Id="rId2" Type="http://schemas.openxmlformats.org/officeDocument/2006/relationships/theme" Target="../theme/theme71.xml"/><Relationship Id="rId1" Type="http://schemas.openxmlformats.org/officeDocument/2006/relationships/slideLayout" Target="../slideLayouts/slideLayout42.xml"/><Relationship Id="rId5" Type="http://schemas.openxmlformats.org/officeDocument/2006/relationships/image" Target="../media/image14.png"/><Relationship Id="rId4" Type="http://schemas.openxmlformats.org/officeDocument/2006/relationships/tags" Target="../tags/tag107.xml"/></Relationships>
</file>

<file path=ppt/slideMasters/_rels/slideMaster7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theme" Target="../theme/theme72.xml"/><Relationship Id="rId1" Type="http://schemas.openxmlformats.org/officeDocument/2006/relationships/slideLayout" Target="../slideLayouts/slideLayout43.xml"/></Relationships>
</file>

<file path=ppt/slideMasters/_rels/slideMaster7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theme" Target="../theme/theme73.xml"/><Relationship Id="rId1" Type="http://schemas.openxmlformats.org/officeDocument/2006/relationships/slideLayout" Target="../slideLayouts/slideLayout44.xml"/></Relationships>
</file>

<file path=ppt/slideMasters/_rels/slideMaster7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theme" Target="../theme/theme74.xml"/><Relationship Id="rId1" Type="http://schemas.openxmlformats.org/officeDocument/2006/relationships/slideLayout" Target="../slideLayouts/slideLayout45.xml"/></Relationships>
</file>

<file path=ppt/slideMasters/_rels/slideMaster75.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heme" Target="../theme/theme75.xml"/><Relationship Id="rId1" Type="http://schemas.openxmlformats.org/officeDocument/2006/relationships/slideLayout" Target="../slideLayouts/slideLayout46.xml"/><Relationship Id="rId5" Type="http://schemas.openxmlformats.org/officeDocument/2006/relationships/image" Target="../media/image14.png"/><Relationship Id="rId4" Type="http://schemas.openxmlformats.org/officeDocument/2006/relationships/tags" Target="../tags/tag110.xml"/></Relationships>
</file>

<file path=ppt/slideMasters/_rels/slideMaster76.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heme" Target="../theme/theme76.xml"/><Relationship Id="rId1" Type="http://schemas.openxmlformats.org/officeDocument/2006/relationships/slideLayout" Target="../slideLayouts/slideLayout47.xml"/><Relationship Id="rId5" Type="http://schemas.openxmlformats.org/officeDocument/2006/relationships/image" Target="../media/image14.png"/><Relationship Id="rId4" Type="http://schemas.openxmlformats.org/officeDocument/2006/relationships/tags" Target="../tags/tag112.xml"/></Relationships>
</file>

<file path=ppt/slideMasters/_rels/slideMaster77.xml.rels><?xml version="1.0" encoding="UTF-8" standalone="yes"?>
<Relationships xmlns="http://schemas.openxmlformats.org/package/2006/relationships"><Relationship Id="rId3" Type="http://schemas.openxmlformats.org/officeDocument/2006/relationships/tags" Target="../tags/tag113.xml"/><Relationship Id="rId2" Type="http://schemas.openxmlformats.org/officeDocument/2006/relationships/theme" Target="../theme/theme77.xml"/><Relationship Id="rId1" Type="http://schemas.openxmlformats.org/officeDocument/2006/relationships/slideLayout" Target="../slideLayouts/slideLayout48.xml"/><Relationship Id="rId5" Type="http://schemas.openxmlformats.org/officeDocument/2006/relationships/image" Target="../media/image14.png"/><Relationship Id="rId4" Type="http://schemas.openxmlformats.org/officeDocument/2006/relationships/tags" Target="../tags/tag114.xml"/></Relationships>
</file>

<file path=ppt/slideMasters/_rels/slideMaster78.xml.rels><?xml version="1.0" encoding="UTF-8" standalone="yes"?>
<Relationships xmlns="http://schemas.openxmlformats.org/package/2006/relationships"><Relationship Id="rId3" Type="http://schemas.openxmlformats.org/officeDocument/2006/relationships/tags" Target="../tags/tag115.xml"/><Relationship Id="rId2" Type="http://schemas.openxmlformats.org/officeDocument/2006/relationships/theme" Target="../theme/theme78.xml"/><Relationship Id="rId1" Type="http://schemas.openxmlformats.org/officeDocument/2006/relationships/slideLayout" Target="../slideLayouts/slideLayout49.xml"/><Relationship Id="rId5" Type="http://schemas.openxmlformats.org/officeDocument/2006/relationships/image" Target="../media/image14.png"/><Relationship Id="rId4" Type="http://schemas.openxmlformats.org/officeDocument/2006/relationships/tags" Target="../tags/tag116.xml"/></Relationships>
</file>

<file path=ppt/slideMasters/_rels/slideMaster79.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heme" Target="../theme/theme79.xml"/><Relationship Id="rId1" Type="http://schemas.openxmlformats.org/officeDocument/2006/relationships/slideLayout" Target="../slideLayouts/slideLayout50.xml"/><Relationship Id="rId5" Type="http://schemas.openxmlformats.org/officeDocument/2006/relationships/image" Target="../media/image14.png"/><Relationship Id="rId4" Type="http://schemas.openxmlformats.org/officeDocument/2006/relationships/tags" Target="../tags/tag118.xml"/></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theme" Target="../theme/theme8.xml"/><Relationship Id="rId1" Type="http://schemas.openxmlformats.org/officeDocument/2006/relationships/slideLayout" Target="../slideLayouts/slideLayout13.xml"/><Relationship Id="rId4" Type="http://schemas.openxmlformats.org/officeDocument/2006/relationships/image" Target="../media/image9.png"/></Relationships>
</file>

<file path=ppt/slideMasters/_rels/slideMaster80.xml.rels><?xml version="1.0" encoding="UTF-8" standalone="yes"?>
<Relationships xmlns="http://schemas.openxmlformats.org/package/2006/relationships"><Relationship Id="rId3" Type="http://schemas.openxmlformats.org/officeDocument/2006/relationships/tags" Target="../tags/tag120.xml"/><Relationship Id="rId2" Type="http://schemas.openxmlformats.org/officeDocument/2006/relationships/tags" Target="../tags/tag119.xml"/><Relationship Id="rId1" Type="http://schemas.openxmlformats.org/officeDocument/2006/relationships/theme" Target="../theme/theme80.xml"/><Relationship Id="rId4" Type="http://schemas.openxmlformats.org/officeDocument/2006/relationships/image" Target="../media/image14.png"/></Relationships>
</file>

<file path=ppt/slideMasters/_rels/slideMaster81.xml.rels><?xml version="1.0" encoding="UTF-8" standalone="yes"?>
<Relationships xmlns="http://schemas.openxmlformats.org/package/2006/relationships"><Relationship Id="rId2" Type="http://schemas.openxmlformats.org/officeDocument/2006/relationships/theme" Target="../theme/theme81.xml"/><Relationship Id="rId1" Type="http://schemas.openxmlformats.org/officeDocument/2006/relationships/slideLayout" Target="../slideLayouts/slideLayout51.xml"/></Relationships>
</file>

<file path=ppt/slideMasters/_rels/slideMaster82.xml.rels><?xml version="1.0" encoding="UTF-8" standalone="yes"?>
<Relationships xmlns="http://schemas.openxmlformats.org/package/2006/relationships"><Relationship Id="rId2" Type="http://schemas.openxmlformats.org/officeDocument/2006/relationships/theme" Target="../theme/theme82.xml"/><Relationship Id="rId1" Type="http://schemas.openxmlformats.org/officeDocument/2006/relationships/slideLayout" Target="../slideLayouts/slideLayout52.xml"/></Relationships>
</file>

<file path=ppt/slideMasters/_rels/slideMaster83.xml.rels><?xml version="1.0" encoding="UTF-8" standalone="yes"?>
<Relationships xmlns="http://schemas.openxmlformats.org/package/2006/relationships"><Relationship Id="rId2" Type="http://schemas.openxmlformats.org/officeDocument/2006/relationships/theme" Target="../theme/theme83.xml"/><Relationship Id="rId1" Type="http://schemas.openxmlformats.org/officeDocument/2006/relationships/slideLayout" Target="../slideLayouts/slideLayout53.xml"/></Relationships>
</file>

<file path=ppt/slideMasters/_rels/slideMaster84.xml.rels><?xml version="1.0" encoding="UTF-8" standalone="yes"?>
<Relationships xmlns="http://schemas.openxmlformats.org/package/2006/relationships"><Relationship Id="rId2" Type="http://schemas.openxmlformats.org/officeDocument/2006/relationships/theme" Target="../theme/theme84.xml"/><Relationship Id="rId1" Type="http://schemas.openxmlformats.org/officeDocument/2006/relationships/slideLayout" Target="../slideLayouts/slideLayout54.xml"/></Relationships>
</file>

<file path=ppt/slideMasters/_rels/slideMaster85.xml.rels><?xml version="1.0" encoding="UTF-8" standalone="yes"?>
<Relationships xmlns="http://schemas.openxmlformats.org/package/2006/relationships"><Relationship Id="rId2" Type="http://schemas.openxmlformats.org/officeDocument/2006/relationships/theme" Target="../theme/theme85.xml"/><Relationship Id="rId1" Type="http://schemas.openxmlformats.org/officeDocument/2006/relationships/slideLayout" Target="../slideLayouts/slideLayout55.xml"/></Relationships>
</file>

<file path=ppt/slideMasters/_rels/slideMaster86.xml.rels><?xml version="1.0" encoding="UTF-8" standalone="yes"?>
<Relationships xmlns="http://schemas.openxmlformats.org/package/2006/relationships"><Relationship Id="rId2" Type="http://schemas.openxmlformats.org/officeDocument/2006/relationships/theme" Target="../theme/theme86.xml"/><Relationship Id="rId1" Type="http://schemas.openxmlformats.org/officeDocument/2006/relationships/slideLayout" Target="../slideLayouts/slideLayout56.xml"/></Relationships>
</file>

<file path=ppt/slideMasters/_rels/slideMaster87.xml.rels><?xml version="1.0" encoding="UTF-8" standalone="yes"?>
<Relationships xmlns="http://schemas.openxmlformats.org/package/2006/relationships"><Relationship Id="rId2" Type="http://schemas.openxmlformats.org/officeDocument/2006/relationships/theme" Target="../theme/theme87.xml"/><Relationship Id="rId1" Type="http://schemas.openxmlformats.org/officeDocument/2006/relationships/slideLayout" Target="../slideLayouts/slideLayout57.xml"/></Relationships>
</file>

<file path=ppt/slideMasters/_rels/slideMaster88.xml.rels><?xml version="1.0" encoding="UTF-8" standalone="yes"?>
<Relationships xmlns="http://schemas.openxmlformats.org/package/2006/relationships"><Relationship Id="rId2" Type="http://schemas.openxmlformats.org/officeDocument/2006/relationships/theme" Target="../theme/theme88.xml"/><Relationship Id="rId1" Type="http://schemas.openxmlformats.org/officeDocument/2006/relationships/slideLayout" Target="../slideLayouts/slideLayout58.xml"/></Relationships>
</file>

<file path=ppt/slideMasters/_rels/slideMaster89.xml.rels><?xml version="1.0" encoding="UTF-8" standalone="yes"?>
<Relationships xmlns="http://schemas.openxmlformats.org/package/2006/relationships"><Relationship Id="rId2" Type="http://schemas.openxmlformats.org/officeDocument/2006/relationships/theme" Target="../theme/theme89.xml"/><Relationship Id="rId1" Type="http://schemas.openxmlformats.org/officeDocument/2006/relationships/slideLayout" Target="../slideLayouts/slideLayout59.xml"/></Relationships>
</file>

<file path=ppt/slideMasters/_rels/slideMaster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9.xml"/><Relationship Id="rId1" Type="http://schemas.openxmlformats.org/officeDocument/2006/relationships/slideLayout" Target="../slideLayouts/slideLayout14.xml"/></Relationships>
</file>

<file path=ppt/slideMasters/_rels/slideMaster90.xml.rels><?xml version="1.0" encoding="UTF-8" standalone="yes"?>
<Relationships xmlns="http://schemas.openxmlformats.org/package/2006/relationships"><Relationship Id="rId2" Type="http://schemas.openxmlformats.org/officeDocument/2006/relationships/theme" Target="../theme/theme90.xml"/><Relationship Id="rId1" Type="http://schemas.openxmlformats.org/officeDocument/2006/relationships/slideLayout" Target="../slideLayouts/slideLayout60.xml"/></Relationships>
</file>

<file path=ppt/slideMasters/_rels/slideMaster91.xml.rels><?xml version="1.0" encoding="UTF-8" standalone="yes"?>
<Relationships xmlns="http://schemas.openxmlformats.org/package/2006/relationships"><Relationship Id="rId2" Type="http://schemas.openxmlformats.org/officeDocument/2006/relationships/theme" Target="../theme/theme91.xml"/><Relationship Id="rId1" Type="http://schemas.openxmlformats.org/officeDocument/2006/relationships/slideLayout" Target="../slideLayouts/slideLayout61.xml"/></Relationships>
</file>

<file path=ppt/slideMasters/_rels/slideMaster92.xml.rels><?xml version="1.0" encoding="UTF-8" standalone="yes"?>
<Relationships xmlns="http://schemas.openxmlformats.org/package/2006/relationships"><Relationship Id="rId2" Type="http://schemas.openxmlformats.org/officeDocument/2006/relationships/theme" Target="../theme/theme92.xml"/><Relationship Id="rId1" Type="http://schemas.openxmlformats.org/officeDocument/2006/relationships/slideLayout" Target="../slideLayouts/slideLayout62.xml"/></Relationships>
</file>

<file path=ppt/slideMasters/_rels/slideMaster93.xml.rels><?xml version="1.0" encoding="UTF-8" standalone="yes"?>
<Relationships xmlns="http://schemas.openxmlformats.org/package/2006/relationships"><Relationship Id="rId2" Type="http://schemas.openxmlformats.org/officeDocument/2006/relationships/theme" Target="../theme/theme93.xml"/><Relationship Id="rId1" Type="http://schemas.openxmlformats.org/officeDocument/2006/relationships/slideLayout" Target="../slideLayouts/slideLayout63.xml"/></Relationships>
</file>

<file path=ppt/slideMasters/_rels/slideMaster94.xml.rels><?xml version="1.0" encoding="UTF-8" standalone="yes"?>
<Relationships xmlns="http://schemas.openxmlformats.org/package/2006/relationships"><Relationship Id="rId2" Type="http://schemas.openxmlformats.org/officeDocument/2006/relationships/theme" Target="../theme/theme94.xml"/><Relationship Id="rId1" Type="http://schemas.openxmlformats.org/officeDocument/2006/relationships/slideLayout" Target="../slideLayouts/slideLayout6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body" idx="1"/>
          </p:nvPr>
        </p:nvSpPr>
        <p:spPr bwMode="auto">
          <a:xfrm>
            <a:off x="323850" y="838200"/>
            <a:ext cx="8496300" cy="518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7" name="Line 3"/>
          <p:cNvSpPr>
            <a:spLocks noChangeShapeType="1"/>
          </p:cNvSpPr>
          <p:nvPr/>
        </p:nvSpPr>
        <p:spPr bwMode="auto">
          <a:xfrm flipV="1">
            <a:off x="323850" y="620713"/>
            <a:ext cx="8496300" cy="0"/>
          </a:xfrm>
          <a:prstGeom prst="line">
            <a:avLst/>
          </a:prstGeom>
          <a:noFill/>
          <a:ln w="12700">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dirty="0"/>
          </a:p>
        </p:txBody>
      </p:sp>
      <p:sp>
        <p:nvSpPr>
          <p:cNvPr id="1028" name="Rectangle 5"/>
          <p:cNvSpPr>
            <a:spLocks noGrp="1" noChangeArrowheads="1"/>
          </p:cNvSpPr>
          <p:nvPr>
            <p:ph type="title"/>
          </p:nvPr>
        </p:nvSpPr>
        <p:spPr bwMode="auto">
          <a:xfrm>
            <a:off x="323850" y="122238"/>
            <a:ext cx="8496300" cy="42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smtClean="0"/>
              <a:t>Click to edit Master title style</a:t>
            </a:r>
          </a:p>
        </p:txBody>
      </p:sp>
      <p:sp>
        <p:nvSpPr>
          <p:cNvPr id="1029" name="Text Box 11"/>
          <p:cNvSpPr txBox="1">
            <a:spLocks noChangeArrowheads="1"/>
          </p:cNvSpPr>
          <p:nvPr/>
        </p:nvSpPr>
        <p:spPr bwMode="auto">
          <a:xfrm>
            <a:off x="4346575" y="6527800"/>
            <a:ext cx="39687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45720" rIns="45720">
            <a:spAutoFit/>
          </a:bodyPr>
          <a:lstStyle>
            <a:lvl1pPr eaLnBrk="0" hangingPunct="0">
              <a:defRPr sz="1200">
                <a:solidFill>
                  <a:schemeClr val="tx1"/>
                </a:solidFill>
                <a:latin typeface="Arial" charset="0"/>
                <a:cs typeface="Arial" charset="0"/>
              </a:defRPr>
            </a:lvl1pPr>
            <a:lvl2pPr marL="742950" indent="-285750" eaLnBrk="0" hangingPunct="0">
              <a:defRPr sz="1200">
                <a:solidFill>
                  <a:schemeClr val="tx1"/>
                </a:solidFill>
                <a:latin typeface="Arial" charset="0"/>
                <a:cs typeface="Arial" charset="0"/>
              </a:defRPr>
            </a:lvl2pPr>
            <a:lvl3pPr marL="1143000" indent="-228600" eaLnBrk="0" hangingPunct="0">
              <a:defRPr sz="1200">
                <a:solidFill>
                  <a:schemeClr val="tx1"/>
                </a:solidFill>
                <a:latin typeface="Arial" charset="0"/>
                <a:cs typeface="Arial" charset="0"/>
              </a:defRPr>
            </a:lvl3pPr>
            <a:lvl4pPr marL="1600200" indent="-228600" eaLnBrk="0" hangingPunct="0">
              <a:defRPr sz="1200">
                <a:solidFill>
                  <a:schemeClr val="tx1"/>
                </a:solidFill>
                <a:latin typeface="Arial" charset="0"/>
                <a:cs typeface="Arial" charset="0"/>
              </a:defRPr>
            </a:lvl4pPr>
            <a:lvl5pPr marL="2057400" indent="-228600" eaLnBrk="0" hangingPunct="0">
              <a:defRPr sz="1200">
                <a:solidFill>
                  <a:schemeClr val="tx1"/>
                </a:solidFill>
                <a:latin typeface="Arial" charset="0"/>
                <a:cs typeface="Arial" charset="0"/>
              </a:defRPr>
            </a:lvl5pPr>
            <a:lvl6pPr marL="2514600" indent="-228600" eaLnBrk="0" fontAlgn="base" hangingPunct="0">
              <a:spcBef>
                <a:spcPct val="0"/>
              </a:spcBef>
              <a:spcAft>
                <a:spcPct val="0"/>
              </a:spcAft>
              <a:defRPr sz="1200">
                <a:solidFill>
                  <a:schemeClr val="tx1"/>
                </a:solidFill>
                <a:latin typeface="Arial" charset="0"/>
                <a:cs typeface="Arial" charset="0"/>
              </a:defRPr>
            </a:lvl6pPr>
            <a:lvl7pPr marL="2971800" indent="-228600" eaLnBrk="0" fontAlgn="base" hangingPunct="0">
              <a:spcBef>
                <a:spcPct val="0"/>
              </a:spcBef>
              <a:spcAft>
                <a:spcPct val="0"/>
              </a:spcAft>
              <a:defRPr sz="1200">
                <a:solidFill>
                  <a:schemeClr val="tx1"/>
                </a:solidFill>
                <a:latin typeface="Arial" charset="0"/>
                <a:cs typeface="Arial" charset="0"/>
              </a:defRPr>
            </a:lvl7pPr>
            <a:lvl8pPr marL="3429000" indent="-228600" eaLnBrk="0" fontAlgn="base" hangingPunct="0">
              <a:spcBef>
                <a:spcPct val="0"/>
              </a:spcBef>
              <a:spcAft>
                <a:spcPct val="0"/>
              </a:spcAft>
              <a:defRPr sz="1200">
                <a:solidFill>
                  <a:schemeClr val="tx1"/>
                </a:solidFill>
                <a:latin typeface="Arial" charset="0"/>
                <a:cs typeface="Arial" charset="0"/>
              </a:defRPr>
            </a:lvl8pPr>
            <a:lvl9pPr marL="3886200" indent="-228600" eaLnBrk="0" fontAlgn="base" hangingPunct="0">
              <a:spcBef>
                <a:spcPct val="0"/>
              </a:spcBef>
              <a:spcAft>
                <a:spcPct val="0"/>
              </a:spcAft>
              <a:defRPr sz="1200">
                <a:solidFill>
                  <a:schemeClr val="tx1"/>
                </a:solidFill>
                <a:latin typeface="Arial" charset="0"/>
                <a:cs typeface="Arial" charset="0"/>
              </a:defRPr>
            </a:lvl9pPr>
          </a:lstStyle>
          <a:p>
            <a:pPr algn="ctr" eaLnBrk="1" hangingPunct="1">
              <a:spcBef>
                <a:spcPct val="50000"/>
              </a:spcBef>
              <a:defRPr/>
            </a:pPr>
            <a:fld id="{0F2CE166-A634-44FB-BC1B-51E7140AD3B3}" type="slidenum">
              <a:rPr lang="en-US" sz="1100" smtClean="0">
                <a:solidFill>
                  <a:srgbClr val="002060"/>
                </a:solidFill>
                <a:latin typeface="Calibri" pitchFamily="34" charset="0"/>
                <a:cs typeface="Calibri" pitchFamily="34" charset="0"/>
              </a:rPr>
              <a:pPr algn="ctr" eaLnBrk="1" hangingPunct="1">
                <a:spcBef>
                  <a:spcPct val="50000"/>
                </a:spcBef>
                <a:defRPr/>
              </a:pPr>
              <a:t>‹#›</a:t>
            </a:fld>
            <a:endParaRPr lang="en-US" sz="1100" dirty="0" smtClean="0">
              <a:solidFill>
                <a:srgbClr val="002060"/>
              </a:solidFill>
              <a:latin typeface="Calibri" pitchFamily="34" charset="0"/>
              <a:cs typeface="Calibri" pitchFamily="34" charset="0"/>
            </a:endParaRPr>
          </a:p>
        </p:txBody>
      </p:sp>
      <p:pic>
        <p:nvPicPr>
          <p:cNvPr id="6" name="Picture 4" descr="ma"/>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50" r:id="rId1"/>
    <p:sldLayoutId id="2147483651" r:id="rId2"/>
    <p:sldLayoutId id="2147483656" r:id="rId3"/>
    <p:sldLayoutId id="2147483653" r:id="rId4"/>
    <p:sldLayoutId id="2147483654" r:id="rId5"/>
    <p:sldLayoutId id="2147483688" r:id="rId6"/>
  </p:sldLayoutIdLst>
  <p:hf sldNum="0" hdr="0" dt="0"/>
  <p:txStyles>
    <p:titleStyle>
      <a:lvl1pPr algn="l" rtl="0" eaLnBrk="0" fontAlgn="base" hangingPunct="0">
        <a:spcBef>
          <a:spcPct val="0"/>
        </a:spcBef>
        <a:spcAft>
          <a:spcPct val="0"/>
        </a:spcAft>
        <a:defRPr sz="3000" b="1" i="1">
          <a:solidFill>
            <a:srgbClr val="002060"/>
          </a:solidFill>
          <a:effectLst>
            <a:outerShdw blurRad="38100" dist="38100" dir="2700000" algn="tl">
              <a:srgbClr val="000000">
                <a:alpha val="43137"/>
              </a:srgbClr>
            </a:outerShdw>
          </a:effectLst>
          <a:latin typeface="Calibri" pitchFamily="34" charset="0"/>
          <a:ea typeface="+mj-ea"/>
          <a:cs typeface="Calibri" pitchFamily="34" charset="0"/>
        </a:defRPr>
      </a:lvl1pPr>
      <a:lvl2pPr algn="l" rtl="0" eaLnBrk="0" fontAlgn="base" hangingPunct="0">
        <a:spcBef>
          <a:spcPct val="0"/>
        </a:spcBef>
        <a:spcAft>
          <a:spcPct val="0"/>
        </a:spcAft>
        <a:defRPr sz="2000">
          <a:solidFill>
            <a:schemeClr val="accent2"/>
          </a:solidFill>
          <a:latin typeface="Arial" charset="0"/>
        </a:defRPr>
      </a:lvl2pPr>
      <a:lvl3pPr algn="l" rtl="0" eaLnBrk="0" fontAlgn="base" hangingPunct="0">
        <a:spcBef>
          <a:spcPct val="0"/>
        </a:spcBef>
        <a:spcAft>
          <a:spcPct val="0"/>
        </a:spcAft>
        <a:defRPr sz="2000">
          <a:solidFill>
            <a:schemeClr val="accent2"/>
          </a:solidFill>
          <a:latin typeface="Arial" charset="0"/>
        </a:defRPr>
      </a:lvl3pPr>
      <a:lvl4pPr algn="l" rtl="0" eaLnBrk="0" fontAlgn="base" hangingPunct="0">
        <a:spcBef>
          <a:spcPct val="0"/>
        </a:spcBef>
        <a:spcAft>
          <a:spcPct val="0"/>
        </a:spcAft>
        <a:defRPr sz="2000">
          <a:solidFill>
            <a:schemeClr val="accent2"/>
          </a:solidFill>
          <a:latin typeface="Arial" charset="0"/>
        </a:defRPr>
      </a:lvl4pPr>
      <a:lvl5pPr algn="l" rtl="0" eaLnBrk="0" fontAlgn="base" hangingPunct="0">
        <a:spcBef>
          <a:spcPct val="0"/>
        </a:spcBef>
        <a:spcAft>
          <a:spcPct val="0"/>
        </a:spcAft>
        <a:defRPr sz="2000">
          <a:solidFill>
            <a:schemeClr val="accent2"/>
          </a:solidFill>
          <a:latin typeface="Arial" charset="0"/>
        </a:defRPr>
      </a:lvl5pPr>
      <a:lvl6pPr marL="457200" algn="l" rtl="0" fontAlgn="base">
        <a:spcBef>
          <a:spcPct val="0"/>
        </a:spcBef>
        <a:spcAft>
          <a:spcPct val="0"/>
        </a:spcAft>
        <a:defRPr sz="2000">
          <a:solidFill>
            <a:schemeClr val="accent2"/>
          </a:solidFill>
          <a:latin typeface="Arial" charset="0"/>
        </a:defRPr>
      </a:lvl6pPr>
      <a:lvl7pPr marL="914400" algn="l" rtl="0" fontAlgn="base">
        <a:spcBef>
          <a:spcPct val="0"/>
        </a:spcBef>
        <a:spcAft>
          <a:spcPct val="0"/>
        </a:spcAft>
        <a:defRPr sz="2000">
          <a:solidFill>
            <a:schemeClr val="accent2"/>
          </a:solidFill>
          <a:latin typeface="Arial" charset="0"/>
        </a:defRPr>
      </a:lvl7pPr>
      <a:lvl8pPr marL="1371600" algn="l" rtl="0" fontAlgn="base">
        <a:spcBef>
          <a:spcPct val="0"/>
        </a:spcBef>
        <a:spcAft>
          <a:spcPct val="0"/>
        </a:spcAft>
        <a:defRPr sz="2000">
          <a:solidFill>
            <a:schemeClr val="accent2"/>
          </a:solidFill>
          <a:latin typeface="Arial" charset="0"/>
        </a:defRPr>
      </a:lvl8pPr>
      <a:lvl9pPr marL="1828800" algn="l" rtl="0" fontAlgn="base">
        <a:spcBef>
          <a:spcPct val="0"/>
        </a:spcBef>
        <a:spcAft>
          <a:spcPct val="0"/>
        </a:spcAft>
        <a:defRPr sz="2000">
          <a:solidFill>
            <a:schemeClr val="accent2"/>
          </a:solidFill>
          <a:latin typeface="Arial" charset="0"/>
        </a:defRPr>
      </a:lvl9pPr>
    </p:titleStyle>
    <p:bodyStyle>
      <a:lvl1pPr marL="0" indent="-457200" algn="l" rtl="0" eaLnBrk="0" fontAlgn="base" hangingPunct="0">
        <a:spcBef>
          <a:spcPts val="0"/>
        </a:spcBef>
        <a:spcAft>
          <a:spcPts val="1200"/>
        </a:spcAft>
        <a:buClr>
          <a:srgbClr val="002060"/>
        </a:buClr>
        <a:buSzPct val="68000"/>
        <a:buFont typeface="Wingdings" pitchFamily="2" charset="2"/>
        <a:buChar char="q"/>
        <a:defRPr sz="2600">
          <a:solidFill>
            <a:srgbClr val="002060"/>
          </a:solidFill>
          <a:latin typeface="Calibri" pitchFamily="34" charset="0"/>
          <a:ea typeface="+mn-ea"/>
          <a:cs typeface="Calibri" pitchFamily="34" charset="0"/>
        </a:defRPr>
      </a:lvl1pPr>
      <a:lvl2pPr marL="914400" indent="-457200" algn="l" rtl="0" eaLnBrk="0" fontAlgn="base" hangingPunct="0">
        <a:spcBef>
          <a:spcPts val="0"/>
        </a:spcBef>
        <a:spcAft>
          <a:spcPts val="1200"/>
        </a:spcAft>
        <a:buClr>
          <a:srgbClr val="002060"/>
        </a:buClr>
        <a:buFont typeface="Wingdings" pitchFamily="2" charset="2"/>
        <a:buChar char="§"/>
        <a:defRPr sz="2400">
          <a:solidFill>
            <a:srgbClr val="002060"/>
          </a:solidFill>
          <a:latin typeface="Calibri" pitchFamily="34" charset="0"/>
          <a:cs typeface="Calibri" pitchFamily="34" charset="0"/>
        </a:defRPr>
      </a:lvl2pPr>
      <a:lvl3pPr marL="1371600" indent="-457200" algn="l" rtl="0" eaLnBrk="0" fontAlgn="base" hangingPunct="0">
        <a:spcBef>
          <a:spcPts val="0"/>
        </a:spcBef>
        <a:spcAft>
          <a:spcPts val="1200"/>
        </a:spcAft>
        <a:buClr>
          <a:srgbClr val="002060"/>
        </a:buClr>
        <a:buSzPct val="100000"/>
        <a:buFont typeface="Wingdings" pitchFamily="2" charset="2"/>
        <a:buChar char="Ø"/>
        <a:defRPr sz="2200">
          <a:solidFill>
            <a:srgbClr val="002060"/>
          </a:solidFill>
          <a:latin typeface="Calibri" pitchFamily="34" charset="0"/>
          <a:cs typeface="Calibri" pitchFamily="34" charset="0"/>
        </a:defRPr>
      </a:lvl3pPr>
      <a:lvl4pPr marL="1828800" indent="-457200" algn="l" rtl="0" eaLnBrk="0" fontAlgn="base" hangingPunct="0">
        <a:spcBef>
          <a:spcPts val="0"/>
        </a:spcBef>
        <a:spcAft>
          <a:spcPts val="1200"/>
        </a:spcAft>
        <a:buClr>
          <a:srgbClr val="002060"/>
        </a:buClr>
        <a:buFont typeface="Wingdings" pitchFamily="2" charset="2"/>
        <a:buChar char="v"/>
        <a:defRPr sz="2000">
          <a:solidFill>
            <a:srgbClr val="002060"/>
          </a:solidFill>
          <a:latin typeface="Calibri" pitchFamily="34" charset="0"/>
          <a:cs typeface="Calibri" pitchFamily="34" charset="0"/>
        </a:defRPr>
      </a:lvl4pPr>
      <a:lvl5pPr marL="2286000" indent="-457200" algn="l" rtl="0" eaLnBrk="0" fontAlgn="base" hangingPunct="0">
        <a:spcBef>
          <a:spcPts val="0"/>
        </a:spcBef>
        <a:spcAft>
          <a:spcPts val="1200"/>
        </a:spcAft>
        <a:buClr>
          <a:srgbClr val="002060"/>
        </a:buClr>
        <a:buFont typeface="Arial" pitchFamily="34" charset="0"/>
        <a:buChar char="•"/>
        <a:defRPr sz="1800">
          <a:solidFill>
            <a:srgbClr val="002060"/>
          </a:solidFill>
          <a:latin typeface="Calibri" pitchFamily="34" charset="0"/>
          <a:cs typeface="Calibri" pitchFamily="34" charset="0"/>
        </a:defRPr>
      </a:lvl5pPr>
      <a:lvl6pPr marL="1598613" indent="-227013" algn="l" rtl="0" fontAlgn="base">
        <a:spcBef>
          <a:spcPct val="25000"/>
        </a:spcBef>
        <a:spcAft>
          <a:spcPct val="0"/>
        </a:spcAft>
        <a:buClr>
          <a:srgbClr val="DC241F"/>
        </a:buClr>
        <a:buFont typeface="Arial" charset="0"/>
        <a:buChar char="–"/>
        <a:defRPr sz="1200">
          <a:solidFill>
            <a:schemeClr val="tx1"/>
          </a:solidFill>
          <a:latin typeface="+mn-lt"/>
        </a:defRPr>
      </a:lvl6pPr>
      <a:lvl7pPr marL="2055813" indent="-227013" algn="l" rtl="0" fontAlgn="base">
        <a:spcBef>
          <a:spcPct val="25000"/>
        </a:spcBef>
        <a:spcAft>
          <a:spcPct val="0"/>
        </a:spcAft>
        <a:buClr>
          <a:srgbClr val="DC241F"/>
        </a:buClr>
        <a:buFont typeface="Arial" charset="0"/>
        <a:buChar char="–"/>
        <a:defRPr sz="1200">
          <a:solidFill>
            <a:schemeClr val="tx1"/>
          </a:solidFill>
          <a:latin typeface="+mn-lt"/>
        </a:defRPr>
      </a:lvl7pPr>
      <a:lvl8pPr marL="2513013" indent="-227013" algn="l" rtl="0" fontAlgn="base">
        <a:spcBef>
          <a:spcPct val="25000"/>
        </a:spcBef>
        <a:spcAft>
          <a:spcPct val="0"/>
        </a:spcAft>
        <a:buClr>
          <a:srgbClr val="DC241F"/>
        </a:buClr>
        <a:buFont typeface="Arial" charset="0"/>
        <a:buChar char="–"/>
        <a:defRPr sz="1200">
          <a:solidFill>
            <a:schemeClr val="tx1"/>
          </a:solidFill>
          <a:latin typeface="+mn-lt"/>
        </a:defRPr>
      </a:lvl8pPr>
      <a:lvl9pPr marL="2970213" indent="-227013" algn="l" rtl="0" fontAlgn="base">
        <a:spcBef>
          <a:spcPct val="25000"/>
        </a:spcBef>
        <a:spcAft>
          <a:spcPct val="0"/>
        </a:spcAft>
        <a:buClr>
          <a:srgbClr val="DC241F"/>
        </a:buClr>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85734" name="Picture 6" descr="PowerPoint-Graphics-6_US"/>
          <p:cNvPicPr>
            <a:picLocks noChangeAspect="1" noChangeArrowheads="1"/>
          </p:cNvPicPr>
          <p:nvPr/>
        </p:nvPicPr>
        <p:blipFill>
          <a:blip r:embed="rId2" cstate="print"/>
          <a:srcRect/>
          <a:stretch>
            <a:fillRect/>
          </a:stretch>
        </p:blipFill>
        <p:spPr bwMode="auto">
          <a:xfrm>
            <a:off x="0" y="0"/>
            <a:ext cx="6232525" cy="6859588"/>
          </a:xfrm>
          <a:prstGeom prst="rect">
            <a:avLst/>
          </a:prstGeom>
          <a:noFill/>
        </p:spPr>
      </p:pic>
      <p:sp>
        <p:nvSpPr>
          <p:cNvPr id="585731" name="Rectangle 2"/>
          <p:cNvSpPr>
            <a:spLocks noGrp="1" noChangeArrowheads="1"/>
          </p:cNvSpPr>
          <p:nvPr>
            <p:ph type="title"/>
          </p:nvPr>
        </p:nvSpPr>
        <p:spPr bwMode="gray">
          <a:xfrm>
            <a:off x="323850" y="1438275"/>
            <a:ext cx="4856163" cy="215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585732" name="Rectangle 3"/>
          <p:cNvSpPr>
            <a:spLocks noGrp="1" noChangeArrowheads="1"/>
          </p:cNvSpPr>
          <p:nvPr>
            <p:ph type="body" idx="1"/>
          </p:nvPr>
        </p:nvSpPr>
        <p:spPr bwMode="auto">
          <a:xfrm>
            <a:off x="323850" y="3814763"/>
            <a:ext cx="4678363" cy="17526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p:txBody>
      </p:sp>
    </p:spTree>
  </p:cSld>
  <p:clrMap bg1="lt1" tx1="dk1" bg2="lt2" tx2="dk2" accent1="accent1" accent2="accent2" accent3="accent3" accent4="accent4" accent5="accent5" accent6="accent6" hlink="hlink" folHlink="folHlink"/>
  <p:hf hdr="0" ftr="0" dt="0"/>
  <p:txStyles>
    <p:titleStyle>
      <a:lvl1pPr algn="l" rtl="0" fontAlgn="base">
        <a:spcBef>
          <a:spcPct val="40000"/>
        </a:spcBef>
        <a:spcAft>
          <a:spcPct val="0"/>
        </a:spcAft>
        <a:defRPr sz="3000" b="1">
          <a:solidFill>
            <a:schemeClr val="bg1"/>
          </a:solidFill>
          <a:latin typeface="+mj-lt"/>
          <a:ea typeface="+mj-ea"/>
          <a:cs typeface="+mj-cs"/>
        </a:defRPr>
      </a:lvl1pPr>
      <a:lvl2pPr algn="l" rtl="0" fontAlgn="base">
        <a:spcBef>
          <a:spcPct val="40000"/>
        </a:spcBef>
        <a:spcAft>
          <a:spcPct val="0"/>
        </a:spcAft>
        <a:defRPr sz="3000" b="1">
          <a:solidFill>
            <a:schemeClr val="bg1"/>
          </a:solidFill>
          <a:latin typeface="Arial" charset="0"/>
          <a:cs typeface="Arial" charset="0"/>
        </a:defRPr>
      </a:lvl2pPr>
      <a:lvl3pPr algn="l" rtl="0" fontAlgn="base">
        <a:spcBef>
          <a:spcPct val="40000"/>
        </a:spcBef>
        <a:spcAft>
          <a:spcPct val="0"/>
        </a:spcAft>
        <a:defRPr sz="3000" b="1">
          <a:solidFill>
            <a:schemeClr val="bg1"/>
          </a:solidFill>
          <a:latin typeface="Arial" charset="0"/>
          <a:cs typeface="Arial" charset="0"/>
        </a:defRPr>
      </a:lvl3pPr>
      <a:lvl4pPr algn="l" rtl="0" fontAlgn="base">
        <a:spcBef>
          <a:spcPct val="40000"/>
        </a:spcBef>
        <a:spcAft>
          <a:spcPct val="0"/>
        </a:spcAft>
        <a:defRPr sz="3000" b="1">
          <a:solidFill>
            <a:schemeClr val="bg1"/>
          </a:solidFill>
          <a:latin typeface="Arial" charset="0"/>
          <a:cs typeface="Arial" charset="0"/>
        </a:defRPr>
      </a:lvl4pPr>
      <a:lvl5pPr algn="l" rtl="0" fontAlgn="base">
        <a:spcBef>
          <a:spcPct val="40000"/>
        </a:spcBef>
        <a:spcAft>
          <a:spcPct val="0"/>
        </a:spcAft>
        <a:defRPr sz="3000" b="1">
          <a:solidFill>
            <a:schemeClr val="bg1"/>
          </a:solidFill>
          <a:latin typeface="Arial" charset="0"/>
          <a:cs typeface="Arial" charset="0"/>
        </a:defRPr>
      </a:lvl5pPr>
      <a:lvl6pPr marL="457200" algn="l" rtl="0" fontAlgn="base">
        <a:spcBef>
          <a:spcPct val="40000"/>
        </a:spcBef>
        <a:spcAft>
          <a:spcPct val="0"/>
        </a:spcAft>
        <a:defRPr sz="3000" b="1">
          <a:solidFill>
            <a:schemeClr val="bg1"/>
          </a:solidFill>
          <a:latin typeface="Arial" charset="0"/>
          <a:cs typeface="Arial" charset="0"/>
        </a:defRPr>
      </a:lvl6pPr>
      <a:lvl7pPr marL="914400" algn="l" rtl="0" fontAlgn="base">
        <a:spcBef>
          <a:spcPct val="40000"/>
        </a:spcBef>
        <a:spcAft>
          <a:spcPct val="0"/>
        </a:spcAft>
        <a:defRPr sz="3000" b="1">
          <a:solidFill>
            <a:schemeClr val="bg1"/>
          </a:solidFill>
          <a:latin typeface="Arial" charset="0"/>
          <a:cs typeface="Arial" charset="0"/>
        </a:defRPr>
      </a:lvl7pPr>
      <a:lvl8pPr marL="1371600" algn="l" rtl="0" fontAlgn="base">
        <a:spcBef>
          <a:spcPct val="40000"/>
        </a:spcBef>
        <a:spcAft>
          <a:spcPct val="0"/>
        </a:spcAft>
        <a:defRPr sz="3000" b="1">
          <a:solidFill>
            <a:schemeClr val="bg1"/>
          </a:solidFill>
          <a:latin typeface="Arial" charset="0"/>
          <a:cs typeface="Arial" charset="0"/>
        </a:defRPr>
      </a:lvl8pPr>
      <a:lvl9pPr marL="1828800" algn="l" rtl="0" fontAlgn="base">
        <a:spcBef>
          <a:spcPct val="40000"/>
        </a:spcBef>
        <a:spcAft>
          <a:spcPct val="0"/>
        </a:spcAft>
        <a:defRPr sz="3000" b="1">
          <a:solidFill>
            <a:schemeClr val="bg1"/>
          </a:solidFill>
          <a:latin typeface="Arial" charset="0"/>
          <a:cs typeface="Arial" charset="0"/>
        </a:defRPr>
      </a:lvl9pPr>
    </p:titleStyle>
    <p:bodyStyle>
      <a:lvl1pPr algn="l" rtl="0" fontAlgn="base">
        <a:spcBef>
          <a:spcPct val="40000"/>
        </a:spcBef>
        <a:spcAft>
          <a:spcPct val="0"/>
        </a:spcAft>
        <a:defRPr sz="1200">
          <a:solidFill>
            <a:schemeClr val="bg1"/>
          </a:solidFill>
          <a:latin typeface="+mn-lt"/>
          <a:ea typeface="+mn-ea"/>
          <a:cs typeface="+mn-cs"/>
        </a:defRPr>
      </a:lvl1pPr>
      <a:lvl2pPr marL="1588" algn="l" rtl="0" fontAlgn="base">
        <a:spcBef>
          <a:spcPct val="40000"/>
        </a:spcBef>
        <a:spcAft>
          <a:spcPct val="0"/>
        </a:spcAft>
        <a:defRPr sz="1400">
          <a:solidFill>
            <a:schemeClr val="tx1"/>
          </a:solidFill>
          <a:latin typeface="+mn-lt"/>
          <a:cs typeface="+mn-cs"/>
        </a:defRPr>
      </a:lvl2pPr>
      <a:lvl3pPr marL="357188" indent="-176213"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3pPr>
      <a:lvl4pPr marL="538163" indent="-177800" algn="l" rtl="0" fontAlgn="base">
        <a:spcBef>
          <a:spcPct val="40000"/>
        </a:spcBef>
        <a:spcAft>
          <a:spcPct val="0"/>
        </a:spcAft>
        <a:buClr>
          <a:schemeClr val="accent1"/>
        </a:buClr>
        <a:buSzPct val="85000"/>
        <a:buFont typeface="Symbol" pitchFamily="18" charset="2"/>
        <a:buChar char="-"/>
        <a:defRPr sz="1400">
          <a:solidFill>
            <a:schemeClr val="tx1"/>
          </a:solidFill>
          <a:latin typeface="+mn-lt"/>
          <a:cs typeface="+mn-cs"/>
        </a:defRPr>
      </a:lvl4pPr>
      <a:lvl5pPr marL="722313" indent="-179388"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5pPr>
      <a:lvl6pPr marL="1179513" indent="-179388"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6pPr>
      <a:lvl7pPr marL="1636713" indent="-179388"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7pPr>
      <a:lvl8pPr marL="2093913" indent="-179388"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8pPr>
      <a:lvl9pPr marL="2551113" indent="-179388"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bwMode="gray">
          <a:xfrm>
            <a:off x="0" y="6400800"/>
            <a:ext cx="9144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2" name="Title Placeholder 1"/>
          <p:cNvSpPr>
            <a:spLocks noGrp="1"/>
          </p:cNvSpPr>
          <p:nvPr>
            <p:ph type="title"/>
          </p:nvPr>
        </p:nvSpPr>
        <p:spPr>
          <a:xfrm>
            <a:off x="381000" y="152400"/>
            <a:ext cx="8375904" cy="1143000"/>
          </a:xfrm>
          <a:prstGeom prst="rect">
            <a:avLst/>
          </a:prstGeom>
        </p:spPr>
        <p:txBody>
          <a:bodyPr vert="horz" lIns="91440" tIns="45720" rIns="91440" bIns="45720" rtlCol="0" anchor="b">
            <a:normAutofit/>
          </a:bodyPr>
          <a:lstStyle/>
          <a:p>
            <a:r>
              <a:rPr lang="en-US" dirty="0" smtClean="0"/>
              <a:t>Click to edit Master title style</a:t>
            </a:r>
            <a:endParaRPr dirty="0"/>
          </a:p>
        </p:txBody>
      </p:sp>
      <p:sp>
        <p:nvSpPr>
          <p:cNvPr id="3" name="Text Placeholder 2"/>
          <p:cNvSpPr>
            <a:spLocks noGrp="1"/>
          </p:cNvSpPr>
          <p:nvPr>
            <p:ph type="body" idx="1"/>
          </p:nvPr>
        </p:nvSpPr>
        <p:spPr>
          <a:xfrm>
            <a:off x="381000" y="1447800"/>
            <a:ext cx="8375904" cy="4724399"/>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dirty="0"/>
          </a:p>
        </p:txBody>
      </p:sp>
      <p:sp>
        <p:nvSpPr>
          <p:cNvPr id="6" name="Slide Number Placeholder 5"/>
          <p:cNvSpPr>
            <a:spLocks noGrp="1"/>
          </p:cNvSpPr>
          <p:nvPr>
            <p:ph type="sldNum" sz="quarter" idx="4"/>
          </p:nvPr>
        </p:nvSpPr>
        <p:spPr bwMode="white">
          <a:xfrm>
            <a:off x="3764772" y="6384914"/>
            <a:ext cx="783936" cy="365125"/>
          </a:xfrm>
          <a:prstGeom prst="rect">
            <a:avLst/>
          </a:prstGeom>
        </p:spPr>
        <p:txBody>
          <a:bodyPr vert="horz" lIns="91440" tIns="45720" rIns="91440" bIns="45720" rtlCol="0" anchor="ctr"/>
          <a:lstStyle>
            <a:lvl1pPr algn="ctr">
              <a:defRPr sz="1100">
                <a:solidFill>
                  <a:schemeClr val="bg1"/>
                </a:solidFill>
                <a:latin typeface="Calibri" pitchFamily="34" charset="0"/>
                <a:cs typeface="Calibri" pitchFamily="34" charset="0"/>
              </a:defRPr>
            </a:lvl1pPr>
          </a:lstStyle>
          <a:p>
            <a:pPr fontAlgn="auto">
              <a:spcBef>
                <a:spcPts val="0"/>
              </a:spcBef>
              <a:spcAft>
                <a:spcPts val="0"/>
              </a:spcAft>
            </a:pPr>
            <a:fld id="{4E4A4924-7CC3-4BF6-9C5C-A8E770D15754}" type="slidenum">
              <a:rPr lang="en-US" smtClean="0">
                <a:solidFill>
                  <a:srgbClr val="FFFFFF"/>
                </a:solidFill>
              </a:rPr>
              <a:pPr fontAlgn="auto">
                <a:spcBef>
                  <a:spcPts val="0"/>
                </a:spcBef>
                <a:spcAft>
                  <a:spcPts val="0"/>
                </a:spcAft>
              </a:pPr>
              <a:t>‹#›</a:t>
            </a:fld>
            <a:endParaRPr lang="en-US" dirty="0">
              <a:solidFill>
                <a:srgbClr val="FFFFFF"/>
              </a:solidFill>
            </a:endParaRPr>
          </a:p>
        </p:txBody>
      </p:sp>
      <p:pic>
        <p:nvPicPr>
          <p:cNvPr id="10" name="slu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18" y="6567477"/>
            <a:ext cx="786384" cy="102428"/>
          </a:xfrm>
          <a:prstGeom prst="rect">
            <a:avLst/>
          </a:prstGeom>
        </p:spPr>
      </p:pic>
    </p:spTree>
    <p:extLst>
      <p:ext uri="{BB962C8B-B14F-4D97-AF65-F5344CB8AC3E}">
        <p14:creationId xmlns:p14="http://schemas.microsoft.com/office/powerpoint/2010/main" val="3791612629"/>
      </p:ext>
    </p:extLst>
  </p:cSld>
  <p:clrMap bg1="lt1" tx1="dk1" bg2="lt2" tx2="dk2" accent1="accent1" accent2="accent2" accent3="accent3" accent4="accent4" accent5="accent5" accent6="accent6" hlink="hlink" folHlink="folHlink"/>
  <p:sldLayoutIdLst>
    <p:sldLayoutId id="2147483676" r:id="rId1"/>
  </p:sldLayoutIdLst>
  <p:hf hdr="0" ftr="0" dt="0"/>
  <p:txStyles>
    <p:titleStyle>
      <a:lvl1pPr algn="l" defTabSz="914400" rtl="0" eaLnBrk="1" latinLnBrk="0" hangingPunct="1">
        <a:spcBef>
          <a:spcPct val="0"/>
        </a:spcBef>
        <a:buNone/>
        <a:defRPr sz="2800" b="1" kern="1200" cap="all" baseline="0">
          <a:solidFill>
            <a:schemeClr val="tx2"/>
          </a:solidFill>
          <a:latin typeface="+mj-lt"/>
          <a:ea typeface="+mj-ea"/>
          <a:cs typeface="+mj-cs"/>
        </a:defRPr>
      </a:lvl1pPr>
    </p:titleStyle>
    <p:bodyStyle>
      <a:lvl1pPr marL="182880" indent="-173736" algn="l" defTabSz="914400" rtl="0" eaLnBrk="1" latinLnBrk="0" hangingPunct="1">
        <a:spcBef>
          <a:spcPts val="800"/>
        </a:spcBef>
        <a:buClrTx/>
        <a:buFont typeface="Arial" pitchFamily="34" charset="0"/>
        <a:buChar char="•"/>
        <a:defRPr sz="2400" kern="1200">
          <a:solidFill>
            <a:schemeClr val="tx1"/>
          </a:solidFill>
          <a:latin typeface="+mn-lt"/>
          <a:ea typeface="+mn-ea"/>
          <a:cs typeface="+mn-cs"/>
        </a:defRPr>
      </a:lvl1pPr>
      <a:lvl2pPr marL="384048" indent="-173736" algn="l" defTabSz="914400" rtl="0" eaLnBrk="1" latinLnBrk="0" hangingPunct="1">
        <a:spcBef>
          <a:spcPts val="800"/>
        </a:spcBef>
        <a:buClrTx/>
        <a:buFont typeface="Arial" pitchFamily="34" charset="0"/>
        <a:buChar char="-"/>
        <a:defRPr sz="2400" kern="1200">
          <a:solidFill>
            <a:schemeClr val="tx1"/>
          </a:solidFill>
          <a:latin typeface="+mn-lt"/>
          <a:ea typeface="+mn-ea"/>
          <a:cs typeface="+mn-cs"/>
        </a:defRPr>
      </a:lvl2pPr>
      <a:lvl3pPr marL="585216" indent="-173736" algn="l" defTabSz="914400" rtl="0" eaLnBrk="1" latinLnBrk="0" hangingPunct="1">
        <a:spcBef>
          <a:spcPts val="800"/>
        </a:spcBef>
        <a:buClrTx/>
        <a:buFont typeface="Arial" pitchFamily="34" charset="0"/>
        <a:buChar char="-"/>
        <a:defRPr sz="2400" kern="1200">
          <a:solidFill>
            <a:schemeClr val="tx1"/>
          </a:solidFill>
          <a:latin typeface="+mn-lt"/>
          <a:ea typeface="+mn-ea"/>
          <a:cs typeface="+mn-cs"/>
        </a:defRPr>
      </a:lvl3pPr>
      <a:lvl4pPr marL="786384" indent="-173736" algn="l" defTabSz="914400" rtl="0" eaLnBrk="1" latinLnBrk="0" hangingPunct="1">
        <a:spcBef>
          <a:spcPts val="800"/>
        </a:spcBef>
        <a:buClrTx/>
        <a:buFont typeface="Arial" pitchFamily="34" charset="0"/>
        <a:buChar char="-"/>
        <a:defRPr sz="2400" kern="1200">
          <a:solidFill>
            <a:schemeClr val="tx1"/>
          </a:solidFill>
          <a:latin typeface="+mn-lt"/>
          <a:ea typeface="+mn-ea"/>
          <a:cs typeface="+mn-cs"/>
        </a:defRPr>
      </a:lvl4pPr>
      <a:lvl5pPr marL="987552" indent="-173736" algn="l" defTabSz="914400" rtl="0" eaLnBrk="1" latinLnBrk="0" hangingPunct="1">
        <a:spcBef>
          <a:spcPts val="800"/>
        </a:spcBef>
        <a:buClrTx/>
        <a:buFont typeface="Arial" pitchFamily="34" charset="0"/>
        <a:buChar char="-"/>
        <a:defRPr sz="2400" kern="1200">
          <a:solidFill>
            <a:schemeClr val="tx1"/>
          </a:solidFill>
          <a:latin typeface="+mn-lt"/>
          <a:ea typeface="+mn-ea"/>
          <a:cs typeface="+mn-cs"/>
        </a:defRPr>
      </a:lvl5pPr>
      <a:lvl6pPr marL="118872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6pPr>
      <a:lvl7pPr marL="138988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7pPr>
      <a:lvl8pPr marL="159105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8pPr>
      <a:lvl9pPr marL="179222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3963045" y="6461155"/>
            <a:ext cx="658812" cy="279400"/>
          </a:xfrm>
          <a:prstGeom prst="rect">
            <a:avLst/>
          </a:prstGeom>
        </p:spPr>
        <p:txBody>
          <a:bodyPr/>
          <a:lstStyle>
            <a:lvl1pPr algn="ctr">
              <a:defRPr sz="1100">
                <a:solidFill>
                  <a:schemeClr val="tx1"/>
                </a:solidFill>
                <a:latin typeface="Calibri" pitchFamily="34" charset="0"/>
                <a:cs typeface="Calibri" pitchFamily="34" charset="0"/>
              </a:defRPr>
            </a:lvl1pPr>
          </a:lstStyle>
          <a:p>
            <a:fld id="{1CB23F2B-7DA2-447A-B5D1-F0E2C7FE22DC}" type="slidenum">
              <a:rPr lang="en-GB" smtClean="0"/>
              <a:pPr/>
              <a:t>‹#›</a:t>
            </a:fld>
            <a:endParaRPr lang="en-GB" dirty="0"/>
          </a:p>
        </p:txBody>
      </p:sp>
    </p:spTree>
  </p:cSld>
  <p:clrMap bg1="lt1" tx1="dk1" bg2="lt2" tx2="dk2" accent1="accent1" accent2="accent2" accent3="accent3" accent4="accent4" accent5="accent5" accent6="accent6" hlink="hlink" folHlink="folHlink"/>
  <p:sldLayoutIdLst>
    <p:sldLayoutId id="2147483678"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bwMode="gray">
          <a:xfrm>
            <a:off x="0" y="6400800"/>
            <a:ext cx="9144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2" name="Title Placeholder 1"/>
          <p:cNvSpPr>
            <a:spLocks noGrp="1"/>
          </p:cNvSpPr>
          <p:nvPr>
            <p:ph type="title"/>
          </p:nvPr>
        </p:nvSpPr>
        <p:spPr>
          <a:xfrm>
            <a:off x="381000" y="152400"/>
            <a:ext cx="8375904"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381000" y="1447800"/>
            <a:ext cx="8375904" cy="47243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4"/>
          </p:nvPr>
        </p:nvSpPr>
        <p:spPr bwMode="white">
          <a:xfrm>
            <a:off x="4180032" y="6436128"/>
            <a:ext cx="783936" cy="365125"/>
          </a:xfrm>
          <a:prstGeom prst="rect">
            <a:avLst/>
          </a:prstGeom>
        </p:spPr>
        <p:txBody>
          <a:bodyPr vert="horz" lIns="91440" tIns="45720" rIns="91440" bIns="45720" rtlCol="0" anchor="ctr"/>
          <a:lstStyle>
            <a:lvl1pPr algn="ctr">
              <a:defRPr sz="1100">
                <a:solidFill>
                  <a:schemeClr val="bg1"/>
                </a:solidFill>
                <a:latin typeface="Calibri" pitchFamily="34" charset="0"/>
                <a:cs typeface="Calibri" pitchFamily="34" charset="0"/>
              </a:defRPr>
            </a:lvl1pPr>
          </a:lstStyle>
          <a:p>
            <a:pPr fontAlgn="auto">
              <a:spcBef>
                <a:spcPts val="0"/>
              </a:spcBef>
              <a:spcAft>
                <a:spcPts val="0"/>
              </a:spcAft>
            </a:pPr>
            <a:fld id="{4E4A4924-7CC3-4BF6-9C5C-A8E770D15754}" type="slidenum">
              <a:rPr lang="en-US" smtClean="0">
                <a:solidFill>
                  <a:srgbClr val="FFFFFF"/>
                </a:solidFill>
              </a:rPr>
              <a:pPr fontAlgn="auto">
                <a:spcBef>
                  <a:spcPts val="0"/>
                </a:spcBef>
                <a:spcAft>
                  <a:spcPts val="0"/>
                </a:spcAft>
              </a:pPr>
              <a:t>‹#›</a:t>
            </a:fld>
            <a:endParaRPr lang="en-US" dirty="0">
              <a:solidFill>
                <a:srgbClr val="FFFFFF"/>
              </a:solidFill>
            </a:endParaRPr>
          </a:p>
        </p:txBody>
      </p:sp>
      <p:pic>
        <p:nvPicPr>
          <p:cNvPr id="10" name="slu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18" y="6567477"/>
            <a:ext cx="786384" cy="102428"/>
          </a:xfrm>
          <a:prstGeom prst="rect">
            <a:avLst/>
          </a:prstGeom>
        </p:spPr>
      </p:pic>
    </p:spTree>
    <p:extLst>
      <p:ext uri="{BB962C8B-B14F-4D97-AF65-F5344CB8AC3E}">
        <p14:creationId xmlns:p14="http://schemas.microsoft.com/office/powerpoint/2010/main" val="2814014285"/>
      </p:ext>
    </p:extLst>
  </p:cSld>
  <p:clrMap bg1="lt1" tx1="dk1" bg2="lt2" tx2="dk2" accent1="accent1" accent2="accent2" accent3="accent3" accent4="accent4" accent5="accent5" accent6="accent6" hlink="hlink" folHlink="folHlink"/>
  <p:sldLayoutIdLst>
    <p:sldLayoutId id="2147483680" r:id="rId1"/>
  </p:sldLayoutIdLst>
  <p:timing>
    <p:tnLst>
      <p:par>
        <p:cTn id="1" dur="indefinite" restart="never" nodeType="tmRoot"/>
      </p:par>
    </p:tnLst>
  </p:timing>
  <p:hf hdr="0" ftr="0" dt="0"/>
  <p:txStyles>
    <p:titleStyle>
      <a:lvl1pPr algn="l" defTabSz="914400" rtl="0" eaLnBrk="1" latinLnBrk="0" hangingPunct="1">
        <a:spcBef>
          <a:spcPct val="0"/>
        </a:spcBef>
        <a:buNone/>
        <a:defRPr sz="2800" kern="1200" cap="all" baseline="0">
          <a:solidFill>
            <a:schemeClr val="tx2"/>
          </a:solidFill>
          <a:latin typeface="+mj-lt"/>
          <a:ea typeface="+mj-ea"/>
          <a:cs typeface="+mj-cs"/>
        </a:defRPr>
      </a:lvl1pPr>
    </p:titleStyle>
    <p:bodyStyle>
      <a:lvl1pPr marL="18288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1pPr>
      <a:lvl2pPr marL="38404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2pPr>
      <a:lvl3pPr marL="58521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3pPr>
      <a:lvl4pPr marL="78638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4pPr>
      <a:lvl5pPr marL="987552"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5pPr>
      <a:lvl6pPr marL="118872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6pPr>
      <a:lvl7pPr marL="138988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7pPr>
      <a:lvl8pPr marL="159105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8pPr>
      <a:lvl9pPr marL="179222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bwMode="gray">
          <a:xfrm>
            <a:off x="0" y="6400800"/>
            <a:ext cx="9144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2" name="Title Placeholder 1"/>
          <p:cNvSpPr>
            <a:spLocks noGrp="1"/>
          </p:cNvSpPr>
          <p:nvPr>
            <p:ph type="title"/>
          </p:nvPr>
        </p:nvSpPr>
        <p:spPr>
          <a:xfrm>
            <a:off x="381000" y="152400"/>
            <a:ext cx="8375904"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381000" y="1447800"/>
            <a:ext cx="8375904" cy="47243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4"/>
          </p:nvPr>
        </p:nvSpPr>
        <p:spPr bwMode="white">
          <a:xfrm>
            <a:off x="3788064" y="6446837"/>
            <a:ext cx="783936" cy="365125"/>
          </a:xfrm>
          <a:prstGeom prst="rect">
            <a:avLst/>
          </a:prstGeom>
        </p:spPr>
        <p:txBody>
          <a:bodyPr vert="horz" lIns="91440" tIns="45720" rIns="91440" bIns="45720" rtlCol="0" anchor="ctr"/>
          <a:lstStyle>
            <a:lvl1pPr algn="ctr">
              <a:defRPr sz="1100">
                <a:solidFill>
                  <a:schemeClr val="bg1"/>
                </a:solidFill>
                <a:latin typeface="Calibri" pitchFamily="34" charset="0"/>
                <a:cs typeface="Calibri" pitchFamily="34" charset="0"/>
              </a:defRPr>
            </a:lvl1pPr>
          </a:lstStyle>
          <a:p>
            <a:pPr fontAlgn="auto">
              <a:spcBef>
                <a:spcPts val="0"/>
              </a:spcBef>
              <a:spcAft>
                <a:spcPts val="0"/>
              </a:spcAft>
            </a:pPr>
            <a:fld id="{4E4A4924-7CC3-4BF6-9C5C-A8E770D15754}" type="slidenum">
              <a:rPr lang="en-US" smtClean="0">
                <a:solidFill>
                  <a:srgbClr val="FFFFFF"/>
                </a:solidFill>
              </a:rPr>
              <a:pPr fontAlgn="auto">
                <a:spcBef>
                  <a:spcPts val="0"/>
                </a:spcBef>
                <a:spcAft>
                  <a:spcPts val="0"/>
                </a:spcAft>
              </a:pPr>
              <a:t>‹#›</a:t>
            </a:fld>
            <a:endParaRPr lang="en-US" dirty="0">
              <a:solidFill>
                <a:srgbClr val="FFFFFF"/>
              </a:solidFill>
            </a:endParaRPr>
          </a:p>
        </p:txBody>
      </p:sp>
      <p:pic>
        <p:nvPicPr>
          <p:cNvPr id="10" name="slu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18" y="6567477"/>
            <a:ext cx="786384" cy="102428"/>
          </a:xfrm>
          <a:prstGeom prst="rect">
            <a:avLst/>
          </a:prstGeom>
        </p:spPr>
      </p:pic>
    </p:spTree>
    <p:extLst>
      <p:ext uri="{BB962C8B-B14F-4D97-AF65-F5344CB8AC3E}">
        <p14:creationId xmlns:p14="http://schemas.microsoft.com/office/powerpoint/2010/main" val="2814014285"/>
      </p:ext>
    </p:extLst>
  </p:cSld>
  <p:clrMap bg1="lt1" tx1="dk1" bg2="lt2" tx2="dk2" accent1="accent1" accent2="accent2" accent3="accent3" accent4="accent4" accent5="accent5" accent6="accent6" hlink="hlink" folHlink="folHlink"/>
  <p:sldLayoutIdLst>
    <p:sldLayoutId id="2147483682" r:id="rId1"/>
  </p:sldLayoutIdLst>
  <p:timing>
    <p:tnLst>
      <p:par>
        <p:cTn id="1" dur="indefinite" restart="never" nodeType="tmRoot"/>
      </p:par>
    </p:tnLst>
  </p:timing>
  <p:hf hdr="0" ftr="0" dt="0"/>
  <p:txStyles>
    <p:titleStyle>
      <a:lvl1pPr algn="l" defTabSz="914400" rtl="0" eaLnBrk="1" latinLnBrk="0" hangingPunct="1">
        <a:spcBef>
          <a:spcPct val="0"/>
        </a:spcBef>
        <a:buNone/>
        <a:defRPr sz="2800" kern="1200" cap="all" baseline="0">
          <a:solidFill>
            <a:schemeClr val="tx2"/>
          </a:solidFill>
          <a:latin typeface="+mj-lt"/>
          <a:ea typeface="+mj-ea"/>
          <a:cs typeface="+mj-cs"/>
        </a:defRPr>
      </a:lvl1pPr>
    </p:titleStyle>
    <p:bodyStyle>
      <a:lvl1pPr marL="18288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1pPr>
      <a:lvl2pPr marL="38404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2pPr>
      <a:lvl3pPr marL="58521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3pPr>
      <a:lvl4pPr marL="78638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4pPr>
      <a:lvl5pPr marL="987552"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5pPr>
      <a:lvl6pPr marL="118872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6pPr>
      <a:lvl7pPr marL="138988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7pPr>
      <a:lvl8pPr marL="159105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8pPr>
      <a:lvl9pPr marL="179222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bwMode="gray">
          <a:xfrm>
            <a:off x="0" y="6400800"/>
            <a:ext cx="9144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2" name="Title Placeholder 1"/>
          <p:cNvSpPr>
            <a:spLocks noGrp="1"/>
          </p:cNvSpPr>
          <p:nvPr>
            <p:ph type="title"/>
          </p:nvPr>
        </p:nvSpPr>
        <p:spPr>
          <a:xfrm>
            <a:off x="381000" y="152400"/>
            <a:ext cx="8375904"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381000" y="1447800"/>
            <a:ext cx="8375904" cy="47243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4"/>
          </p:nvPr>
        </p:nvSpPr>
        <p:spPr bwMode="white">
          <a:xfrm>
            <a:off x="3995936" y="6384914"/>
            <a:ext cx="783936" cy="365125"/>
          </a:xfrm>
          <a:prstGeom prst="rect">
            <a:avLst/>
          </a:prstGeom>
        </p:spPr>
        <p:txBody>
          <a:bodyPr vert="horz" lIns="91440" tIns="45720" rIns="91440" bIns="45720" rtlCol="0" anchor="ctr"/>
          <a:lstStyle>
            <a:lvl1pPr algn="ctr">
              <a:defRPr sz="1100">
                <a:solidFill>
                  <a:schemeClr val="bg1"/>
                </a:solidFill>
                <a:latin typeface="Calibri" pitchFamily="34" charset="0"/>
                <a:cs typeface="Calibri" pitchFamily="34" charset="0"/>
              </a:defRPr>
            </a:lvl1pPr>
          </a:lstStyle>
          <a:p>
            <a:pPr fontAlgn="auto">
              <a:spcBef>
                <a:spcPts val="0"/>
              </a:spcBef>
              <a:spcAft>
                <a:spcPts val="0"/>
              </a:spcAft>
            </a:pPr>
            <a:fld id="{4E4A4924-7CC3-4BF6-9C5C-A8E770D15754}" type="slidenum">
              <a:rPr lang="en-US" smtClean="0">
                <a:solidFill>
                  <a:srgbClr val="FFFFFF"/>
                </a:solidFill>
              </a:rPr>
              <a:pPr fontAlgn="auto">
                <a:spcBef>
                  <a:spcPts val="0"/>
                </a:spcBef>
                <a:spcAft>
                  <a:spcPts val="0"/>
                </a:spcAft>
              </a:pPr>
              <a:t>‹#›</a:t>
            </a:fld>
            <a:endParaRPr lang="en-US" dirty="0">
              <a:solidFill>
                <a:srgbClr val="FFFFFF"/>
              </a:solidFill>
            </a:endParaRPr>
          </a:p>
        </p:txBody>
      </p:sp>
      <p:pic>
        <p:nvPicPr>
          <p:cNvPr id="10" name="slu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18" y="6567477"/>
            <a:ext cx="786384" cy="102428"/>
          </a:xfrm>
          <a:prstGeom prst="rect">
            <a:avLst/>
          </a:prstGeom>
        </p:spPr>
      </p:pic>
    </p:spTree>
    <p:extLst>
      <p:ext uri="{BB962C8B-B14F-4D97-AF65-F5344CB8AC3E}">
        <p14:creationId xmlns:p14="http://schemas.microsoft.com/office/powerpoint/2010/main" val="119943068"/>
      </p:ext>
    </p:extLst>
  </p:cSld>
  <p:clrMap bg1="lt1" tx1="dk1" bg2="lt2" tx2="dk2" accent1="accent1" accent2="accent2" accent3="accent3" accent4="accent4" accent5="accent5" accent6="accent6" hlink="hlink" folHlink="folHlink"/>
  <p:sldLayoutIdLst>
    <p:sldLayoutId id="2147483684" r:id="rId1"/>
  </p:sldLayoutIdLst>
  <p:timing>
    <p:tnLst>
      <p:par>
        <p:cTn id="1" dur="indefinite" restart="never" nodeType="tmRoot"/>
      </p:par>
    </p:tnLst>
  </p:timing>
  <p:hf hdr="0" ftr="0" dt="0"/>
  <p:txStyles>
    <p:titleStyle>
      <a:lvl1pPr algn="l" defTabSz="914400" rtl="0" eaLnBrk="1" latinLnBrk="0" hangingPunct="1">
        <a:spcBef>
          <a:spcPct val="0"/>
        </a:spcBef>
        <a:buNone/>
        <a:defRPr sz="2800" kern="1200" cap="all" baseline="0">
          <a:solidFill>
            <a:schemeClr val="tx2"/>
          </a:solidFill>
          <a:latin typeface="+mj-lt"/>
          <a:ea typeface="+mj-ea"/>
          <a:cs typeface="+mj-cs"/>
        </a:defRPr>
      </a:lvl1pPr>
    </p:titleStyle>
    <p:bodyStyle>
      <a:lvl1pPr marL="18288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1pPr>
      <a:lvl2pPr marL="38404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2pPr>
      <a:lvl3pPr marL="58521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3pPr>
      <a:lvl4pPr marL="78638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4pPr>
      <a:lvl5pPr marL="987552"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5pPr>
      <a:lvl6pPr marL="118872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6pPr>
      <a:lvl7pPr marL="138988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7pPr>
      <a:lvl8pPr marL="159105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8pPr>
      <a:lvl9pPr marL="179222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p:nvSpPr>
        <p:spPr bwMode="gray">
          <a:xfrm>
            <a:off x="0" y="6400800"/>
            <a:ext cx="9144000" cy="457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sz="1800" dirty="0">
              <a:solidFill>
                <a:srgbClr val="FFFFFF"/>
              </a:solidFill>
            </a:endParaRPr>
          </a:p>
        </p:txBody>
      </p:sp>
      <p:sp>
        <p:nvSpPr>
          <p:cNvPr id="2" name="Title Placeholder 1"/>
          <p:cNvSpPr>
            <a:spLocks noGrp="1"/>
          </p:cNvSpPr>
          <p:nvPr>
            <p:ph type="title"/>
          </p:nvPr>
        </p:nvSpPr>
        <p:spPr>
          <a:xfrm>
            <a:off x="381000" y="152400"/>
            <a:ext cx="8375904" cy="1143000"/>
          </a:xfrm>
          <a:prstGeom prst="rect">
            <a:avLst/>
          </a:prstGeom>
        </p:spPr>
        <p:txBody>
          <a:bodyPr vert="horz" lIns="91440" tIns="45720" rIns="91440" bIns="45720"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381000" y="1447800"/>
            <a:ext cx="8375904" cy="472439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6" name="Slide Number Placeholder 5"/>
          <p:cNvSpPr>
            <a:spLocks noGrp="1"/>
          </p:cNvSpPr>
          <p:nvPr>
            <p:ph type="sldNum" sz="quarter" idx="4"/>
          </p:nvPr>
        </p:nvSpPr>
        <p:spPr bwMode="white">
          <a:xfrm>
            <a:off x="4067944" y="6400800"/>
            <a:ext cx="783936" cy="365125"/>
          </a:xfrm>
          <a:prstGeom prst="rect">
            <a:avLst/>
          </a:prstGeom>
        </p:spPr>
        <p:txBody>
          <a:bodyPr vert="horz" lIns="91440" tIns="45720" rIns="91440" bIns="45720" rtlCol="0" anchor="ctr"/>
          <a:lstStyle>
            <a:lvl1pPr algn="ctr">
              <a:defRPr sz="1100">
                <a:solidFill>
                  <a:schemeClr val="bg1"/>
                </a:solidFill>
                <a:latin typeface="Calibri" pitchFamily="34" charset="0"/>
                <a:cs typeface="Calibri" pitchFamily="34" charset="0"/>
              </a:defRPr>
            </a:lvl1pPr>
          </a:lstStyle>
          <a:p>
            <a:pPr fontAlgn="auto">
              <a:spcBef>
                <a:spcPts val="0"/>
              </a:spcBef>
              <a:spcAft>
                <a:spcPts val="0"/>
              </a:spcAft>
            </a:pPr>
            <a:fld id="{4E4A4924-7CC3-4BF6-9C5C-A8E770D15754}" type="slidenum">
              <a:rPr lang="en-US" smtClean="0">
                <a:solidFill>
                  <a:srgbClr val="FFFFFF"/>
                </a:solidFill>
              </a:rPr>
              <a:pPr fontAlgn="auto">
                <a:spcBef>
                  <a:spcPts val="0"/>
                </a:spcBef>
                <a:spcAft>
                  <a:spcPts val="0"/>
                </a:spcAft>
              </a:pPr>
              <a:t>‹#›</a:t>
            </a:fld>
            <a:endParaRPr lang="en-US" dirty="0">
              <a:solidFill>
                <a:srgbClr val="FFFFFF"/>
              </a:solidFill>
            </a:endParaRPr>
          </a:p>
        </p:txBody>
      </p:sp>
      <p:pic>
        <p:nvPicPr>
          <p:cNvPr id="10" name="slu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4818" y="6567477"/>
            <a:ext cx="786384" cy="102428"/>
          </a:xfrm>
          <a:prstGeom prst="rect">
            <a:avLst/>
          </a:prstGeom>
        </p:spPr>
      </p:pic>
    </p:spTree>
    <p:extLst>
      <p:ext uri="{BB962C8B-B14F-4D97-AF65-F5344CB8AC3E}">
        <p14:creationId xmlns:p14="http://schemas.microsoft.com/office/powerpoint/2010/main" val="119943068"/>
      </p:ext>
    </p:extLst>
  </p:cSld>
  <p:clrMap bg1="lt1" tx1="dk1" bg2="lt2" tx2="dk2" accent1="accent1" accent2="accent2" accent3="accent3" accent4="accent4" accent5="accent5" accent6="accent6" hlink="hlink" folHlink="folHlink"/>
  <p:sldLayoutIdLst>
    <p:sldLayoutId id="2147483686" r:id="rId1"/>
  </p:sldLayoutIdLst>
  <p:timing>
    <p:tnLst>
      <p:par>
        <p:cTn id="1" dur="indefinite" restart="never" nodeType="tmRoot"/>
      </p:par>
    </p:tnLst>
  </p:timing>
  <p:hf hdr="0" ftr="0" dt="0"/>
  <p:txStyles>
    <p:titleStyle>
      <a:lvl1pPr algn="l" defTabSz="914400" rtl="0" eaLnBrk="1" latinLnBrk="0" hangingPunct="1">
        <a:spcBef>
          <a:spcPct val="0"/>
        </a:spcBef>
        <a:buNone/>
        <a:defRPr sz="2800" kern="1200" cap="all" baseline="0">
          <a:solidFill>
            <a:schemeClr val="tx2"/>
          </a:solidFill>
          <a:latin typeface="+mj-lt"/>
          <a:ea typeface="+mj-ea"/>
          <a:cs typeface="+mj-cs"/>
        </a:defRPr>
      </a:lvl1pPr>
    </p:titleStyle>
    <p:bodyStyle>
      <a:lvl1pPr marL="18288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1pPr>
      <a:lvl2pPr marL="38404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2pPr>
      <a:lvl3pPr marL="58521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3pPr>
      <a:lvl4pPr marL="78638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4pPr>
      <a:lvl5pPr marL="987552"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5pPr>
      <a:lvl6pPr marL="1188720"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6pPr>
      <a:lvl7pPr marL="1389888"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7pPr>
      <a:lvl8pPr marL="1591056"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8pPr>
      <a:lvl9pPr marL="1792224" indent="-173736" algn="l" defTabSz="914400" rtl="0" eaLnBrk="1" latinLnBrk="0" hangingPunct="1">
        <a:spcBef>
          <a:spcPts val="800"/>
        </a:spcBef>
        <a:buClrTx/>
        <a:buFont typeface="Arial" pitchFamily="34" charset="0"/>
        <a:buChar char="-"/>
        <a:defRPr sz="18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N:\PSL\Client\LaSalle\Word Processing\Ro9und II\JLFII_Investor_Conference_Sept2012_DRAFT_v17 (new style WITH NOTES).pptx</a:t>
            </a:r>
            <a:endParaRPr sz="500" noProof="1">
              <a:solidFill>
                <a:srgbClr val="50534D"/>
              </a:solidFill>
              <a:latin typeface="Arial"/>
              <a:cs typeface="Arial" pitchFamily="34" charset="0"/>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userDrawn="1"/>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4158436" y="6418744"/>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3304811904"/>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rgbClr val="00245D"/>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rgbClr val="50534D"/>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029770" y="6444100"/>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507433"/>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3" name="Picture 12" descr="Rotman-TitleMaster-RGB-2.jpg"/>
          <p:cNvPicPr>
            <a:picLocks noChangeAspect="1"/>
          </p:cNvPicPr>
          <p:nvPr/>
        </p:nvPicPr>
        <p:blipFill>
          <a:blip r:embed="rId3" cstate="print"/>
          <a:stretch>
            <a:fillRect/>
          </a:stretch>
        </p:blipFill>
        <p:spPr>
          <a:xfrm>
            <a:off x="0" y="0"/>
            <a:ext cx="9144000" cy="6858000"/>
          </a:xfrm>
          <a:prstGeom prst="rect">
            <a:avLst/>
          </a:prstGeom>
          <a:noFill/>
          <a:ln>
            <a:noFill/>
          </a:ln>
        </p:spPr>
      </p:pic>
    </p:spTree>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430653"/>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128696" y="6521643"/>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111921" y="6468269"/>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507433"/>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468269"/>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111921" y="6486430"/>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321278" y="6538295"/>
            <a:ext cx="367913" cy="157528"/>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099221" y="6539805"/>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1200" smtClean="0">
                <a:solidFill>
                  <a:srgbClr val="00245D"/>
                </a:solidFill>
                <a:latin typeface="Calibri" pitchFamily="34" charset="0"/>
                <a:cs typeface="Calibri" pitchFamily="34" charset="0"/>
              </a:rPr>
              <a:pPr defTabSz="957824" fontAlgn="auto">
                <a:spcBef>
                  <a:spcPts val="0"/>
                </a:spcBef>
                <a:spcAft>
                  <a:spcPts val="0"/>
                </a:spcAft>
              </a:pPr>
              <a:t>‹#›</a:t>
            </a:fld>
            <a:endParaRPr lang="en-US" sz="12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507432"/>
            <a:ext cx="367913" cy="125057"/>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493669"/>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endParaRPr lang="en-US" dirty="0">
              <a:solidFill>
                <a:srgbClr val="00267F">
                  <a:tint val="75000"/>
                </a:srgbClr>
              </a:solidFill>
              <a:latin typeface="Calibri"/>
              <a:cs typeface="+mn-cs"/>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dirty="0">
              <a:solidFill>
                <a:srgbClr val="00267F">
                  <a:tint val="75000"/>
                </a:srgbClr>
              </a:solidFill>
              <a:latin typeface="Calibri"/>
              <a:cs typeface="+mn-cs"/>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596B7D68-8B65-4B17-B157-5704100CA764}" type="slidenum">
              <a:rPr lang="en-US" smtClean="0">
                <a:solidFill>
                  <a:srgbClr val="00267F">
                    <a:tint val="75000"/>
                  </a:srgbClr>
                </a:solidFill>
                <a:latin typeface="Calibri"/>
                <a:cs typeface="+mn-cs"/>
              </a:rPr>
              <a:pPr fontAlgn="auto">
                <a:spcBef>
                  <a:spcPts val="0"/>
                </a:spcBef>
                <a:spcAft>
                  <a:spcPts val="0"/>
                </a:spcAft>
              </a:pPr>
              <a:t>‹#›</a:t>
            </a:fld>
            <a:endParaRPr lang="en-US" dirty="0">
              <a:solidFill>
                <a:srgbClr val="00267F">
                  <a:tint val="75000"/>
                </a:srgbClr>
              </a:solidFill>
              <a:latin typeface="Calibri"/>
              <a:cs typeface="+mn-cs"/>
            </a:endParaRPr>
          </a:p>
        </p:txBody>
      </p:sp>
      <p:pic>
        <p:nvPicPr>
          <p:cNvPr id="7" name="Picture 6" descr="Rotman-SlideMaster-RGB.jpg"/>
          <p:cNvPicPr>
            <a:picLocks noChangeAspect="1"/>
          </p:cNvPicPr>
          <p:nvPr/>
        </p:nvPicPr>
        <p:blipFill>
          <a:blip r:embed="rId3" cstate="print"/>
          <a:stretch>
            <a:fillRect/>
          </a:stretch>
        </p:blipFill>
        <p:spPr>
          <a:xfrm>
            <a:off x="0" y="0"/>
            <a:ext cx="9144000" cy="6858000"/>
          </a:xfrm>
          <a:prstGeom prst="rect">
            <a:avLst/>
          </a:prstGeom>
        </p:spPr>
      </p:pic>
      <p:sp>
        <p:nvSpPr>
          <p:cNvPr id="8" name="Slide Number Placeholder 5"/>
          <p:cNvSpPr txBox="1">
            <a:spLocks/>
          </p:cNvSpPr>
          <p:nvPr/>
        </p:nvSpPr>
        <p:spPr>
          <a:xfrm>
            <a:off x="4038600" y="6501829"/>
            <a:ext cx="1066800" cy="228600"/>
          </a:xfrm>
          <a:prstGeom prst="rect">
            <a:avLst/>
          </a:prstGeom>
        </p:spPr>
        <p:txBody>
          <a:bodyPr/>
          <a:lstStyle>
            <a:lvl1pPr algn="l">
              <a:defRPr>
                <a:latin typeface="Century Gothic" pitchFamily="34" charset="0"/>
              </a:defRPr>
            </a:lvl1pPr>
          </a:lstStyle>
          <a:p>
            <a:pPr algn="ctr" fontAlgn="auto">
              <a:spcBef>
                <a:spcPts val="0"/>
              </a:spcBef>
              <a:spcAft>
                <a:spcPts val="0"/>
              </a:spcAft>
              <a:defRPr/>
            </a:pPr>
            <a:fld id="{2B7AD613-21B1-47D3-8F25-6AA35C67F41C}" type="slidenum">
              <a:rPr lang="en-US" sz="1100" smtClean="0">
                <a:solidFill>
                  <a:srgbClr val="00267F"/>
                </a:solidFill>
                <a:latin typeface="Calibri" pitchFamily="34" charset="0"/>
                <a:cs typeface="Calibri" pitchFamily="34" charset="0"/>
              </a:rPr>
              <a:pPr algn="ctr" fontAlgn="auto">
                <a:spcBef>
                  <a:spcPts val="0"/>
                </a:spcBef>
                <a:spcAft>
                  <a:spcPts val="0"/>
                </a:spcAft>
                <a:defRPr/>
              </a:pPr>
              <a:t>‹#›</a:t>
            </a:fld>
            <a:endParaRPr lang="en-US" sz="1100" dirty="0">
              <a:solidFill>
                <a:srgbClr val="00267F"/>
              </a:solidFill>
              <a:latin typeface="Calibri" pitchFamily="34" charset="0"/>
              <a:cs typeface="Calibri" pitchFamily="34" charset="0"/>
            </a:endParaRPr>
          </a:p>
        </p:txBody>
      </p:sp>
    </p:spTree>
  </p:cSld>
  <p:clrMap bg1="lt1" tx1="dk1" bg2="lt2" tx2="dk2" accent1="accent1" accent2="accent2" accent3="accent3" accent4="accent4" accent5="accent5" accent6="accent6" hlink="hlink" folHlink="folHlink"/>
  <p:sldLayoutIdLst>
    <p:sldLayoutId id="2147483660"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484920"/>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484920"/>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467134" y="6435115"/>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395847" y="6484920"/>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468269"/>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3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499766"/>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3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029770" y="6507630"/>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3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029770" y="6484920"/>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3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111921" y="6417953"/>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3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507433"/>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Rotman-SlideMaster-RGB.jpg"/>
          <p:cNvPicPr>
            <a:picLocks noChangeAspect="1"/>
          </p:cNvPicPr>
          <p:nvPr/>
        </p:nvPicPr>
        <p:blipFill>
          <a:blip r:embed="rId3" cstate="print"/>
          <a:stretch>
            <a:fillRect/>
          </a:stretch>
        </p:blipFill>
        <p:spPr>
          <a:xfrm>
            <a:off x="0" y="0"/>
            <a:ext cx="9143999" cy="6857999"/>
          </a:xfrm>
          <a:prstGeom prst="rect">
            <a:avLst/>
          </a:prstGeom>
        </p:spPr>
      </p:pic>
      <p:sp>
        <p:nvSpPr>
          <p:cNvPr id="9" name="Slide Number Placeholder 5"/>
          <p:cNvSpPr txBox="1">
            <a:spLocks/>
          </p:cNvSpPr>
          <p:nvPr userDrawn="1"/>
        </p:nvSpPr>
        <p:spPr>
          <a:xfrm>
            <a:off x="4038599" y="6501829"/>
            <a:ext cx="1066800" cy="228600"/>
          </a:xfrm>
          <a:prstGeom prst="rect">
            <a:avLst/>
          </a:prstGeom>
        </p:spPr>
        <p:txBody>
          <a:bodyPr/>
          <a:lstStyle>
            <a:lvl1pPr algn="l">
              <a:defRPr>
                <a:latin typeface="Century Gothic" pitchFamily="34" charset="0"/>
              </a:defRPr>
            </a:lvl1pPr>
          </a:lstStyle>
          <a:p>
            <a:pPr algn="ctr" fontAlgn="auto">
              <a:spcBef>
                <a:spcPts val="0"/>
              </a:spcBef>
              <a:spcAft>
                <a:spcPts val="0"/>
              </a:spcAft>
              <a:defRPr/>
            </a:pPr>
            <a:fld id="{2B7AD613-21B1-47D3-8F25-6AA35C67F41C}" type="slidenum">
              <a:rPr lang="en-US" sz="1100" smtClean="0">
                <a:solidFill>
                  <a:srgbClr val="00267F"/>
                </a:solidFill>
                <a:latin typeface="Calibri" pitchFamily="34" charset="0"/>
                <a:cs typeface="Calibri" pitchFamily="34" charset="0"/>
              </a:rPr>
              <a:pPr algn="ctr" fontAlgn="auto">
                <a:spcBef>
                  <a:spcPts val="0"/>
                </a:spcBef>
                <a:spcAft>
                  <a:spcPts val="0"/>
                </a:spcAft>
                <a:defRPr/>
              </a:pPr>
              <a:t>‹#›</a:t>
            </a:fld>
            <a:endParaRPr lang="en-US" sz="1100" dirty="0">
              <a:solidFill>
                <a:srgbClr val="00267F"/>
              </a:solidFill>
              <a:latin typeface="Calibri" pitchFamily="34" charset="0"/>
              <a:cs typeface="Calibri" pitchFamily="34" charset="0"/>
            </a:endParaRPr>
          </a:p>
        </p:txBody>
      </p:sp>
    </p:spTree>
  </p:cSld>
  <p:clrMap bg1="lt1" tx1="dk1" bg2="lt2" tx2="dk2" accent1="accent1" accent2="accent2" accent3="accent3" accent4="accent4" accent5="accent5" accent6="accent6" hlink="hlink" folHlink="folHlink"/>
  <p:sldLayoutIdLst>
    <p:sldLayoutId id="2147483662"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93408" y="6405253"/>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4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bwMode="auto">
          <a:xfrm>
            <a:off x="719138" y="423863"/>
            <a:ext cx="7700962" cy="904875"/>
          </a:xfrm>
          <a:prstGeom prst="rect">
            <a:avLst/>
          </a:prstGeom>
          <a:noFill/>
          <a:ln w="9525" algn="ctr">
            <a:noFill/>
            <a:miter lim="800000"/>
            <a:headEnd/>
            <a:tailEnd/>
          </a:ln>
          <a:effectLst/>
        </p:spPr>
        <p:txBody>
          <a:bodyPr vert="horz" wrap="square" lIns="0" tIns="0" rIns="0" bIns="45720" numCol="1" anchor="t" anchorCtr="0" compatLnSpc="1">
            <a:prstTxWarp prst="textNoShape">
              <a:avLst/>
            </a:prstTxWarp>
          </a:bodyPr>
          <a:lstStyle/>
          <a:p>
            <a:pPr lvl="0"/>
            <a:r>
              <a:rPr lang="en-US" smtClean="0"/>
              <a:t>Click to edit Master title style</a:t>
            </a:r>
          </a:p>
        </p:txBody>
      </p:sp>
      <p:sp>
        <p:nvSpPr>
          <p:cNvPr id="484355" name="Rectangle 3"/>
          <p:cNvSpPr>
            <a:spLocks noGrp="1" noChangeArrowheads="1"/>
          </p:cNvSpPr>
          <p:nvPr>
            <p:ph type="body" idx="1"/>
          </p:nvPr>
        </p:nvSpPr>
        <p:spPr bwMode="auto">
          <a:xfrm>
            <a:off x="719138" y="1389063"/>
            <a:ext cx="7700962" cy="4554537"/>
          </a:xfrm>
          <a:prstGeom prst="rect">
            <a:avLst/>
          </a:prstGeom>
          <a:noFill/>
          <a:ln w="9525" algn="ctr">
            <a:noFill/>
            <a:miter lim="800000"/>
            <a:headEnd/>
            <a:tailEnd/>
          </a:ln>
          <a:effectLst/>
        </p:spPr>
        <p:txBody>
          <a:bodyPr vert="horz" wrap="square" lIns="0" tIns="0" rIns="7200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484370" name="Picture 18" descr="LEE_Logo_Blue"/>
          <p:cNvPicPr>
            <a:picLocks noChangeAspect="1" noChangeArrowheads="1"/>
          </p:cNvPicPr>
          <p:nvPr/>
        </p:nvPicPr>
        <p:blipFill>
          <a:blip r:embed="rId2" cstate="print"/>
          <a:srcRect l="700" t="7758" r="800" b="7758"/>
          <a:stretch>
            <a:fillRect/>
          </a:stretch>
        </p:blipFill>
        <p:spPr bwMode="auto">
          <a:xfrm>
            <a:off x="725488" y="6311900"/>
            <a:ext cx="2057400" cy="352425"/>
          </a:xfrm>
          <a:prstGeom prst="rect">
            <a:avLst/>
          </a:prstGeom>
          <a:noFill/>
        </p:spPr>
      </p:pic>
      <p:sp>
        <p:nvSpPr>
          <p:cNvPr id="484371" name="Rectangle 19"/>
          <p:cNvSpPr>
            <a:spLocks noChangeArrowheads="1"/>
          </p:cNvSpPr>
          <p:nvPr/>
        </p:nvSpPr>
        <p:spPr bwMode="auto">
          <a:xfrm>
            <a:off x="4453086" y="6479495"/>
            <a:ext cx="239415" cy="241980"/>
          </a:xfrm>
          <a:prstGeom prst="rect">
            <a:avLst/>
          </a:prstGeom>
          <a:noFill/>
          <a:ln w="9525">
            <a:noFill/>
            <a:miter lim="800000"/>
            <a:headEnd/>
            <a:tailEnd/>
          </a:ln>
          <a:effectLst/>
        </p:spPr>
        <p:txBody>
          <a:bodyPr wrap="none" lIns="36000" tIns="36000" rIns="36000" bIns="36000" anchor="b">
            <a:spAutoFit/>
          </a:bodyPr>
          <a:lstStyle/>
          <a:p>
            <a:pPr algn="ctr"/>
            <a:fld id="{0F1F1E7C-2404-4CFA-BC9E-2931B1613B90}" type="slidenum">
              <a:rPr lang="en-US" sz="1100">
                <a:solidFill>
                  <a:srgbClr val="50534D"/>
                </a:solidFill>
                <a:latin typeface="Calibri" pitchFamily="34" charset="0"/>
                <a:cs typeface="Calibri" pitchFamily="34" charset="0"/>
              </a:rPr>
              <a:pPr algn="ctr"/>
              <a:t>‹#›</a:t>
            </a:fld>
            <a:endParaRPr lang="en-US" sz="1100" dirty="0">
              <a:solidFill>
                <a:srgbClr val="50534D"/>
              </a:solidFill>
              <a:latin typeface="Calibri" pitchFamily="34" charset="0"/>
              <a:cs typeface="Calibri" pitchFamily="34" charset="0"/>
            </a:endParaRPr>
          </a:p>
        </p:txBody>
      </p:sp>
    </p:spTree>
    <p:extLst>
      <p:ext uri="{BB962C8B-B14F-4D97-AF65-F5344CB8AC3E}">
        <p14:creationId xmlns:p14="http://schemas.microsoft.com/office/powerpoint/2010/main" val="2954070982"/>
      </p:ext>
    </p:extLst>
  </p:cSld>
  <p:clrMap bg1="lt1" tx1="dk1" bg2="lt2" tx2="dk2" accent1="accent1" accent2="accent2" accent3="accent3" accent4="accent4" accent5="accent5" accent6="accent6" hlink="hlink" folHlink="folHlink"/>
  <p:txStyles>
    <p:title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accent2"/>
          </a:solidFill>
          <a:latin typeface="Arial" charset="0"/>
        </a:defRPr>
      </a:lvl2pPr>
      <a:lvl3pPr algn="l" rtl="0" fontAlgn="base">
        <a:spcBef>
          <a:spcPct val="0"/>
        </a:spcBef>
        <a:spcAft>
          <a:spcPct val="0"/>
        </a:spcAft>
        <a:defRPr sz="2400">
          <a:solidFill>
            <a:schemeClr val="accent2"/>
          </a:solidFill>
          <a:latin typeface="Arial" charset="0"/>
        </a:defRPr>
      </a:lvl3pPr>
      <a:lvl4pPr algn="l" rtl="0" fontAlgn="base">
        <a:spcBef>
          <a:spcPct val="0"/>
        </a:spcBef>
        <a:spcAft>
          <a:spcPct val="0"/>
        </a:spcAft>
        <a:defRPr sz="2400">
          <a:solidFill>
            <a:schemeClr val="accent2"/>
          </a:solidFill>
          <a:latin typeface="Arial" charset="0"/>
        </a:defRPr>
      </a:lvl4pPr>
      <a:lvl5pPr algn="l" rtl="0" fontAlgn="base">
        <a:spcBef>
          <a:spcPct val="0"/>
        </a:spcBef>
        <a:spcAft>
          <a:spcPct val="0"/>
        </a:spcAft>
        <a:defRPr sz="2400">
          <a:solidFill>
            <a:schemeClr val="accent2"/>
          </a:solidFill>
          <a:latin typeface="Arial" charset="0"/>
        </a:defRPr>
      </a:lvl5pPr>
      <a:lvl6pPr marL="457200" algn="l" rtl="0" fontAlgn="base">
        <a:spcBef>
          <a:spcPct val="0"/>
        </a:spcBef>
        <a:spcAft>
          <a:spcPct val="0"/>
        </a:spcAft>
        <a:defRPr sz="2400">
          <a:solidFill>
            <a:schemeClr val="accent2"/>
          </a:solidFill>
          <a:latin typeface="Arial" charset="0"/>
        </a:defRPr>
      </a:lvl6pPr>
      <a:lvl7pPr marL="914400" algn="l" rtl="0" fontAlgn="base">
        <a:spcBef>
          <a:spcPct val="0"/>
        </a:spcBef>
        <a:spcAft>
          <a:spcPct val="0"/>
        </a:spcAft>
        <a:defRPr sz="2400">
          <a:solidFill>
            <a:schemeClr val="accent2"/>
          </a:solidFill>
          <a:latin typeface="Arial" charset="0"/>
        </a:defRPr>
      </a:lvl7pPr>
      <a:lvl8pPr marL="1371600" algn="l" rtl="0" fontAlgn="base">
        <a:spcBef>
          <a:spcPct val="0"/>
        </a:spcBef>
        <a:spcAft>
          <a:spcPct val="0"/>
        </a:spcAft>
        <a:defRPr sz="2400">
          <a:solidFill>
            <a:schemeClr val="accent2"/>
          </a:solidFill>
          <a:latin typeface="Arial" charset="0"/>
        </a:defRPr>
      </a:lvl8pPr>
      <a:lvl9pPr marL="1828800" algn="l" rtl="0" fontAlgn="base">
        <a:spcBef>
          <a:spcPct val="0"/>
        </a:spcBef>
        <a:spcAft>
          <a:spcPct val="0"/>
        </a:spcAft>
        <a:defRPr sz="2400">
          <a:solidFill>
            <a:schemeClr val="accent2"/>
          </a:solidFill>
          <a:latin typeface="Arial" charset="0"/>
        </a:defRPr>
      </a:lvl9pPr>
    </p:titleStyle>
    <p:bodyStyle>
      <a:lvl1pPr marL="177800" indent="-177800" algn="l" rtl="0" fontAlgn="base">
        <a:spcBef>
          <a:spcPct val="50000"/>
        </a:spcBef>
        <a:spcAft>
          <a:spcPct val="0"/>
        </a:spcAft>
        <a:buClr>
          <a:schemeClr val="accent2"/>
        </a:buClr>
        <a:buSzPct val="120000"/>
        <a:buFont typeface="Wingdings" pitchFamily="2" charset="2"/>
        <a:buChar char="§"/>
        <a:defRPr sz="1600">
          <a:solidFill>
            <a:schemeClr val="tx1"/>
          </a:solidFill>
          <a:latin typeface="+mn-lt"/>
          <a:ea typeface="+mn-ea"/>
          <a:cs typeface="+mn-cs"/>
        </a:defRPr>
      </a:lvl1pPr>
      <a:lvl2pPr marL="319088" indent="-117475" algn="l" rtl="0" fontAlgn="base">
        <a:spcBef>
          <a:spcPct val="20000"/>
        </a:spcBef>
        <a:spcAft>
          <a:spcPct val="0"/>
        </a:spcAft>
        <a:buClr>
          <a:schemeClr val="accent2"/>
        </a:buClr>
        <a:buFont typeface="Arial" charset="0"/>
        <a:buChar char="-"/>
        <a:defRPr sz="1600">
          <a:solidFill>
            <a:schemeClr val="tx1"/>
          </a:solidFill>
          <a:latin typeface="+mn-lt"/>
        </a:defRPr>
      </a:lvl2pPr>
      <a:lvl3pPr marL="493713" indent="-115888" algn="l" rtl="0" fontAlgn="base">
        <a:spcBef>
          <a:spcPct val="20000"/>
        </a:spcBef>
        <a:spcAft>
          <a:spcPct val="0"/>
        </a:spcAft>
        <a:buFont typeface="Arial" charset="0"/>
        <a:buChar char="-"/>
        <a:defRPr sz="1400">
          <a:solidFill>
            <a:schemeClr val="tx1"/>
          </a:solidFill>
          <a:latin typeface="+mn-lt"/>
        </a:defRPr>
      </a:lvl3pPr>
      <a:lvl4pPr marL="646113" indent="-122238" algn="l" rtl="0" fontAlgn="base">
        <a:spcBef>
          <a:spcPct val="20000"/>
        </a:spcBef>
        <a:spcAft>
          <a:spcPct val="0"/>
        </a:spcAft>
        <a:buFont typeface="Arial" charset="0"/>
        <a:buChar char="-"/>
        <a:defRPr sz="1200">
          <a:solidFill>
            <a:schemeClr val="tx1"/>
          </a:solidFill>
          <a:latin typeface="+mn-lt"/>
        </a:defRPr>
      </a:lvl4pPr>
      <a:lvl5pPr marL="784225" indent="-128588" algn="l" rtl="0" fontAlgn="base">
        <a:spcBef>
          <a:spcPct val="20000"/>
        </a:spcBef>
        <a:spcAft>
          <a:spcPct val="0"/>
        </a:spcAft>
        <a:buFont typeface="Arial" charset="0"/>
        <a:buChar char="-"/>
        <a:defRPr sz="1200">
          <a:solidFill>
            <a:schemeClr val="tx1"/>
          </a:solidFill>
          <a:latin typeface="+mn-lt"/>
        </a:defRPr>
      </a:lvl5pPr>
      <a:lvl6pPr marL="1241425" indent="-128588" algn="l" rtl="0" fontAlgn="base">
        <a:spcBef>
          <a:spcPct val="20000"/>
        </a:spcBef>
        <a:spcAft>
          <a:spcPct val="0"/>
        </a:spcAft>
        <a:buFont typeface="Arial" charset="0"/>
        <a:buChar char="-"/>
        <a:defRPr sz="1200">
          <a:solidFill>
            <a:schemeClr val="tx1"/>
          </a:solidFill>
          <a:latin typeface="+mn-lt"/>
        </a:defRPr>
      </a:lvl6pPr>
      <a:lvl7pPr marL="1698625" indent="-128588" algn="l" rtl="0" fontAlgn="base">
        <a:spcBef>
          <a:spcPct val="20000"/>
        </a:spcBef>
        <a:spcAft>
          <a:spcPct val="0"/>
        </a:spcAft>
        <a:buFont typeface="Arial" charset="0"/>
        <a:buChar char="-"/>
        <a:defRPr sz="1200">
          <a:solidFill>
            <a:schemeClr val="tx1"/>
          </a:solidFill>
          <a:latin typeface="+mn-lt"/>
        </a:defRPr>
      </a:lvl7pPr>
      <a:lvl8pPr marL="2155825" indent="-128588" algn="l" rtl="0" fontAlgn="base">
        <a:spcBef>
          <a:spcPct val="20000"/>
        </a:spcBef>
        <a:spcAft>
          <a:spcPct val="0"/>
        </a:spcAft>
        <a:buFont typeface="Arial" charset="0"/>
        <a:buChar char="-"/>
        <a:defRPr sz="1200">
          <a:solidFill>
            <a:schemeClr val="tx1"/>
          </a:solidFill>
          <a:latin typeface="+mn-lt"/>
        </a:defRPr>
      </a:lvl8pPr>
      <a:lvl9pPr marL="2613025" indent="-128588" algn="l" rtl="0" fontAlgn="base">
        <a:spcBef>
          <a:spcPct val="20000"/>
        </a:spcBef>
        <a:spcAft>
          <a:spcPct val="0"/>
        </a:spcAft>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bwMode="auto">
          <a:xfrm>
            <a:off x="719138" y="423863"/>
            <a:ext cx="7700962" cy="904875"/>
          </a:xfrm>
          <a:prstGeom prst="rect">
            <a:avLst/>
          </a:prstGeom>
          <a:noFill/>
          <a:ln w="9525" algn="ctr">
            <a:noFill/>
            <a:miter lim="800000"/>
            <a:headEnd/>
            <a:tailEnd/>
          </a:ln>
          <a:effectLst/>
        </p:spPr>
        <p:txBody>
          <a:bodyPr vert="horz" wrap="square" lIns="0" tIns="0" rIns="0" bIns="45720" numCol="1" anchor="t" anchorCtr="0" compatLnSpc="1">
            <a:prstTxWarp prst="textNoShape">
              <a:avLst/>
            </a:prstTxWarp>
          </a:bodyPr>
          <a:lstStyle/>
          <a:p>
            <a:pPr lvl="0"/>
            <a:r>
              <a:rPr lang="en-US" smtClean="0"/>
              <a:t>Click to edit Master title style</a:t>
            </a:r>
          </a:p>
        </p:txBody>
      </p:sp>
      <p:sp>
        <p:nvSpPr>
          <p:cNvPr id="484355" name="Rectangle 3"/>
          <p:cNvSpPr>
            <a:spLocks noGrp="1" noChangeArrowheads="1"/>
          </p:cNvSpPr>
          <p:nvPr>
            <p:ph type="body" idx="1"/>
          </p:nvPr>
        </p:nvSpPr>
        <p:spPr bwMode="auto">
          <a:xfrm>
            <a:off x="719138" y="1389063"/>
            <a:ext cx="7700962" cy="4554537"/>
          </a:xfrm>
          <a:prstGeom prst="rect">
            <a:avLst/>
          </a:prstGeom>
          <a:noFill/>
          <a:ln w="9525" algn="ctr">
            <a:noFill/>
            <a:miter lim="800000"/>
            <a:headEnd/>
            <a:tailEnd/>
          </a:ln>
          <a:effectLst/>
        </p:spPr>
        <p:txBody>
          <a:bodyPr vert="horz" wrap="square" lIns="0" tIns="0" rIns="7200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484370" name="Picture 18" descr="LEE_Logo_Blue"/>
          <p:cNvPicPr>
            <a:picLocks noChangeAspect="1" noChangeArrowheads="1"/>
          </p:cNvPicPr>
          <p:nvPr/>
        </p:nvPicPr>
        <p:blipFill>
          <a:blip r:embed="rId2" cstate="print"/>
          <a:srcRect l="700" t="7758" r="800" b="7758"/>
          <a:stretch>
            <a:fillRect/>
          </a:stretch>
        </p:blipFill>
        <p:spPr bwMode="auto">
          <a:xfrm>
            <a:off x="725488" y="6311900"/>
            <a:ext cx="2057400" cy="352425"/>
          </a:xfrm>
          <a:prstGeom prst="rect">
            <a:avLst/>
          </a:prstGeom>
          <a:noFill/>
        </p:spPr>
      </p:pic>
      <p:sp>
        <p:nvSpPr>
          <p:cNvPr id="484371" name="Rectangle 19"/>
          <p:cNvSpPr>
            <a:spLocks noChangeArrowheads="1"/>
          </p:cNvSpPr>
          <p:nvPr/>
        </p:nvSpPr>
        <p:spPr bwMode="auto">
          <a:xfrm>
            <a:off x="4453086" y="6479495"/>
            <a:ext cx="239415" cy="241980"/>
          </a:xfrm>
          <a:prstGeom prst="rect">
            <a:avLst/>
          </a:prstGeom>
          <a:noFill/>
          <a:ln w="9525">
            <a:noFill/>
            <a:miter lim="800000"/>
            <a:headEnd/>
            <a:tailEnd/>
          </a:ln>
          <a:effectLst/>
        </p:spPr>
        <p:txBody>
          <a:bodyPr wrap="none" lIns="36000" tIns="36000" rIns="36000" bIns="36000" anchor="b">
            <a:spAutoFit/>
          </a:bodyPr>
          <a:lstStyle/>
          <a:p>
            <a:pPr algn="ctr"/>
            <a:fld id="{0F1F1E7C-2404-4CFA-BC9E-2931B1613B90}" type="slidenum">
              <a:rPr lang="en-US" sz="1100">
                <a:solidFill>
                  <a:srgbClr val="50534D"/>
                </a:solidFill>
                <a:latin typeface="Calibri" pitchFamily="34" charset="0"/>
                <a:cs typeface="Calibri" pitchFamily="34" charset="0"/>
              </a:rPr>
              <a:pPr algn="ctr"/>
              <a:t>‹#›</a:t>
            </a:fld>
            <a:endParaRPr lang="en-US" sz="1100" dirty="0">
              <a:solidFill>
                <a:srgbClr val="50534D"/>
              </a:solidFill>
              <a:latin typeface="Calibri" pitchFamily="34" charset="0"/>
              <a:cs typeface="Calibri" pitchFamily="34" charset="0"/>
            </a:endParaRPr>
          </a:p>
        </p:txBody>
      </p:sp>
    </p:spTree>
    <p:extLst>
      <p:ext uri="{BB962C8B-B14F-4D97-AF65-F5344CB8AC3E}">
        <p14:creationId xmlns:p14="http://schemas.microsoft.com/office/powerpoint/2010/main" val="2954070982"/>
      </p:ext>
    </p:extLst>
  </p:cSld>
  <p:clrMap bg1="lt1" tx1="dk1" bg2="lt2" tx2="dk2" accent1="accent1" accent2="accent2" accent3="accent3" accent4="accent4" accent5="accent5" accent6="accent6" hlink="hlink" folHlink="folHlink"/>
  <p:txStyles>
    <p:title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accent2"/>
          </a:solidFill>
          <a:latin typeface="Arial" charset="0"/>
        </a:defRPr>
      </a:lvl2pPr>
      <a:lvl3pPr algn="l" rtl="0" fontAlgn="base">
        <a:spcBef>
          <a:spcPct val="0"/>
        </a:spcBef>
        <a:spcAft>
          <a:spcPct val="0"/>
        </a:spcAft>
        <a:defRPr sz="2400">
          <a:solidFill>
            <a:schemeClr val="accent2"/>
          </a:solidFill>
          <a:latin typeface="Arial" charset="0"/>
        </a:defRPr>
      </a:lvl3pPr>
      <a:lvl4pPr algn="l" rtl="0" fontAlgn="base">
        <a:spcBef>
          <a:spcPct val="0"/>
        </a:spcBef>
        <a:spcAft>
          <a:spcPct val="0"/>
        </a:spcAft>
        <a:defRPr sz="2400">
          <a:solidFill>
            <a:schemeClr val="accent2"/>
          </a:solidFill>
          <a:latin typeface="Arial" charset="0"/>
        </a:defRPr>
      </a:lvl4pPr>
      <a:lvl5pPr algn="l" rtl="0" fontAlgn="base">
        <a:spcBef>
          <a:spcPct val="0"/>
        </a:spcBef>
        <a:spcAft>
          <a:spcPct val="0"/>
        </a:spcAft>
        <a:defRPr sz="2400">
          <a:solidFill>
            <a:schemeClr val="accent2"/>
          </a:solidFill>
          <a:latin typeface="Arial" charset="0"/>
        </a:defRPr>
      </a:lvl5pPr>
      <a:lvl6pPr marL="457200" algn="l" rtl="0" fontAlgn="base">
        <a:spcBef>
          <a:spcPct val="0"/>
        </a:spcBef>
        <a:spcAft>
          <a:spcPct val="0"/>
        </a:spcAft>
        <a:defRPr sz="2400">
          <a:solidFill>
            <a:schemeClr val="accent2"/>
          </a:solidFill>
          <a:latin typeface="Arial" charset="0"/>
        </a:defRPr>
      </a:lvl6pPr>
      <a:lvl7pPr marL="914400" algn="l" rtl="0" fontAlgn="base">
        <a:spcBef>
          <a:spcPct val="0"/>
        </a:spcBef>
        <a:spcAft>
          <a:spcPct val="0"/>
        </a:spcAft>
        <a:defRPr sz="2400">
          <a:solidFill>
            <a:schemeClr val="accent2"/>
          </a:solidFill>
          <a:latin typeface="Arial" charset="0"/>
        </a:defRPr>
      </a:lvl7pPr>
      <a:lvl8pPr marL="1371600" algn="l" rtl="0" fontAlgn="base">
        <a:spcBef>
          <a:spcPct val="0"/>
        </a:spcBef>
        <a:spcAft>
          <a:spcPct val="0"/>
        </a:spcAft>
        <a:defRPr sz="2400">
          <a:solidFill>
            <a:schemeClr val="accent2"/>
          </a:solidFill>
          <a:latin typeface="Arial" charset="0"/>
        </a:defRPr>
      </a:lvl8pPr>
      <a:lvl9pPr marL="1828800" algn="l" rtl="0" fontAlgn="base">
        <a:spcBef>
          <a:spcPct val="0"/>
        </a:spcBef>
        <a:spcAft>
          <a:spcPct val="0"/>
        </a:spcAft>
        <a:defRPr sz="2400">
          <a:solidFill>
            <a:schemeClr val="accent2"/>
          </a:solidFill>
          <a:latin typeface="Arial" charset="0"/>
        </a:defRPr>
      </a:lvl9pPr>
    </p:titleStyle>
    <p:bodyStyle>
      <a:lvl1pPr marL="177800" indent="-177800" algn="l" rtl="0" fontAlgn="base">
        <a:spcBef>
          <a:spcPct val="50000"/>
        </a:spcBef>
        <a:spcAft>
          <a:spcPct val="0"/>
        </a:spcAft>
        <a:buClr>
          <a:schemeClr val="accent2"/>
        </a:buClr>
        <a:buSzPct val="120000"/>
        <a:buFont typeface="Wingdings" pitchFamily="2" charset="2"/>
        <a:buChar char="§"/>
        <a:defRPr sz="1600">
          <a:solidFill>
            <a:schemeClr val="tx1"/>
          </a:solidFill>
          <a:latin typeface="+mn-lt"/>
          <a:ea typeface="+mn-ea"/>
          <a:cs typeface="+mn-cs"/>
        </a:defRPr>
      </a:lvl1pPr>
      <a:lvl2pPr marL="319088" indent="-117475" algn="l" rtl="0" fontAlgn="base">
        <a:spcBef>
          <a:spcPct val="20000"/>
        </a:spcBef>
        <a:spcAft>
          <a:spcPct val="0"/>
        </a:spcAft>
        <a:buClr>
          <a:schemeClr val="accent2"/>
        </a:buClr>
        <a:buFont typeface="Arial" charset="0"/>
        <a:buChar char="-"/>
        <a:defRPr sz="1600">
          <a:solidFill>
            <a:schemeClr val="tx1"/>
          </a:solidFill>
          <a:latin typeface="+mn-lt"/>
        </a:defRPr>
      </a:lvl2pPr>
      <a:lvl3pPr marL="493713" indent="-115888" algn="l" rtl="0" fontAlgn="base">
        <a:spcBef>
          <a:spcPct val="20000"/>
        </a:spcBef>
        <a:spcAft>
          <a:spcPct val="0"/>
        </a:spcAft>
        <a:buFont typeface="Arial" charset="0"/>
        <a:buChar char="-"/>
        <a:defRPr sz="1400">
          <a:solidFill>
            <a:schemeClr val="tx1"/>
          </a:solidFill>
          <a:latin typeface="+mn-lt"/>
        </a:defRPr>
      </a:lvl3pPr>
      <a:lvl4pPr marL="646113" indent="-122238" algn="l" rtl="0" fontAlgn="base">
        <a:spcBef>
          <a:spcPct val="20000"/>
        </a:spcBef>
        <a:spcAft>
          <a:spcPct val="0"/>
        </a:spcAft>
        <a:buFont typeface="Arial" charset="0"/>
        <a:buChar char="-"/>
        <a:defRPr sz="1200">
          <a:solidFill>
            <a:schemeClr val="tx1"/>
          </a:solidFill>
          <a:latin typeface="+mn-lt"/>
        </a:defRPr>
      </a:lvl4pPr>
      <a:lvl5pPr marL="784225" indent="-128588" algn="l" rtl="0" fontAlgn="base">
        <a:spcBef>
          <a:spcPct val="20000"/>
        </a:spcBef>
        <a:spcAft>
          <a:spcPct val="0"/>
        </a:spcAft>
        <a:buFont typeface="Arial" charset="0"/>
        <a:buChar char="-"/>
        <a:defRPr sz="1200">
          <a:solidFill>
            <a:schemeClr val="tx1"/>
          </a:solidFill>
          <a:latin typeface="+mn-lt"/>
        </a:defRPr>
      </a:lvl5pPr>
      <a:lvl6pPr marL="1241425" indent="-128588" algn="l" rtl="0" fontAlgn="base">
        <a:spcBef>
          <a:spcPct val="20000"/>
        </a:spcBef>
        <a:spcAft>
          <a:spcPct val="0"/>
        </a:spcAft>
        <a:buFont typeface="Arial" charset="0"/>
        <a:buChar char="-"/>
        <a:defRPr sz="1200">
          <a:solidFill>
            <a:schemeClr val="tx1"/>
          </a:solidFill>
          <a:latin typeface="+mn-lt"/>
        </a:defRPr>
      </a:lvl6pPr>
      <a:lvl7pPr marL="1698625" indent="-128588" algn="l" rtl="0" fontAlgn="base">
        <a:spcBef>
          <a:spcPct val="20000"/>
        </a:spcBef>
        <a:spcAft>
          <a:spcPct val="0"/>
        </a:spcAft>
        <a:buFont typeface="Arial" charset="0"/>
        <a:buChar char="-"/>
        <a:defRPr sz="1200">
          <a:solidFill>
            <a:schemeClr val="tx1"/>
          </a:solidFill>
          <a:latin typeface="+mn-lt"/>
        </a:defRPr>
      </a:lvl7pPr>
      <a:lvl8pPr marL="2155825" indent="-128588" algn="l" rtl="0" fontAlgn="base">
        <a:spcBef>
          <a:spcPct val="20000"/>
        </a:spcBef>
        <a:spcAft>
          <a:spcPct val="0"/>
        </a:spcAft>
        <a:buFont typeface="Arial" charset="0"/>
        <a:buChar char="-"/>
        <a:defRPr sz="1200">
          <a:solidFill>
            <a:schemeClr val="tx1"/>
          </a:solidFill>
          <a:latin typeface="+mn-lt"/>
        </a:defRPr>
      </a:lvl8pPr>
      <a:lvl9pPr marL="2613025" indent="-128588" algn="l" rtl="0" fontAlgn="base">
        <a:spcBef>
          <a:spcPct val="20000"/>
        </a:spcBef>
        <a:spcAft>
          <a:spcPct val="0"/>
        </a:spcAft>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bwMode="auto">
          <a:xfrm>
            <a:off x="719138" y="423863"/>
            <a:ext cx="7700962" cy="904875"/>
          </a:xfrm>
          <a:prstGeom prst="rect">
            <a:avLst/>
          </a:prstGeom>
          <a:noFill/>
          <a:ln w="9525" algn="ctr">
            <a:noFill/>
            <a:miter lim="800000"/>
            <a:headEnd/>
            <a:tailEnd/>
          </a:ln>
          <a:effectLst/>
        </p:spPr>
        <p:txBody>
          <a:bodyPr vert="horz" wrap="square" lIns="0" tIns="0" rIns="0" bIns="45720" numCol="1" anchor="t" anchorCtr="0" compatLnSpc="1">
            <a:prstTxWarp prst="textNoShape">
              <a:avLst/>
            </a:prstTxWarp>
          </a:bodyPr>
          <a:lstStyle/>
          <a:p>
            <a:pPr lvl="0"/>
            <a:r>
              <a:rPr lang="en-US" smtClean="0"/>
              <a:t>Click to edit Master title style</a:t>
            </a:r>
          </a:p>
        </p:txBody>
      </p:sp>
      <p:sp>
        <p:nvSpPr>
          <p:cNvPr id="484355" name="Rectangle 3"/>
          <p:cNvSpPr>
            <a:spLocks noGrp="1" noChangeArrowheads="1"/>
          </p:cNvSpPr>
          <p:nvPr>
            <p:ph type="body" idx="1"/>
          </p:nvPr>
        </p:nvSpPr>
        <p:spPr bwMode="auto">
          <a:xfrm>
            <a:off x="719138" y="1389063"/>
            <a:ext cx="7700962" cy="4554537"/>
          </a:xfrm>
          <a:prstGeom prst="rect">
            <a:avLst/>
          </a:prstGeom>
          <a:noFill/>
          <a:ln w="9525" algn="ctr">
            <a:noFill/>
            <a:miter lim="800000"/>
            <a:headEnd/>
            <a:tailEnd/>
          </a:ln>
          <a:effectLst/>
        </p:spPr>
        <p:txBody>
          <a:bodyPr vert="horz" wrap="square" lIns="0" tIns="0" rIns="7200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484370" name="Picture 18" descr="LEE_Logo_Blue"/>
          <p:cNvPicPr>
            <a:picLocks noChangeAspect="1" noChangeArrowheads="1"/>
          </p:cNvPicPr>
          <p:nvPr/>
        </p:nvPicPr>
        <p:blipFill>
          <a:blip r:embed="rId2" cstate="print"/>
          <a:srcRect l="700" t="7758" r="800" b="7758"/>
          <a:stretch>
            <a:fillRect/>
          </a:stretch>
        </p:blipFill>
        <p:spPr bwMode="auto">
          <a:xfrm>
            <a:off x="725488" y="6311900"/>
            <a:ext cx="2057400" cy="352425"/>
          </a:xfrm>
          <a:prstGeom prst="rect">
            <a:avLst/>
          </a:prstGeom>
          <a:noFill/>
        </p:spPr>
      </p:pic>
      <p:sp>
        <p:nvSpPr>
          <p:cNvPr id="484371" name="Rectangle 19"/>
          <p:cNvSpPr>
            <a:spLocks noChangeArrowheads="1"/>
          </p:cNvSpPr>
          <p:nvPr/>
        </p:nvSpPr>
        <p:spPr bwMode="auto">
          <a:xfrm>
            <a:off x="4453086" y="6479495"/>
            <a:ext cx="239415" cy="241980"/>
          </a:xfrm>
          <a:prstGeom prst="rect">
            <a:avLst/>
          </a:prstGeom>
          <a:noFill/>
          <a:ln w="9525">
            <a:noFill/>
            <a:miter lim="800000"/>
            <a:headEnd/>
            <a:tailEnd/>
          </a:ln>
          <a:effectLst/>
        </p:spPr>
        <p:txBody>
          <a:bodyPr wrap="none" lIns="36000" tIns="36000" rIns="36000" bIns="36000" anchor="b">
            <a:spAutoFit/>
          </a:bodyPr>
          <a:lstStyle/>
          <a:p>
            <a:pPr algn="ctr"/>
            <a:fld id="{0F1F1E7C-2404-4CFA-BC9E-2931B1613B90}" type="slidenum">
              <a:rPr lang="en-US" sz="1100">
                <a:solidFill>
                  <a:srgbClr val="50534D"/>
                </a:solidFill>
                <a:latin typeface="Calibri" pitchFamily="34" charset="0"/>
                <a:cs typeface="Calibri" pitchFamily="34" charset="0"/>
              </a:rPr>
              <a:pPr algn="ctr"/>
              <a:t>‹#›</a:t>
            </a:fld>
            <a:endParaRPr lang="en-US" sz="1100" dirty="0">
              <a:solidFill>
                <a:srgbClr val="50534D"/>
              </a:solidFill>
              <a:latin typeface="Calibri" pitchFamily="34" charset="0"/>
              <a:cs typeface="Calibri" pitchFamily="34" charset="0"/>
            </a:endParaRPr>
          </a:p>
        </p:txBody>
      </p:sp>
    </p:spTree>
    <p:extLst>
      <p:ext uri="{BB962C8B-B14F-4D97-AF65-F5344CB8AC3E}">
        <p14:creationId xmlns:p14="http://schemas.microsoft.com/office/powerpoint/2010/main" val="2954070982"/>
      </p:ext>
    </p:extLst>
  </p:cSld>
  <p:clrMap bg1="lt1" tx1="dk1" bg2="lt2" tx2="dk2" accent1="accent1" accent2="accent2" accent3="accent3" accent4="accent4" accent5="accent5" accent6="accent6" hlink="hlink" folHlink="folHlink"/>
  <p:txStyles>
    <p:title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accent2"/>
          </a:solidFill>
          <a:latin typeface="Arial" charset="0"/>
        </a:defRPr>
      </a:lvl2pPr>
      <a:lvl3pPr algn="l" rtl="0" fontAlgn="base">
        <a:spcBef>
          <a:spcPct val="0"/>
        </a:spcBef>
        <a:spcAft>
          <a:spcPct val="0"/>
        </a:spcAft>
        <a:defRPr sz="2400">
          <a:solidFill>
            <a:schemeClr val="accent2"/>
          </a:solidFill>
          <a:latin typeface="Arial" charset="0"/>
        </a:defRPr>
      </a:lvl3pPr>
      <a:lvl4pPr algn="l" rtl="0" fontAlgn="base">
        <a:spcBef>
          <a:spcPct val="0"/>
        </a:spcBef>
        <a:spcAft>
          <a:spcPct val="0"/>
        </a:spcAft>
        <a:defRPr sz="2400">
          <a:solidFill>
            <a:schemeClr val="accent2"/>
          </a:solidFill>
          <a:latin typeface="Arial" charset="0"/>
        </a:defRPr>
      </a:lvl4pPr>
      <a:lvl5pPr algn="l" rtl="0" fontAlgn="base">
        <a:spcBef>
          <a:spcPct val="0"/>
        </a:spcBef>
        <a:spcAft>
          <a:spcPct val="0"/>
        </a:spcAft>
        <a:defRPr sz="2400">
          <a:solidFill>
            <a:schemeClr val="accent2"/>
          </a:solidFill>
          <a:latin typeface="Arial" charset="0"/>
        </a:defRPr>
      </a:lvl5pPr>
      <a:lvl6pPr marL="457200" algn="l" rtl="0" fontAlgn="base">
        <a:spcBef>
          <a:spcPct val="0"/>
        </a:spcBef>
        <a:spcAft>
          <a:spcPct val="0"/>
        </a:spcAft>
        <a:defRPr sz="2400">
          <a:solidFill>
            <a:schemeClr val="accent2"/>
          </a:solidFill>
          <a:latin typeface="Arial" charset="0"/>
        </a:defRPr>
      </a:lvl6pPr>
      <a:lvl7pPr marL="914400" algn="l" rtl="0" fontAlgn="base">
        <a:spcBef>
          <a:spcPct val="0"/>
        </a:spcBef>
        <a:spcAft>
          <a:spcPct val="0"/>
        </a:spcAft>
        <a:defRPr sz="2400">
          <a:solidFill>
            <a:schemeClr val="accent2"/>
          </a:solidFill>
          <a:latin typeface="Arial" charset="0"/>
        </a:defRPr>
      </a:lvl7pPr>
      <a:lvl8pPr marL="1371600" algn="l" rtl="0" fontAlgn="base">
        <a:spcBef>
          <a:spcPct val="0"/>
        </a:spcBef>
        <a:spcAft>
          <a:spcPct val="0"/>
        </a:spcAft>
        <a:defRPr sz="2400">
          <a:solidFill>
            <a:schemeClr val="accent2"/>
          </a:solidFill>
          <a:latin typeface="Arial" charset="0"/>
        </a:defRPr>
      </a:lvl8pPr>
      <a:lvl9pPr marL="1828800" algn="l" rtl="0" fontAlgn="base">
        <a:spcBef>
          <a:spcPct val="0"/>
        </a:spcBef>
        <a:spcAft>
          <a:spcPct val="0"/>
        </a:spcAft>
        <a:defRPr sz="2400">
          <a:solidFill>
            <a:schemeClr val="accent2"/>
          </a:solidFill>
          <a:latin typeface="Arial" charset="0"/>
        </a:defRPr>
      </a:lvl9pPr>
    </p:titleStyle>
    <p:bodyStyle>
      <a:lvl1pPr marL="177800" indent="-177800" algn="l" rtl="0" fontAlgn="base">
        <a:spcBef>
          <a:spcPct val="50000"/>
        </a:spcBef>
        <a:spcAft>
          <a:spcPct val="0"/>
        </a:spcAft>
        <a:buClr>
          <a:schemeClr val="accent2"/>
        </a:buClr>
        <a:buSzPct val="120000"/>
        <a:buFont typeface="Wingdings" pitchFamily="2" charset="2"/>
        <a:buChar char="§"/>
        <a:defRPr sz="1600">
          <a:solidFill>
            <a:schemeClr val="tx1"/>
          </a:solidFill>
          <a:latin typeface="+mn-lt"/>
          <a:ea typeface="+mn-ea"/>
          <a:cs typeface="+mn-cs"/>
        </a:defRPr>
      </a:lvl1pPr>
      <a:lvl2pPr marL="319088" indent="-117475" algn="l" rtl="0" fontAlgn="base">
        <a:spcBef>
          <a:spcPct val="20000"/>
        </a:spcBef>
        <a:spcAft>
          <a:spcPct val="0"/>
        </a:spcAft>
        <a:buClr>
          <a:schemeClr val="accent2"/>
        </a:buClr>
        <a:buFont typeface="Arial" charset="0"/>
        <a:buChar char="-"/>
        <a:defRPr sz="1600">
          <a:solidFill>
            <a:schemeClr val="tx1"/>
          </a:solidFill>
          <a:latin typeface="+mn-lt"/>
        </a:defRPr>
      </a:lvl2pPr>
      <a:lvl3pPr marL="493713" indent="-115888" algn="l" rtl="0" fontAlgn="base">
        <a:spcBef>
          <a:spcPct val="20000"/>
        </a:spcBef>
        <a:spcAft>
          <a:spcPct val="0"/>
        </a:spcAft>
        <a:buFont typeface="Arial" charset="0"/>
        <a:buChar char="-"/>
        <a:defRPr sz="1400">
          <a:solidFill>
            <a:schemeClr val="tx1"/>
          </a:solidFill>
          <a:latin typeface="+mn-lt"/>
        </a:defRPr>
      </a:lvl3pPr>
      <a:lvl4pPr marL="646113" indent="-122238" algn="l" rtl="0" fontAlgn="base">
        <a:spcBef>
          <a:spcPct val="20000"/>
        </a:spcBef>
        <a:spcAft>
          <a:spcPct val="0"/>
        </a:spcAft>
        <a:buFont typeface="Arial" charset="0"/>
        <a:buChar char="-"/>
        <a:defRPr sz="1200">
          <a:solidFill>
            <a:schemeClr val="tx1"/>
          </a:solidFill>
          <a:latin typeface="+mn-lt"/>
        </a:defRPr>
      </a:lvl4pPr>
      <a:lvl5pPr marL="784225" indent="-128588" algn="l" rtl="0" fontAlgn="base">
        <a:spcBef>
          <a:spcPct val="20000"/>
        </a:spcBef>
        <a:spcAft>
          <a:spcPct val="0"/>
        </a:spcAft>
        <a:buFont typeface="Arial" charset="0"/>
        <a:buChar char="-"/>
        <a:defRPr sz="1200">
          <a:solidFill>
            <a:schemeClr val="tx1"/>
          </a:solidFill>
          <a:latin typeface="+mn-lt"/>
        </a:defRPr>
      </a:lvl5pPr>
      <a:lvl6pPr marL="1241425" indent="-128588" algn="l" rtl="0" fontAlgn="base">
        <a:spcBef>
          <a:spcPct val="20000"/>
        </a:spcBef>
        <a:spcAft>
          <a:spcPct val="0"/>
        </a:spcAft>
        <a:buFont typeface="Arial" charset="0"/>
        <a:buChar char="-"/>
        <a:defRPr sz="1200">
          <a:solidFill>
            <a:schemeClr val="tx1"/>
          </a:solidFill>
          <a:latin typeface="+mn-lt"/>
        </a:defRPr>
      </a:lvl6pPr>
      <a:lvl7pPr marL="1698625" indent="-128588" algn="l" rtl="0" fontAlgn="base">
        <a:spcBef>
          <a:spcPct val="20000"/>
        </a:spcBef>
        <a:spcAft>
          <a:spcPct val="0"/>
        </a:spcAft>
        <a:buFont typeface="Arial" charset="0"/>
        <a:buChar char="-"/>
        <a:defRPr sz="1200">
          <a:solidFill>
            <a:schemeClr val="tx1"/>
          </a:solidFill>
          <a:latin typeface="+mn-lt"/>
        </a:defRPr>
      </a:lvl7pPr>
      <a:lvl8pPr marL="2155825" indent="-128588" algn="l" rtl="0" fontAlgn="base">
        <a:spcBef>
          <a:spcPct val="20000"/>
        </a:spcBef>
        <a:spcAft>
          <a:spcPct val="0"/>
        </a:spcAft>
        <a:buFont typeface="Arial" charset="0"/>
        <a:buChar char="-"/>
        <a:defRPr sz="1200">
          <a:solidFill>
            <a:schemeClr val="tx1"/>
          </a:solidFill>
          <a:latin typeface="+mn-lt"/>
        </a:defRPr>
      </a:lvl8pPr>
      <a:lvl9pPr marL="2613025" indent="-128588" algn="l" rtl="0" fontAlgn="base">
        <a:spcBef>
          <a:spcPct val="20000"/>
        </a:spcBef>
        <a:spcAft>
          <a:spcPct val="0"/>
        </a:spcAft>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507433"/>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4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435115"/>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4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492528"/>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4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473731"/>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4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507433"/>
            <a:ext cx="367913" cy="188390"/>
          </a:xfrm>
          <a:prstGeom prst="rect">
            <a:avLst/>
          </a:prstGeom>
          <a:noFill/>
        </p:spPr>
        <p:txBody>
          <a:bodyPr wrap="square" lIns="0" tIns="0" rIns="0" bIns="0" rtlCol="0">
            <a:noAutofit/>
          </a:bodyPr>
          <a:lstStyle/>
          <a:p>
            <a:pPr algn="ctr" defTabSz="957824" fontAlgn="auto">
              <a:spcBef>
                <a:spcPts val="0"/>
              </a:spcBef>
              <a:spcAft>
                <a:spcPts val="0"/>
              </a:spcAft>
            </a:pPr>
            <a:fld id="{3F43BE1F-7D1E-46A1-A75E-6251965BC751}" type="slidenum">
              <a:rPr lang="en-US" sz="1100" smtClean="0">
                <a:solidFill>
                  <a:srgbClr val="00245D"/>
                </a:solidFill>
                <a:latin typeface="Calibri" pitchFamily="34" charset="0"/>
                <a:cs typeface="Calibri" pitchFamily="34" charset="0"/>
              </a:rPr>
              <a:pPr algn="ctr" defTabSz="957824" fontAlgn="auto">
                <a:spcBef>
                  <a:spcPts val="0"/>
                </a:spcBef>
                <a:spcAft>
                  <a:spcPts val="0"/>
                </a:spcAft>
              </a:pPr>
              <a:t>‹#›</a:t>
            </a:fld>
            <a:endParaRPr lang="en-US" sz="1100" dirty="0" smtClean="0">
              <a:solidFill>
                <a:srgbClr val="00245D"/>
              </a:solidFill>
              <a:latin typeface="Calibri" pitchFamily="34" charset="0"/>
              <a:cs typeface="Calibri" pitchFamily="34" charset="0"/>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4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4213726" y="6507432"/>
            <a:ext cx="367913" cy="165877"/>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1100" smtClean="0">
                <a:solidFill>
                  <a:srgbClr val="00245D"/>
                </a:solidFill>
                <a:latin typeface="Arial"/>
                <a:cs typeface="+mn-cs"/>
              </a:rPr>
              <a:pPr defTabSz="957824" fontAlgn="auto">
                <a:spcBef>
                  <a:spcPts val="0"/>
                </a:spcBef>
                <a:spcAft>
                  <a:spcPts val="0"/>
                </a:spcAft>
              </a:pPr>
              <a:t>‹#›</a:t>
            </a:fld>
            <a:endParaRPr lang="en-US" sz="11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Rotman-SlideMaster-RGB.jpg"/>
          <p:cNvPicPr>
            <a:picLocks noChangeAspect="1"/>
          </p:cNvPicPr>
          <p:nvPr/>
        </p:nvPicPr>
        <p:blipFill>
          <a:blip r:embed="rId3" cstate="print"/>
          <a:stretch>
            <a:fillRect/>
          </a:stretch>
        </p:blipFill>
        <p:spPr>
          <a:xfrm>
            <a:off x="0" y="0"/>
            <a:ext cx="9144000" cy="6858000"/>
          </a:xfrm>
          <a:prstGeom prst="rect">
            <a:avLst/>
          </a:prstGeom>
        </p:spPr>
      </p:pic>
      <p:sp>
        <p:nvSpPr>
          <p:cNvPr id="9" name="Slide Number Placeholder 5"/>
          <p:cNvSpPr txBox="1">
            <a:spLocks/>
          </p:cNvSpPr>
          <p:nvPr userDrawn="1"/>
        </p:nvSpPr>
        <p:spPr>
          <a:xfrm>
            <a:off x="4038600" y="6501829"/>
            <a:ext cx="1066800" cy="228600"/>
          </a:xfrm>
          <a:prstGeom prst="rect">
            <a:avLst/>
          </a:prstGeom>
        </p:spPr>
        <p:txBody>
          <a:bodyPr/>
          <a:lstStyle>
            <a:lvl1pPr algn="l">
              <a:defRPr>
                <a:latin typeface="Century Gothic" pitchFamily="34" charset="0"/>
              </a:defRPr>
            </a:lvl1pPr>
          </a:lstStyle>
          <a:p>
            <a:pPr algn="ctr" fontAlgn="auto">
              <a:spcBef>
                <a:spcPts val="0"/>
              </a:spcBef>
              <a:spcAft>
                <a:spcPts val="0"/>
              </a:spcAft>
              <a:defRPr/>
            </a:pPr>
            <a:fld id="{2B7AD613-21B1-47D3-8F25-6AA35C67F41C}" type="slidenum">
              <a:rPr lang="en-US" smtClean="0">
                <a:solidFill>
                  <a:srgbClr val="00267F"/>
                </a:solidFill>
                <a:latin typeface="Calibri" pitchFamily="34" charset="0"/>
                <a:cs typeface="Calibri" pitchFamily="34" charset="0"/>
              </a:rPr>
              <a:pPr algn="ctr" fontAlgn="auto">
                <a:spcBef>
                  <a:spcPts val="0"/>
                </a:spcBef>
                <a:spcAft>
                  <a:spcPts val="0"/>
                </a:spcAft>
                <a:defRPr/>
              </a:pPr>
              <a:t>‹#›</a:t>
            </a:fld>
            <a:endParaRPr lang="en-US" dirty="0">
              <a:solidFill>
                <a:srgbClr val="00267F"/>
              </a:solidFill>
              <a:latin typeface="Calibri" pitchFamily="34" charset="0"/>
              <a:cs typeface="Calibri" pitchFamily="34" charset="0"/>
            </a:endParaRPr>
          </a:p>
        </p:txBody>
      </p:sp>
    </p:spTree>
  </p:cSld>
  <p:clrMap bg1="lt1" tx1="dk1" bg2="lt2" tx2="dk2" accent1="accent1" accent2="accent2" accent3="accent3" accent4="accent4" accent5="accent5" accent6="accent6" hlink="hlink" folHlink="folHlink"/>
  <p:sldLayoutIdLst>
    <p:sldLayoutId id="2147483664"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N:\PSL\Client\LaSalle\Word Processing\Ro9und II\JLFII_Investor_Conference_Sept2012_DRAFT_v17 (new style WITH NOTES).pptx</a:t>
            </a:r>
            <a:endParaRPr sz="500" noProof="1">
              <a:solidFill>
                <a:srgbClr val="50534D"/>
              </a:solidFill>
              <a:latin typeface="Arial"/>
              <a:cs typeface="Arial" pitchFamily="34" charset="0"/>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userDrawn="1"/>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3304811904"/>
      </p:ext>
    </p:extLst>
  </p:cSld>
  <p:clrMap bg1="lt1" tx1="dk1" bg2="lt2" tx2="dk2" accent1="accent1" accent2="accent2" accent3="accent3" accent4="accent4" accent5="accent5" accent6="accent6" hlink="hlink" folHlink="folHlink"/>
  <p:sldLayoutIdLst>
    <p:sldLayoutId id="2147483777"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rgbClr val="00245D"/>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rgbClr val="50534D"/>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5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779"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5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781"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5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783"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5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785"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5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787"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5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789"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5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791"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5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793"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5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795"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Rotman-SlideMaster-RGB.jpg"/>
          <p:cNvPicPr>
            <a:picLocks noChangeAspect="1"/>
          </p:cNvPicPr>
          <p:nvPr userDrawn="1"/>
        </p:nvPicPr>
        <p:blipFill>
          <a:blip r:embed="rId3" cstate="print"/>
          <a:stretch>
            <a:fillRect/>
          </a:stretch>
        </p:blipFill>
        <p:spPr>
          <a:xfrm>
            <a:off x="0" y="0"/>
            <a:ext cx="9144000" cy="6858000"/>
          </a:xfrm>
          <a:prstGeom prst="rect">
            <a:avLst/>
          </a:prstGeom>
        </p:spPr>
      </p:pic>
      <p:sp>
        <p:nvSpPr>
          <p:cNvPr id="9" name="Slide Number Placeholder 5"/>
          <p:cNvSpPr txBox="1">
            <a:spLocks/>
          </p:cNvSpPr>
          <p:nvPr userDrawn="1"/>
        </p:nvSpPr>
        <p:spPr>
          <a:xfrm>
            <a:off x="4038600" y="6501829"/>
            <a:ext cx="1066800" cy="228600"/>
          </a:xfrm>
          <a:prstGeom prst="rect">
            <a:avLst/>
          </a:prstGeom>
        </p:spPr>
        <p:txBody>
          <a:bodyPr/>
          <a:lstStyle>
            <a:lvl1pPr algn="l">
              <a:defRPr>
                <a:latin typeface="Century Gothic" pitchFamily="34" charset="0"/>
              </a:defRPr>
            </a:lvl1pPr>
          </a:lstStyle>
          <a:p>
            <a:pPr algn="ctr" fontAlgn="auto">
              <a:spcBef>
                <a:spcPts val="0"/>
              </a:spcBef>
              <a:spcAft>
                <a:spcPts val="0"/>
              </a:spcAft>
              <a:defRPr/>
            </a:pPr>
            <a:fld id="{2B7AD613-21B1-47D3-8F25-6AA35C67F41C}" type="slidenum">
              <a:rPr lang="en-US" sz="1100" smtClean="0">
                <a:solidFill>
                  <a:srgbClr val="00267F"/>
                </a:solidFill>
                <a:latin typeface="Calibri" pitchFamily="34" charset="0"/>
                <a:cs typeface="Calibri" pitchFamily="34" charset="0"/>
              </a:rPr>
              <a:pPr algn="ctr" fontAlgn="auto">
                <a:spcBef>
                  <a:spcPts val="0"/>
                </a:spcBef>
                <a:spcAft>
                  <a:spcPts val="0"/>
                </a:spcAft>
                <a:defRPr/>
              </a:pPr>
              <a:t>‹#›</a:t>
            </a:fld>
            <a:endParaRPr lang="en-US" sz="1100" dirty="0">
              <a:solidFill>
                <a:srgbClr val="00267F"/>
              </a:solidFill>
              <a:latin typeface="Calibri" pitchFamily="34" charset="0"/>
              <a:cs typeface="Calibri" pitchFamily="34" charset="0"/>
            </a:endParaRPr>
          </a:p>
        </p:txBody>
      </p:sp>
    </p:spTree>
  </p:cSld>
  <p:clrMap bg1="lt1" tx1="dk1" bg2="lt2" tx2="dk2" accent1="accent1" accent2="accent2" accent3="accent3" accent4="accent4" accent5="accent5" accent6="accent6" hlink="hlink" folHlink="folHlink"/>
  <p:sldLayoutIdLst>
    <p:sldLayoutId id="2147483666"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797"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6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799"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6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01"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6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03"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6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05"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6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07"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6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09"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6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11"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6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13"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6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15"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pic>
        <p:nvPicPr>
          <p:cNvPr id="7" name="Picture 6" descr="Rotman-SlideMaster-RGB.jpg"/>
          <p:cNvPicPr>
            <a:picLocks noChangeAspect="1"/>
          </p:cNvPicPr>
          <p:nvPr/>
        </p:nvPicPr>
        <p:blipFill>
          <a:blip r:embed="rId3" cstate="print"/>
          <a:stretch>
            <a:fillRect/>
          </a:stretch>
        </p:blipFill>
        <p:spPr>
          <a:xfrm>
            <a:off x="0" y="0"/>
            <a:ext cx="9144000" cy="6858000"/>
          </a:xfrm>
          <a:prstGeom prst="rect">
            <a:avLst/>
          </a:prstGeom>
        </p:spPr>
      </p:pic>
      <p:sp>
        <p:nvSpPr>
          <p:cNvPr id="9" name="Slide Number Placeholder 5"/>
          <p:cNvSpPr txBox="1">
            <a:spLocks/>
          </p:cNvSpPr>
          <p:nvPr userDrawn="1"/>
        </p:nvSpPr>
        <p:spPr>
          <a:xfrm>
            <a:off x="4038600" y="6501829"/>
            <a:ext cx="1066800" cy="228600"/>
          </a:xfrm>
          <a:prstGeom prst="rect">
            <a:avLst/>
          </a:prstGeom>
        </p:spPr>
        <p:txBody>
          <a:bodyPr/>
          <a:lstStyle>
            <a:lvl1pPr algn="l">
              <a:defRPr>
                <a:latin typeface="Century Gothic" pitchFamily="34" charset="0"/>
              </a:defRPr>
            </a:lvl1pPr>
          </a:lstStyle>
          <a:p>
            <a:pPr algn="ctr" fontAlgn="auto">
              <a:spcBef>
                <a:spcPts val="0"/>
              </a:spcBef>
              <a:spcAft>
                <a:spcPts val="0"/>
              </a:spcAft>
              <a:defRPr/>
            </a:pPr>
            <a:fld id="{2B7AD613-21B1-47D3-8F25-6AA35C67F41C}" type="slidenum">
              <a:rPr lang="en-US" sz="1100" smtClean="0">
                <a:solidFill>
                  <a:srgbClr val="00267F"/>
                </a:solidFill>
                <a:latin typeface="Calibri" pitchFamily="34" charset="0"/>
                <a:cs typeface="Calibri" pitchFamily="34" charset="0"/>
              </a:rPr>
              <a:pPr algn="ctr" fontAlgn="auto">
                <a:spcBef>
                  <a:spcPts val="0"/>
                </a:spcBef>
                <a:spcAft>
                  <a:spcPts val="0"/>
                </a:spcAft>
                <a:defRPr/>
              </a:pPr>
              <a:t>‹#›</a:t>
            </a:fld>
            <a:endParaRPr lang="en-US" sz="1100" dirty="0">
              <a:solidFill>
                <a:srgbClr val="00267F"/>
              </a:solidFill>
              <a:latin typeface="Calibri" pitchFamily="34" charset="0"/>
              <a:cs typeface="Calibri" pitchFamily="34" charset="0"/>
            </a:endParaRPr>
          </a:p>
        </p:txBody>
      </p:sp>
    </p:spTree>
  </p:cSld>
  <p:clrMap bg1="lt1" tx1="dk1" bg2="lt2" tx2="dk2" accent1="accent1" accent2="accent2" accent3="accent3" accent4="accent4" accent5="accent5" accent6="accent6" hlink="hlink" folHlink="folHlink"/>
  <p:sldLayoutIdLst>
    <p:sldLayoutId id="2147483668" r:id="rId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17"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7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19"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7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bwMode="auto">
          <a:xfrm>
            <a:off x="719138" y="423863"/>
            <a:ext cx="7700962" cy="904875"/>
          </a:xfrm>
          <a:prstGeom prst="rect">
            <a:avLst/>
          </a:prstGeom>
          <a:noFill/>
          <a:ln w="9525" algn="ctr">
            <a:noFill/>
            <a:miter lim="800000"/>
            <a:headEnd/>
            <a:tailEnd/>
          </a:ln>
          <a:effectLst/>
        </p:spPr>
        <p:txBody>
          <a:bodyPr vert="horz" wrap="square" lIns="0" tIns="0" rIns="0" bIns="45720" numCol="1" anchor="t" anchorCtr="0" compatLnSpc="1">
            <a:prstTxWarp prst="textNoShape">
              <a:avLst/>
            </a:prstTxWarp>
          </a:bodyPr>
          <a:lstStyle/>
          <a:p>
            <a:pPr lvl="0"/>
            <a:r>
              <a:rPr lang="en-US" smtClean="0"/>
              <a:t>Click to edit Master title style</a:t>
            </a:r>
          </a:p>
        </p:txBody>
      </p:sp>
      <p:sp>
        <p:nvSpPr>
          <p:cNvPr id="484355" name="Rectangle 3"/>
          <p:cNvSpPr>
            <a:spLocks noGrp="1" noChangeArrowheads="1"/>
          </p:cNvSpPr>
          <p:nvPr>
            <p:ph type="body" idx="1"/>
          </p:nvPr>
        </p:nvSpPr>
        <p:spPr bwMode="auto">
          <a:xfrm>
            <a:off x="719138" y="1389063"/>
            <a:ext cx="7700962" cy="4554537"/>
          </a:xfrm>
          <a:prstGeom prst="rect">
            <a:avLst/>
          </a:prstGeom>
          <a:noFill/>
          <a:ln w="9525" algn="ctr">
            <a:noFill/>
            <a:miter lim="800000"/>
            <a:headEnd/>
            <a:tailEnd/>
          </a:ln>
          <a:effectLst/>
        </p:spPr>
        <p:txBody>
          <a:bodyPr vert="horz" wrap="square" lIns="0" tIns="0" rIns="7200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484370" name="Picture 18" descr="LEE_Logo_Blue"/>
          <p:cNvPicPr>
            <a:picLocks noChangeAspect="1" noChangeArrowheads="1"/>
          </p:cNvPicPr>
          <p:nvPr/>
        </p:nvPicPr>
        <p:blipFill>
          <a:blip r:embed="rId3" cstate="print"/>
          <a:srcRect l="700" t="7758" r="800" b="7758"/>
          <a:stretch>
            <a:fillRect/>
          </a:stretch>
        </p:blipFill>
        <p:spPr bwMode="auto">
          <a:xfrm>
            <a:off x="725488" y="6311900"/>
            <a:ext cx="2057400" cy="352425"/>
          </a:xfrm>
          <a:prstGeom prst="rect">
            <a:avLst/>
          </a:prstGeom>
          <a:noFill/>
        </p:spPr>
      </p:pic>
      <p:sp>
        <p:nvSpPr>
          <p:cNvPr id="484371" name="Rectangle 19"/>
          <p:cNvSpPr>
            <a:spLocks noChangeArrowheads="1"/>
          </p:cNvSpPr>
          <p:nvPr/>
        </p:nvSpPr>
        <p:spPr bwMode="auto">
          <a:xfrm>
            <a:off x="4443413" y="6465888"/>
            <a:ext cx="258762" cy="255587"/>
          </a:xfrm>
          <a:prstGeom prst="rect">
            <a:avLst/>
          </a:prstGeom>
          <a:noFill/>
          <a:ln w="9525">
            <a:noFill/>
            <a:miter lim="800000"/>
            <a:headEnd/>
            <a:tailEnd/>
          </a:ln>
          <a:effectLst/>
        </p:spPr>
        <p:txBody>
          <a:bodyPr wrap="none" lIns="36000" tIns="36000" rIns="36000" bIns="36000" anchor="b">
            <a:spAutoFit/>
          </a:bodyPr>
          <a:lstStyle/>
          <a:p>
            <a:pPr algn="ctr"/>
            <a:fld id="{0F1F1E7C-2404-4CFA-BC9E-2931B1613B90}" type="slidenum">
              <a:rPr lang="en-US">
                <a:solidFill>
                  <a:srgbClr val="50534D"/>
                </a:solidFill>
                <a:latin typeface="Arial"/>
                <a:cs typeface="+mn-cs"/>
              </a:rPr>
              <a:pPr algn="ctr"/>
              <a:t>‹#›</a:t>
            </a:fld>
            <a:endParaRPr lang="en-US">
              <a:solidFill>
                <a:srgbClr val="50534D"/>
              </a:solidFill>
              <a:latin typeface="Arial"/>
              <a:cs typeface="+mn-cs"/>
            </a:endParaRPr>
          </a:p>
        </p:txBody>
      </p:sp>
    </p:spTree>
    <p:extLst>
      <p:ext uri="{BB962C8B-B14F-4D97-AF65-F5344CB8AC3E}">
        <p14:creationId xmlns:p14="http://schemas.microsoft.com/office/powerpoint/2010/main" val="2954070982"/>
      </p:ext>
    </p:extLst>
  </p:cSld>
  <p:clrMap bg1="lt1" tx1="dk1" bg2="lt2" tx2="dk2" accent1="accent1" accent2="accent2" accent3="accent3" accent4="accent4" accent5="accent5" accent6="accent6" hlink="hlink" folHlink="folHlink"/>
  <p:sldLayoutIdLst>
    <p:sldLayoutId id="2147483821" r:id="rId1"/>
  </p:sldLayoutIdLst>
  <p:txStyles>
    <p:title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accent2"/>
          </a:solidFill>
          <a:latin typeface="Arial" charset="0"/>
        </a:defRPr>
      </a:lvl2pPr>
      <a:lvl3pPr algn="l" rtl="0" fontAlgn="base">
        <a:spcBef>
          <a:spcPct val="0"/>
        </a:spcBef>
        <a:spcAft>
          <a:spcPct val="0"/>
        </a:spcAft>
        <a:defRPr sz="2400">
          <a:solidFill>
            <a:schemeClr val="accent2"/>
          </a:solidFill>
          <a:latin typeface="Arial" charset="0"/>
        </a:defRPr>
      </a:lvl3pPr>
      <a:lvl4pPr algn="l" rtl="0" fontAlgn="base">
        <a:spcBef>
          <a:spcPct val="0"/>
        </a:spcBef>
        <a:spcAft>
          <a:spcPct val="0"/>
        </a:spcAft>
        <a:defRPr sz="2400">
          <a:solidFill>
            <a:schemeClr val="accent2"/>
          </a:solidFill>
          <a:latin typeface="Arial" charset="0"/>
        </a:defRPr>
      </a:lvl4pPr>
      <a:lvl5pPr algn="l" rtl="0" fontAlgn="base">
        <a:spcBef>
          <a:spcPct val="0"/>
        </a:spcBef>
        <a:spcAft>
          <a:spcPct val="0"/>
        </a:spcAft>
        <a:defRPr sz="2400">
          <a:solidFill>
            <a:schemeClr val="accent2"/>
          </a:solidFill>
          <a:latin typeface="Arial" charset="0"/>
        </a:defRPr>
      </a:lvl5pPr>
      <a:lvl6pPr marL="457200" algn="l" rtl="0" fontAlgn="base">
        <a:spcBef>
          <a:spcPct val="0"/>
        </a:spcBef>
        <a:spcAft>
          <a:spcPct val="0"/>
        </a:spcAft>
        <a:defRPr sz="2400">
          <a:solidFill>
            <a:schemeClr val="accent2"/>
          </a:solidFill>
          <a:latin typeface="Arial" charset="0"/>
        </a:defRPr>
      </a:lvl6pPr>
      <a:lvl7pPr marL="914400" algn="l" rtl="0" fontAlgn="base">
        <a:spcBef>
          <a:spcPct val="0"/>
        </a:spcBef>
        <a:spcAft>
          <a:spcPct val="0"/>
        </a:spcAft>
        <a:defRPr sz="2400">
          <a:solidFill>
            <a:schemeClr val="accent2"/>
          </a:solidFill>
          <a:latin typeface="Arial" charset="0"/>
        </a:defRPr>
      </a:lvl7pPr>
      <a:lvl8pPr marL="1371600" algn="l" rtl="0" fontAlgn="base">
        <a:spcBef>
          <a:spcPct val="0"/>
        </a:spcBef>
        <a:spcAft>
          <a:spcPct val="0"/>
        </a:spcAft>
        <a:defRPr sz="2400">
          <a:solidFill>
            <a:schemeClr val="accent2"/>
          </a:solidFill>
          <a:latin typeface="Arial" charset="0"/>
        </a:defRPr>
      </a:lvl8pPr>
      <a:lvl9pPr marL="1828800" algn="l" rtl="0" fontAlgn="base">
        <a:spcBef>
          <a:spcPct val="0"/>
        </a:spcBef>
        <a:spcAft>
          <a:spcPct val="0"/>
        </a:spcAft>
        <a:defRPr sz="2400">
          <a:solidFill>
            <a:schemeClr val="accent2"/>
          </a:solidFill>
          <a:latin typeface="Arial" charset="0"/>
        </a:defRPr>
      </a:lvl9pPr>
    </p:titleStyle>
    <p:bodyStyle>
      <a:lvl1pPr marL="177800" indent="-177800" algn="l" rtl="0" fontAlgn="base">
        <a:spcBef>
          <a:spcPct val="50000"/>
        </a:spcBef>
        <a:spcAft>
          <a:spcPct val="0"/>
        </a:spcAft>
        <a:buClr>
          <a:schemeClr val="accent2"/>
        </a:buClr>
        <a:buSzPct val="120000"/>
        <a:buFont typeface="Wingdings" pitchFamily="2" charset="2"/>
        <a:buChar char="§"/>
        <a:defRPr sz="1600">
          <a:solidFill>
            <a:schemeClr val="tx1"/>
          </a:solidFill>
          <a:latin typeface="+mn-lt"/>
          <a:ea typeface="+mn-ea"/>
          <a:cs typeface="+mn-cs"/>
        </a:defRPr>
      </a:lvl1pPr>
      <a:lvl2pPr marL="319088" indent="-117475" algn="l" rtl="0" fontAlgn="base">
        <a:spcBef>
          <a:spcPct val="20000"/>
        </a:spcBef>
        <a:spcAft>
          <a:spcPct val="0"/>
        </a:spcAft>
        <a:buClr>
          <a:schemeClr val="accent2"/>
        </a:buClr>
        <a:buFont typeface="Arial" charset="0"/>
        <a:buChar char="-"/>
        <a:defRPr sz="1600">
          <a:solidFill>
            <a:schemeClr val="tx1"/>
          </a:solidFill>
          <a:latin typeface="+mn-lt"/>
        </a:defRPr>
      </a:lvl2pPr>
      <a:lvl3pPr marL="493713" indent="-115888" algn="l" rtl="0" fontAlgn="base">
        <a:spcBef>
          <a:spcPct val="20000"/>
        </a:spcBef>
        <a:spcAft>
          <a:spcPct val="0"/>
        </a:spcAft>
        <a:buFont typeface="Arial" charset="0"/>
        <a:buChar char="-"/>
        <a:defRPr sz="1400">
          <a:solidFill>
            <a:schemeClr val="tx1"/>
          </a:solidFill>
          <a:latin typeface="+mn-lt"/>
        </a:defRPr>
      </a:lvl3pPr>
      <a:lvl4pPr marL="646113" indent="-122238" algn="l" rtl="0" fontAlgn="base">
        <a:spcBef>
          <a:spcPct val="20000"/>
        </a:spcBef>
        <a:spcAft>
          <a:spcPct val="0"/>
        </a:spcAft>
        <a:buFont typeface="Arial" charset="0"/>
        <a:buChar char="-"/>
        <a:defRPr sz="1200">
          <a:solidFill>
            <a:schemeClr val="tx1"/>
          </a:solidFill>
          <a:latin typeface="+mn-lt"/>
        </a:defRPr>
      </a:lvl4pPr>
      <a:lvl5pPr marL="784225" indent="-128588" algn="l" rtl="0" fontAlgn="base">
        <a:spcBef>
          <a:spcPct val="20000"/>
        </a:spcBef>
        <a:spcAft>
          <a:spcPct val="0"/>
        </a:spcAft>
        <a:buFont typeface="Arial" charset="0"/>
        <a:buChar char="-"/>
        <a:defRPr sz="1200">
          <a:solidFill>
            <a:schemeClr val="tx1"/>
          </a:solidFill>
          <a:latin typeface="+mn-lt"/>
        </a:defRPr>
      </a:lvl5pPr>
      <a:lvl6pPr marL="1241425" indent="-128588" algn="l" rtl="0" fontAlgn="base">
        <a:spcBef>
          <a:spcPct val="20000"/>
        </a:spcBef>
        <a:spcAft>
          <a:spcPct val="0"/>
        </a:spcAft>
        <a:buFont typeface="Arial" charset="0"/>
        <a:buChar char="-"/>
        <a:defRPr sz="1200">
          <a:solidFill>
            <a:schemeClr val="tx1"/>
          </a:solidFill>
          <a:latin typeface="+mn-lt"/>
        </a:defRPr>
      </a:lvl6pPr>
      <a:lvl7pPr marL="1698625" indent="-128588" algn="l" rtl="0" fontAlgn="base">
        <a:spcBef>
          <a:spcPct val="20000"/>
        </a:spcBef>
        <a:spcAft>
          <a:spcPct val="0"/>
        </a:spcAft>
        <a:buFont typeface="Arial" charset="0"/>
        <a:buChar char="-"/>
        <a:defRPr sz="1200">
          <a:solidFill>
            <a:schemeClr val="tx1"/>
          </a:solidFill>
          <a:latin typeface="+mn-lt"/>
        </a:defRPr>
      </a:lvl7pPr>
      <a:lvl8pPr marL="2155825" indent="-128588" algn="l" rtl="0" fontAlgn="base">
        <a:spcBef>
          <a:spcPct val="20000"/>
        </a:spcBef>
        <a:spcAft>
          <a:spcPct val="0"/>
        </a:spcAft>
        <a:buFont typeface="Arial" charset="0"/>
        <a:buChar char="-"/>
        <a:defRPr sz="1200">
          <a:solidFill>
            <a:schemeClr val="tx1"/>
          </a:solidFill>
          <a:latin typeface="+mn-lt"/>
        </a:defRPr>
      </a:lvl8pPr>
      <a:lvl9pPr marL="2613025" indent="-128588" algn="l" rtl="0" fontAlgn="base">
        <a:spcBef>
          <a:spcPct val="20000"/>
        </a:spcBef>
        <a:spcAft>
          <a:spcPct val="0"/>
        </a:spcAft>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bwMode="auto">
          <a:xfrm>
            <a:off x="719138" y="423863"/>
            <a:ext cx="7700962" cy="904875"/>
          </a:xfrm>
          <a:prstGeom prst="rect">
            <a:avLst/>
          </a:prstGeom>
          <a:noFill/>
          <a:ln w="9525" algn="ctr">
            <a:noFill/>
            <a:miter lim="800000"/>
            <a:headEnd/>
            <a:tailEnd/>
          </a:ln>
          <a:effectLst/>
        </p:spPr>
        <p:txBody>
          <a:bodyPr vert="horz" wrap="square" lIns="0" tIns="0" rIns="0" bIns="45720" numCol="1" anchor="t" anchorCtr="0" compatLnSpc="1">
            <a:prstTxWarp prst="textNoShape">
              <a:avLst/>
            </a:prstTxWarp>
          </a:bodyPr>
          <a:lstStyle/>
          <a:p>
            <a:pPr lvl="0"/>
            <a:r>
              <a:rPr lang="en-US" smtClean="0"/>
              <a:t>Click to edit Master title style</a:t>
            </a:r>
          </a:p>
        </p:txBody>
      </p:sp>
      <p:sp>
        <p:nvSpPr>
          <p:cNvPr id="484355" name="Rectangle 3"/>
          <p:cNvSpPr>
            <a:spLocks noGrp="1" noChangeArrowheads="1"/>
          </p:cNvSpPr>
          <p:nvPr>
            <p:ph type="body" idx="1"/>
          </p:nvPr>
        </p:nvSpPr>
        <p:spPr bwMode="auto">
          <a:xfrm>
            <a:off x="719138" y="1389063"/>
            <a:ext cx="7700962" cy="4554537"/>
          </a:xfrm>
          <a:prstGeom prst="rect">
            <a:avLst/>
          </a:prstGeom>
          <a:noFill/>
          <a:ln w="9525" algn="ctr">
            <a:noFill/>
            <a:miter lim="800000"/>
            <a:headEnd/>
            <a:tailEnd/>
          </a:ln>
          <a:effectLst/>
        </p:spPr>
        <p:txBody>
          <a:bodyPr vert="horz" wrap="square" lIns="0" tIns="0" rIns="7200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484370" name="Picture 18" descr="LEE_Logo_Blue"/>
          <p:cNvPicPr>
            <a:picLocks noChangeAspect="1" noChangeArrowheads="1"/>
          </p:cNvPicPr>
          <p:nvPr/>
        </p:nvPicPr>
        <p:blipFill>
          <a:blip r:embed="rId3" cstate="print"/>
          <a:srcRect l="700" t="7758" r="800" b="7758"/>
          <a:stretch>
            <a:fillRect/>
          </a:stretch>
        </p:blipFill>
        <p:spPr bwMode="auto">
          <a:xfrm>
            <a:off x="725488" y="6311900"/>
            <a:ext cx="2057400" cy="352425"/>
          </a:xfrm>
          <a:prstGeom prst="rect">
            <a:avLst/>
          </a:prstGeom>
          <a:noFill/>
        </p:spPr>
      </p:pic>
      <p:sp>
        <p:nvSpPr>
          <p:cNvPr id="484371" name="Rectangle 19"/>
          <p:cNvSpPr>
            <a:spLocks noChangeArrowheads="1"/>
          </p:cNvSpPr>
          <p:nvPr/>
        </p:nvSpPr>
        <p:spPr bwMode="auto">
          <a:xfrm>
            <a:off x="4443413" y="6465888"/>
            <a:ext cx="258762" cy="255587"/>
          </a:xfrm>
          <a:prstGeom prst="rect">
            <a:avLst/>
          </a:prstGeom>
          <a:noFill/>
          <a:ln w="9525">
            <a:noFill/>
            <a:miter lim="800000"/>
            <a:headEnd/>
            <a:tailEnd/>
          </a:ln>
          <a:effectLst/>
        </p:spPr>
        <p:txBody>
          <a:bodyPr wrap="none" lIns="36000" tIns="36000" rIns="36000" bIns="36000" anchor="b">
            <a:spAutoFit/>
          </a:bodyPr>
          <a:lstStyle/>
          <a:p>
            <a:pPr algn="ctr"/>
            <a:fld id="{0F1F1E7C-2404-4CFA-BC9E-2931B1613B90}" type="slidenum">
              <a:rPr lang="en-US">
                <a:solidFill>
                  <a:srgbClr val="50534D"/>
                </a:solidFill>
                <a:latin typeface="Arial"/>
                <a:cs typeface="+mn-cs"/>
              </a:rPr>
              <a:pPr algn="ctr"/>
              <a:t>‹#›</a:t>
            </a:fld>
            <a:endParaRPr lang="en-US">
              <a:solidFill>
                <a:srgbClr val="50534D"/>
              </a:solidFill>
              <a:latin typeface="Arial"/>
              <a:cs typeface="+mn-cs"/>
            </a:endParaRPr>
          </a:p>
        </p:txBody>
      </p:sp>
    </p:spTree>
    <p:extLst>
      <p:ext uri="{BB962C8B-B14F-4D97-AF65-F5344CB8AC3E}">
        <p14:creationId xmlns:p14="http://schemas.microsoft.com/office/powerpoint/2010/main" val="2954070982"/>
      </p:ext>
    </p:extLst>
  </p:cSld>
  <p:clrMap bg1="lt1" tx1="dk1" bg2="lt2" tx2="dk2" accent1="accent1" accent2="accent2" accent3="accent3" accent4="accent4" accent5="accent5" accent6="accent6" hlink="hlink" folHlink="folHlink"/>
  <p:sldLayoutIdLst>
    <p:sldLayoutId id="2147483823" r:id="rId1"/>
  </p:sldLayoutIdLst>
  <p:txStyles>
    <p:title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accent2"/>
          </a:solidFill>
          <a:latin typeface="Arial" charset="0"/>
        </a:defRPr>
      </a:lvl2pPr>
      <a:lvl3pPr algn="l" rtl="0" fontAlgn="base">
        <a:spcBef>
          <a:spcPct val="0"/>
        </a:spcBef>
        <a:spcAft>
          <a:spcPct val="0"/>
        </a:spcAft>
        <a:defRPr sz="2400">
          <a:solidFill>
            <a:schemeClr val="accent2"/>
          </a:solidFill>
          <a:latin typeface="Arial" charset="0"/>
        </a:defRPr>
      </a:lvl3pPr>
      <a:lvl4pPr algn="l" rtl="0" fontAlgn="base">
        <a:spcBef>
          <a:spcPct val="0"/>
        </a:spcBef>
        <a:spcAft>
          <a:spcPct val="0"/>
        </a:spcAft>
        <a:defRPr sz="2400">
          <a:solidFill>
            <a:schemeClr val="accent2"/>
          </a:solidFill>
          <a:latin typeface="Arial" charset="0"/>
        </a:defRPr>
      </a:lvl4pPr>
      <a:lvl5pPr algn="l" rtl="0" fontAlgn="base">
        <a:spcBef>
          <a:spcPct val="0"/>
        </a:spcBef>
        <a:spcAft>
          <a:spcPct val="0"/>
        </a:spcAft>
        <a:defRPr sz="2400">
          <a:solidFill>
            <a:schemeClr val="accent2"/>
          </a:solidFill>
          <a:latin typeface="Arial" charset="0"/>
        </a:defRPr>
      </a:lvl5pPr>
      <a:lvl6pPr marL="457200" algn="l" rtl="0" fontAlgn="base">
        <a:spcBef>
          <a:spcPct val="0"/>
        </a:spcBef>
        <a:spcAft>
          <a:spcPct val="0"/>
        </a:spcAft>
        <a:defRPr sz="2400">
          <a:solidFill>
            <a:schemeClr val="accent2"/>
          </a:solidFill>
          <a:latin typeface="Arial" charset="0"/>
        </a:defRPr>
      </a:lvl6pPr>
      <a:lvl7pPr marL="914400" algn="l" rtl="0" fontAlgn="base">
        <a:spcBef>
          <a:spcPct val="0"/>
        </a:spcBef>
        <a:spcAft>
          <a:spcPct val="0"/>
        </a:spcAft>
        <a:defRPr sz="2400">
          <a:solidFill>
            <a:schemeClr val="accent2"/>
          </a:solidFill>
          <a:latin typeface="Arial" charset="0"/>
        </a:defRPr>
      </a:lvl7pPr>
      <a:lvl8pPr marL="1371600" algn="l" rtl="0" fontAlgn="base">
        <a:spcBef>
          <a:spcPct val="0"/>
        </a:spcBef>
        <a:spcAft>
          <a:spcPct val="0"/>
        </a:spcAft>
        <a:defRPr sz="2400">
          <a:solidFill>
            <a:schemeClr val="accent2"/>
          </a:solidFill>
          <a:latin typeface="Arial" charset="0"/>
        </a:defRPr>
      </a:lvl8pPr>
      <a:lvl9pPr marL="1828800" algn="l" rtl="0" fontAlgn="base">
        <a:spcBef>
          <a:spcPct val="0"/>
        </a:spcBef>
        <a:spcAft>
          <a:spcPct val="0"/>
        </a:spcAft>
        <a:defRPr sz="2400">
          <a:solidFill>
            <a:schemeClr val="accent2"/>
          </a:solidFill>
          <a:latin typeface="Arial" charset="0"/>
        </a:defRPr>
      </a:lvl9pPr>
    </p:titleStyle>
    <p:bodyStyle>
      <a:lvl1pPr marL="177800" indent="-177800" algn="l" rtl="0" fontAlgn="base">
        <a:spcBef>
          <a:spcPct val="50000"/>
        </a:spcBef>
        <a:spcAft>
          <a:spcPct val="0"/>
        </a:spcAft>
        <a:buClr>
          <a:schemeClr val="accent2"/>
        </a:buClr>
        <a:buSzPct val="120000"/>
        <a:buFont typeface="Wingdings" pitchFamily="2" charset="2"/>
        <a:buChar char="§"/>
        <a:defRPr sz="1600">
          <a:solidFill>
            <a:schemeClr val="tx1"/>
          </a:solidFill>
          <a:latin typeface="+mn-lt"/>
          <a:ea typeface="+mn-ea"/>
          <a:cs typeface="+mn-cs"/>
        </a:defRPr>
      </a:lvl1pPr>
      <a:lvl2pPr marL="319088" indent="-117475" algn="l" rtl="0" fontAlgn="base">
        <a:spcBef>
          <a:spcPct val="20000"/>
        </a:spcBef>
        <a:spcAft>
          <a:spcPct val="0"/>
        </a:spcAft>
        <a:buClr>
          <a:schemeClr val="accent2"/>
        </a:buClr>
        <a:buFont typeface="Arial" charset="0"/>
        <a:buChar char="-"/>
        <a:defRPr sz="1600">
          <a:solidFill>
            <a:schemeClr val="tx1"/>
          </a:solidFill>
          <a:latin typeface="+mn-lt"/>
        </a:defRPr>
      </a:lvl2pPr>
      <a:lvl3pPr marL="493713" indent="-115888" algn="l" rtl="0" fontAlgn="base">
        <a:spcBef>
          <a:spcPct val="20000"/>
        </a:spcBef>
        <a:spcAft>
          <a:spcPct val="0"/>
        </a:spcAft>
        <a:buFont typeface="Arial" charset="0"/>
        <a:buChar char="-"/>
        <a:defRPr sz="1400">
          <a:solidFill>
            <a:schemeClr val="tx1"/>
          </a:solidFill>
          <a:latin typeface="+mn-lt"/>
        </a:defRPr>
      </a:lvl3pPr>
      <a:lvl4pPr marL="646113" indent="-122238" algn="l" rtl="0" fontAlgn="base">
        <a:spcBef>
          <a:spcPct val="20000"/>
        </a:spcBef>
        <a:spcAft>
          <a:spcPct val="0"/>
        </a:spcAft>
        <a:buFont typeface="Arial" charset="0"/>
        <a:buChar char="-"/>
        <a:defRPr sz="1200">
          <a:solidFill>
            <a:schemeClr val="tx1"/>
          </a:solidFill>
          <a:latin typeface="+mn-lt"/>
        </a:defRPr>
      </a:lvl4pPr>
      <a:lvl5pPr marL="784225" indent="-128588" algn="l" rtl="0" fontAlgn="base">
        <a:spcBef>
          <a:spcPct val="20000"/>
        </a:spcBef>
        <a:spcAft>
          <a:spcPct val="0"/>
        </a:spcAft>
        <a:buFont typeface="Arial" charset="0"/>
        <a:buChar char="-"/>
        <a:defRPr sz="1200">
          <a:solidFill>
            <a:schemeClr val="tx1"/>
          </a:solidFill>
          <a:latin typeface="+mn-lt"/>
        </a:defRPr>
      </a:lvl5pPr>
      <a:lvl6pPr marL="1241425" indent="-128588" algn="l" rtl="0" fontAlgn="base">
        <a:spcBef>
          <a:spcPct val="20000"/>
        </a:spcBef>
        <a:spcAft>
          <a:spcPct val="0"/>
        </a:spcAft>
        <a:buFont typeface="Arial" charset="0"/>
        <a:buChar char="-"/>
        <a:defRPr sz="1200">
          <a:solidFill>
            <a:schemeClr val="tx1"/>
          </a:solidFill>
          <a:latin typeface="+mn-lt"/>
        </a:defRPr>
      </a:lvl6pPr>
      <a:lvl7pPr marL="1698625" indent="-128588" algn="l" rtl="0" fontAlgn="base">
        <a:spcBef>
          <a:spcPct val="20000"/>
        </a:spcBef>
        <a:spcAft>
          <a:spcPct val="0"/>
        </a:spcAft>
        <a:buFont typeface="Arial" charset="0"/>
        <a:buChar char="-"/>
        <a:defRPr sz="1200">
          <a:solidFill>
            <a:schemeClr val="tx1"/>
          </a:solidFill>
          <a:latin typeface="+mn-lt"/>
        </a:defRPr>
      </a:lvl7pPr>
      <a:lvl8pPr marL="2155825" indent="-128588" algn="l" rtl="0" fontAlgn="base">
        <a:spcBef>
          <a:spcPct val="20000"/>
        </a:spcBef>
        <a:spcAft>
          <a:spcPct val="0"/>
        </a:spcAft>
        <a:buFont typeface="Arial" charset="0"/>
        <a:buChar char="-"/>
        <a:defRPr sz="1200">
          <a:solidFill>
            <a:schemeClr val="tx1"/>
          </a:solidFill>
          <a:latin typeface="+mn-lt"/>
        </a:defRPr>
      </a:lvl8pPr>
      <a:lvl9pPr marL="2613025" indent="-128588" algn="l" rtl="0" fontAlgn="base">
        <a:spcBef>
          <a:spcPct val="20000"/>
        </a:spcBef>
        <a:spcAft>
          <a:spcPct val="0"/>
        </a:spcAft>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484354" name="Rectangle 2"/>
          <p:cNvSpPr>
            <a:spLocks noGrp="1" noChangeArrowheads="1"/>
          </p:cNvSpPr>
          <p:nvPr>
            <p:ph type="title"/>
          </p:nvPr>
        </p:nvSpPr>
        <p:spPr bwMode="auto">
          <a:xfrm>
            <a:off x="719138" y="423863"/>
            <a:ext cx="7700962" cy="904875"/>
          </a:xfrm>
          <a:prstGeom prst="rect">
            <a:avLst/>
          </a:prstGeom>
          <a:noFill/>
          <a:ln w="9525" algn="ctr">
            <a:noFill/>
            <a:miter lim="800000"/>
            <a:headEnd/>
            <a:tailEnd/>
          </a:ln>
          <a:effectLst/>
        </p:spPr>
        <p:txBody>
          <a:bodyPr vert="horz" wrap="square" lIns="0" tIns="0" rIns="0" bIns="45720" numCol="1" anchor="t" anchorCtr="0" compatLnSpc="1">
            <a:prstTxWarp prst="textNoShape">
              <a:avLst/>
            </a:prstTxWarp>
          </a:bodyPr>
          <a:lstStyle/>
          <a:p>
            <a:pPr lvl="0"/>
            <a:r>
              <a:rPr lang="en-US" smtClean="0"/>
              <a:t>Click to edit Master title style</a:t>
            </a:r>
          </a:p>
        </p:txBody>
      </p:sp>
      <p:sp>
        <p:nvSpPr>
          <p:cNvPr id="484355" name="Rectangle 3"/>
          <p:cNvSpPr>
            <a:spLocks noGrp="1" noChangeArrowheads="1"/>
          </p:cNvSpPr>
          <p:nvPr>
            <p:ph type="body" idx="1"/>
          </p:nvPr>
        </p:nvSpPr>
        <p:spPr bwMode="auto">
          <a:xfrm>
            <a:off x="719138" y="1389063"/>
            <a:ext cx="7700962" cy="4554537"/>
          </a:xfrm>
          <a:prstGeom prst="rect">
            <a:avLst/>
          </a:prstGeom>
          <a:noFill/>
          <a:ln w="9525" algn="ctr">
            <a:noFill/>
            <a:miter lim="800000"/>
            <a:headEnd/>
            <a:tailEnd/>
          </a:ln>
          <a:effectLst/>
        </p:spPr>
        <p:txBody>
          <a:bodyPr vert="horz" wrap="square" lIns="0" tIns="0" rIns="7200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pic>
        <p:nvPicPr>
          <p:cNvPr id="484370" name="Picture 18" descr="LEE_Logo_Blue"/>
          <p:cNvPicPr>
            <a:picLocks noChangeAspect="1" noChangeArrowheads="1"/>
          </p:cNvPicPr>
          <p:nvPr/>
        </p:nvPicPr>
        <p:blipFill>
          <a:blip r:embed="rId3" cstate="print"/>
          <a:srcRect l="700" t="7758" r="800" b="7758"/>
          <a:stretch>
            <a:fillRect/>
          </a:stretch>
        </p:blipFill>
        <p:spPr bwMode="auto">
          <a:xfrm>
            <a:off x="725488" y="6311900"/>
            <a:ext cx="2057400" cy="352425"/>
          </a:xfrm>
          <a:prstGeom prst="rect">
            <a:avLst/>
          </a:prstGeom>
          <a:noFill/>
        </p:spPr>
      </p:pic>
      <p:sp>
        <p:nvSpPr>
          <p:cNvPr id="484371" name="Rectangle 19"/>
          <p:cNvSpPr>
            <a:spLocks noChangeArrowheads="1"/>
          </p:cNvSpPr>
          <p:nvPr/>
        </p:nvSpPr>
        <p:spPr bwMode="auto">
          <a:xfrm>
            <a:off x="4443413" y="6465888"/>
            <a:ext cx="258762" cy="255587"/>
          </a:xfrm>
          <a:prstGeom prst="rect">
            <a:avLst/>
          </a:prstGeom>
          <a:noFill/>
          <a:ln w="9525">
            <a:noFill/>
            <a:miter lim="800000"/>
            <a:headEnd/>
            <a:tailEnd/>
          </a:ln>
          <a:effectLst/>
        </p:spPr>
        <p:txBody>
          <a:bodyPr wrap="none" lIns="36000" tIns="36000" rIns="36000" bIns="36000" anchor="b">
            <a:spAutoFit/>
          </a:bodyPr>
          <a:lstStyle/>
          <a:p>
            <a:pPr algn="ctr"/>
            <a:fld id="{0F1F1E7C-2404-4CFA-BC9E-2931B1613B90}" type="slidenum">
              <a:rPr lang="en-US">
                <a:solidFill>
                  <a:srgbClr val="50534D"/>
                </a:solidFill>
                <a:latin typeface="Arial"/>
                <a:cs typeface="+mn-cs"/>
              </a:rPr>
              <a:pPr algn="ctr"/>
              <a:t>‹#›</a:t>
            </a:fld>
            <a:endParaRPr lang="en-US">
              <a:solidFill>
                <a:srgbClr val="50534D"/>
              </a:solidFill>
              <a:latin typeface="Arial"/>
              <a:cs typeface="+mn-cs"/>
            </a:endParaRPr>
          </a:p>
        </p:txBody>
      </p:sp>
    </p:spTree>
    <p:extLst>
      <p:ext uri="{BB962C8B-B14F-4D97-AF65-F5344CB8AC3E}">
        <p14:creationId xmlns:p14="http://schemas.microsoft.com/office/powerpoint/2010/main" val="2954070982"/>
      </p:ext>
    </p:extLst>
  </p:cSld>
  <p:clrMap bg1="lt1" tx1="dk1" bg2="lt2" tx2="dk2" accent1="accent1" accent2="accent2" accent3="accent3" accent4="accent4" accent5="accent5" accent6="accent6" hlink="hlink" folHlink="folHlink"/>
  <p:sldLayoutIdLst>
    <p:sldLayoutId id="2147483825" r:id="rId1"/>
  </p:sldLayoutIdLst>
  <p:txStyles>
    <p:titleStyle>
      <a:lvl1pPr algn="l" rtl="0" fontAlgn="base">
        <a:spcBef>
          <a:spcPct val="0"/>
        </a:spcBef>
        <a:spcAft>
          <a:spcPct val="0"/>
        </a:spcAft>
        <a:defRPr sz="2400">
          <a:solidFill>
            <a:schemeClr val="accent2"/>
          </a:solidFill>
          <a:latin typeface="+mj-lt"/>
          <a:ea typeface="+mj-ea"/>
          <a:cs typeface="+mj-cs"/>
        </a:defRPr>
      </a:lvl1pPr>
      <a:lvl2pPr algn="l" rtl="0" fontAlgn="base">
        <a:spcBef>
          <a:spcPct val="0"/>
        </a:spcBef>
        <a:spcAft>
          <a:spcPct val="0"/>
        </a:spcAft>
        <a:defRPr sz="2400">
          <a:solidFill>
            <a:schemeClr val="accent2"/>
          </a:solidFill>
          <a:latin typeface="Arial" charset="0"/>
        </a:defRPr>
      </a:lvl2pPr>
      <a:lvl3pPr algn="l" rtl="0" fontAlgn="base">
        <a:spcBef>
          <a:spcPct val="0"/>
        </a:spcBef>
        <a:spcAft>
          <a:spcPct val="0"/>
        </a:spcAft>
        <a:defRPr sz="2400">
          <a:solidFill>
            <a:schemeClr val="accent2"/>
          </a:solidFill>
          <a:latin typeface="Arial" charset="0"/>
        </a:defRPr>
      </a:lvl3pPr>
      <a:lvl4pPr algn="l" rtl="0" fontAlgn="base">
        <a:spcBef>
          <a:spcPct val="0"/>
        </a:spcBef>
        <a:spcAft>
          <a:spcPct val="0"/>
        </a:spcAft>
        <a:defRPr sz="2400">
          <a:solidFill>
            <a:schemeClr val="accent2"/>
          </a:solidFill>
          <a:latin typeface="Arial" charset="0"/>
        </a:defRPr>
      </a:lvl4pPr>
      <a:lvl5pPr algn="l" rtl="0" fontAlgn="base">
        <a:spcBef>
          <a:spcPct val="0"/>
        </a:spcBef>
        <a:spcAft>
          <a:spcPct val="0"/>
        </a:spcAft>
        <a:defRPr sz="2400">
          <a:solidFill>
            <a:schemeClr val="accent2"/>
          </a:solidFill>
          <a:latin typeface="Arial" charset="0"/>
        </a:defRPr>
      </a:lvl5pPr>
      <a:lvl6pPr marL="457200" algn="l" rtl="0" fontAlgn="base">
        <a:spcBef>
          <a:spcPct val="0"/>
        </a:spcBef>
        <a:spcAft>
          <a:spcPct val="0"/>
        </a:spcAft>
        <a:defRPr sz="2400">
          <a:solidFill>
            <a:schemeClr val="accent2"/>
          </a:solidFill>
          <a:latin typeface="Arial" charset="0"/>
        </a:defRPr>
      </a:lvl6pPr>
      <a:lvl7pPr marL="914400" algn="l" rtl="0" fontAlgn="base">
        <a:spcBef>
          <a:spcPct val="0"/>
        </a:spcBef>
        <a:spcAft>
          <a:spcPct val="0"/>
        </a:spcAft>
        <a:defRPr sz="2400">
          <a:solidFill>
            <a:schemeClr val="accent2"/>
          </a:solidFill>
          <a:latin typeface="Arial" charset="0"/>
        </a:defRPr>
      </a:lvl7pPr>
      <a:lvl8pPr marL="1371600" algn="l" rtl="0" fontAlgn="base">
        <a:spcBef>
          <a:spcPct val="0"/>
        </a:spcBef>
        <a:spcAft>
          <a:spcPct val="0"/>
        </a:spcAft>
        <a:defRPr sz="2400">
          <a:solidFill>
            <a:schemeClr val="accent2"/>
          </a:solidFill>
          <a:latin typeface="Arial" charset="0"/>
        </a:defRPr>
      </a:lvl8pPr>
      <a:lvl9pPr marL="1828800" algn="l" rtl="0" fontAlgn="base">
        <a:spcBef>
          <a:spcPct val="0"/>
        </a:spcBef>
        <a:spcAft>
          <a:spcPct val="0"/>
        </a:spcAft>
        <a:defRPr sz="2400">
          <a:solidFill>
            <a:schemeClr val="accent2"/>
          </a:solidFill>
          <a:latin typeface="Arial" charset="0"/>
        </a:defRPr>
      </a:lvl9pPr>
    </p:titleStyle>
    <p:bodyStyle>
      <a:lvl1pPr marL="177800" indent="-177800" algn="l" rtl="0" fontAlgn="base">
        <a:spcBef>
          <a:spcPct val="50000"/>
        </a:spcBef>
        <a:spcAft>
          <a:spcPct val="0"/>
        </a:spcAft>
        <a:buClr>
          <a:schemeClr val="accent2"/>
        </a:buClr>
        <a:buSzPct val="120000"/>
        <a:buFont typeface="Wingdings" pitchFamily="2" charset="2"/>
        <a:buChar char="§"/>
        <a:defRPr sz="1600">
          <a:solidFill>
            <a:schemeClr val="tx1"/>
          </a:solidFill>
          <a:latin typeface="+mn-lt"/>
          <a:ea typeface="+mn-ea"/>
          <a:cs typeface="+mn-cs"/>
        </a:defRPr>
      </a:lvl1pPr>
      <a:lvl2pPr marL="319088" indent="-117475" algn="l" rtl="0" fontAlgn="base">
        <a:spcBef>
          <a:spcPct val="20000"/>
        </a:spcBef>
        <a:spcAft>
          <a:spcPct val="0"/>
        </a:spcAft>
        <a:buClr>
          <a:schemeClr val="accent2"/>
        </a:buClr>
        <a:buFont typeface="Arial" charset="0"/>
        <a:buChar char="-"/>
        <a:defRPr sz="1600">
          <a:solidFill>
            <a:schemeClr val="tx1"/>
          </a:solidFill>
          <a:latin typeface="+mn-lt"/>
        </a:defRPr>
      </a:lvl2pPr>
      <a:lvl3pPr marL="493713" indent="-115888" algn="l" rtl="0" fontAlgn="base">
        <a:spcBef>
          <a:spcPct val="20000"/>
        </a:spcBef>
        <a:spcAft>
          <a:spcPct val="0"/>
        </a:spcAft>
        <a:buFont typeface="Arial" charset="0"/>
        <a:buChar char="-"/>
        <a:defRPr sz="1400">
          <a:solidFill>
            <a:schemeClr val="tx1"/>
          </a:solidFill>
          <a:latin typeface="+mn-lt"/>
        </a:defRPr>
      </a:lvl3pPr>
      <a:lvl4pPr marL="646113" indent="-122238" algn="l" rtl="0" fontAlgn="base">
        <a:spcBef>
          <a:spcPct val="20000"/>
        </a:spcBef>
        <a:spcAft>
          <a:spcPct val="0"/>
        </a:spcAft>
        <a:buFont typeface="Arial" charset="0"/>
        <a:buChar char="-"/>
        <a:defRPr sz="1200">
          <a:solidFill>
            <a:schemeClr val="tx1"/>
          </a:solidFill>
          <a:latin typeface="+mn-lt"/>
        </a:defRPr>
      </a:lvl4pPr>
      <a:lvl5pPr marL="784225" indent="-128588" algn="l" rtl="0" fontAlgn="base">
        <a:spcBef>
          <a:spcPct val="20000"/>
        </a:spcBef>
        <a:spcAft>
          <a:spcPct val="0"/>
        </a:spcAft>
        <a:buFont typeface="Arial" charset="0"/>
        <a:buChar char="-"/>
        <a:defRPr sz="1200">
          <a:solidFill>
            <a:schemeClr val="tx1"/>
          </a:solidFill>
          <a:latin typeface="+mn-lt"/>
        </a:defRPr>
      </a:lvl5pPr>
      <a:lvl6pPr marL="1241425" indent="-128588" algn="l" rtl="0" fontAlgn="base">
        <a:spcBef>
          <a:spcPct val="20000"/>
        </a:spcBef>
        <a:spcAft>
          <a:spcPct val="0"/>
        </a:spcAft>
        <a:buFont typeface="Arial" charset="0"/>
        <a:buChar char="-"/>
        <a:defRPr sz="1200">
          <a:solidFill>
            <a:schemeClr val="tx1"/>
          </a:solidFill>
          <a:latin typeface="+mn-lt"/>
        </a:defRPr>
      </a:lvl6pPr>
      <a:lvl7pPr marL="1698625" indent="-128588" algn="l" rtl="0" fontAlgn="base">
        <a:spcBef>
          <a:spcPct val="20000"/>
        </a:spcBef>
        <a:spcAft>
          <a:spcPct val="0"/>
        </a:spcAft>
        <a:buFont typeface="Arial" charset="0"/>
        <a:buChar char="-"/>
        <a:defRPr sz="1200">
          <a:solidFill>
            <a:schemeClr val="tx1"/>
          </a:solidFill>
          <a:latin typeface="+mn-lt"/>
        </a:defRPr>
      </a:lvl7pPr>
      <a:lvl8pPr marL="2155825" indent="-128588" algn="l" rtl="0" fontAlgn="base">
        <a:spcBef>
          <a:spcPct val="20000"/>
        </a:spcBef>
        <a:spcAft>
          <a:spcPct val="0"/>
        </a:spcAft>
        <a:buFont typeface="Arial" charset="0"/>
        <a:buChar char="-"/>
        <a:defRPr sz="1200">
          <a:solidFill>
            <a:schemeClr val="tx1"/>
          </a:solidFill>
          <a:latin typeface="+mn-lt"/>
        </a:defRPr>
      </a:lvl8pPr>
      <a:lvl9pPr marL="2613025" indent="-128588" algn="l" rtl="0" fontAlgn="base">
        <a:spcBef>
          <a:spcPct val="20000"/>
        </a:spcBef>
        <a:spcAft>
          <a:spcPct val="0"/>
        </a:spcAft>
        <a:buFont typeface="Arial" charset="0"/>
        <a:buChar char="-"/>
        <a:defRPr sz="12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27"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7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29"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7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31"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7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33"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7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3"/>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4"/>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sldLayoutIdLst>
    <p:sldLayoutId id="2147483835" r:id="rId1"/>
  </p:sldLayoutIdLst>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25324" name="Picture 12" descr="PowerPoint-Graphics-5_US"/>
          <p:cNvPicPr>
            <a:picLocks noChangeAspect="1" noChangeArrowheads="1"/>
          </p:cNvPicPr>
          <p:nvPr/>
        </p:nvPicPr>
        <p:blipFill>
          <a:blip r:embed="rId3" cstate="print"/>
          <a:srcRect/>
          <a:stretch>
            <a:fillRect/>
          </a:stretch>
        </p:blipFill>
        <p:spPr bwMode="auto">
          <a:xfrm>
            <a:off x="-3175" y="0"/>
            <a:ext cx="9177338" cy="6884988"/>
          </a:xfrm>
          <a:prstGeom prst="rect">
            <a:avLst/>
          </a:prstGeom>
          <a:noFill/>
        </p:spPr>
      </p:pic>
      <p:sp>
        <p:nvSpPr>
          <p:cNvPr id="525317" name="Rectangle 2"/>
          <p:cNvSpPr>
            <a:spLocks noGrp="1" noChangeArrowheads="1"/>
          </p:cNvSpPr>
          <p:nvPr>
            <p:ph type="title"/>
          </p:nvPr>
        </p:nvSpPr>
        <p:spPr bwMode="gray">
          <a:xfrm>
            <a:off x="3552825" y="2568575"/>
            <a:ext cx="5314950" cy="21590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p>
        </p:txBody>
      </p:sp>
      <p:sp>
        <p:nvSpPr>
          <p:cNvPr id="525318" name="Rectangle 3"/>
          <p:cNvSpPr>
            <a:spLocks noGrp="1" noChangeArrowheads="1"/>
          </p:cNvSpPr>
          <p:nvPr>
            <p:ph type="body" idx="1"/>
          </p:nvPr>
        </p:nvSpPr>
        <p:spPr bwMode="auto">
          <a:xfrm>
            <a:off x="3552825" y="4983163"/>
            <a:ext cx="5314950" cy="14398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text styles</a:t>
            </a:r>
          </a:p>
        </p:txBody>
      </p:sp>
      <p:pic>
        <p:nvPicPr>
          <p:cNvPr id="6" name="Picture 5" descr="KPMG_Plus_Strapline_NormalUse_White.png"/>
          <p:cNvPicPr>
            <a:picLocks noChangeAspect="1"/>
          </p:cNvPicPr>
          <p:nvPr userDrawn="1"/>
        </p:nvPicPr>
        <p:blipFill>
          <a:blip r:embed="rId4" cstate="print"/>
          <a:srcRect r="14474"/>
          <a:stretch>
            <a:fillRect/>
          </a:stretch>
        </p:blipFill>
        <p:spPr>
          <a:xfrm>
            <a:off x="48325" y="-7257"/>
            <a:ext cx="2428517" cy="1538516"/>
          </a:xfrm>
          <a:prstGeom prst="rect">
            <a:avLst/>
          </a:prstGeom>
        </p:spPr>
      </p:pic>
    </p:spTree>
  </p:cSld>
  <p:clrMap bg1="lt1" tx1="dk1" bg2="lt2" tx2="dk2" accent1="accent1" accent2="accent2" accent3="accent3" accent4="accent4" accent5="accent5" accent6="accent6" hlink="hlink" folHlink="folHlink"/>
  <p:sldLayoutIdLst>
    <p:sldLayoutId id="2147483754" r:id="rId1"/>
  </p:sldLayoutIdLst>
  <p:hf hdr="0" ftr="0" dt="0"/>
  <p:txStyles>
    <p:titleStyle>
      <a:lvl1pPr algn="r" rtl="0" fontAlgn="base">
        <a:spcBef>
          <a:spcPct val="40000"/>
        </a:spcBef>
        <a:spcAft>
          <a:spcPct val="0"/>
        </a:spcAft>
        <a:defRPr sz="3000" b="1">
          <a:solidFill>
            <a:schemeClr val="bg1"/>
          </a:solidFill>
          <a:latin typeface="+mj-lt"/>
          <a:ea typeface="+mj-ea"/>
          <a:cs typeface="+mj-cs"/>
        </a:defRPr>
      </a:lvl1pPr>
      <a:lvl2pPr algn="r" rtl="0" fontAlgn="base">
        <a:spcBef>
          <a:spcPct val="40000"/>
        </a:spcBef>
        <a:spcAft>
          <a:spcPct val="0"/>
        </a:spcAft>
        <a:defRPr sz="3000" b="1">
          <a:solidFill>
            <a:schemeClr val="bg1"/>
          </a:solidFill>
          <a:latin typeface="Arial" charset="0"/>
          <a:cs typeface="Arial" charset="0"/>
        </a:defRPr>
      </a:lvl2pPr>
      <a:lvl3pPr algn="r" rtl="0" fontAlgn="base">
        <a:spcBef>
          <a:spcPct val="40000"/>
        </a:spcBef>
        <a:spcAft>
          <a:spcPct val="0"/>
        </a:spcAft>
        <a:defRPr sz="3000" b="1">
          <a:solidFill>
            <a:schemeClr val="bg1"/>
          </a:solidFill>
          <a:latin typeface="Arial" charset="0"/>
          <a:cs typeface="Arial" charset="0"/>
        </a:defRPr>
      </a:lvl3pPr>
      <a:lvl4pPr algn="r" rtl="0" fontAlgn="base">
        <a:spcBef>
          <a:spcPct val="40000"/>
        </a:spcBef>
        <a:spcAft>
          <a:spcPct val="0"/>
        </a:spcAft>
        <a:defRPr sz="3000" b="1">
          <a:solidFill>
            <a:schemeClr val="bg1"/>
          </a:solidFill>
          <a:latin typeface="Arial" charset="0"/>
          <a:cs typeface="Arial" charset="0"/>
        </a:defRPr>
      </a:lvl4pPr>
      <a:lvl5pPr algn="r" rtl="0" fontAlgn="base">
        <a:spcBef>
          <a:spcPct val="40000"/>
        </a:spcBef>
        <a:spcAft>
          <a:spcPct val="0"/>
        </a:spcAft>
        <a:defRPr sz="3000" b="1">
          <a:solidFill>
            <a:schemeClr val="bg1"/>
          </a:solidFill>
          <a:latin typeface="Arial" charset="0"/>
          <a:cs typeface="Arial" charset="0"/>
        </a:defRPr>
      </a:lvl5pPr>
      <a:lvl6pPr marL="457200" algn="r" rtl="0" fontAlgn="base">
        <a:spcBef>
          <a:spcPct val="40000"/>
        </a:spcBef>
        <a:spcAft>
          <a:spcPct val="0"/>
        </a:spcAft>
        <a:defRPr sz="3000" b="1">
          <a:solidFill>
            <a:schemeClr val="bg1"/>
          </a:solidFill>
          <a:latin typeface="Arial" charset="0"/>
          <a:cs typeface="Arial" charset="0"/>
        </a:defRPr>
      </a:lvl6pPr>
      <a:lvl7pPr marL="914400" algn="r" rtl="0" fontAlgn="base">
        <a:spcBef>
          <a:spcPct val="40000"/>
        </a:spcBef>
        <a:spcAft>
          <a:spcPct val="0"/>
        </a:spcAft>
        <a:defRPr sz="3000" b="1">
          <a:solidFill>
            <a:schemeClr val="bg1"/>
          </a:solidFill>
          <a:latin typeface="Arial" charset="0"/>
          <a:cs typeface="Arial" charset="0"/>
        </a:defRPr>
      </a:lvl7pPr>
      <a:lvl8pPr marL="1371600" algn="r" rtl="0" fontAlgn="base">
        <a:spcBef>
          <a:spcPct val="40000"/>
        </a:spcBef>
        <a:spcAft>
          <a:spcPct val="0"/>
        </a:spcAft>
        <a:defRPr sz="3000" b="1">
          <a:solidFill>
            <a:schemeClr val="bg1"/>
          </a:solidFill>
          <a:latin typeface="Arial" charset="0"/>
          <a:cs typeface="Arial" charset="0"/>
        </a:defRPr>
      </a:lvl8pPr>
      <a:lvl9pPr marL="1828800" algn="r" rtl="0" fontAlgn="base">
        <a:spcBef>
          <a:spcPct val="40000"/>
        </a:spcBef>
        <a:spcAft>
          <a:spcPct val="0"/>
        </a:spcAft>
        <a:defRPr sz="3000" b="1">
          <a:solidFill>
            <a:schemeClr val="bg1"/>
          </a:solidFill>
          <a:latin typeface="Arial" charset="0"/>
          <a:cs typeface="Arial" charset="0"/>
        </a:defRPr>
      </a:lvl9pPr>
    </p:titleStyle>
    <p:bodyStyle>
      <a:lvl1pPr algn="r" rtl="0" fontAlgn="base">
        <a:spcBef>
          <a:spcPct val="40000"/>
        </a:spcBef>
        <a:spcAft>
          <a:spcPct val="0"/>
        </a:spcAft>
        <a:defRPr sz="1200">
          <a:solidFill>
            <a:schemeClr val="bg1"/>
          </a:solidFill>
          <a:latin typeface="+mn-lt"/>
          <a:ea typeface="+mn-ea"/>
          <a:cs typeface="+mn-cs"/>
        </a:defRPr>
      </a:lvl1pPr>
      <a:lvl2pPr marL="1588" algn="l" rtl="0" fontAlgn="base">
        <a:spcBef>
          <a:spcPct val="40000"/>
        </a:spcBef>
        <a:spcAft>
          <a:spcPct val="0"/>
        </a:spcAft>
        <a:defRPr sz="1400">
          <a:solidFill>
            <a:schemeClr val="tx1"/>
          </a:solidFill>
          <a:latin typeface="+mn-lt"/>
          <a:cs typeface="+mn-cs"/>
        </a:defRPr>
      </a:lvl2pPr>
      <a:lvl3pPr marL="357188" indent="-176213"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3pPr>
      <a:lvl4pPr marL="538163" indent="-177800" algn="l" rtl="0" fontAlgn="base">
        <a:spcBef>
          <a:spcPct val="40000"/>
        </a:spcBef>
        <a:spcAft>
          <a:spcPct val="0"/>
        </a:spcAft>
        <a:buClr>
          <a:schemeClr val="accent1"/>
        </a:buClr>
        <a:buSzPct val="85000"/>
        <a:buFont typeface="Symbol" pitchFamily="18" charset="2"/>
        <a:buChar char="-"/>
        <a:defRPr sz="1400">
          <a:solidFill>
            <a:schemeClr val="tx1"/>
          </a:solidFill>
          <a:latin typeface="+mn-lt"/>
          <a:cs typeface="+mn-cs"/>
        </a:defRPr>
      </a:lvl4pPr>
      <a:lvl5pPr marL="722313" indent="-179388"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5pPr>
      <a:lvl6pPr marL="1179513" indent="-179388"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6pPr>
      <a:lvl7pPr marL="1636713" indent="-179388"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7pPr>
      <a:lvl8pPr marL="2093913" indent="-179388"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8pPr>
      <a:lvl9pPr marL="2551113" indent="-179388" algn="l" rtl="0" fontAlgn="base">
        <a:spcBef>
          <a:spcPct val="40000"/>
        </a:spcBef>
        <a:spcAft>
          <a:spcPct val="0"/>
        </a:spcAft>
        <a:buClr>
          <a:schemeClr val="accent1"/>
        </a:buClr>
        <a:buSzPct val="75000"/>
        <a:buFont typeface="Wingdings" pitchFamily="2" charset="2"/>
        <a:buChar char="l"/>
        <a:defRPr sz="14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Page_Title"/>
          <p:cNvSpPr>
            <a:spLocks noGrp="1"/>
          </p:cNvSpPr>
          <p:nvPr>
            <p:ph type="title"/>
            <p:custDataLst>
              <p:tags r:id="rId2"/>
            </p:custDataLst>
          </p:nvPr>
        </p:nvSpPr>
        <p:spPr>
          <a:xfrm>
            <a:off x="318575" y="516271"/>
            <a:ext cx="8505933" cy="338554"/>
          </a:xfrm>
          <a:prstGeom prst="rect">
            <a:avLst/>
          </a:prstGeom>
        </p:spPr>
        <p:txBody>
          <a:bodyPr vert="horz" lIns="0" tIns="0" rIns="0" bIns="0" rtlCol="0" anchor="b" anchorCtr="0">
            <a:noAutofit/>
          </a:bodyPr>
          <a:lstStyle/>
          <a:p>
            <a:r>
              <a:rPr dirty="0" smtClean="0"/>
              <a:t>Click to edit Master title style</a:t>
            </a:r>
            <a:endParaRPr dirty="0"/>
          </a:p>
        </p:txBody>
      </p:sp>
      <p:sp>
        <p:nvSpPr>
          <p:cNvPr id="3" name="Body master placeholder"/>
          <p:cNvSpPr>
            <a:spLocks noGrp="1"/>
          </p:cNvSpPr>
          <p:nvPr>
            <p:ph type="body" idx="1"/>
            <p:custDataLst>
              <p:tags r:id="rId3"/>
            </p:custDataLst>
          </p:nvPr>
        </p:nvSpPr>
        <p:spPr>
          <a:xfrm>
            <a:off x="318575" y="1254125"/>
            <a:ext cx="8505933" cy="4320000"/>
          </a:xfrm>
          <a:prstGeom prst="rect">
            <a:avLst/>
          </a:prstGeom>
        </p:spPr>
        <p:txBody>
          <a:bodyPr vert="horz" lIns="0" tIns="0" rIns="0" bIns="0" rtlCol="0">
            <a:noAutofit/>
          </a:bodyPr>
          <a:lstStyle/>
          <a:p>
            <a:pPr lvl="0"/>
            <a:r>
              <a:rPr dirty="0" smtClean="0"/>
              <a:t>Click to edit Master text styles</a:t>
            </a:r>
          </a:p>
          <a:p>
            <a:pPr lvl="1"/>
            <a:r>
              <a:rPr dirty="0" smtClean="0"/>
              <a:t>Second level</a:t>
            </a:r>
          </a:p>
          <a:p>
            <a:pPr lvl="2"/>
            <a:r>
              <a:rPr dirty="0" smtClean="0"/>
              <a:t>Third level</a:t>
            </a:r>
          </a:p>
          <a:p>
            <a:pPr lvl="3"/>
            <a:r>
              <a:rPr dirty="0" smtClean="0"/>
              <a:t>Fourth level</a:t>
            </a:r>
          </a:p>
          <a:p>
            <a:pPr lvl="4"/>
            <a:r>
              <a:rPr dirty="0" smtClean="0"/>
              <a:t>Fifth level</a:t>
            </a:r>
          </a:p>
          <a:p>
            <a:pPr lvl="5"/>
            <a:r>
              <a:rPr dirty="0" smtClean="0"/>
              <a:t>Sixth level</a:t>
            </a:r>
          </a:p>
          <a:p>
            <a:pPr lvl="6"/>
            <a:r>
              <a:rPr dirty="0" smtClean="0"/>
              <a:t>Seventh level</a:t>
            </a:r>
          </a:p>
          <a:p>
            <a:pPr lvl="7"/>
            <a:r>
              <a:rPr dirty="0" smtClean="0"/>
              <a:t>Eighth level</a:t>
            </a:r>
          </a:p>
          <a:p>
            <a:pPr lvl="8"/>
            <a:r>
              <a:rPr dirty="0" smtClean="0"/>
              <a:t>Ninth level</a:t>
            </a:r>
            <a:endParaRPr dirty="0"/>
          </a:p>
        </p:txBody>
      </p:sp>
      <p:sp>
        <p:nvSpPr>
          <p:cNvPr id="8" name="Filename" hidden="1"/>
          <p:cNvSpPr txBox="1"/>
          <p:nvPr/>
        </p:nvSpPr>
        <p:spPr>
          <a:xfrm>
            <a:off x="1984508" y="6727273"/>
            <a:ext cx="6840000" cy="147637"/>
          </a:xfrm>
          <a:prstGeom prst="rect">
            <a:avLst/>
          </a:prstGeom>
          <a:noFill/>
        </p:spPr>
        <p:txBody>
          <a:bodyPr wrap="square" lIns="0" tIns="0" rIns="0" bIns="0" rtlCol="0" anchor="t" anchorCtr="0">
            <a:noAutofit/>
          </a:bodyPr>
          <a:lstStyle/>
          <a:p>
            <a:pPr algn="r" defTabSz="957824" fontAlgn="auto">
              <a:spcBef>
                <a:spcPts val="0"/>
              </a:spcBef>
              <a:spcAft>
                <a:spcPts val="0"/>
              </a:spcAft>
            </a:pPr>
            <a:r>
              <a:rPr lang="en-GB" sz="500" noProof="1" smtClean="0">
                <a:solidFill>
                  <a:srgbClr val="50534D"/>
                </a:solidFill>
                <a:latin typeface="Arial"/>
                <a:cs typeface="Arial" pitchFamily="34" charset="0"/>
              </a:rPr>
              <a:t>Presentation18</a:t>
            </a:r>
            <a:endParaRPr sz="500" noProof="1">
              <a:solidFill>
                <a:srgbClr val="50534D"/>
              </a:solidFill>
              <a:latin typeface="Arial"/>
              <a:cs typeface="Arial" pitchFamily="34" charset="0"/>
            </a:endParaRPr>
          </a:p>
        </p:txBody>
      </p:sp>
      <p:sp>
        <p:nvSpPr>
          <p:cNvPr id="9" name="Title"/>
          <p:cNvSpPr txBox="1"/>
          <p:nvPr/>
        </p:nvSpPr>
        <p:spPr>
          <a:xfrm>
            <a:off x="4397683" y="6529310"/>
            <a:ext cx="4176000" cy="144000"/>
          </a:xfrm>
          <a:prstGeom prst="rect">
            <a:avLst/>
          </a:prstGeom>
          <a:noFill/>
          <a:ln w="9525">
            <a:noFill/>
            <a:miter lim="800000"/>
            <a:headEnd/>
            <a:tailEnd/>
          </a:ln>
        </p:spPr>
        <p:txBody>
          <a:bodyPr wrap="none" lIns="0" tIns="0" rIns="0" bIns="0" anchor="ctr" anchorCtr="0">
            <a:noAutofit/>
          </a:bodyPr>
          <a:lstStyle>
            <a:defPPr>
              <a:defRPr/>
            </a:defPPr>
            <a:lvl1pPr algn="r" defTabSz="896938">
              <a:lnSpc>
                <a:spcPct val="120000"/>
              </a:lnSpc>
              <a:defRPr sz="800" b="1">
                <a:solidFill>
                  <a:srgbClr val="005284"/>
                </a:solidFill>
                <a:latin typeface="Arial" charset="0"/>
              </a:defRPr>
            </a:lvl1pPr>
            <a:lvl2pPr marL="727075" indent="-279400" defTabSz="896938">
              <a:defRPr>
                <a:latin typeface="Arial" charset="0"/>
              </a:defRPr>
            </a:lvl2pPr>
            <a:lvl3pPr marL="1120775" indent="-223838" defTabSz="896938">
              <a:defRPr>
                <a:latin typeface="Arial" charset="0"/>
              </a:defRPr>
            </a:lvl3pPr>
            <a:lvl4pPr marL="1566863" indent="-222250" defTabSz="896938">
              <a:defRPr>
                <a:latin typeface="Arial" charset="0"/>
              </a:defRPr>
            </a:lvl4pPr>
            <a:lvl5pPr marL="2014538" indent="-223838" defTabSz="896938">
              <a:defRPr>
                <a:latin typeface="Arial" charset="0"/>
              </a:defRPr>
            </a:lvl5pPr>
            <a:lvl6pPr marL="2471738" indent="-223838" defTabSz="896938" fontAlgn="base">
              <a:spcBef>
                <a:spcPct val="0"/>
              </a:spcBef>
              <a:spcAft>
                <a:spcPct val="0"/>
              </a:spcAft>
              <a:defRPr>
                <a:latin typeface="Arial" charset="0"/>
              </a:defRPr>
            </a:lvl6pPr>
            <a:lvl7pPr marL="2928938" indent="-223838" defTabSz="896938" fontAlgn="base">
              <a:spcBef>
                <a:spcPct val="0"/>
              </a:spcBef>
              <a:spcAft>
                <a:spcPct val="0"/>
              </a:spcAft>
              <a:defRPr>
                <a:latin typeface="Arial" charset="0"/>
              </a:defRPr>
            </a:lvl7pPr>
            <a:lvl8pPr marL="3386138" indent="-223838" defTabSz="896938" fontAlgn="base">
              <a:spcBef>
                <a:spcPct val="0"/>
              </a:spcBef>
              <a:spcAft>
                <a:spcPct val="0"/>
              </a:spcAft>
              <a:defRPr>
                <a:latin typeface="Arial" charset="0"/>
              </a:defRPr>
            </a:lvl8pPr>
            <a:lvl9pPr marL="3843338" indent="-223838" defTabSz="896938" fontAlgn="base">
              <a:spcBef>
                <a:spcPct val="0"/>
              </a:spcBef>
              <a:spcAft>
                <a:spcPct val="0"/>
              </a:spcAft>
              <a:defRPr>
                <a:latin typeface="Arial" charset="0"/>
              </a:defRPr>
            </a:lvl9pPr>
          </a:lstStyle>
          <a:p>
            <a:pPr fontAlgn="auto">
              <a:lnSpc>
                <a:spcPct val="100000"/>
              </a:lnSpc>
              <a:spcBef>
                <a:spcPts val="0"/>
              </a:spcBef>
              <a:spcAft>
                <a:spcPts val="0"/>
              </a:spcAft>
            </a:pPr>
            <a:endParaRPr b="0" dirty="0" smtClean="0">
              <a:solidFill>
                <a:srgbClr val="677C9E"/>
              </a:solidFill>
              <a:cs typeface="+mn-cs"/>
            </a:endParaRPr>
          </a:p>
        </p:txBody>
      </p:sp>
      <p:sp>
        <p:nvSpPr>
          <p:cNvPr id="11" name="Draft" hidden="1"/>
          <p:cNvSpPr txBox="1"/>
          <p:nvPr/>
        </p:nvSpPr>
        <p:spPr>
          <a:xfrm>
            <a:off x="7424108" y="153888"/>
            <a:ext cx="1400400" cy="153888"/>
          </a:xfrm>
          <a:prstGeom prst="rect">
            <a:avLst/>
          </a:prstGeom>
          <a:noFill/>
        </p:spPr>
        <p:txBody>
          <a:bodyPr wrap="square" lIns="0" tIns="0" rIns="0" bIns="0" rtlCol="0">
            <a:spAutoFit/>
          </a:bodyPr>
          <a:lstStyle/>
          <a:p>
            <a:pPr algn="r" defTabSz="957824" fontAlgn="auto">
              <a:spcBef>
                <a:spcPts val="0"/>
              </a:spcBef>
              <a:spcAft>
                <a:spcPts val="0"/>
              </a:spcAft>
            </a:pPr>
            <a:r>
              <a:rPr sz="1000" dirty="0" smtClean="0">
                <a:solidFill>
                  <a:srgbClr val="50534D"/>
                </a:solidFill>
                <a:latin typeface="Arial"/>
                <a:cs typeface="Arial" pitchFamily="34" charset="0"/>
              </a:rPr>
              <a:t>DRAFT</a:t>
            </a:r>
            <a:endParaRPr sz="1000" dirty="0">
              <a:solidFill>
                <a:srgbClr val="50534D"/>
              </a:solidFill>
              <a:latin typeface="Arial"/>
              <a:cs typeface="Arial" pitchFamily="34" charset="0"/>
            </a:endParaRPr>
          </a:p>
        </p:txBody>
      </p:sp>
      <p:cxnSp>
        <p:nvCxnSpPr>
          <p:cNvPr id="13" name="Straight Connector 12"/>
          <p:cNvCxnSpPr/>
          <p:nvPr/>
        </p:nvCxnSpPr>
        <p:spPr>
          <a:xfrm>
            <a:off x="8625480" y="6538295"/>
            <a:ext cx="0" cy="126031"/>
          </a:xfrm>
          <a:prstGeom prst="line">
            <a:avLst/>
          </a:prstGeom>
          <a:ln w="6350">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4" name="Picture 2" descr="N:\PSL\Client\LaSalle\Design\Logos\LIM_Logo_strap_BLU_RGB.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484" t="13861" r="3385" b="29348"/>
          <a:stretch/>
        </p:blipFill>
        <p:spPr bwMode="auto">
          <a:xfrm>
            <a:off x="293689" y="6319043"/>
            <a:ext cx="2088000" cy="37678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userDrawn="1"/>
        </p:nvSpPr>
        <p:spPr>
          <a:xfrm>
            <a:off x="8661195" y="6533624"/>
            <a:ext cx="367913" cy="188390"/>
          </a:xfrm>
          <a:prstGeom prst="rect">
            <a:avLst/>
          </a:prstGeom>
          <a:noFill/>
        </p:spPr>
        <p:txBody>
          <a:bodyPr wrap="square" lIns="0" tIns="0" rIns="0" bIns="0" rtlCol="0">
            <a:noAutofit/>
          </a:bodyPr>
          <a:lstStyle/>
          <a:p>
            <a:pPr defTabSz="957824" fontAlgn="auto">
              <a:spcBef>
                <a:spcPts val="0"/>
              </a:spcBef>
              <a:spcAft>
                <a:spcPts val="0"/>
              </a:spcAft>
            </a:pPr>
            <a:fld id="{3F43BE1F-7D1E-46A1-A75E-6251965BC751}" type="slidenum">
              <a:rPr lang="en-US" sz="800" smtClean="0">
                <a:solidFill>
                  <a:srgbClr val="00245D"/>
                </a:solidFill>
                <a:latin typeface="Arial"/>
                <a:cs typeface="+mn-cs"/>
              </a:rPr>
              <a:pPr defTabSz="957824" fontAlgn="auto">
                <a:spcBef>
                  <a:spcPts val="0"/>
                </a:spcBef>
                <a:spcAft>
                  <a:spcPts val="0"/>
                </a:spcAft>
              </a:pPr>
              <a:t>‹#›</a:t>
            </a:fld>
            <a:endParaRPr lang="en-US" sz="800" dirty="0" smtClean="0">
              <a:solidFill>
                <a:srgbClr val="00245D"/>
              </a:solidFill>
              <a:latin typeface="Arial"/>
              <a:cs typeface="+mn-cs"/>
            </a:endParaRPr>
          </a:p>
        </p:txBody>
      </p:sp>
    </p:spTree>
    <p:extLst>
      <p:ext uri="{BB962C8B-B14F-4D97-AF65-F5344CB8AC3E}">
        <p14:creationId xmlns:p14="http://schemas.microsoft.com/office/powerpoint/2010/main" val="1852468855"/>
      </p:ext>
    </p:extLst>
  </p:cSld>
  <p:clrMap bg1="lt1" tx1="dk1" bg2="lt2" tx2="dk2" accent1="accent1" accent2="accent2" accent3="accent3" accent4="accent4" accent5="accent5" accent6="accent6" hlink="hlink" folHlink="folHlink"/>
  <p:timing>
    <p:tnLst>
      <p:par>
        <p:cTn id="1" dur="indefinite" restart="never" nodeType="tmRoot"/>
      </p:par>
    </p:tnLst>
  </p:timing>
  <p:hf hdr="0" ftr="0" dt="0"/>
  <p:txStyles>
    <p:title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p:titleStyle>
    <p:body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p:bodyStyle>
    <p:otherStyle>
      <a:defPPr>
        <a:defRPr/>
      </a:defPPr>
      <a:lvl1pPr marL="0" algn="l" defTabSz="957824" rtl="0" eaLnBrk="1" latinLnBrk="0" hangingPunct="1">
        <a:defRPr sz="1900" kern="1200">
          <a:solidFill>
            <a:schemeClr val="tx1"/>
          </a:solidFill>
          <a:latin typeface="+mn-lt"/>
          <a:ea typeface="+mn-ea"/>
          <a:cs typeface="+mn-cs"/>
        </a:defRPr>
      </a:lvl1pPr>
      <a:lvl2pPr marL="478912" algn="l" defTabSz="957824" rtl="0" eaLnBrk="1" latinLnBrk="0" hangingPunct="1">
        <a:defRPr sz="1900" kern="1200">
          <a:solidFill>
            <a:schemeClr val="tx1"/>
          </a:solidFill>
          <a:latin typeface="+mn-lt"/>
          <a:ea typeface="+mn-ea"/>
          <a:cs typeface="+mn-cs"/>
        </a:defRPr>
      </a:lvl2pPr>
      <a:lvl3pPr marL="957824" algn="l" defTabSz="957824" rtl="0" eaLnBrk="1" latinLnBrk="0" hangingPunct="1">
        <a:defRPr sz="1900" kern="1200">
          <a:solidFill>
            <a:schemeClr val="tx1"/>
          </a:solidFill>
          <a:latin typeface="+mn-lt"/>
          <a:ea typeface="+mn-ea"/>
          <a:cs typeface="+mn-cs"/>
        </a:defRPr>
      </a:lvl3pPr>
      <a:lvl4pPr marL="1436736" algn="l" defTabSz="957824" rtl="0" eaLnBrk="1" latinLnBrk="0" hangingPunct="1">
        <a:defRPr sz="1900" kern="1200">
          <a:solidFill>
            <a:schemeClr val="tx1"/>
          </a:solidFill>
          <a:latin typeface="+mn-lt"/>
          <a:ea typeface="+mn-ea"/>
          <a:cs typeface="+mn-cs"/>
        </a:defRPr>
      </a:lvl4pPr>
      <a:lvl5pPr marL="1915648" algn="l" defTabSz="957824" rtl="0" eaLnBrk="1" latinLnBrk="0" hangingPunct="1">
        <a:defRPr sz="1900" kern="1200">
          <a:solidFill>
            <a:schemeClr val="tx1"/>
          </a:solidFill>
          <a:latin typeface="+mn-lt"/>
          <a:ea typeface="+mn-ea"/>
          <a:cs typeface="+mn-cs"/>
        </a:defRPr>
      </a:lvl5pPr>
      <a:lvl6pPr marL="2394560" algn="l" defTabSz="957824" rtl="0" eaLnBrk="1" latinLnBrk="0" hangingPunct="1">
        <a:defRPr sz="1900" kern="1200">
          <a:solidFill>
            <a:schemeClr val="tx1"/>
          </a:solidFill>
          <a:latin typeface="+mn-lt"/>
          <a:ea typeface="+mn-ea"/>
          <a:cs typeface="+mn-cs"/>
        </a:defRPr>
      </a:lvl6pPr>
      <a:lvl7pPr marL="2873472" algn="l" defTabSz="957824" rtl="0" eaLnBrk="1" latinLnBrk="0" hangingPunct="1">
        <a:defRPr sz="1900" kern="1200">
          <a:solidFill>
            <a:schemeClr val="tx1"/>
          </a:solidFill>
          <a:latin typeface="+mn-lt"/>
          <a:ea typeface="+mn-ea"/>
          <a:cs typeface="+mn-cs"/>
        </a:defRPr>
      </a:lvl7pPr>
      <a:lvl8pPr marL="3352384" algn="l" defTabSz="957824" rtl="0" eaLnBrk="1" latinLnBrk="0" hangingPunct="1">
        <a:defRPr sz="1900" kern="1200">
          <a:solidFill>
            <a:schemeClr val="tx1"/>
          </a:solidFill>
          <a:latin typeface="+mn-lt"/>
          <a:ea typeface="+mn-ea"/>
          <a:cs typeface="+mn-cs"/>
        </a:defRPr>
      </a:lvl8pPr>
      <a:lvl9pPr marL="3831296" algn="l" defTabSz="957824" rtl="0" eaLnBrk="1" latinLnBrk="0" hangingPunct="1">
        <a:defRPr sz="1900" kern="1200">
          <a:solidFill>
            <a:schemeClr val="tx1"/>
          </a:solidFill>
          <a:latin typeface="+mn-lt"/>
          <a:ea typeface="+mn-ea"/>
          <a:cs typeface="+mn-cs"/>
        </a:defRPr>
      </a:lvl9pPr>
    </p:otherStyle>
  </p:txStyles>
</p:sldMaster>
</file>

<file path=ppt/slideMasters/slideMaster8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38"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40"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42"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44"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46"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48"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50"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8.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52"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9.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54"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24944" name="Picture 16" descr="PowerPoint-Graphics-4_US"/>
          <p:cNvPicPr>
            <a:picLocks noChangeAspect="1" noChangeArrowheads="1"/>
          </p:cNvPicPr>
          <p:nvPr/>
        </p:nvPicPr>
        <p:blipFill>
          <a:blip r:embed="rId3" cstate="print"/>
          <a:srcRect/>
          <a:stretch>
            <a:fillRect/>
          </a:stretch>
        </p:blipFill>
        <p:spPr bwMode="auto">
          <a:xfrm>
            <a:off x="0" y="0"/>
            <a:ext cx="9140825" cy="1027113"/>
          </a:xfrm>
          <a:prstGeom prst="rect">
            <a:avLst/>
          </a:prstGeom>
          <a:noFill/>
        </p:spPr>
      </p:pic>
      <p:sp>
        <p:nvSpPr>
          <p:cNvPr id="8" name="Line 10"/>
          <p:cNvSpPr>
            <a:spLocks noChangeShapeType="1"/>
          </p:cNvSpPr>
          <p:nvPr/>
        </p:nvSpPr>
        <p:spPr bwMode="auto">
          <a:xfrm>
            <a:off x="323850" y="6373813"/>
            <a:ext cx="8540750" cy="0"/>
          </a:xfrm>
          <a:prstGeom prst="line">
            <a:avLst/>
          </a:prstGeom>
          <a:noFill/>
          <a:ln w="3175">
            <a:solidFill>
              <a:srgbClr val="000000"/>
            </a:solidFill>
            <a:round/>
            <a:headEnd/>
            <a:tailEnd/>
          </a:ln>
        </p:spPr>
        <p:txBody>
          <a:bodyPr/>
          <a:lstStyle/>
          <a:p>
            <a:pPr>
              <a:spcBef>
                <a:spcPct val="50000"/>
              </a:spcBef>
            </a:pPr>
            <a:endParaRPr lang="en-GB" dirty="0">
              <a:solidFill>
                <a:srgbClr val="000000"/>
              </a:solidFill>
            </a:endParaRPr>
          </a:p>
        </p:txBody>
      </p:sp>
      <p:sp>
        <p:nvSpPr>
          <p:cNvPr id="124934" name="Rectangle 2"/>
          <p:cNvSpPr>
            <a:spLocks noGrp="1" noChangeArrowheads="1"/>
          </p:cNvSpPr>
          <p:nvPr>
            <p:ph type="title"/>
          </p:nvPr>
        </p:nvSpPr>
        <p:spPr bwMode="gray">
          <a:xfrm>
            <a:off x="323850" y="115888"/>
            <a:ext cx="8545513" cy="792162"/>
          </a:xfrm>
          <a:prstGeom prst="rect">
            <a:avLst/>
          </a:prstGeom>
          <a:noFill/>
          <a:ln w="9525">
            <a:noFill/>
            <a:miter lim="800000"/>
            <a:headEnd/>
            <a:tailEnd/>
          </a:ln>
        </p:spPr>
        <p:txBody>
          <a:bodyPr vert="horz" wrap="square" lIns="0" tIns="0" rIns="0" bIns="0" numCol="1" anchor="ctr" anchorCtr="0" compatLnSpc="1">
            <a:prstTxWarp prst="textNoShape">
              <a:avLst/>
            </a:prstTxWarp>
          </a:bodyPr>
          <a:lstStyle/>
          <a:p>
            <a:pPr lvl="0"/>
            <a:r>
              <a:rPr lang="en-US" dirty="0" smtClean="0"/>
              <a:t>Click to edit Master title style</a:t>
            </a:r>
          </a:p>
        </p:txBody>
      </p:sp>
      <p:sp>
        <p:nvSpPr>
          <p:cNvPr id="124935" name="Rectangle 3"/>
          <p:cNvSpPr>
            <a:spLocks noGrp="1" noChangeArrowheads="1"/>
          </p:cNvSpPr>
          <p:nvPr>
            <p:ph type="body" idx="1"/>
          </p:nvPr>
        </p:nvSpPr>
        <p:spPr bwMode="auto">
          <a:xfrm>
            <a:off x="323850" y="1308100"/>
            <a:ext cx="8545513" cy="4792663"/>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a:p>
            <a:pPr lvl="5"/>
            <a:r>
              <a:rPr lang="en-US" dirty="0" smtClean="0"/>
              <a:t>Six level</a:t>
            </a:r>
          </a:p>
        </p:txBody>
      </p:sp>
      <p:sp>
        <p:nvSpPr>
          <p:cNvPr id="13" name="Slide Number Placeholder 6"/>
          <p:cNvSpPr>
            <a:spLocks noGrp="1"/>
          </p:cNvSpPr>
          <p:nvPr>
            <p:ph type="sldNum" sz="quarter" idx="4"/>
          </p:nvPr>
        </p:nvSpPr>
        <p:spPr bwMode="auto">
          <a:xfrm>
            <a:off x="3963045" y="6461155"/>
            <a:ext cx="658812" cy="2794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40000"/>
              </a:spcBef>
              <a:defRPr sz="1100">
                <a:solidFill>
                  <a:srgbClr val="00338D"/>
                </a:solidFill>
                <a:latin typeface="Calibri" pitchFamily="34" charset="0"/>
                <a:cs typeface="Calibri" pitchFamily="34" charset="0"/>
              </a:defRPr>
            </a:lvl1pPr>
          </a:lstStyle>
          <a:p>
            <a:fld id="{6D49FD3D-19A4-4CD6-B5DC-9F70D0E67907}" type="slidenum">
              <a:rPr lang="en-GB" smtClean="0"/>
              <a:pPr/>
              <a:t>‹#›</a:t>
            </a:fld>
            <a:endParaRPr lang="en-GB" dirty="0"/>
          </a:p>
        </p:txBody>
      </p:sp>
      <p:sp>
        <p:nvSpPr>
          <p:cNvPr id="9" name="Text Box 8"/>
          <p:cNvSpPr txBox="1">
            <a:spLocks noChangeArrowheads="1"/>
          </p:cNvSpPr>
          <p:nvPr userDrawn="1"/>
        </p:nvSpPr>
        <p:spPr bwMode="auto">
          <a:xfrm>
            <a:off x="323850" y="6400800"/>
            <a:ext cx="3328988" cy="400110"/>
          </a:xfrm>
          <a:prstGeom prst="rect">
            <a:avLst/>
          </a:prstGeom>
          <a:noFill/>
          <a:ln w="9525">
            <a:noFill/>
            <a:miter lim="800000"/>
            <a:headEnd/>
            <a:tailEnd/>
          </a:ln>
          <a:effectLst/>
        </p:spPr>
        <p:txBody>
          <a:bodyPr lIns="0" rIns="0">
            <a:spAutoFit/>
          </a:bodyPr>
          <a:lstStyle/>
          <a:p>
            <a:pPr>
              <a:spcBef>
                <a:spcPct val="40000"/>
              </a:spcBef>
            </a:pPr>
            <a:r>
              <a:rPr lang="en-US" sz="500" dirty="0" smtClean="0">
                <a:solidFill>
                  <a:srgbClr val="00338D"/>
                </a:solidFill>
              </a:rPr>
              <a:t>© 2012 KPMG LLP, a Delaware limited liability partnership and the U.S. member firm of the KPMG network of independent member firms affiliated with KPMG International Cooperative (“KPMG International”), a Swiss entity. </a:t>
            </a:r>
            <a:br>
              <a:rPr lang="en-US" sz="500" dirty="0" smtClean="0">
                <a:solidFill>
                  <a:srgbClr val="00338D"/>
                </a:solidFill>
              </a:rPr>
            </a:br>
            <a:r>
              <a:rPr lang="en-US" sz="500" dirty="0" smtClean="0">
                <a:solidFill>
                  <a:srgbClr val="00338D"/>
                </a:solidFill>
              </a:rPr>
              <a:t>All rights reserved. Printed in the U.S.A. The KPMG name, logo and “cutting through complexity” are registered trademarks or trademarks of KPMG International. 24495NSS</a:t>
            </a:r>
            <a:endParaRPr lang="en-US" sz="500" dirty="0">
              <a:solidFill>
                <a:srgbClr val="00338D"/>
              </a:solidFill>
            </a:endParaRPr>
          </a:p>
        </p:txBody>
      </p:sp>
    </p:spTree>
  </p:cSld>
  <p:clrMap bg1="lt1" tx1="dk1" bg2="lt2" tx2="dk2" accent1="accent1" accent2="accent2" accent3="accent3" accent4="accent4" accent5="accent5" accent6="accent6" hlink="hlink" folHlink="folHlink"/>
  <p:sldLayoutIdLst>
    <p:sldLayoutId id="2147483755" r:id="rId1"/>
  </p:sldLayoutIdLst>
  <p:hf hdr="0" ftr="0" dt="0"/>
  <p:txStyles>
    <p:titleStyle>
      <a:lvl1pPr algn="l" rtl="0" eaLnBrk="1" fontAlgn="base" hangingPunct="1">
        <a:spcBef>
          <a:spcPct val="40000"/>
        </a:spcBef>
        <a:spcAft>
          <a:spcPct val="0"/>
        </a:spcAft>
        <a:defRPr sz="2200" b="1">
          <a:solidFill>
            <a:schemeClr val="bg1"/>
          </a:solidFill>
          <a:latin typeface="+mj-lt"/>
          <a:ea typeface="+mj-ea"/>
          <a:cs typeface="+mj-cs"/>
        </a:defRPr>
      </a:lvl1pPr>
      <a:lvl2pPr algn="l" rtl="0" eaLnBrk="1" fontAlgn="base" hangingPunct="1">
        <a:spcBef>
          <a:spcPct val="40000"/>
        </a:spcBef>
        <a:spcAft>
          <a:spcPct val="0"/>
        </a:spcAft>
        <a:defRPr b="1">
          <a:solidFill>
            <a:schemeClr val="bg1"/>
          </a:solidFill>
          <a:latin typeface="Arial" charset="0"/>
          <a:cs typeface="Arial" charset="0"/>
        </a:defRPr>
      </a:lvl2pPr>
      <a:lvl3pPr algn="l" rtl="0" eaLnBrk="1" fontAlgn="base" hangingPunct="1">
        <a:spcBef>
          <a:spcPct val="40000"/>
        </a:spcBef>
        <a:spcAft>
          <a:spcPct val="0"/>
        </a:spcAft>
        <a:defRPr b="1">
          <a:solidFill>
            <a:schemeClr val="bg1"/>
          </a:solidFill>
          <a:latin typeface="Arial" charset="0"/>
          <a:cs typeface="Arial" charset="0"/>
        </a:defRPr>
      </a:lvl3pPr>
      <a:lvl4pPr algn="l" rtl="0" eaLnBrk="1" fontAlgn="base" hangingPunct="1">
        <a:spcBef>
          <a:spcPct val="40000"/>
        </a:spcBef>
        <a:spcAft>
          <a:spcPct val="0"/>
        </a:spcAft>
        <a:defRPr b="1">
          <a:solidFill>
            <a:schemeClr val="bg1"/>
          </a:solidFill>
          <a:latin typeface="Arial" charset="0"/>
          <a:cs typeface="Arial" charset="0"/>
        </a:defRPr>
      </a:lvl4pPr>
      <a:lvl5pPr algn="l" rtl="0" eaLnBrk="1" fontAlgn="base" hangingPunct="1">
        <a:spcBef>
          <a:spcPct val="40000"/>
        </a:spcBef>
        <a:spcAft>
          <a:spcPct val="0"/>
        </a:spcAft>
        <a:defRPr b="1">
          <a:solidFill>
            <a:schemeClr val="bg1"/>
          </a:solidFill>
          <a:latin typeface="Arial" charset="0"/>
          <a:cs typeface="Arial" charset="0"/>
        </a:defRPr>
      </a:lvl5pPr>
      <a:lvl6pPr marL="457200" algn="l" rtl="0" eaLnBrk="1" fontAlgn="base" hangingPunct="1">
        <a:spcBef>
          <a:spcPct val="40000"/>
        </a:spcBef>
        <a:spcAft>
          <a:spcPct val="0"/>
        </a:spcAft>
        <a:defRPr b="1">
          <a:solidFill>
            <a:schemeClr val="bg1"/>
          </a:solidFill>
          <a:latin typeface="Arial" charset="0"/>
          <a:cs typeface="Arial" charset="0"/>
        </a:defRPr>
      </a:lvl6pPr>
      <a:lvl7pPr marL="914400" algn="l" rtl="0" eaLnBrk="1" fontAlgn="base" hangingPunct="1">
        <a:spcBef>
          <a:spcPct val="40000"/>
        </a:spcBef>
        <a:spcAft>
          <a:spcPct val="0"/>
        </a:spcAft>
        <a:defRPr b="1">
          <a:solidFill>
            <a:schemeClr val="bg1"/>
          </a:solidFill>
          <a:latin typeface="Arial" charset="0"/>
          <a:cs typeface="Arial" charset="0"/>
        </a:defRPr>
      </a:lvl7pPr>
      <a:lvl8pPr marL="1371600" algn="l" rtl="0" eaLnBrk="1" fontAlgn="base" hangingPunct="1">
        <a:spcBef>
          <a:spcPct val="40000"/>
        </a:spcBef>
        <a:spcAft>
          <a:spcPct val="0"/>
        </a:spcAft>
        <a:defRPr b="1">
          <a:solidFill>
            <a:schemeClr val="bg1"/>
          </a:solidFill>
          <a:latin typeface="Arial" charset="0"/>
          <a:cs typeface="Arial" charset="0"/>
        </a:defRPr>
      </a:lvl8pPr>
      <a:lvl9pPr marL="1828800" algn="l" rtl="0" eaLnBrk="1" fontAlgn="base" hangingPunct="1">
        <a:spcBef>
          <a:spcPct val="40000"/>
        </a:spcBef>
        <a:spcAft>
          <a:spcPct val="0"/>
        </a:spcAft>
        <a:defRPr b="1">
          <a:solidFill>
            <a:schemeClr val="bg1"/>
          </a:solidFill>
          <a:latin typeface="Arial" charset="0"/>
          <a:cs typeface="Arial" charset="0"/>
        </a:defRPr>
      </a:lvl9pPr>
    </p:titleStyle>
    <p:bodyStyle>
      <a:lvl1pPr algn="l" rtl="0" eaLnBrk="1" fontAlgn="base" hangingPunct="1">
        <a:spcBef>
          <a:spcPts val="500"/>
        </a:spcBef>
        <a:spcAft>
          <a:spcPct val="0"/>
        </a:spcAft>
        <a:defRPr sz="2000" b="1">
          <a:solidFill>
            <a:schemeClr val="accent1"/>
          </a:solidFill>
          <a:latin typeface="+mn-lt"/>
          <a:ea typeface="+mn-ea"/>
          <a:cs typeface="+mn-cs"/>
        </a:defRPr>
      </a:lvl1pPr>
      <a:lvl2pPr marL="1588" algn="l" rtl="0" eaLnBrk="1" fontAlgn="base" hangingPunct="1">
        <a:spcBef>
          <a:spcPts val="500"/>
        </a:spcBef>
        <a:spcAft>
          <a:spcPct val="0"/>
        </a:spcAft>
        <a:defRPr sz="2000">
          <a:solidFill>
            <a:schemeClr val="tx1"/>
          </a:solidFill>
          <a:latin typeface="+mn-lt"/>
          <a:cs typeface="+mn-cs"/>
        </a:defRPr>
      </a:lvl2pPr>
      <a:lvl3pPr marL="179388" indent="-176213" algn="l" rtl="0" eaLnBrk="1" fontAlgn="base" hangingPunct="1">
        <a:spcBef>
          <a:spcPts val="500"/>
        </a:spcBef>
        <a:spcAft>
          <a:spcPct val="0"/>
        </a:spcAft>
        <a:buClr>
          <a:schemeClr val="accent1"/>
        </a:buClr>
        <a:buSzPct val="70000"/>
        <a:buFont typeface="Wingdings" pitchFamily="2" charset="2"/>
        <a:buChar char="l"/>
        <a:defRPr sz="2000">
          <a:solidFill>
            <a:schemeClr val="tx1"/>
          </a:solidFill>
          <a:latin typeface="+mn-lt"/>
          <a:cs typeface="+mn-cs"/>
        </a:defRPr>
      </a:lvl3pPr>
      <a:lvl4pPr marL="358775" indent="-177800" algn="l" rtl="0" eaLnBrk="1" fontAlgn="base" hangingPunct="1">
        <a:spcBef>
          <a:spcPts val="500"/>
        </a:spcBef>
        <a:spcAft>
          <a:spcPct val="0"/>
        </a:spcAft>
        <a:buClr>
          <a:schemeClr val="accent1"/>
        </a:buClr>
        <a:buSzPct val="85000"/>
        <a:buFont typeface="Symbol" pitchFamily="18" charset="2"/>
        <a:buChar char="-"/>
        <a:defRPr sz="2000">
          <a:solidFill>
            <a:schemeClr val="tx1"/>
          </a:solidFill>
          <a:latin typeface="+mn-lt"/>
          <a:cs typeface="+mn-cs"/>
        </a:defRPr>
      </a:lvl4pPr>
      <a:lvl5pPr marL="539750" indent="-179388" algn="l" rtl="0" eaLnBrk="1" fontAlgn="base" hangingPunct="1">
        <a:spcBef>
          <a:spcPts val="500"/>
        </a:spcBef>
        <a:spcAft>
          <a:spcPct val="0"/>
        </a:spcAft>
        <a:buClr>
          <a:schemeClr val="accent1"/>
        </a:buClr>
        <a:buSzPct val="70000"/>
        <a:buFont typeface="Wingdings" pitchFamily="2" charset="2"/>
        <a:buChar char="l"/>
        <a:defRPr sz="2000">
          <a:solidFill>
            <a:schemeClr val="tx1"/>
          </a:solidFill>
          <a:latin typeface="+mn-lt"/>
          <a:cs typeface="+mn-cs"/>
        </a:defRPr>
      </a:lvl5pPr>
      <a:lvl6pPr marL="746125" indent="-177800" algn="l" rtl="0" eaLnBrk="1" fontAlgn="base" hangingPunct="1">
        <a:spcBef>
          <a:spcPts val="500"/>
        </a:spcBef>
        <a:spcAft>
          <a:spcPct val="0"/>
        </a:spcAft>
        <a:buClr>
          <a:schemeClr val="accent1"/>
        </a:buClr>
        <a:buSzPct val="70000"/>
        <a:buFont typeface="Symbol" pitchFamily="18" charset="2"/>
        <a:buChar char=""/>
        <a:defRPr sz="2000">
          <a:solidFill>
            <a:schemeClr val="tx1"/>
          </a:solidFill>
          <a:latin typeface="+mn-lt"/>
          <a:cs typeface="+mn-cs"/>
        </a:defRPr>
      </a:lvl6pPr>
      <a:lvl7pPr marL="1454150" indent="-179388" algn="l" rtl="0" eaLnBrk="1" fontAlgn="base" hangingPunct="1">
        <a:spcBef>
          <a:spcPct val="40000"/>
        </a:spcBef>
        <a:spcAft>
          <a:spcPct val="0"/>
        </a:spcAft>
        <a:buClr>
          <a:schemeClr val="accent1"/>
        </a:buClr>
        <a:buSzPct val="70000"/>
        <a:buFont typeface="Wingdings" pitchFamily="2" charset="2"/>
        <a:buChar char="l"/>
        <a:defRPr sz="1400">
          <a:solidFill>
            <a:schemeClr val="tx1"/>
          </a:solidFill>
          <a:latin typeface="+mn-lt"/>
          <a:cs typeface="+mn-cs"/>
        </a:defRPr>
      </a:lvl7pPr>
      <a:lvl8pPr marL="1911350" indent="-179388" algn="l" rtl="0" eaLnBrk="1" fontAlgn="base" hangingPunct="1">
        <a:spcBef>
          <a:spcPct val="40000"/>
        </a:spcBef>
        <a:spcAft>
          <a:spcPct val="0"/>
        </a:spcAft>
        <a:buClr>
          <a:schemeClr val="accent1"/>
        </a:buClr>
        <a:buSzPct val="70000"/>
        <a:buFont typeface="Wingdings" pitchFamily="2" charset="2"/>
        <a:buChar char="l"/>
        <a:defRPr sz="1400">
          <a:solidFill>
            <a:schemeClr val="tx1"/>
          </a:solidFill>
          <a:latin typeface="+mn-lt"/>
          <a:cs typeface="+mn-cs"/>
        </a:defRPr>
      </a:lvl8pPr>
      <a:lvl9pPr marL="2368550" indent="-179388" algn="l" rtl="0" eaLnBrk="1" fontAlgn="base" hangingPunct="1">
        <a:spcBef>
          <a:spcPct val="40000"/>
        </a:spcBef>
        <a:spcAft>
          <a:spcPct val="0"/>
        </a:spcAft>
        <a:buClr>
          <a:schemeClr val="accent1"/>
        </a:buClr>
        <a:buSzPct val="70000"/>
        <a:buFont typeface="Wingdings" pitchFamily="2" charset="2"/>
        <a:buChar char="l"/>
        <a:defRPr sz="14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0.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56"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58"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60"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62"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2051"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mn-lt"/>
              </a:defRPr>
            </a:lvl1pPr>
          </a:lstStyle>
          <a:p>
            <a:pPr>
              <a:defRPr/>
            </a:pPr>
            <a:endParaRPr lang="en-US">
              <a:solidFill>
                <a:srgbClr val="000000"/>
              </a:solidFill>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mn-lt"/>
              </a:defRPr>
            </a:lvl1pPr>
          </a:lstStyle>
          <a:p>
            <a:pPr>
              <a:defRPr/>
            </a:pPr>
            <a:endParaRPr lang="en-US">
              <a:solidFill>
                <a:srgbClr val="000000"/>
              </a:solidFill>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mn-lt"/>
              </a:defRPr>
            </a:lvl1pPr>
          </a:lstStyle>
          <a:p>
            <a:pPr>
              <a:defRPr/>
            </a:pPr>
            <a:fld id="{7A9AF815-A3B9-4D94-8486-66644273E63A}" type="slidenum">
              <a:rPr lang="en-US">
                <a:solidFill>
                  <a:srgbClr val="000000"/>
                </a:solidFill>
                <a:cs typeface="+mn-cs"/>
              </a:rPr>
              <a:pPr>
                <a:defRPr/>
              </a:pPr>
              <a:t>‹#›</a:t>
            </a:fld>
            <a:endParaRPr lang="en-US">
              <a:solidFill>
                <a:srgbClr val="000000"/>
              </a:solidFill>
              <a:cs typeface="+mn-cs"/>
            </a:endParaRPr>
          </a:p>
        </p:txBody>
      </p:sp>
    </p:spTree>
  </p:cSld>
  <p:clrMap bg1="lt1" tx1="dk1" bg2="lt2" tx2="dk2" accent1="accent1" accent2="accent2" accent3="accent3" accent4="accent4" accent5="accent5" accent6="accent6" hlink="hlink" folHlink="folHlink"/>
  <p:sldLayoutIdLst>
    <p:sldLayoutId id="2147483864" r:id="rId1"/>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charset="0"/>
        </a:defRPr>
      </a:lvl2pPr>
      <a:lvl3pPr algn="ctr" rtl="0" eaLnBrk="0" fontAlgn="base" hangingPunct="0">
        <a:spcBef>
          <a:spcPct val="0"/>
        </a:spcBef>
        <a:spcAft>
          <a:spcPct val="0"/>
        </a:spcAft>
        <a:defRPr sz="4400">
          <a:solidFill>
            <a:schemeClr val="tx2"/>
          </a:solidFill>
          <a:latin typeface="Times New Roman" charset="0"/>
        </a:defRPr>
      </a:lvl3pPr>
      <a:lvl4pPr algn="ctr" rtl="0" eaLnBrk="0" fontAlgn="base" hangingPunct="0">
        <a:spcBef>
          <a:spcPct val="0"/>
        </a:spcBef>
        <a:spcAft>
          <a:spcPct val="0"/>
        </a:spcAft>
        <a:defRPr sz="4400">
          <a:solidFill>
            <a:schemeClr val="tx2"/>
          </a:solidFill>
          <a:latin typeface="Times New Roman" charset="0"/>
        </a:defRPr>
      </a:lvl4pPr>
      <a:lvl5pPr algn="ctr" rtl="0" eaLnBrk="0" fontAlgn="base" hangingPunct="0">
        <a:spcBef>
          <a:spcPct val="0"/>
        </a:spcBef>
        <a:spcAft>
          <a:spcPct val="0"/>
        </a:spcAft>
        <a:defRPr sz="4400">
          <a:solidFill>
            <a:schemeClr val="tx2"/>
          </a:solidFill>
          <a:latin typeface="Times New Roman" charset="0"/>
        </a:defRPr>
      </a:lvl5pPr>
      <a:lvl6pPr marL="457200" algn="ctr" rtl="0" eaLnBrk="1" fontAlgn="base" hangingPunct="1">
        <a:spcBef>
          <a:spcPct val="0"/>
        </a:spcBef>
        <a:spcAft>
          <a:spcPct val="0"/>
        </a:spcAft>
        <a:defRPr sz="4400">
          <a:solidFill>
            <a:schemeClr val="tx2"/>
          </a:solidFill>
          <a:latin typeface="Times New Roman" charset="0"/>
        </a:defRPr>
      </a:lvl6pPr>
      <a:lvl7pPr marL="914400" algn="ctr" rtl="0" eaLnBrk="1" fontAlgn="base" hangingPunct="1">
        <a:spcBef>
          <a:spcPct val="0"/>
        </a:spcBef>
        <a:spcAft>
          <a:spcPct val="0"/>
        </a:spcAft>
        <a:defRPr sz="4400">
          <a:solidFill>
            <a:schemeClr val="tx2"/>
          </a:solidFill>
          <a:latin typeface="Times New Roman" charset="0"/>
        </a:defRPr>
      </a:lvl7pPr>
      <a:lvl8pPr marL="1371600" algn="ctr" rtl="0" eaLnBrk="1" fontAlgn="base" hangingPunct="1">
        <a:spcBef>
          <a:spcPct val="0"/>
        </a:spcBef>
        <a:spcAft>
          <a:spcPct val="0"/>
        </a:spcAft>
        <a:defRPr sz="4400">
          <a:solidFill>
            <a:schemeClr val="tx2"/>
          </a:solidFill>
          <a:latin typeface="Times New Roman" charset="0"/>
        </a:defRPr>
      </a:lvl8pPr>
      <a:lvl9pPr marL="1828800" algn="ctr" rtl="0" eaLnBrk="1" fontAlgn="base" hangingPunct="1">
        <a:spcBef>
          <a:spcPct val="0"/>
        </a:spcBef>
        <a:spcAft>
          <a:spcPct val="0"/>
        </a:spcAft>
        <a:defRPr sz="4400">
          <a:solidFill>
            <a:schemeClr val="tx2"/>
          </a:solidFill>
          <a:latin typeface="Times New Roman"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0.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1.xml"/><Relationship Id="rId1" Type="http://schemas.openxmlformats.org/officeDocument/2006/relationships/vmlDrawing" Target="../drawings/vmlDrawing2.vml"/><Relationship Id="rId4" Type="http://schemas.openxmlformats.org/officeDocument/2006/relationships/image" Target="../media/image56.png"/></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2.xml"/></Relationships>
</file>

<file path=ppt/slides/_rels/slide102.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3.xml"/></Relationships>
</file>

<file path=ppt/slides/_rels/slide10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4.xml"/></Relationships>
</file>

<file path=ppt/slides/_rels/slide10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5.xml"/></Relationships>
</file>

<file path=ppt/slides/_rels/slide10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6.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7.xml"/></Relationships>
</file>

<file path=ppt/slides/_rels/slide10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8.xml"/></Relationships>
</file>

<file path=ppt/slides/_rels/slide10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9.xml"/></Relationships>
</file>

<file path=ppt/slides/_rels/slide10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1.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2.xml"/></Relationships>
</file>

<file path=ppt/slides/_rels/slide11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3.xml"/></Relationships>
</file>

<file path=ppt/slides/_rels/slide1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64.xml"/></Relationships>
</file>

<file path=ppt/slides/_rels/slide1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2.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3.xml"/><Relationship Id="rId1" Type="http://schemas.openxmlformats.org/officeDocument/2006/relationships/tags" Target="../tags/tag127.xml"/><Relationship Id="rId4" Type="http://schemas.openxmlformats.org/officeDocument/2006/relationships/chart" Target="../charts/chart21.xml"/></Relationships>
</file>

<file path=ppt/slides/_rels/slide118.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36.xml"/><Relationship Id="rId1" Type="http://schemas.openxmlformats.org/officeDocument/2006/relationships/slideLayout" Target="../slideLayouts/slideLayout24.xml"/><Relationship Id="rId4" Type="http://schemas.openxmlformats.org/officeDocument/2006/relationships/chart" Target="../charts/chart23.xml"/></Relationships>
</file>

<file path=ppt/slides/_rels/slide119.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37.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38.xml"/><Relationship Id="rId1" Type="http://schemas.openxmlformats.org/officeDocument/2006/relationships/slideLayout" Target="../slideLayouts/slideLayout26.xml"/></Relationships>
</file>

<file path=ppt/slides/_rels/slide121.xml.rels><?xml version="1.0" encoding="UTF-8" standalone="yes"?>
<Relationships xmlns="http://schemas.openxmlformats.org/package/2006/relationships"><Relationship Id="rId2" Type="http://schemas.openxmlformats.org/officeDocument/2006/relationships/chart" Target="../charts/chart26.xml"/><Relationship Id="rId1" Type="http://schemas.openxmlformats.org/officeDocument/2006/relationships/slideLayout" Target="../slideLayouts/slideLayout27.xml"/></Relationships>
</file>

<file path=ppt/slides/_rels/slide122.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9.xml"/><Relationship Id="rId1" Type="http://schemas.openxmlformats.org/officeDocument/2006/relationships/tags" Target="../tags/tag128.xml"/><Relationship Id="rId4" Type="http://schemas.openxmlformats.org/officeDocument/2006/relationships/chart" Target="../charts/chart28.xml"/></Relationships>
</file>

<file path=ppt/slides/_rels/slide124.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slideLayout" Target="../slideLayouts/slideLayout30.xml"/><Relationship Id="rId1" Type="http://schemas.openxmlformats.org/officeDocument/2006/relationships/tags" Target="../tags/tag129.xml"/></Relationships>
</file>

<file path=ppt/slides/_rels/slide125.xml.rels><?xml version="1.0" encoding="UTF-8" standalone="yes"?>
<Relationships xmlns="http://schemas.openxmlformats.org/package/2006/relationships"><Relationship Id="rId2" Type="http://schemas.openxmlformats.org/officeDocument/2006/relationships/chart" Target="../charts/chart30.xml"/><Relationship Id="rId1" Type="http://schemas.openxmlformats.org/officeDocument/2006/relationships/slideLayout" Target="../slideLayouts/slideLayout31.xml"/></Relationships>
</file>

<file path=ppt/slides/_rels/slide126.xml.rels><?xml version="1.0" encoding="UTF-8" standalone="yes"?>
<Relationships xmlns="http://schemas.openxmlformats.org/package/2006/relationships"><Relationship Id="rId2" Type="http://schemas.openxmlformats.org/officeDocument/2006/relationships/chart" Target="../charts/chart31.xml"/><Relationship Id="rId1" Type="http://schemas.openxmlformats.org/officeDocument/2006/relationships/slideLayout" Target="../slideLayouts/slideLayout3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34.xml"/><Relationship Id="rId1" Type="http://schemas.openxmlformats.org/officeDocument/2006/relationships/tags" Target="../tags/tag130.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chart" Target="../charts/chart7.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chart" Target="../charts/chart32.xml"/><Relationship Id="rId1" Type="http://schemas.openxmlformats.org/officeDocument/2006/relationships/slideLayout" Target="../slideLayouts/slideLayout36.xml"/></Relationships>
</file>

<file path=ppt/slides/_rels/slide131.xml.rels><?xml version="1.0" encoding="UTF-8" standalone="yes"?>
<Relationships xmlns="http://schemas.openxmlformats.org/package/2006/relationships"><Relationship Id="rId2" Type="http://schemas.openxmlformats.org/officeDocument/2006/relationships/chart" Target="../charts/chart33.xml"/><Relationship Id="rId1" Type="http://schemas.openxmlformats.org/officeDocument/2006/relationships/slideLayout" Target="../slideLayouts/slideLayout37.xml"/></Relationships>
</file>

<file path=ppt/slides/_rels/slide132.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133.xml.rels><?xml version="1.0" encoding="UTF-8" standalone="yes"?>
<Relationships xmlns="http://schemas.openxmlformats.org/package/2006/relationships"><Relationship Id="rId2" Type="http://schemas.openxmlformats.org/officeDocument/2006/relationships/chart" Target="../charts/chart35.xml"/><Relationship Id="rId1" Type="http://schemas.openxmlformats.org/officeDocument/2006/relationships/slideLayout" Target="../slideLayouts/slideLayout3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35.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41.xml"/></Relationships>
</file>

<file path=ppt/slides/_rels/slide1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2.xml"/></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43.xml"/><Relationship Id="rId1" Type="http://schemas.openxmlformats.org/officeDocument/2006/relationships/themeOverride" Target="../theme/themeOverride12.xml"/></Relationships>
</file>

<file path=ppt/slides/_rels/slide138.xml.rels><?xml version="1.0" encoding="UTF-8" standalone="yes"?>
<Relationships xmlns="http://schemas.openxmlformats.org/package/2006/relationships"><Relationship Id="rId2" Type="http://schemas.openxmlformats.org/officeDocument/2006/relationships/chart" Target="../charts/chart36.xml"/><Relationship Id="rId1" Type="http://schemas.openxmlformats.org/officeDocument/2006/relationships/slideLayout" Target="../slideLayouts/slideLayout44.xml"/></Relationships>
</file>

<file path=ppt/slides/_rels/slide139.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slideLayout" Target="../slideLayouts/slideLayout45.xml"/><Relationship Id="rId1" Type="http://schemas.openxmlformats.org/officeDocument/2006/relationships/themeOverride" Target="../theme/themeOverride13.xml"/><Relationship Id="rId4" Type="http://schemas.openxmlformats.org/officeDocument/2006/relationships/chart" Target="../charts/chart38.xml"/></Relationships>
</file>

<file path=ppt/slides/_rels/slide14.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42.xml"/><Relationship Id="rId1" Type="http://schemas.openxmlformats.org/officeDocument/2006/relationships/slideLayout" Target="../slideLayouts/slideLayout46.xml"/></Relationships>
</file>

<file path=ppt/slides/_rels/slide141.xml.rels><?xml version="1.0" encoding="UTF-8" standalone="yes"?>
<Relationships xmlns="http://schemas.openxmlformats.org/package/2006/relationships"><Relationship Id="rId2" Type="http://schemas.openxmlformats.org/officeDocument/2006/relationships/chart" Target="../charts/chart40.xml"/><Relationship Id="rId1" Type="http://schemas.openxmlformats.org/officeDocument/2006/relationships/slideLayout" Target="../slideLayouts/slideLayout47.xml"/></Relationships>
</file>

<file path=ppt/slides/_rels/slide142.xml.rels><?xml version="1.0" encoding="UTF-8" standalone="yes"?>
<Relationships xmlns="http://schemas.openxmlformats.org/package/2006/relationships"><Relationship Id="rId2" Type="http://schemas.openxmlformats.org/officeDocument/2006/relationships/chart" Target="../charts/chart41.xml"/><Relationship Id="rId1" Type="http://schemas.openxmlformats.org/officeDocument/2006/relationships/slideLayout" Target="../slideLayouts/slideLayout4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0.xml"/></Relationships>
</file>

<file path=ppt/slides/_rels/slide1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chart" Target="../charts/chart4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chart" Target="../charts/chart43.xml"/><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chart" Target="../charts/chart44.xml"/><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chart" Target="../charts/chart46.xml"/><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chart" Target="../charts/chart47.xml"/><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chart" Target="../charts/chart48.xml"/><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0.xml.rels><?xml version="1.0" encoding="UTF-8" standalone="yes"?>
<Relationships xmlns="http://schemas.openxmlformats.org/package/2006/relationships"><Relationship Id="rId2" Type="http://schemas.openxmlformats.org/officeDocument/2006/relationships/chart" Target="../charts/chart49.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74.emf"/><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chart" Target="../charts/chart50.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chart" Target="../charts/chart5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0.xml.rels><?xml version="1.0" encoding="UTF-8" standalone="yes"?>
<Relationships xmlns="http://schemas.openxmlformats.org/package/2006/relationships"><Relationship Id="rId2" Type="http://schemas.openxmlformats.org/officeDocument/2006/relationships/chart" Target="../charts/chart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22.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3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chart" Target="../charts/chart1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hyperlink" Target="http://www.google.com/url?sa=i&amp;rct=j&amp;q=energy+&amp;source=images&amp;cd=&amp;cad=rja&amp;docid=PE8kPVc6bE8iBM&amp;tbnid=DClXuN-C5XhgaM:&amp;ved=&amp;url=http://money.cnn.com/magazines/fortune/bestcompanies/2010/snapshots/20.html&amp;ei=Wx1oUb7xKZXJ4AP1vYDgCA&amp;bvm=bv.45175338,d.dmg&amp;psig=AFQjCNHv2suv5lZTt6E5ypN7ItwI2O2VUg&amp;ust=136586415592198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jpe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20.jpeg"/><Relationship Id="rId9" Type="http://schemas.microsoft.com/office/2007/relationships/diagramDrawing" Target="../diagrams/drawing1.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wmf"/><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50.wmf"/><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8.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9.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0.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6.xml"/><Relationship Id="rId1" Type="http://schemas.openxmlformats.org/officeDocument/2006/relationships/slideLayout" Target="../slideLayouts/slideLayout14.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slideLayout" Target="../slideLayouts/slideLayout16.xml"/><Relationship Id="rId1" Type="http://schemas.openxmlformats.org/officeDocument/2006/relationships/tags" Target="../tags/tag121.xml"/></Relationships>
</file>

<file path=ppt/slides/_rels/slide92.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chart" Target="../charts/chart18.xml"/><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18.xml"/></Relationships>
</file>

<file path=ppt/slides/_rels/slide9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16.xml"/><Relationship Id="rId1" Type="http://schemas.openxmlformats.org/officeDocument/2006/relationships/tags" Target="../tags/tag122.xml"/><Relationship Id="rId4" Type="http://schemas.openxmlformats.org/officeDocument/2006/relationships/image" Target="../media/image53.jpeg"/></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19.xml"/><Relationship Id="rId1" Type="http://schemas.openxmlformats.org/officeDocument/2006/relationships/tags" Target="../tags/tag123.xml"/></Relationships>
</file>

<file path=ppt/slides/_rels/slide9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slideLayout" Target="../slideLayouts/slideLayout16.xml"/><Relationship Id="rId1" Type="http://schemas.openxmlformats.org/officeDocument/2006/relationships/tags" Target="../tags/tag124.xml"/></Relationships>
</file>

<file path=ppt/slides/_rels/slide9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0.xml"/><Relationship Id="rId1" Type="http://schemas.openxmlformats.org/officeDocument/2006/relationships/tags" Target="../tags/tag125.xml"/><Relationship Id="rId5" Type="http://schemas.openxmlformats.org/officeDocument/2006/relationships/image" Target="../media/image55.PNG"/><Relationship Id="rId4" Type="http://schemas.openxmlformats.org/officeDocument/2006/relationships/image" Target="../media/image53.jpeg"/></Relationships>
</file>

<file path=ppt/slides/_rels/slide98.xml.rels><?xml version="1.0" encoding="UTF-8" standalone="yes"?>
<Relationships xmlns="http://schemas.openxmlformats.org/package/2006/relationships"><Relationship Id="rId3" Type="http://schemas.openxmlformats.org/officeDocument/2006/relationships/hyperlink" Target="mailto:ethics@cfainstitute.org" TargetMode="External"/><Relationship Id="rId2" Type="http://schemas.openxmlformats.org/officeDocument/2006/relationships/slideLayout" Target="../slideLayouts/slideLayout16.xml"/><Relationship Id="rId1" Type="http://schemas.openxmlformats.org/officeDocument/2006/relationships/tags" Target="../tags/tag126.xml"/><Relationship Id="rId5" Type="http://schemas.openxmlformats.org/officeDocument/2006/relationships/image" Target="../media/image53.jpeg"/><Relationship Id="rId4" Type="http://schemas.openxmlformats.org/officeDocument/2006/relationships/hyperlink" Target="mailto:Bob.dannhauser@cfainstitute.org" TargetMode="External"/></Relationships>
</file>

<file path=ppt/slides/_rels/slide9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9.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338302" y="2276872"/>
            <a:ext cx="8515350" cy="2016224"/>
          </a:xfrm>
        </p:spPr>
        <p:txBody>
          <a:bodyPr lIns="45720" tIns="45720" rIns="45720" bIns="45720"/>
          <a:lstStyle/>
          <a:p>
            <a:pPr indent="0" algn="ctr" eaLnBrk="1" hangingPunct="1">
              <a:buNone/>
            </a:pPr>
            <a:r>
              <a:rPr lang="en-US" sz="3000" b="1" i="1" dirty="0">
                <a:effectLst>
                  <a:outerShdw blurRad="38100" dist="38100" dir="2700000" algn="tl">
                    <a:srgbClr val="000000">
                      <a:alpha val="43137"/>
                    </a:srgbClr>
                  </a:outerShdw>
                </a:effectLst>
              </a:rPr>
              <a:t>2013 PRIM Investor Conference</a:t>
            </a:r>
          </a:p>
          <a:p>
            <a:pPr indent="0" algn="ctr" eaLnBrk="1" hangingPunct="1">
              <a:buNone/>
            </a:pPr>
            <a:r>
              <a:rPr lang="en-US" sz="3000" b="1" i="1" dirty="0">
                <a:effectLst>
                  <a:outerShdw blurRad="38100" dist="38100" dir="2700000" algn="tl">
                    <a:srgbClr val="000000">
                      <a:alpha val="43137"/>
                    </a:srgbClr>
                  </a:outerShdw>
                </a:effectLst>
              </a:rPr>
              <a:t>Bentley University</a:t>
            </a:r>
          </a:p>
          <a:p>
            <a:pPr indent="0" algn="ctr" eaLnBrk="1" hangingPunct="1">
              <a:buNone/>
            </a:pPr>
            <a:r>
              <a:rPr lang="en-US" sz="3000" b="1" i="1" dirty="0">
                <a:effectLst>
                  <a:outerShdw blurRad="38100" dist="38100" dir="2700000" algn="tl">
                    <a:srgbClr val="000000">
                      <a:alpha val="43137"/>
                    </a:srgbClr>
                  </a:outerShdw>
                </a:effectLst>
              </a:rPr>
              <a:t>May 9, 2013 </a:t>
            </a: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226745734"/>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2203908870"/>
              </p:ext>
            </p:extLst>
          </p:nvPr>
        </p:nvGraphicFramePr>
        <p:xfrm>
          <a:off x="114300" y="1052736"/>
          <a:ext cx="8915400" cy="5472608"/>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a:xfrm>
            <a:off x="339385" y="548680"/>
            <a:ext cx="8839200" cy="427037"/>
          </a:xfrm>
        </p:spPr>
        <p:txBody>
          <a:bodyPr>
            <a:normAutofit fontScale="90000"/>
          </a:bodyPr>
          <a:lstStyle/>
          <a:p>
            <a:r>
              <a:rPr lang="en-US" sz="3100" dirty="0" smtClean="0"/>
              <a:t>Fixed Income Performance</a:t>
            </a:r>
            <a:br>
              <a:rPr lang="en-US" sz="3100" dirty="0" smtClean="0"/>
            </a:br>
            <a:r>
              <a:rPr lang="en-US" sz="2700" dirty="0" smtClean="0"/>
              <a:t>Trailing 1-Year through March 31, 2013</a:t>
            </a:r>
            <a:endParaRPr lang="en-US" sz="2700" dirty="0"/>
          </a:p>
        </p:txBody>
      </p:sp>
    </p:spTree>
    <p:extLst>
      <p:ext uri="{BB962C8B-B14F-4D97-AF65-F5344CB8AC3E}">
        <p14:creationId xmlns:p14="http://schemas.microsoft.com/office/powerpoint/2010/main" val="21119410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p:cNvSpPr>
            <a:spLocks noGrp="1"/>
          </p:cNvSpPr>
          <p:nvPr>
            <p:ph type="sldNum" sz="quarter" idx="12"/>
          </p:nvPr>
        </p:nvSpPr>
        <p:spPr/>
        <p:txBody>
          <a:bodyPr/>
          <a:lstStyle/>
          <a:p>
            <a:pPr>
              <a:defRPr/>
            </a:pPr>
            <a:fld id="{437B2A6B-46D6-4D93-ADE3-6BAE989504BA}" type="slidenum">
              <a:rPr lang="en-US">
                <a:solidFill>
                  <a:srgbClr val="000000"/>
                </a:solidFill>
              </a:rPr>
              <a:pPr>
                <a:defRPr/>
              </a:pPr>
              <a:t>99</a:t>
            </a:fld>
            <a:endParaRPr lang="en-US">
              <a:solidFill>
                <a:srgbClr val="000000"/>
              </a:solidFill>
            </a:endParaRPr>
          </a:p>
        </p:txBody>
      </p:sp>
      <p:graphicFrame>
        <p:nvGraphicFramePr>
          <p:cNvPr id="1026" name="Object 2"/>
          <p:cNvGraphicFramePr>
            <a:graphicFrameLocks noGrp="1" noChangeAspect="1"/>
          </p:cNvGraphicFramePr>
          <p:nvPr>
            <p:ph type="title"/>
          </p:nvPr>
        </p:nvGraphicFramePr>
        <p:xfrm>
          <a:off x="990600" y="609600"/>
          <a:ext cx="7086600" cy="3581400"/>
        </p:xfrm>
        <a:graphic>
          <a:graphicData uri="http://schemas.openxmlformats.org/presentationml/2006/ole">
            <mc:AlternateContent xmlns:mc="http://schemas.openxmlformats.org/markup-compatibility/2006">
              <mc:Choice xmlns:v="urn:schemas-microsoft-com:vml" Requires="v">
                <p:oleObj spid="_x0000_s5124" name="Photo Editor Photo" r:id="rId3" imgW="4266667" imgH="2133898" progId="">
                  <p:embed/>
                </p:oleObj>
              </mc:Choice>
              <mc:Fallback>
                <p:oleObj name="Photo Editor Photo" r:id="rId3" imgW="4266667" imgH="2133898"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609600"/>
                        <a:ext cx="7086600" cy="3581400"/>
                      </a:xfrm>
                      <a:prstGeom prst="rect">
                        <a:avLst/>
                      </a:prstGeom>
                    </p:spPr>
                  </p:pic>
                </p:oleObj>
              </mc:Fallback>
            </mc:AlternateContent>
          </a:graphicData>
        </a:graphic>
      </p:graphicFrame>
      <p:sp>
        <p:nvSpPr>
          <p:cNvPr id="1028" name="Rectangle 4"/>
          <p:cNvSpPr>
            <a:spLocks noGrp="1" noChangeArrowheads="1"/>
          </p:cNvSpPr>
          <p:nvPr>
            <p:ph type="body" idx="1"/>
          </p:nvPr>
        </p:nvSpPr>
        <p:spPr>
          <a:xfrm>
            <a:off x="1219200" y="4800600"/>
            <a:ext cx="6553200" cy="1219200"/>
          </a:xfrm>
        </p:spPr>
        <p:txBody>
          <a:bodyPr/>
          <a:lstStyle/>
          <a:p>
            <a:pPr algn="ctr" eaLnBrk="1" hangingPunct="1">
              <a:buFontTx/>
              <a:buNone/>
            </a:pPr>
            <a:r>
              <a:rPr lang="en-US" sz="2200" b="1" smtClean="0">
                <a:latin typeface="Helvetica" pitchFamily="34" charset="0"/>
              </a:rPr>
              <a:t>CAPITAL MARKETS OUTLOOK GROUP, INC.</a:t>
            </a:r>
          </a:p>
          <a:p>
            <a:pPr algn="ctr" eaLnBrk="1" hangingPunct="1">
              <a:buFontTx/>
              <a:buNone/>
            </a:pPr>
            <a:r>
              <a:rPr lang="en-US" sz="2200" b="1" smtClean="0">
                <a:latin typeface="Helvetica" pitchFamily="34" charset="0"/>
              </a:rPr>
              <a:t> </a:t>
            </a:r>
          </a:p>
          <a:p>
            <a:pPr algn="ctr" eaLnBrk="1" hangingPunct="1">
              <a:buFontTx/>
              <a:buNone/>
            </a:pPr>
            <a:r>
              <a:rPr lang="en-US" sz="2000" b="1" smtClean="0">
                <a:latin typeface="Helvetica" pitchFamily="34" charset="0"/>
              </a:rPr>
              <a:t>Mass PRIM Investor Conference</a:t>
            </a:r>
          </a:p>
          <a:p>
            <a:pPr algn="ctr" eaLnBrk="1" hangingPunct="1">
              <a:buFontTx/>
              <a:buNone/>
            </a:pPr>
            <a:r>
              <a:rPr lang="en-US" sz="2000" b="1" smtClean="0">
                <a:latin typeface="Helvetica" pitchFamily="34" charset="0"/>
              </a:rPr>
              <a:t>May 9, 2013</a:t>
            </a:r>
          </a:p>
          <a:p>
            <a:pPr algn="ctr" eaLnBrk="1" hangingPunct="1">
              <a:buFontTx/>
              <a:buNone/>
            </a:pPr>
            <a:endParaRPr lang="en-US" sz="2000" b="1" smtClean="0">
              <a:latin typeface="Helvetica" pitchFamily="34" charset="0"/>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5"/>
          <p:cNvSpPr>
            <a:spLocks noGrp="1"/>
          </p:cNvSpPr>
          <p:nvPr>
            <p:ph type="title"/>
          </p:nvPr>
        </p:nvSpPr>
        <p:spPr/>
        <p:txBody>
          <a:bodyPr/>
          <a:lstStyle/>
          <a:p>
            <a:r>
              <a:rPr lang="en-US" smtClean="0"/>
              <a:t>30-Year Treasury Yields</a:t>
            </a:r>
          </a:p>
        </p:txBody>
      </p:sp>
      <p:sp>
        <p:nvSpPr>
          <p:cNvPr id="5" name="Slide Number Placeholder 4"/>
          <p:cNvSpPr>
            <a:spLocks noGrp="1"/>
          </p:cNvSpPr>
          <p:nvPr>
            <p:ph type="sldNum" sz="quarter" idx="12"/>
          </p:nvPr>
        </p:nvSpPr>
        <p:spPr/>
        <p:txBody>
          <a:bodyPr/>
          <a:lstStyle/>
          <a:p>
            <a:pPr>
              <a:defRPr/>
            </a:pPr>
            <a:fld id="{C4612379-13A5-4124-B989-14FAD7B3DEE5}" type="slidenum">
              <a:rPr lang="en-US" smtClean="0">
                <a:solidFill>
                  <a:srgbClr val="000000"/>
                </a:solidFill>
              </a:rPr>
              <a:pPr>
                <a:defRPr/>
              </a:pPr>
              <a:t>100</a:t>
            </a:fld>
            <a:endParaRPr lang="en-US">
              <a:solidFill>
                <a:srgbClr val="000000"/>
              </a:solidFill>
            </a:endParaRPr>
          </a:p>
        </p:txBody>
      </p:sp>
      <p:pic>
        <p:nvPicPr>
          <p:cNvPr id="3076"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838200" y="533400"/>
            <a:ext cx="7239000" cy="5029200"/>
          </a:xfrm>
          <a:noFill/>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pPr>
              <a:defRPr/>
            </a:pPr>
            <a:r>
              <a:rPr lang="en-US" sz="2800" b="1" dirty="0" smtClean="0">
                <a:latin typeface="Helvetica" pitchFamily="34" charset="0"/>
              </a:rPr>
              <a:t>10-YEAR YIELDS: </a:t>
            </a:r>
            <a:r>
              <a:rPr lang="en-US" sz="2400" b="1" dirty="0" smtClean="0">
                <a:solidFill>
                  <a:srgbClr val="FF0000"/>
                </a:solidFill>
                <a:latin typeface="Helvetica" pitchFamily="34" charset="0"/>
              </a:rPr>
              <a:t>SPAIN </a:t>
            </a:r>
            <a:r>
              <a:rPr lang="en-US" sz="2400" b="1" dirty="0" smtClean="0">
                <a:latin typeface="Helvetica" pitchFamily="34" charset="0"/>
              </a:rPr>
              <a:t> </a:t>
            </a:r>
            <a:r>
              <a:rPr lang="en-US" sz="2400" b="1" dirty="0" smtClean="0">
                <a:solidFill>
                  <a:srgbClr val="0070C0"/>
                </a:solidFill>
                <a:latin typeface="Helvetica" pitchFamily="34" charset="0"/>
              </a:rPr>
              <a:t>ITALY  </a:t>
            </a:r>
            <a:r>
              <a:rPr lang="en-US" sz="2400" b="1" dirty="0" smtClean="0">
                <a:solidFill>
                  <a:srgbClr val="61CE52"/>
                </a:solidFill>
                <a:latin typeface="Helvetica" pitchFamily="34" charset="0"/>
              </a:rPr>
              <a:t>CANADA</a:t>
            </a:r>
            <a:r>
              <a:rPr lang="en-US" sz="2400" b="1" dirty="0" smtClean="0">
                <a:solidFill>
                  <a:srgbClr val="FFFF00"/>
                </a:solidFill>
                <a:latin typeface="Helvetica" pitchFamily="34" charset="0"/>
              </a:rPr>
              <a:t> </a:t>
            </a:r>
            <a:br>
              <a:rPr lang="en-US" sz="2400" b="1" dirty="0" smtClean="0">
                <a:solidFill>
                  <a:srgbClr val="FFFF00"/>
                </a:solidFill>
                <a:latin typeface="Helvetica" pitchFamily="34" charset="0"/>
              </a:rPr>
            </a:br>
            <a:r>
              <a:rPr lang="en-US" sz="2400" b="1" dirty="0" smtClean="0">
                <a:solidFill>
                  <a:srgbClr val="FFFF00"/>
                </a:solidFill>
                <a:latin typeface="Helvetica" pitchFamily="34" charset="0"/>
              </a:rPr>
              <a:t>UK</a:t>
            </a:r>
            <a:r>
              <a:rPr lang="en-US" sz="2400" b="1" dirty="0" smtClean="0">
                <a:solidFill>
                  <a:schemeClr val="tx1"/>
                </a:solidFill>
                <a:latin typeface="Helvetica" pitchFamily="34" charset="0"/>
              </a:rPr>
              <a:t> </a:t>
            </a:r>
            <a:r>
              <a:rPr lang="en-US" sz="2400" b="1" dirty="0" smtClean="0">
                <a:solidFill>
                  <a:srgbClr val="FFFF00"/>
                </a:solidFill>
                <a:latin typeface="Helvetica" pitchFamily="34" charset="0"/>
              </a:rPr>
              <a:t> </a:t>
            </a:r>
            <a:r>
              <a:rPr lang="en-US" sz="2400" b="1" dirty="0" smtClean="0">
                <a:solidFill>
                  <a:srgbClr val="FF33CC"/>
                </a:solidFill>
                <a:latin typeface="Helvetica" pitchFamily="34" charset="0"/>
              </a:rPr>
              <a:t>FRANCE  </a:t>
            </a:r>
            <a:r>
              <a:rPr lang="en-US" sz="2400" b="1" dirty="0" smtClean="0">
                <a:solidFill>
                  <a:srgbClr val="5DDCE9"/>
                </a:solidFill>
                <a:latin typeface="Helvetica" pitchFamily="34" charset="0"/>
              </a:rPr>
              <a:t>GERMANY </a:t>
            </a:r>
            <a:r>
              <a:rPr lang="en-US" sz="2400" b="1" dirty="0" smtClean="0">
                <a:solidFill>
                  <a:schemeClr val="tx1">
                    <a:lumMod val="95000"/>
                    <a:lumOff val="5000"/>
                  </a:schemeClr>
                </a:solidFill>
                <a:latin typeface="Helvetica" pitchFamily="34" charset="0"/>
              </a:rPr>
              <a:t>USA</a:t>
            </a:r>
          </a:p>
        </p:txBody>
      </p:sp>
      <p:sp>
        <p:nvSpPr>
          <p:cNvPr id="4" name="Slide Number Placeholder 3"/>
          <p:cNvSpPr>
            <a:spLocks noGrp="1"/>
          </p:cNvSpPr>
          <p:nvPr>
            <p:ph type="sldNum" sz="quarter" idx="12"/>
          </p:nvPr>
        </p:nvSpPr>
        <p:spPr/>
        <p:txBody>
          <a:bodyPr/>
          <a:lstStyle/>
          <a:p>
            <a:pPr>
              <a:defRPr/>
            </a:pPr>
            <a:fld id="{5DC38761-35A7-4CA8-8E0C-5C718C9E4845}" type="slidenum">
              <a:rPr lang="en-US" smtClean="0">
                <a:solidFill>
                  <a:srgbClr val="000000"/>
                </a:solidFill>
              </a:rPr>
              <a:pPr>
                <a:defRPr/>
              </a:pPr>
              <a:t>101</a:t>
            </a:fld>
            <a:endParaRPr lang="en-US">
              <a:solidFill>
                <a:srgbClr val="000000"/>
              </a:solidFill>
            </a:endParaRPr>
          </a:p>
        </p:txBody>
      </p:sp>
      <p:pic>
        <p:nvPicPr>
          <p:cNvPr id="4100" name="Picture 5"/>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905000"/>
            <a:ext cx="7315200" cy="4114800"/>
          </a:xfr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smtClean="0"/>
              <a:t>JP Morgan Global PMI</a:t>
            </a:r>
          </a:p>
        </p:txBody>
      </p:sp>
      <p:sp>
        <p:nvSpPr>
          <p:cNvPr id="4" name="Slide Number Placeholder 3"/>
          <p:cNvSpPr>
            <a:spLocks noGrp="1"/>
          </p:cNvSpPr>
          <p:nvPr>
            <p:ph type="sldNum" sz="quarter" idx="12"/>
          </p:nvPr>
        </p:nvSpPr>
        <p:spPr/>
        <p:txBody>
          <a:bodyPr/>
          <a:lstStyle/>
          <a:p>
            <a:pPr>
              <a:defRPr/>
            </a:pPr>
            <a:fld id="{F1A81CE8-14D9-4DD4-8DDB-2853DBAF4CB3}" type="slidenum">
              <a:rPr lang="en-US" smtClean="0">
                <a:solidFill>
                  <a:srgbClr val="000000"/>
                </a:solidFill>
              </a:rPr>
              <a:pPr>
                <a:defRPr/>
              </a:pPr>
              <a:t>102</a:t>
            </a:fld>
            <a:endParaRPr lang="en-US">
              <a:solidFill>
                <a:srgbClr val="000000"/>
              </a:solidFill>
            </a:endParaRPr>
          </a:p>
        </p:txBody>
      </p:sp>
      <p:pic>
        <p:nvPicPr>
          <p:cNvPr id="512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762000" y="762000"/>
            <a:ext cx="7772400" cy="4191000"/>
          </a:xfrm>
          <a:noFill/>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p:txBody>
          <a:bodyPr/>
          <a:lstStyle/>
          <a:p>
            <a:r>
              <a:rPr lang="en-US" smtClean="0"/>
              <a:t>Loan Demand 3/12</a:t>
            </a:r>
          </a:p>
        </p:txBody>
      </p:sp>
      <p:sp>
        <p:nvSpPr>
          <p:cNvPr id="4" name="Slide Number Placeholder 3"/>
          <p:cNvSpPr>
            <a:spLocks noGrp="1"/>
          </p:cNvSpPr>
          <p:nvPr>
            <p:ph type="sldNum" sz="quarter" idx="12"/>
          </p:nvPr>
        </p:nvSpPr>
        <p:spPr/>
        <p:txBody>
          <a:bodyPr/>
          <a:lstStyle/>
          <a:p>
            <a:pPr>
              <a:defRPr/>
            </a:pPr>
            <a:fld id="{A2817945-D65F-4882-82A0-D64119B1C92C}" type="slidenum">
              <a:rPr lang="en-US" smtClean="0">
                <a:solidFill>
                  <a:srgbClr val="000000"/>
                </a:solidFill>
              </a:rPr>
              <a:pPr>
                <a:defRPr/>
              </a:pPr>
              <a:t>103</a:t>
            </a:fld>
            <a:endParaRPr lang="en-US">
              <a:solidFill>
                <a:srgbClr val="000000"/>
              </a:solidFill>
            </a:endParaRPr>
          </a:p>
        </p:txBody>
      </p:sp>
      <p:pic>
        <p:nvPicPr>
          <p:cNvPr id="6148" name="Picture 5"/>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422275" y="625475"/>
            <a:ext cx="7842250" cy="5530850"/>
          </a:xfr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smtClean="0"/>
              <a:t>Nonfinancial debt</a:t>
            </a:r>
          </a:p>
        </p:txBody>
      </p:sp>
      <p:sp>
        <p:nvSpPr>
          <p:cNvPr id="4" name="Slide Number Placeholder 3"/>
          <p:cNvSpPr>
            <a:spLocks noGrp="1"/>
          </p:cNvSpPr>
          <p:nvPr>
            <p:ph type="sldNum" sz="quarter" idx="12"/>
          </p:nvPr>
        </p:nvSpPr>
        <p:spPr/>
        <p:txBody>
          <a:bodyPr/>
          <a:lstStyle/>
          <a:p>
            <a:pPr>
              <a:defRPr/>
            </a:pPr>
            <a:fld id="{85F4C805-932C-4DB8-ADFB-C7FC7A3BA86A}" type="slidenum">
              <a:rPr lang="en-US" smtClean="0">
                <a:solidFill>
                  <a:srgbClr val="000000"/>
                </a:solidFill>
              </a:rPr>
              <a:pPr>
                <a:defRPr/>
              </a:pPr>
              <a:t>104</a:t>
            </a:fld>
            <a:endParaRPr lang="en-US">
              <a:solidFill>
                <a:srgbClr val="000000"/>
              </a:solidFill>
            </a:endParaRPr>
          </a:p>
        </p:txBody>
      </p:sp>
      <p:pic>
        <p:nvPicPr>
          <p:cNvPr id="717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066800" y="685800"/>
            <a:ext cx="7089775" cy="4267200"/>
          </a:xfrm>
          <a:noFill/>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sz="2800" b="1" smtClean="0">
                <a:latin typeface="Helvetica" pitchFamily="34" charset="0"/>
              </a:rPr>
              <a:t>INFLATION WARNINGS 1965-1985 </a:t>
            </a:r>
            <a:endParaRPr lang="en-US" b="1" smtClean="0">
              <a:latin typeface="Helvetica" pitchFamily="34" charset="0"/>
            </a:endParaRPr>
          </a:p>
        </p:txBody>
      </p:sp>
      <p:sp>
        <p:nvSpPr>
          <p:cNvPr id="4" name="Slide Number Placeholder 3"/>
          <p:cNvSpPr>
            <a:spLocks noGrp="1"/>
          </p:cNvSpPr>
          <p:nvPr>
            <p:ph type="sldNum" sz="quarter" idx="12"/>
          </p:nvPr>
        </p:nvSpPr>
        <p:spPr/>
        <p:txBody>
          <a:bodyPr/>
          <a:lstStyle/>
          <a:p>
            <a:pPr>
              <a:defRPr/>
            </a:pPr>
            <a:fld id="{5612C550-BD59-41BB-A309-254DED600B13}" type="slidenum">
              <a:rPr lang="en-US" smtClean="0">
                <a:solidFill>
                  <a:srgbClr val="000000"/>
                </a:solidFill>
              </a:rPr>
              <a:pPr>
                <a:defRPr/>
              </a:pPr>
              <a:t>105</a:t>
            </a:fld>
            <a:endParaRPr lang="en-US">
              <a:solidFill>
                <a:srgbClr val="000000"/>
              </a:solidFill>
            </a:endParaRPr>
          </a:p>
        </p:txBody>
      </p:sp>
      <p:pic>
        <p:nvPicPr>
          <p:cNvPr id="8196" name="Picture 5"/>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381000" y="2057400"/>
            <a:ext cx="4114800" cy="3368675"/>
          </a:xfrm>
          <a:noFill/>
        </p:spPr>
      </p:pic>
      <p:pic>
        <p:nvPicPr>
          <p:cNvPr id="8197" name="Picture 6"/>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48200" y="2057400"/>
            <a:ext cx="4114800" cy="3341688"/>
          </a:xfr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r>
              <a:rPr lang="en-US" sz="2800" b="1" smtClean="0">
                <a:latin typeface="Helvetica" pitchFamily="34" charset="0"/>
              </a:rPr>
              <a:t>CURRENT SITUATION </a:t>
            </a:r>
          </a:p>
        </p:txBody>
      </p:sp>
      <p:sp>
        <p:nvSpPr>
          <p:cNvPr id="5" name="Slide Number Placeholder 4"/>
          <p:cNvSpPr>
            <a:spLocks noGrp="1"/>
          </p:cNvSpPr>
          <p:nvPr>
            <p:ph type="sldNum" sz="quarter" idx="12"/>
          </p:nvPr>
        </p:nvSpPr>
        <p:spPr/>
        <p:txBody>
          <a:bodyPr/>
          <a:lstStyle/>
          <a:p>
            <a:pPr>
              <a:defRPr/>
            </a:pPr>
            <a:fld id="{7CFBA735-5C7B-4F88-8A3B-D19A2F9110BC}" type="slidenum">
              <a:rPr lang="en-US" smtClean="0">
                <a:solidFill>
                  <a:srgbClr val="000000"/>
                </a:solidFill>
              </a:rPr>
              <a:pPr>
                <a:defRPr/>
              </a:pPr>
              <a:t>106</a:t>
            </a:fld>
            <a:endParaRPr lang="en-US">
              <a:solidFill>
                <a:srgbClr val="000000"/>
              </a:solidFill>
            </a:endParaRPr>
          </a:p>
        </p:txBody>
      </p:sp>
      <p:pic>
        <p:nvPicPr>
          <p:cNvPr id="9220" name="Picture 3"/>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228600" y="1981200"/>
            <a:ext cx="4267200" cy="3505200"/>
          </a:xfrm>
          <a:noFill/>
        </p:spPr>
      </p:pic>
      <p:pic>
        <p:nvPicPr>
          <p:cNvPr id="9221" name="Picture 4"/>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572000" y="1981200"/>
            <a:ext cx="4038600" cy="3429000"/>
          </a:xfrm>
          <a:noFill/>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smtClean="0"/>
              <a:t>Yield Differential</a:t>
            </a:r>
          </a:p>
        </p:txBody>
      </p:sp>
      <p:sp>
        <p:nvSpPr>
          <p:cNvPr id="4" name="Slide Number Placeholder 3"/>
          <p:cNvSpPr>
            <a:spLocks noGrp="1"/>
          </p:cNvSpPr>
          <p:nvPr>
            <p:ph type="sldNum" sz="quarter" idx="12"/>
          </p:nvPr>
        </p:nvSpPr>
        <p:spPr/>
        <p:txBody>
          <a:bodyPr/>
          <a:lstStyle/>
          <a:p>
            <a:pPr>
              <a:defRPr/>
            </a:pPr>
            <a:fld id="{2ABC6427-390C-42AC-A0C8-B79A8FD9C75F}" type="slidenum">
              <a:rPr lang="en-US" smtClean="0">
                <a:solidFill>
                  <a:srgbClr val="000000"/>
                </a:solidFill>
              </a:rPr>
              <a:pPr>
                <a:defRPr/>
              </a:pPr>
              <a:t>107</a:t>
            </a:fld>
            <a:endParaRPr lang="en-US">
              <a:solidFill>
                <a:srgbClr val="000000"/>
              </a:solidFill>
            </a:endParaRPr>
          </a:p>
        </p:txBody>
      </p:sp>
      <p:pic>
        <p:nvPicPr>
          <p:cNvPr id="1024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1219200" y="609600"/>
            <a:ext cx="6629400" cy="4572000"/>
          </a:xfrm>
          <a:noFill/>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Excess Reserves</a:t>
            </a:r>
          </a:p>
        </p:txBody>
      </p:sp>
      <p:sp>
        <p:nvSpPr>
          <p:cNvPr id="4" name="Slide Number Placeholder 3"/>
          <p:cNvSpPr>
            <a:spLocks noGrp="1"/>
          </p:cNvSpPr>
          <p:nvPr>
            <p:ph type="sldNum" sz="quarter" idx="12"/>
          </p:nvPr>
        </p:nvSpPr>
        <p:spPr/>
        <p:txBody>
          <a:bodyPr/>
          <a:lstStyle/>
          <a:p>
            <a:pPr>
              <a:defRPr/>
            </a:pPr>
            <a:fld id="{FACD1C35-F64B-4205-AE3F-A05300CA5B9A}" type="slidenum">
              <a:rPr lang="en-US" smtClean="0">
                <a:solidFill>
                  <a:srgbClr val="000000"/>
                </a:solidFill>
              </a:rPr>
              <a:pPr>
                <a:defRPr/>
              </a:pPr>
              <a:t>108</a:t>
            </a:fld>
            <a:endParaRPr lang="en-US">
              <a:solidFill>
                <a:srgbClr val="000000"/>
              </a:solidFill>
            </a:endParaRPr>
          </a:p>
        </p:txBody>
      </p:sp>
      <p:pic>
        <p:nvPicPr>
          <p:cNvPr id="1126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609600" y="762000"/>
            <a:ext cx="7772400" cy="2743200"/>
          </a:xfr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304800" y="21215"/>
            <a:ext cx="8839200" cy="990600"/>
          </a:xfrm>
        </p:spPr>
        <p:txBody>
          <a:bodyPr>
            <a:noAutofit/>
          </a:bodyPr>
          <a:lstStyle/>
          <a:p>
            <a:r>
              <a:rPr lang="en-US" b="1" dirty="0">
                <a:latin typeface="Calibri" pitchFamily="34" charset="0"/>
                <a:cs typeface="Calibri" pitchFamily="34" charset="0"/>
              </a:rPr>
              <a:t>PRIT </a:t>
            </a:r>
            <a:r>
              <a:rPr lang="en-US" b="1" dirty="0" smtClean="0">
                <a:latin typeface="Calibri" pitchFamily="34" charset="0"/>
                <a:cs typeface="Calibri" pitchFamily="34" charset="0"/>
              </a:rPr>
              <a:t>Fund Asset Allocation</a:t>
            </a:r>
            <a:br>
              <a:rPr lang="en-US" b="1" dirty="0" smtClean="0">
                <a:latin typeface="Calibri" pitchFamily="34" charset="0"/>
                <a:cs typeface="Calibri" pitchFamily="34" charset="0"/>
              </a:rPr>
            </a:br>
            <a:r>
              <a:rPr lang="en-US" sz="2600" dirty="0" smtClean="0">
                <a:latin typeface="Calibri" pitchFamily="34" charset="0"/>
                <a:cs typeface="Calibri" pitchFamily="34" charset="0"/>
              </a:rPr>
              <a:t>Long </a:t>
            </a:r>
            <a:r>
              <a:rPr lang="en-US" sz="2600" dirty="0">
                <a:latin typeface="Calibri" pitchFamily="34" charset="0"/>
                <a:cs typeface="Calibri" pitchFamily="34" charset="0"/>
              </a:rPr>
              <a:t>Term Target </a:t>
            </a:r>
            <a:r>
              <a:rPr lang="en-US" sz="2600" dirty="0" smtClean="0">
                <a:latin typeface="Calibri" pitchFamily="34" charset="0"/>
                <a:cs typeface="Calibri" pitchFamily="34" charset="0"/>
              </a:rPr>
              <a:t>Allocation – Approved August 2, 2011*</a:t>
            </a:r>
            <a:endParaRPr lang="en-US" sz="2600" dirty="0">
              <a:latin typeface="Calibri" pitchFamily="34" charset="0"/>
              <a:cs typeface="Calibri" pitchFamily="34" charset="0"/>
            </a:endParaRPr>
          </a:p>
        </p:txBody>
      </p:sp>
      <p:graphicFrame>
        <p:nvGraphicFramePr>
          <p:cNvPr id="2" name="Object 13"/>
          <p:cNvGraphicFramePr>
            <a:graphicFrameLocks noGrp="1" noChangeAspect="1"/>
          </p:cNvGraphicFramePr>
          <p:nvPr>
            <p:ph idx="1"/>
            <p:extLst>
              <p:ext uri="{D42A27DB-BD31-4B8C-83A1-F6EECF244321}">
                <p14:modId xmlns:p14="http://schemas.microsoft.com/office/powerpoint/2010/main" val="3095061866"/>
              </p:ext>
            </p:extLst>
          </p:nvPr>
        </p:nvGraphicFramePr>
        <p:xfrm>
          <a:off x="611560" y="1543131"/>
          <a:ext cx="7586663" cy="463708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9" name="Chart 8"/>
          <p:cNvGraphicFramePr>
            <a:graphicFrameLocks/>
          </p:cNvGraphicFramePr>
          <p:nvPr>
            <p:extLst>
              <p:ext uri="{D42A27DB-BD31-4B8C-83A1-F6EECF244321}">
                <p14:modId xmlns:p14="http://schemas.microsoft.com/office/powerpoint/2010/main" val="2084778913"/>
              </p:ext>
            </p:extLst>
          </p:nvPr>
        </p:nvGraphicFramePr>
        <p:xfrm>
          <a:off x="838200" y="1447801"/>
          <a:ext cx="7334200" cy="450148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3430818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Federal Expenditures</a:t>
            </a:r>
          </a:p>
        </p:txBody>
      </p:sp>
      <p:sp>
        <p:nvSpPr>
          <p:cNvPr id="4" name="Slide Number Placeholder 3"/>
          <p:cNvSpPr>
            <a:spLocks noGrp="1"/>
          </p:cNvSpPr>
          <p:nvPr>
            <p:ph type="sldNum" sz="quarter" idx="12"/>
          </p:nvPr>
        </p:nvSpPr>
        <p:spPr/>
        <p:txBody>
          <a:bodyPr/>
          <a:lstStyle/>
          <a:p>
            <a:pPr>
              <a:defRPr/>
            </a:pPr>
            <a:fld id="{65BD8851-3368-4A0B-B983-B7D5C92022D6}" type="slidenum">
              <a:rPr lang="en-US" smtClean="0">
                <a:solidFill>
                  <a:srgbClr val="000000"/>
                </a:solidFill>
              </a:rPr>
              <a:pPr>
                <a:defRPr/>
              </a:pPr>
              <a:t>109</a:t>
            </a:fld>
            <a:endParaRPr lang="en-US">
              <a:solidFill>
                <a:srgbClr val="000000"/>
              </a:solidFill>
            </a:endParaRPr>
          </a:p>
        </p:txBody>
      </p:sp>
      <p:pic>
        <p:nvPicPr>
          <p:cNvPr id="12292"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47738" y="533400"/>
            <a:ext cx="7172325" cy="4267200"/>
          </a:xfrm>
          <a:noFill/>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smtClean="0"/>
              <a:t>Federal Government Receipts</a:t>
            </a:r>
          </a:p>
        </p:txBody>
      </p:sp>
      <p:sp>
        <p:nvSpPr>
          <p:cNvPr id="4" name="Slide Number Placeholder 3"/>
          <p:cNvSpPr>
            <a:spLocks noGrp="1"/>
          </p:cNvSpPr>
          <p:nvPr>
            <p:ph type="sldNum" sz="quarter" idx="12"/>
          </p:nvPr>
        </p:nvSpPr>
        <p:spPr/>
        <p:txBody>
          <a:bodyPr/>
          <a:lstStyle/>
          <a:p>
            <a:pPr>
              <a:defRPr/>
            </a:pPr>
            <a:fld id="{2163B460-2C16-4AB4-8F72-999828C5D054}" type="slidenum">
              <a:rPr lang="en-US" smtClean="0">
                <a:solidFill>
                  <a:srgbClr val="000000"/>
                </a:solidFill>
              </a:rPr>
              <a:pPr>
                <a:defRPr/>
              </a:pPr>
              <a:t>110</a:t>
            </a:fld>
            <a:endParaRPr lang="en-US">
              <a:solidFill>
                <a:srgbClr val="000000"/>
              </a:solidFill>
            </a:endParaRPr>
          </a:p>
        </p:txBody>
      </p:sp>
      <p:pic>
        <p:nvPicPr>
          <p:cNvPr id="13316"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990600" y="609600"/>
            <a:ext cx="7086600" cy="4419600"/>
          </a:xfrm>
          <a:noFill/>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smtClean="0"/>
              <a:t>Fed Balance Sheet</a:t>
            </a:r>
          </a:p>
        </p:txBody>
      </p:sp>
      <p:sp>
        <p:nvSpPr>
          <p:cNvPr id="4" name="Slide Number Placeholder 3"/>
          <p:cNvSpPr>
            <a:spLocks noGrp="1"/>
          </p:cNvSpPr>
          <p:nvPr>
            <p:ph type="sldNum" sz="quarter" idx="12"/>
          </p:nvPr>
        </p:nvSpPr>
        <p:spPr/>
        <p:txBody>
          <a:bodyPr/>
          <a:lstStyle/>
          <a:p>
            <a:pPr>
              <a:defRPr/>
            </a:pPr>
            <a:fld id="{7E4E40DA-0BA3-4B6E-8124-C805FDB2B8B4}" type="slidenum">
              <a:rPr lang="en-US" smtClean="0">
                <a:solidFill>
                  <a:srgbClr val="000000"/>
                </a:solidFill>
              </a:rPr>
              <a:pPr>
                <a:defRPr/>
              </a:pPr>
              <a:t>111</a:t>
            </a:fld>
            <a:endParaRPr lang="en-US">
              <a:solidFill>
                <a:srgbClr val="000000"/>
              </a:solidFill>
            </a:endParaRPr>
          </a:p>
        </p:txBody>
      </p:sp>
      <p:pic>
        <p:nvPicPr>
          <p:cNvPr id="1434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57200" y="685800"/>
            <a:ext cx="8153400" cy="4724400"/>
          </a:xfrm>
          <a:noFill/>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smtClean="0"/>
              <a:t>S&amp;P 500</a:t>
            </a:r>
          </a:p>
        </p:txBody>
      </p:sp>
      <p:sp>
        <p:nvSpPr>
          <p:cNvPr id="4" name="Slide Number Placeholder 3"/>
          <p:cNvSpPr>
            <a:spLocks noGrp="1"/>
          </p:cNvSpPr>
          <p:nvPr>
            <p:ph type="sldNum" sz="quarter" idx="12"/>
          </p:nvPr>
        </p:nvSpPr>
        <p:spPr/>
        <p:txBody>
          <a:bodyPr/>
          <a:lstStyle/>
          <a:p>
            <a:pPr>
              <a:defRPr/>
            </a:pPr>
            <a:fld id="{9932B008-BB1C-4D9E-A2E8-36B99B0A77C2}" type="slidenum">
              <a:rPr lang="en-US" smtClean="0">
                <a:solidFill>
                  <a:srgbClr val="000000"/>
                </a:solidFill>
              </a:rPr>
              <a:pPr>
                <a:defRPr/>
              </a:pPr>
              <a:t>112</a:t>
            </a:fld>
            <a:endParaRPr lang="en-US">
              <a:solidFill>
                <a:srgbClr val="000000"/>
              </a:solidFill>
            </a:endParaRPr>
          </a:p>
        </p:txBody>
      </p:sp>
      <p:pic>
        <p:nvPicPr>
          <p:cNvPr id="15364" name="Picture 2"/>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838200" y="685800"/>
            <a:ext cx="7543800" cy="4876800"/>
          </a:xfrm>
          <a:noFill/>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0" y="1700808"/>
            <a:ext cx="9135967" cy="4223952"/>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Keynote</a:t>
            </a:r>
          </a:p>
          <a:p>
            <a:pPr marL="0" indent="0" algn="ctr" eaLnBrk="1" hangingPunct="1">
              <a:buFont typeface="Wingdings 2" pitchFamily="18" charset="2"/>
              <a:buNone/>
            </a:pPr>
            <a:r>
              <a:rPr lang="en-US" sz="3000" b="1" i="1" dirty="0" smtClean="0">
                <a:effectLst>
                  <a:outerShdw blurRad="38100" dist="38100" dir="2700000" algn="tl">
                    <a:srgbClr val="000000">
                      <a:alpha val="43137"/>
                    </a:srgbClr>
                  </a:outerShdw>
                </a:effectLst>
              </a:rPr>
              <a:t>“Real Estate’s Role in Pension Plan:</a:t>
            </a:r>
          </a:p>
          <a:p>
            <a:pPr marL="0" indent="0" algn="ctr" eaLnBrk="1" hangingPunct="1">
              <a:buFont typeface="Wingdings 2" pitchFamily="18" charset="2"/>
              <a:buNone/>
            </a:pPr>
            <a:r>
              <a:rPr lang="en-US" sz="3000" b="1" i="1" dirty="0" smtClean="0">
                <a:effectLst>
                  <a:outerShdw blurRad="38100" dist="38100" dir="2700000" algn="tl">
                    <a:srgbClr val="000000">
                      <a:alpha val="43137"/>
                    </a:srgbClr>
                  </a:outerShdw>
                </a:effectLst>
              </a:rPr>
              <a:t>Is Real Estate an Inflation Hedge?”</a:t>
            </a:r>
            <a:endParaRPr lang="en-US" sz="3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endParaRPr lang="en-US" sz="2400" b="1" i="1" dirty="0" smtClean="0">
              <a:solidFill>
                <a:srgbClr val="002060"/>
              </a:solidFill>
              <a:effectLst>
                <a:outerShdw blurRad="38100" dist="38100" dir="2700000" algn="tl">
                  <a:srgbClr val="000000">
                    <a:alpha val="43137"/>
                  </a:srgbClr>
                </a:outerShdw>
              </a:effectLst>
            </a:endParaRPr>
          </a:p>
          <a:p>
            <a:pPr indent="0" algn="ctr" eaLnBrk="1" hangingPunct="1">
              <a:spcAft>
                <a:spcPts val="0"/>
              </a:spcAft>
              <a:buNone/>
            </a:pPr>
            <a:r>
              <a:rPr lang="en-US" sz="2400" b="1" i="1" dirty="0">
                <a:effectLst>
                  <a:outerShdw blurRad="38100" dist="38100" dir="2700000" algn="tl">
                    <a:srgbClr val="000000">
                      <a:alpha val="43137"/>
                    </a:srgbClr>
                  </a:outerShdw>
                </a:effectLst>
              </a:rPr>
              <a:t> </a:t>
            </a:r>
            <a:r>
              <a:rPr lang="en-US" sz="2400" b="1" i="1" dirty="0" smtClean="0">
                <a:effectLst>
                  <a:outerShdw blurRad="38100" dist="38100" dir="2700000" algn="tl">
                    <a:srgbClr val="000000">
                      <a:alpha val="43137"/>
                    </a:srgbClr>
                  </a:outerShdw>
                </a:effectLst>
              </a:rPr>
              <a:t>Jacques Gordon</a:t>
            </a:r>
          </a:p>
          <a:p>
            <a:pPr indent="0" algn="ctr" eaLnBrk="1" hangingPunct="1">
              <a:spcAft>
                <a:spcPts val="0"/>
              </a:spcAft>
              <a:buNone/>
            </a:pPr>
            <a:r>
              <a:rPr lang="en-US" sz="2400" b="1" i="1" dirty="0" smtClean="0">
                <a:effectLst>
                  <a:outerShdw blurRad="38100" dist="38100" dir="2700000" algn="tl">
                    <a:srgbClr val="000000">
                      <a:alpha val="43137"/>
                    </a:srgbClr>
                  </a:outerShdw>
                </a:effectLst>
              </a:rPr>
              <a:t>Head </a:t>
            </a:r>
            <a:r>
              <a:rPr lang="en-US" sz="2400" b="1" i="1" dirty="0">
                <a:effectLst>
                  <a:outerShdw blurRad="38100" dist="38100" dir="2700000" algn="tl">
                    <a:srgbClr val="000000">
                      <a:alpha val="43137"/>
                    </a:srgbClr>
                  </a:outerShdw>
                </a:effectLst>
              </a:rPr>
              <a:t>of Research and Strategy, </a:t>
            </a:r>
            <a:r>
              <a:rPr lang="en-US" sz="2400" b="1" i="1" dirty="0" smtClean="0">
                <a:effectLst>
                  <a:outerShdw blurRad="38100" dist="38100" dir="2700000" algn="tl">
                    <a:srgbClr val="000000">
                      <a:alpha val="43137"/>
                    </a:srgbClr>
                  </a:outerShdw>
                </a:effectLst>
              </a:rPr>
              <a:t>Global</a:t>
            </a:r>
          </a:p>
          <a:p>
            <a:pPr indent="0" algn="ctr" eaLnBrk="1" hangingPunct="1">
              <a:spcAft>
                <a:spcPts val="0"/>
              </a:spcAft>
              <a:buNone/>
            </a:pPr>
            <a:r>
              <a:rPr lang="en-US" sz="2400" b="1" i="1" dirty="0" smtClean="0">
                <a:effectLst>
                  <a:outerShdw blurRad="38100" dist="38100" dir="2700000" algn="tl">
                    <a:srgbClr val="000000">
                      <a:alpha val="43137"/>
                    </a:srgbClr>
                  </a:outerShdw>
                </a:effectLst>
              </a:rPr>
              <a:t>LaSalle </a:t>
            </a:r>
            <a:r>
              <a:rPr lang="en-US" sz="2400" b="1" i="1" dirty="0">
                <a:effectLst>
                  <a:outerShdw blurRad="38100" dist="38100" dir="2700000" algn="tl">
                    <a:srgbClr val="000000">
                      <a:alpha val="43137"/>
                    </a:srgbClr>
                  </a:outerShdw>
                </a:effectLst>
              </a:rPr>
              <a:t>Investment Management</a:t>
            </a:r>
            <a:endParaRPr lang="en-US" sz="2400" b="1" i="1" dirty="0" smtClean="0">
              <a:solidFill>
                <a:srgbClr val="002060"/>
              </a:solidFill>
              <a:effectLst>
                <a:outerShdw blurRad="38100" dist="38100" dir="2700000" algn="tl">
                  <a:srgbClr val="000000">
                    <a:alpha val="43137"/>
                  </a:srgbClr>
                </a:outerShdw>
              </a:effectLst>
            </a:endParaRP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1440005240"/>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900000" y="3060000"/>
            <a:ext cx="4228054" cy="1081694"/>
          </a:xfrm>
        </p:spPr>
        <p:txBody>
          <a:bodyPr/>
          <a:lstStyle/>
          <a:p>
            <a:pPr marL="0" indent="0">
              <a:spcBef>
                <a:spcPts val="0"/>
              </a:spcBef>
              <a:buNone/>
            </a:pPr>
            <a:r>
              <a:rPr lang="en-US" i="1" dirty="0" smtClean="0"/>
              <a:t>LaSalle Investment Management </a:t>
            </a:r>
            <a:endParaRPr lang="en-US" i="1" dirty="0"/>
          </a:p>
          <a:p>
            <a:pPr marL="0" indent="0">
              <a:spcBef>
                <a:spcPts val="0"/>
              </a:spcBef>
              <a:buNone/>
            </a:pPr>
            <a:r>
              <a:rPr lang="en-US" i="1" dirty="0" smtClean="0"/>
              <a:t>Jacques Gordon</a:t>
            </a:r>
          </a:p>
        </p:txBody>
      </p:sp>
      <p:sp>
        <p:nvSpPr>
          <p:cNvPr id="3" name="Title 2"/>
          <p:cNvSpPr>
            <a:spLocks noGrp="1"/>
          </p:cNvSpPr>
          <p:nvPr>
            <p:ph type="ctrTitle"/>
          </p:nvPr>
        </p:nvSpPr>
        <p:spPr>
          <a:xfrm>
            <a:off x="899999" y="2124000"/>
            <a:ext cx="7910625" cy="828000"/>
          </a:xfrm>
        </p:spPr>
        <p:txBody>
          <a:bodyPr/>
          <a:lstStyle/>
          <a:p>
            <a:r>
              <a:rPr lang="en-US" dirty="0" smtClean="0"/>
              <a:t>Real Estate </a:t>
            </a:r>
            <a:r>
              <a:rPr lang="en-US" dirty="0"/>
              <a:t>Investment </a:t>
            </a:r>
            <a:r>
              <a:rPr lang="en-US" dirty="0" smtClean="0"/>
              <a:t>Outlook</a:t>
            </a:r>
            <a:endParaRPr lang="en-US" dirty="0"/>
          </a:p>
        </p:txBody>
      </p:sp>
      <p:sp>
        <p:nvSpPr>
          <p:cNvPr id="5" name="Rectangle 4"/>
          <p:cNvSpPr/>
          <p:nvPr/>
        </p:nvSpPr>
        <p:spPr>
          <a:xfrm>
            <a:off x="8401722" y="6260950"/>
            <a:ext cx="559398" cy="521746"/>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lIns="68832" tIns="68832" rIns="68832" bIns="68832" rtlCol="0" anchor="ctr">
            <a:noAutofit/>
          </a:bodyPr>
          <a:lstStyle/>
          <a:p>
            <a:pPr algn="ctr" defTabSz="957824" fontAlgn="auto">
              <a:spcBef>
                <a:spcPts val="0"/>
              </a:spcBef>
              <a:spcAft>
                <a:spcPts val="0"/>
              </a:spcAft>
            </a:pPr>
            <a:endParaRPr lang="en-US" sz="1000" b="1" dirty="0" smtClean="0">
              <a:solidFill>
                <a:srgbClr val="FFFFFF"/>
              </a:solidFill>
            </a:endParaRPr>
          </a:p>
        </p:txBody>
      </p:sp>
    </p:spTree>
    <p:extLst>
      <p:ext uri="{BB962C8B-B14F-4D97-AF65-F5344CB8AC3E}">
        <p14:creationId xmlns:p14="http://schemas.microsoft.com/office/powerpoint/2010/main" val="89209585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GB" smtClean="0"/>
              <a:t>Topics</a:t>
            </a:r>
          </a:p>
        </p:txBody>
      </p:sp>
      <p:sp>
        <p:nvSpPr>
          <p:cNvPr id="18435" name="Rectangle 3"/>
          <p:cNvSpPr>
            <a:spLocks noGrp="1" noChangeArrowheads="1"/>
          </p:cNvSpPr>
          <p:nvPr>
            <p:ph type="body" idx="1"/>
          </p:nvPr>
        </p:nvSpPr>
        <p:spPr>
          <a:xfrm>
            <a:off x="687388" y="1374775"/>
            <a:ext cx="7772400" cy="4554538"/>
          </a:xfrm>
        </p:spPr>
        <p:txBody>
          <a:bodyPr/>
          <a:lstStyle/>
          <a:p>
            <a:pPr>
              <a:spcBef>
                <a:spcPts val="3000"/>
              </a:spcBef>
            </a:pPr>
            <a:r>
              <a:rPr lang="en-GB" sz="2000" dirty="0" smtClean="0"/>
              <a:t> US Economic and Real </a:t>
            </a:r>
            <a:r>
              <a:rPr lang="en-GB" sz="2000" dirty="0"/>
              <a:t>Estate </a:t>
            </a:r>
            <a:r>
              <a:rPr lang="en-GB" sz="2000" dirty="0" smtClean="0"/>
              <a:t>Outlook </a:t>
            </a:r>
            <a:endParaRPr lang="en-GB" sz="2000" dirty="0"/>
          </a:p>
          <a:p>
            <a:pPr>
              <a:spcBef>
                <a:spcPts val="3000"/>
              </a:spcBef>
            </a:pPr>
            <a:r>
              <a:rPr lang="en-GB" sz="2000" dirty="0" smtClean="0"/>
              <a:t> Real Estate as an Asset Class</a:t>
            </a:r>
          </a:p>
          <a:p>
            <a:pPr>
              <a:spcBef>
                <a:spcPts val="3000"/>
              </a:spcBef>
            </a:pPr>
            <a:r>
              <a:rPr lang="en-GB" sz="2000" dirty="0" smtClean="0"/>
              <a:t> Global Real Estate</a:t>
            </a:r>
          </a:p>
          <a:p>
            <a:pPr>
              <a:spcBef>
                <a:spcPts val="3000"/>
              </a:spcBef>
            </a:pPr>
            <a:r>
              <a:rPr lang="en-GB" sz="2000" dirty="0" smtClean="0"/>
              <a:t> Investment Examples</a:t>
            </a:r>
          </a:p>
        </p:txBody>
      </p:sp>
    </p:spTree>
    <p:extLst>
      <p:ext uri="{BB962C8B-B14F-4D97-AF65-F5344CB8AC3E}">
        <p14:creationId xmlns:p14="http://schemas.microsoft.com/office/powerpoint/2010/main" val="2644015946"/>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Object 3"/>
          <p:cNvGraphicFramePr>
            <a:graphicFrameLocks noChangeAspect="1"/>
          </p:cNvGraphicFramePr>
          <p:nvPr>
            <p:extLst>
              <p:ext uri="{D42A27DB-BD31-4B8C-83A1-F6EECF244321}">
                <p14:modId xmlns:p14="http://schemas.microsoft.com/office/powerpoint/2010/main" val="3459704604"/>
              </p:ext>
            </p:extLst>
          </p:nvPr>
        </p:nvGraphicFramePr>
        <p:xfrm>
          <a:off x="712154" y="2861942"/>
          <a:ext cx="7517446" cy="3662363"/>
        </p:xfrm>
        <a:graphic>
          <a:graphicData uri="http://schemas.openxmlformats.org/drawingml/2006/chart">
            <c:chart xmlns:c="http://schemas.openxmlformats.org/drawingml/2006/chart" xmlns:r="http://schemas.openxmlformats.org/officeDocument/2006/relationships" r:id="rId4"/>
          </a:graphicData>
        </a:graphic>
      </p:graphicFrame>
      <p:sp>
        <p:nvSpPr>
          <p:cNvPr id="38939" name="Rectangle 3"/>
          <p:cNvSpPr>
            <a:spLocks noChangeArrowheads="1"/>
          </p:cNvSpPr>
          <p:nvPr/>
        </p:nvSpPr>
        <p:spPr bwMode="auto">
          <a:xfrm>
            <a:off x="-3478213" y="969963"/>
            <a:ext cx="3478213" cy="4394200"/>
          </a:xfrm>
          <a:prstGeom prst="rect">
            <a:avLst/>
          </a:prstGeom>
          <a:noFill/>
          <a:ln w="9525">
            <a:noFill/>
            <a:miter lim="800000"/>
            <a:headEnd/>
            <a:tailEnd/>
          </a:ln>
        </p:spPr>
        <p:txBody>
          <a:bodyPr lIns="0" tIns="0" rIns="71976" bIns="45705"/>
          <a:lstStyle/>
          <a:p>
            <a:pPr marL="176213" indent="-176213" defTabSz="957824" eaLnBrk="0" fontAlgn="auto" hangingPunct="0">
              <a:spcBef>
                <a:spcPct val="40000"/>
              </a:spcBef>
              <a:spcAft>
                <a:spcPts val="0"/>
              </a:spcAft>
              <a:buClr>
                <a:srgbClr val="78A22F"/>
              </a:buClr>
              <a:buSzPct val="120000"/>
            </a:pPr>
            <a:endParaRPr lang="en-US" sz="1800">
              <a:solidFill>
                <a:srgbClr val="50534D"/>
              </a:solidFill>
              <a:latin typeface="Arial"/>
              <a:cs typeface="+mn-cs"/>
            </a:endParaRPr>
          </a:p>
        </p:txBody>
      </p:sp>
      <p:sp>
        <p:nvSpPr>
          <p:cNvPr id="154628" name="Title 1"/>
          <p:cNvSpPr txBox="1">
            <a:spLocks/>
          </p:cNvSpPr>
          <p:nvPr/>
        </p:nvSpPr>
        <p:spPr bwMode="auto">
          <a:xfrm>
            <a:off x="-79375" y="-277813"/>
            <a:ext cx="9144000" cy="555626"/>
          </a:xfrm>
          <a:prstGeom prst="rect">
            <a:avLst/>
          </a:prstGeom>
          <a:noFill/>
          <a:ln w="9525">
            <a:noFill/>
            <a:miter lim="800000"/>
            <a:headEnd/>
            <a:tailEnd/>
          </a:ln>
        </p:spPr>
        <p:txBody>
          <a:bodyPr lIns="0" tIns="0" rIns="0" bIns="45705"/>
          <a:lstStyle/>
          <a:p>
            <a:pPr algn="ctr" defTabSz="957824" eaLnBrk="0" fontAlgn="auto" hangingPunct="0">
              <a:spcBef>
                <a:spcPts val="0"/>
              </a:spcBef>
              <a:spcAft>
                <a:spcPct val="50000"/>
              </a:spcAft>
            </a:pPr>
            <a:endParaRPr lang="en-US" sz="2800">
              <a:solidFill>
                <a:srgbClr val="00245D"/>
              </a:solidFill>
              <a:latin typeface="Arial"/>
              <a:cs typeface="+mn-cs"/>
            </a:endParaRPr>
          </a:p>
        </p:txBody>
      </p:sp>
      <p:sp>
        <p:nvSpPr>
          <p:cNvPr id="154629" name="TextBox 7"/>
          <p:cNvSpPr txBox="1">
            <a:spLocks noChangeArrowheads="1"/>
          </p:cNvSpPr>
          <p:nvPr/>
        </p:nvSpPr>
        <p:spPr bwMode="auto">
          <a:xfrm>
            <a:off x="645541" y="6048444"/>
            <a:ext cx="8361299" cy="246221"/>
          </a:xfrm>
          <a:prstGeom prst="rect">
            <a:avLst/>
          </a:prstGeom>
          <a:noFill/>
          <a:ln w="9525">
            <a:noFill/>
            <a:miter lim="800000"/>
            <a:headEnd/>
            <a:tailEnd/>
          </a:ln>
        </p:spPr>
        <p:txBody>
          <a:bodyPr wrap="square">
            <a:spAutoFit/>
          </a:bodyPr>
          <a:lstStyle/>
          <a:p>
            <a:pPr defTabSz="957824" fontAlgn="auto">
              <a:spcBef>
                <a:spcPts val="0"/>
              </a:spcBef>
              <a:spcAft>
                <a:spcPts val="0"/>
              </a:spcAft>
            </a:pPr>
            <a:r>
              <a:rPr lang="en-US" sz="1000" i="1" dirty="0">
                <a:solidFill>
                  <a:srgbClr val="50534D"/>
                </a:solidFill>
                <a:latin typeface="Arial"/>
                <a:cs typeface="+mn-cs"/>
              </a:rPr>
              <a:t>Source: Global </a:t>
            </a:r>
            <a:r>
              <a:rPr lang="en-US" sz="1000" i="1" dirty="0" smtClean="0">
                <a:solidFill>
                  <a:srgbClr val="50534D"/>
                </a:solidFill>
                <a:latin typeface="Arial"/>
                <a:cs typeface="+mn-cs"/>
              </a:rPr>
              <a:t>Insight                                                                                                                                      as </a:t>
            </a:r>
            <a:r>
              <a:rPr lang="en-US" sz="1000" i="1" dirty="0">
                <a:solidFill>
                  <a:srgbClr val="50534D"/>
                </a:solidFill>
                <a:latin typeface="Arial"/>
                <a:cs typeface="+mn-cs"/>
              </a:rPr>
              <a:t>of </a:t>
            </a:r>
            <a:r>
              <a:rPr lang="en-US" sz="1000" i="1" dirty="0" smtClean="0">
                <a:solidFill>
                  <a:srgbClr val="50534D"/>
                </a:solidFill>
                <a:latin typeface="Arial"/>
                <a:cs typeface="+mn-cs"/>
              </a:rPr>
              <a:t> 25 April 2013</a:t>
            </a:r>
            <a:endParaRPr lang="en-US" sz="1000" i="1" dirty="0">
              <a:solidFill>
                <a:srgbClr val="50534D"/>
              </a:solidFill>
              <a:latin typeface="Arial"/>
              <a:cs typeface="+mn-cs"/>
            </a:endParaRPr>
          </a:p>
        </p:txBody>
      </p:sp>
      <p:sp>
        <p:nvSpPr>
          <p:cNvPr id="154630" name="Title 2"/>
          <p:cNvSpPr>
            <a:spLocks noGrp="1"/>
          </p:cNvSpPr>
          <p:nvPr>
            <p:ph type="title"/>
          </p:nvPr>
        </p:nvSpPr>
        <p:spPr>
          <a:xfrm>
            <a:off x="342390" y="487693"/>
            <a:ext cx="8505933" cy="338554"/>
          </a:xfrm>
        </p:spPr>
        <p:txBody>
          <a:bodyPr>
            <a:noAutofit/>
          </a:bodyPr>
          <a:lstStyle/>
          <a:p>
            <a:r>
              <a:rPr lang="en-US" dirty="0" smtClean="0"/>
              <a:t>US Economic Outlook for 2013 </a:t>
            </a:r>
          </a:p>
        </p:txBody>
      </p:sp>
      <p:sp>
        <p:nvSpPr>
          <p:cNvPr id="10" name="Content Placeholder 9"/>
          <p:cNvSpPr>
            <a:spLocks noGrp="1"/>
          </p:cNvSpPr>
          <p:nvPr>
            <p:ph sz="half" idx="1"/>
          </p:nvPr>
        </p:nvSpPr>
        <p:spPr>
          <a:xfrm>
            <a:off x="910663" y="1254712"/>
            <a:ext cx="3773487" cy="1947863"/>
          </a:xfrm>
        </p:spPr>
        <p:txBody>
          <a:bodyPr/>
          <a:lstStyle/>
          <a:p>
            <a:pPr marL="0" indent="0">
              <a:buFont typeface="Wingdings" pitchFamily="2" charset="2"/>
              <a:buNone/>
              <a:defRPr/>
            </a:pPr>
            <a:r>
              <a:rPr lang="en-US" sz="1600" b="1" dirty="0" smtClean="0">
                <a:solidFill>
                  <a:srgbClr val="78A22F"/>
                </a:solidFill>
              </a:rPr>
              <a:t>Tailwinds </a:t>
            </a:r>
          </a:p>
          <a:p>
            <a:pPr>
              <a:defRPr/>
            </a:pPr>
            <a:r>
              <a:rPr lang="en-US" sz="1800" dirty="0" smtClean="0">
                <a:solidFill>
                  <a:srgbClr val="000000"/>
                </a:solidFill>
              </a:rPr>
              <a:t>Housing recovery</a:t>
            </a:r>
          </a:p>
          <a:p>
            <a:pPr>
              <a:defRPr/>
            </a:pPr>
            <a:r>
              <a:rPr lang="en-US" sz="1800" dirty="0" smtClean="0">
                <a:solidFill>
                  <a:srgbClr val="000000"/>
                </a:solidFill>
              </a:rPr>
              <a:t>Energy and natural resources</a:t>
            </a:r>
          </a:p>
          <a:p>
            <a:pPr>
              <a:defRPr/>
            </a:pPr>
            <a:r>
              <a:rPr lang="en-US" sz="1800" dirty="0" smtClean="0">
                <a:solidFill>
                  <a:srgbClr val="000000"/>
                </a:solidFill>
              </a:rPr>
              <a:t>Technology, Life Sciences</a:t>
            </a:r>
          </a:p>
          <a:p>
            <a:pPr>
              <a:defRPr/>
            </a:pPr>
            <a:endParaRPr lang="en-US" sz="1800" dirty="0">
              <a:solidFill>
                <a:srgbClr val="000000"/>
              </a:solidFill>
            </a:endParaRPr>
          </a:p>
        </p:txBody>
      </p:sp>
      <p:sp>
        <p:nvSpPr>
          <p:cNvPr id="5" name="Content Placeholder 4"/>
          <p:cNvSpPr>
            <a:spLocks noGrp="1"/>
          </p:cNvSpPr>
          <p:nvPr>
            <p:ph sz="half" idx="2"/>
          </p:nvPr>
        </p:nvSpPr>
        <p:spPr>
          <a:xfrm>
            <a:off x="4315609" y="1254712"/>
            <a:ext cx="4218791" cy="1797050"/>
          </a:xfrm>
        </p:spPr>
        <p:txBody>
          <a:bodyPr/>
          <a:lstStyle/>
          <a:p>
            <a:pPr marL="0" indent="0">
              <a:buFont typeface="Wingdings" pitchFamily="2" charset="2"/>
              <a:buNone/>
              <a:defRPr/>
            </a:pPr>
            <a:r>
              <a:rPr lang="en-US" sz="1600" b="1" dirty="0" smtClean="0">
                <a:solidFill>
                  <a:schemeClr val="bg2"/>
                </a:solidFill>
              </a:rPr>
              <a:t>Headwinds </a:t>
            </a:r>
            <a:endParaRPr lang="en-US" sz="1600" b="1" dirty="0">
              <a:solidFill>
                <a:schemeClr val="bg2"/>
              </a:solidFill>
            </a:endParaRPr>
          </a:p>
          <a:p>
            <a:pPr>
              <a:defRPr/>
            </a:pPr>
            <a:r>
              <a:rPr lang="en-US" sz="1800" dirty="0" smtClean="0">
                <a:solidFill>
                  <a:srgbClr val="000000"/>
                </a:solidFill>
              </a:rPr>
              <a:t>Public sector job cuts and furloughs</a:t>
            </a:r>
          </a:p>
          <a:p>
            <a:pPr>
              <a:defRPr/>
            </a:pPr>
            <a:r>
              <a:rPr lang="en-US" sz="1800" dirty="0" smtClean="0">
                <a:solidFill>
                  <a:srgbClr val="000000"/>
                </a:solidFill>
              </a:rPr>
              <a:t>European recession</a:t>
            </a:r>
          </a:p>
          <a:p>
            <a:pPr>
              <a:defRPr/>
            </a:pPr>
            <a:r>
              <a:rPr lang="en-US" sz="1800" dirty="0" smtClean="0">
                <a:solidFill>
                  <a:srgbClr val="000000"/>
                </a:solidFill>
              </a:rPr>
              <a:t>Fiscal and monetary uncertainty</a:t>
            </a:r>
          </a:p>
          <a:p>
            <a:pPr>
              <a:defRPr/>
            </a:pPr>
            <a:endParaRPr lang="en-US" sz="1800" dirty="0"/>
          </a:p>
        </p:txBody>
      </p:sp>
      <p:sp>
        <p:nvSpPr>
          <p:cNvPr id="13" name="Placeholder Title 1"/>
          <p:cNvSpPr txBox="1"/>
          <p:nvPr>
            <p:custDataLst>
              <p:tags r:id="rId1"/>
            </p:custDataLst>
          </p:nvPr>
        </p:nvSpPr>
        <p:spPr>
          <a:xfrm>
            <a:off x="1681162" y="2932956"/>
            <a:ext cx="6443663" cy="252509"/>
          </a:xfrm>
          <a:prstGeom prst="rect">
            <a:avLst/>
          </a:prstGeom>
          <a:solidFill>
            <a:schemeClr val="accent2"/>
          </a:solidFill>
          <a:ln>
            <a:solidFill>
              <a:srgbClr val="00245D"/>
            </a:solidFill>
          </a:ln>
        </p:spPr>
        <p:txBody>
          <a:bodyPr lIns="72000" tIns="0" rIns="72000" bIns="0" anchor="ctr" anchorCtr="0">
            <a:normAutofit/>
          </a:bodyPr>
          <a:lstStyle>
            <a:defPPr>
              <a:defRPr/>
            </a:defPPr>
            <a:lvl1pPr marR="0" lvl="0" indent="0" algn="ctr" defTabSz="1001855" fontAlgn="auto">
              <a:lnSpc>
                <a:spcPct val="100000"/>
              </a:lnSpc>
              <a:spcBef>
                <a:spcPct val="20000"/>
              </a:spcBef>
              <a:spcAft>
                <a:spcPts val="0"/>
              </a:spcAft>
              <a:buClrTx/>
              <a:buSzPct val="150000"/>
              <a:buFontTx/>
              <a:buNone/>
              <a:tabLst/>
              <a:defRPr sz="1200" b="1">
                <a:solidFill>
                  <a:schemeClr val="bg1"/>
                </a:solidFill>
              </a:defRPr>
            </a:lvl1pPr>
            <a:lvl2pPr marL="814007"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2pPr>
            <a:lvl3pPr marL="1314935"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3pPr>
            <a:lvl4pPr marL="1815863"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4pPr>
            <a:lvl5pPr marL="2316790"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5pPr>
            <a:lvl6pPr marL="2880334" marR="0" indent="-375696" defTabSz="1001855" fontAlgn="auto">
              <a:lnSpc>
                <a:spcPct val="150000"/>
              </a:lnSpc>
              <a:spcBef>
                <a:spcPct val="20000"/>
              </a:spcBef>
              <a:spcAft>
                <a:spcPts val="0"/>
              </a:spcAft>
              <a:buClrTx/>
              <a:buSzPct val="150000"/>
              <a:buFont typeface="Arial" pitchFamily="34" charset="0"/>
              <a:buChar char="•"/>
              <a:tabLst/>
            </a:lvl6pPr>
            <a:lvl7pPr marL="3381262" marR="0" indent="-375696" defTabSz="1001855" fontAlgn="auto">
              <a:lnSpc>
                <a:spcPct val="150000"/>
              </a:lnSpc>
              <a:spcBef>
                <a:spcPct val="20000"/>
              </a:spcBef>
              <a:spcAft>
                <a:spcPts val="0"/>
              </a:spcAft>
              <a:buClrTx/>
              <a:buSzPct val="150000"/>
              <a:buFont typeface="Arial" pitchFamily="34" charset="0"/>
              <a:buChar char="•"/>
              <a:tabLst/>
            </a:lvl7pPr>
            <a:lvl8pPr marL="3882189" marR="0" indent="-375696" defTabSz="1001855" fontAlgn="auto">
              <a:lnSpc>
                <a:spcPct val="150000"/>
              </a:lnSpc>
              <a:spcBef>
                <a:spcPct val="20000"/>
              </a:spcBef>
              <a:spcAft>
                <a:spcPts val="0"/>
              </a:spcAft>
              <a:buClrTx/>
              <a:buSzPct val="150000"/>
              <a:buFont typeface="Arial" pitchFamily="34" charset="0"/>
              <a:buChar char="•"/>
              <a:tabLst/>
              <a:defRPr baseline="0"/>
            </a:lvl8pPr>
            <a:lvl9pPr marL="4383117" marR="0" indent="-375696" defTabSz="1001855" fontAlgn="auto">
              <a:lnSpc>
                <a:spcPct val="150000"/>
              </a:lnSpc>
              <a:spcBef>
                <a:spcPct val="20000"/>
              </a:spcBef>
              <a:spcAft>
                <a:spcPts val="0"/>
              </a:spcAft>
              <a:buClrTx/>
              <a:buSzPct val="150000"/>
              <a:buFont typeface="Arial" pitchFamily="34" charset="0"/>
              <a:buChar char="•"/>
              <a:tabLst/>
              <a:defRPr baseline="0"/>
            </a:lvl9pPr>
          </a:lstStyle>
          <a:p>
            <a:r>
              <a:rPr lang="en-US" sz="1600" dirty="0" smtClean="0">
                <a:solidFill>
                  <a:srgbClr val="FFFFFF"/>
                </a:solidFill>
                <a:latin typeface="Arial"/>
                <a:cs typeface="+mn-cs"/>
              </a:rPr>
              <a:t>U.S. GDP Growth</a:t>
            </a:r>
            <a:endParaRPr lang="en-SG" sz="1600" dirty="0">
              <a:solidFill>
                <a:srgbClr val="FFFFFF"/>
              </a:solidFill>
              <a:latin typeface="Arial"/>
              <a:cs typeface="+mn-cs"/>
            </a:endParaRPr>
          </a:p>
        </p:txBody>
      </p:sp>
    </p:spTree>
    <p:extLst>
      <p:ext uri="{BB962C8B-B14F-4D97-AF65-F5344CB8AC3E}">
        <p14:creationId xmlns:p14="http://schemas.microsoft.com/office/powerpoint/2010/main" val="315104714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10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wipe(up)">
                                      <p:cBhvr>
                                        <p:cTn id="12" dur="1000"/>
                                        <p:tgtEl>
                                          <p:spTgt spid="5">
                                            <p:txEl>
                                              <p:pRg st="0" end="0"/>
                                            </p:txEl>
                                          </p:spTgt>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animEffect transition="in" filter="wipe(up)">
                                      <p:cBhvr>
                                        <p:cTn id="15" dur="1000"/>
                                        <p:tgtEl>
                                          <p:spTgt spid="5">
                                            <p:txEl>
                                              <p:pRg st="1" end="1"/>
                                            </p:txEl>
                                          </p:spTgt>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xEl>
                                              <p:pRg st="2" end="2"/>
                                            </p:txEl>
                                          </p:spTgt>
                                        </p:tgtEl>
                                        <p:attrNameLst>
                                          <p:attrName>style.visibility</p:attrName>
                                        </p:attrNameLst>
                                      </p:cBhvr>
                                      <p:to>
                                        <p:strVal val="visible"/>
                                      </p:to>
                                    </p:set>
                                    <p:animEffect transition="in" filter="wipe(up)">
                                      <p:cBhvr>
                                        <p:cTn id="18" dur="1000"/>
                                        <p:tgtEl>
                                          <p:spTgt spid="5">
                                            <p:txEl>
                                              <p:pRg st="2" end="2"/>
                                            </p:txEl>
                                          </p:spTgt>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5">
                                            <p:txEl>
                                              <p:pRg st="3" end="3"/>
                                            </p:txEl>
                                          </p:spTgt>
                                        </p:tgtEl>
                                        <p:attrNameLst>
                                          <p:attrName>style.visibility</p:attrName>
                                        </p:attrNameLst>
                                      </p:cBhvr>
                                      <p:to>
                                        <p:strVal val="visible"/>
                                      </p:to>
                                    </p:set>
                                    <p:animEffect transition="in" filter="wipe(up)">
                                      <p:cBhvr>
                                        <p:cTn id="21" dur="10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5" grpId="0" build="allAtOnce"/>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3"/>
          <p:cNvGraphicFramePr>
            <a:graphicFrameLocks noChangeAspect="1"/>
          </p:cNvGraphicFramePr>
          <p:nvPr>
            <p:extLst>
              <p:ext uri="{D42A27DB-BD31-4B8C-83A1-F6EECF244321}">
                <p14:modId xmlns:p14="http://schemas.microsoft.com/office/powerpoint/2010/main" val="1572456094"/>
              </p:ext>
            </p:extLst>
          </p:nvPr>
        </p:nvGraphicFramePr>
        <p:xfrm>
          <a:off x="385763" y="1249363"/>
          <a:ext cx="8561387" cy="2995612"/>
        </p:xfrm>
        <a:graphic>
          <a:graphicData uri="http://schemas.openxmlformats.org/drawingml/2006/chart">
            <c:chart xmlns:c="http://schemas.openxmlformats.org/drawingml/2006/chart" xmlns:r="http://schemas.openxmlformats.org/officeDocument/2006/relationships" r:id="rId3"/>
          </a:graphicData>
        </a:graphic>
      </p:graphicFrame>
      <p:sp>
        <p:nvSpPr>
          <p:cNvPr id="2" name="Rectangle 4"/>
          <p:cNvSpPr>
            <a:spLocks noGrp="1" noChangeArrowheads="1"/>
          </p:cNvSpPr>
          <p:nvPr>
            <p:ph type="title" idx="4294967295"/>
          </p:nvPr>
        </p:nvSpPr>
        <p:spPr>
          <a:xfrm>
            <a:off x="206375" y="114465"/>
            <a:ext cx="7700963" cy="904875"/>
          </a:xfrm>
        </p:spPr>
        <p:txBody>
          <a:bodyPr/>
          <a:lstStyle/>
          <a:p>
            <a:pPr>
              <a:defRPr/>
            </a:pPr>
            <a:r>
              <a:rPr lang="en-GB" dirty="0" smtClean="0"/>
              <a:t>Private Employment Growth Above Expectations</a:t>
            </a:r>
            <a:br>
              <a:rPr lang="en-GB" dirty="0" smtClean="0"/>
            </a:br>
            <a:r>
              <a:rPr lang="en-GB" sz="1800" dirty="0" smtClean="0">
                <a:solidFill>
                  <a:schemeClr val="accent1"/>
                </a:solidFill>
              </a:rPr>
              <a:t>165,000 Jobs Added in April After Solid First Quarter</a:t>
            </a:r>
            <a:endParaRPr lang="en-US" kern="1200" dirty="0">
              <a:ea typeface="+mn-ea"/>
              <a:cs typeface="+mn-cs"/>
            </a:endParaRPr>
          </a:p>
        </p:txBody>
      </p:sp>
      <p:sp>
        <p:nvSpPr>
          <p:cNvPr id="27652" name="Text Box 6"/>
          <p:cNvSpPr txBox="1">
            <a:spLocks noChangeArrowheads="1"/>
          </p:cNvSpPr>
          <p:nvPr/>
        </p:nvSpPr>
        <p:spPr bwMode="auto">
          <a:xfrm>
            <a:off x="1133475" y="1136481"/>
            <a:ext cx="6773863"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57824" fontAlgn="auto">
              <a:spcBef>
                <a:spcPts val="0"/>
              </a:spcBef>
              <a:spcAft>
                <a:spcPts val="0"/>
              </a:spcAft>
            </a:pPr>
            <a:r>
              <a:rPr lang="en-GB" sz="1400" b="1" dirty="0">
                <a:solidFill>
                  <a:srgbClr val="50534D"/>
                </a:solidFill>
                <a:cs typeface="+mn-cs"/>
              </a:rPr>
              <a:t>      Change in Quarterly Payroll</a:t>
            </a:r>
          </a:p>
        </p:txBody>
      </p:sp>
      <p:sp>
        <p:nvSpPr>
          <p:cNvPr id="27653" name="Text Box 2"/>
          <p:cNvSpPr txBox="1">
            <a:spLocks noChangeArrowheads="1"/>
          </p:cNvSpPr>
          <p:nvPr/>
        </p:nvSpPr>
        <p:spPr bwMode="auto">
          <a:xfrm>
            <a:off x="385762" y="6121400"/>
            <a:ext cx="8291513" cy="195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36000" tIns="36000" rIns="36000" bIns="36000" anchor="b">
            <a:spAutoFit/>
          </a:bodyPr>
          <a:lstStyle>
            <a:lvl1pPr eaLnBrk="0" hangingPunct="0">
              <a:tabLst>
                <a:tab pos="7597775" algn="r"/>
              </a:tabLst>
              <a:defRPr>
                <a:solidFill>
                  <a:schemeClr val="tx1"/>
                </a:solidFill>
                <a:latin typeface="Arial" pitchFamily="34" charset="0"/>
              </a:defRPr>
            </a:lvl1pPr>
            <a:lvl2pPr marL="742950" indent="-285750" eaLnBrk="0" hangingPunct="0">
              <a:tabLst>
                <a:tab pos="7597775" algn="r"/>
              </a:tabLst>
              <a:defRPr>
                <a:solidFill>
                  <a:schemeClr val="tx1"/>
                </a:solidFill>
                <a:latin typeface="Arial" pitchFamily="34" charset="0"/>
              </a:defRPr>
            </a:lvl2pPr>
            <a:lvl3pPr marL="1143000" indent="-228600" eaLnBrk="0" hangingPunct="0">
              <a:tabLst>
                <a:tab pos="7597775" algn="r"/>
              </a:tabLst>
              <a:defRPr>
                <a:solidFill>
                  <a:schemeClr val="tx1"/>
                </a:solidFill>
                <a:latin typeface="Arial" pitchFamily="34" charset="0"/>
              </a:defRPr>
            </a:lvl3pPr>
            <a:lvl4pPr marL="1600200" indent="-228600" eaLnBrk="0" hangingPunct="0">
              <a:tabLst>
                <a:tab pos="7597775" algn="r"/>
              </a:tabLst>
              <a:defRPr>
                <a:solidFill>
                  <a:schemeClr val="tx1"/>
                </a:solidFill>
                <a:latin typeface="Arial" pitchFamily="34" charset="0"/>
              </a:defRPr>
            </a:lvl4pPr>
            <a:lvl5pPr marL="2057400" indent="-228600" eaLnBrk="0" hangingPunct="0">
              <a:tabLst>
                <a:tab pos="7597775" algn="r"/>
              </a:tabLst>
              <a:defRPr>
                <a:solidFill>
                  <a:schemeClr val="tx1"/>
                </a:solidFill>
                <a:latin typeface="Arial" pitchFamily="34" charset="0"/>
              </a:defRPr>
            </a:lvl5pPr>
            <a:lvl6pPr marL="2514600" indent="-228600" eaLnBrk="0" fontAlgn="base" hangingPunct="0">
              <a:spcBef>
                <a:spcPct val="0"/>
              </a:spcBef>
              <a:spcAft>
                <a:spcPct val="0"/>
              </a:spcAft>
              <a:tabLst>
                <a:tab pos="7597775" algn="r"/>
              </a:tabLst>
              <a:defRPr>
                <a:solidFill>
                  <a:schemeClr val="tx1"/>
                </a:solidFill>
                <a:latin typeface="Arial" pitchFamily="34" charset="0"/>
              </a:defRPr>
            </a:lvl6pPr>
            <a:lvl7pPr marL="2971800" indent="-228600" eaLnBrk="0" fontAlgn="base" hangingPunct="0">
              <a:spcBef>
                <a:spcPct val="0"/>
              </a:spcBef>
              <a:spcAft>
                <a:spcPct val="0"/>
              </a:spcAft>
              <a:tabLst>
                <a:tab pos="7597775" algn="r"/>
              </a:tabLst>
              <a:defRPr>
                <a:solidFill>
                  <a:schemeClr val="tx1"/>
                </a:solidFill>
                <a:latin typeface="Arial" pitchFamily="34" charset="0"/>
              </a:defRPr>
            </a:lvl7pPr>
            <a:lvl8pPr marL="3429000" indent="-228600" eaLnBrk="0" fontAlgn="base" hangingPunct="0">
              <a:spcBef>
                <a:spcPct val="0"/>
              </a:spcBef>
              <a:spcAft>
                <a:spcPct val="0"/>
              </a:spcAft>
              <a:tabLst>
                <a:tab pos="7597775" algn="r"/>
              </a:tabLst>
              <a:defRPr>
                <a:solidFill>
                  <a:schemeClr val="tx1"/>
                </a:solidFill>
                <a:latin typeface="Arial" pitchFamily="34" charset="0"/>
              </a:defRPr>
            </a:lvl8pPr>
            <a:lvl9pPr marL="3886200" indent="-228600" eaLnBrk="0" fontAlgn="base" hangingPunct="0">
              <a:spcBef>
                <a:spcPct val="0"/>
              </a:spcBef>
              <a:spcAft>
                <a:spcPct val="0"/>
              </a:spcAft>
              <a:tabLst>
                <a:tab pos="7597775" algn="r"/>
              </a:tabLst>
              <a:defRPr>
                <a:solidFill>
                  <a:schemeClr val="tx1"/>
                </a:solidFill>
                <a:latin typeface="Arial" pitchFamily="34" charset="0"/>
              </a:defRPr>
            </a:lvl9pPr>
          </a:lstStyle>
          <a:p>
            <a:pPr defTabSz="957824" fontAlgn="auto">
              <a:spcBef>
                <a:spcPts val="0"/>
              </a:spcBef>
              <a:spcAft>
                <a:spcPts val="0"/>
              </a:spcAft>
            </a:pPr>
            <a:r>
              <a:rPr lang="en-GB" sz="800" dirty="0">
                <a:solidFill>
                  <a:srgbClr val="50534D"/>
                </a:solidFill>
                <a:cs typeface="+mn-cs"/>
              </a:rPr>
              <a:t>Source: BLS, </a:t>
            </a:r>
            <a:r>
              <a:rPr lang="en-US" sz="800" dirty="0">
                <a:solidFill>
                  <a:srgbClr val="50534D"/>
                </a:solidFill>
                <a:cs typeface="+mn-cs"/>
              </a:rPr>
              <a:t>Global Insight, Economy.com, LaSalle Investment Management 	</a:t>
            </a:r>
            <a:r>
              <a:rPr lang="en-US" sz="800" dirty="0" smtClean="0">
                <a:solidFill>
                  <a:srgbClr val="50534D"/>
                </a:solidFill>
                <a:cs typeface="+mn-cs"/>
              </a:rPr>
              <a:t>Data </a:t>
            </a:r>
            <a:r>
              <a:rPr lang="en-US" sz="800" dirty="0">
                <a:solidFill>
                  <a:srgbClr val="50534D"/>
                </a:solidFill>
                <a:cs typeface="+mn-cs"/>
              </a:rPr>
              <a:t>through </a:t>
            </a:r>
            <a:r>
              <a:rPr lang="en-US" sz="800" dirty="0" smtClean="0">
                <a:solidFill>
                  <a:srgbClr val="50534D"/>
                </a:solidFill>
                <a:cs typeface="+mn-cs"/>
              </a:rPr>
              <a:t>Mar 2013; </a:t>
            </a:r>
            <a:r>
              <a:rPr lang="en-US" sz="800" dirty="0">
                <a:solidFill>
                  <a:srgbClr val="50534D"/>
                </a:solidFill>
                <a:cs typeface="+mn-cs"/>
              </a:rPr>
              <a:t>Forecast as of </a:t>
            </a:r>
            <a:r>
              <a:rPr lang="en-US" sz="800" dirty="0" smtClean="0">
                <a:solidFill>
                  <a:srgbClr val="50534D"/>
                </a:solidFill>
                <a:cs typeface="+mn-cs"/>
              </a:rPr>
              <a:t>5 Apr 2013</a:t>
            </a:r>
            <a:endParaRPr lang="en-US" sz="800" dirty="0">
              <a:solidFill>
                <a:srgbClr val="50534D"/>
              </a:solidFill>
              <a:cs typeface="+mn-cs"/>
            </a:endParaRPr>
          </a:p>
        </p:txBody>
      </p:sp>
      <p:graphicFrame>
        <p:nvGraphicFramePr>
          <p:cNvPr id="4" name="Chart 7"/>
          <p:cNvGraphicFramePr>
            <a:graphicFrameLocks/>
          </p:cNvGraphicFramePr>
          <p:nvPr>
            <p:extLst>
              <p:ext uri="{D42A27DB-BD31-4B8C-83A1-F6EECF244321}">
                <p14:modId xmlns:p14="http://schemas.microsoft.com/office/powerpoint/2010/main" val="2916398349"/>
              </p:ext>
            </p:extLst>
          </p:nvPr>
        </p:nvGraphicFramePr>
        <p:xfrm>
          <a:off x="4795284" y="4232275"/>
          <a:ext cx="3982004" cy="1889125"/>
        </p:xfrm>
        <a:graphic>
          <a:graphicData uri="http://schemas.openxmlformats.org/drawingml/2006/chart">
            <c:chart xmlns:c="http://schemas.openxmlformats.org/drawingml/2006/chart" xmlns:r="http://schemas.openxmlformats.org/officeDocument/2006/relationships" r:id="rId4"/>
          </a:graphicData>
        </a:graphic>
      </p:graphicFrame>
      <p:sp>
        <p:nvSpPr>
          <p:cNvPr id="8" name="Content Placeholder 9"/>
          <p:cNvSpPr txBox="1">
            <a:spLocks/>
          </p:cNvSpPr>
          <p:nvPr/>
        </p:nvSpPr>
        <p:spPr>
          <a:xfrm>
            <a:off x="733425" y="4518837"/>
            <a:ext cx="3773487" cy="1331244"/>
          </a:xfrm>
          <a:prstGeom prst="rect">
            <a:avLst/>
          </a:prstGeom>
        </p:spPr>
        <p:txBody>
          <a:bodyPr/>
          <a:lstStyle>
            <a:lvl1pPr marL="228600" indent="-228600" algn="l" defTabSz="957824" rtl="0" eaLnBrk="1" latinLnBrk="0" hangingPunct="1">
              <a:lnSpc>
                <a:spcPct val="110000"/>
              </a:lnSpc>
              <a:spcBef>
                <a:spcPts val="500"/>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1pPr>
            <a:lvl2pPr marL="4572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2pPr>
            <a:lvl3pPr marL="6858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3pPr>
            <a:lvl4pPr marL="9144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4pPr>
            <a:lvl5pPr marL="11430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5pPr>
            <a:lvl6pPr marL="13716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6pPr>
            <a:lvl7pPr marL="1600200" indent="-228600" algn="l" defTabSz="957824" rtl="0" eaLnBrk="1" latinLnBrk="0" hangingPunct="1">
              <a:lnSpc>
                <a:spcPct val="110000"/>
              </a:lnSpc>
              <a:spcBef>
                <a:spcPts val="287"/>
              </a:spcBef>
              <a:spcAft>
                <a:spcPts val="0"/>
              </a:spcAft>
              <a:buClr>
                <a:schemeClr val="accent2"/>
              </a:buClr>
              <a:buFont typeface="Wingdings 2" pitchFamily="18" charset="2"/>
              <a:buChar char=""/>
              <a:defRPr sz="1400" kern="1200">
                <a:solidFill>
                  <a:schemeClr val="tx1"/>
                </a:solidFill>
                <a:latin typeface="+mn-lt"/>
                <a:ea typeface="+mn-ea"/>
                <a:cs typeface="Arial" pitchFamily="34" charset="0"/>
              </a:defRPr>
            </a:lvl7pPr>
            <a:lvl8pPr marL="1828800" indent="-228600" algn="l" defTabSz="957824" rtl="0" eaLnBrk="1" latinLnBrk="0" hangingPunct="1">
              <a:lnSpc>
                <a:spcPct val="110000"/>
              </a:lnSpc>
              <a:spcBef>
                <a:spcPts val="287"/>
              </a:spcBef>
              <a:spcAft>
                <a:spcPts val="0"/>
              </a:spcAft>
              <a:buClr>
                <a:srgbClr val="677C9E"/>
              </a:buClr>
              <a:buFont typeface="Wingdings 2" pitchFamily="18" charset="2"/>
              <a:buChar char=""/>
              <a:defRPr sz="1400" kern="1200">
                <a:solidFill>
                  <a:schemeClr val="tx1"/>
                </a:solidFill>
                <a:latin typeface="+mn-lt"/>
                <a:ea typeface="+mn-ea"/>
                <a:cs typeface="Arial" pitchFamily="34" charset="0"/>
              </a:defRPr>
            </a:lvl8pPr>
            <a:lvl9pPr marL="2057400" indent="-228600" algn="l" defTabSz="957824" rtl="0" eaLnBrk="1" latinLnBrk="0" hangingPunct="1">
              <a:lnSpc>
                <a:spcPct val="110000"/>
              </a:lnSpc>
              <a:spcBef>
                <a:spcPts val="287"/>
              </a:spcBef>
              <a:spcAft>
                <a:spcPts val="0"/>
              </a:spcAft>
              <a:buClr>
                <a:srgbClr val="B2BDCE"/>
              </a:buClr>
              <a:buFont typeface="Wingdings 2" pitchFamily="18" charset="2"/>
              <a:buChar char=""/>
              <a:defRPr sz="1400" kern="1200">
                <a:solidFill>
                  <a:schemeClr val="tx1"/>
                </a:solidFill>
                <a:latin typeface="+mn-lt"/>
                <a:ea typeface="+mn-ea"/>
                <a:cs typeface="Arial" pitchFamily="34" charset="0"/>
              </a:defRPr>
            </a:lvl9pPr>
          </a:lstStyle>
          <a:p>
            <a:pPr fontAlgn="auto">
              <a:buClr>
                <a:srgbClr val="00245D"/>
              </a:buClr>
              <a:defRPr/>
            </a:pPr>
            <a:r>
              <a:rPr lang="en-US" sz="1800" dirty="0" smtClean="0">
                <a:solidFill>
                  <a:srgbClr val="000000"/>
                </a:solidFill>
              </a:rPr>
              <a:t>Q 1 strong, slowdown in March</a:t>
            </a:r>
          </a:p>
          <a:p>
            <a:pPr fontAlgn="auto">
              <a:buClr>
                <a:srgbClr val="00245D"/>
              </a:buClr>
              <a:defRPr/>
            </a:pPr>
            <a:r>
              <a:rPr lang="en-US" sz="1800" dirty="0" smtClean="0">
                <a:solidFill>
                  <a:srgbClr val="000000"/>
                </a:solidFill>
              </a:rPr>
              <a:t>Sequester Impacts still to come</a:t>
            </a:r>
            <a:endParaRPr lang="en-US" sz="1800" dirty="0">
              <a:solidFill>
                <a:srgbClr val="000000"/>
              </a:solidFill>
            </a:endParaRPr>
          </a:p>
        </p:txBody>
      </p:sp>
      <p:sp>
        <p:nvSpPr>
          <p:cNvPr id="9" name="Slide Number Placeholder 24"/>
          <p:cNvSpPr>
            <a:spLocks noGrp="1"/>
          </p:cNvSpPr>
          <p:nvPr>
            <p:ph type="sldNum" sz="quarter" idx="4294967295"/>
          </p:nvPr>
        </p:nvSpPr>
        <p:spPr>
          <a:xfrm>
            <a:off x="8677276" y="6511204"/>
            <a:ext cx="331382" cy="144000"/>
          </a:xfrm>
          <a:prstGeom prst="rect">
            <a:avLst/>
          </a:prstGeom>
        </p:spPr>
        <p:txBody>
          <a:bodyPr/>
          <a:lstStyle/>
          <a:p>
            <a:pPr defTabSz="896938" fontAlgn="auto">
              <a:spcBef>
                <a:spcPts val="0"/>
              </a:spcBef>
              <a:spcAft>
                <a:spcPts val="0"/>
              </a:spcAft>
            </a:pPr>
            <a:fld id="{D1F8AC67-8649-4DF3-896E-D4ABC81FCA57}" type="slidenum">
              <a:rPr lang="en-GB" sz="1000">
                <a:solidFill>
                  <a:srgbClr val="00245D"/>
                </a:solidFill>
                <a:latin typeface="Arial"/>
                <a:cs typeface="+mn-cs"/>
              </a:rPr>
              <a:pPr defTabSz="896938" fontAlgn="auto">
                <a:spcBef>
                  <a:spcPts val="0"/>
                </a:spcBef>
                <a:spcAft>
                  <a:spcPts val="0"/>
                </a:spcAft>
              </a:pPr>
              <a:t>117</a:t>
            </a:fld>
            <a:endParaRPr lang="en-GB" sz="1000" dirty="0">
              <a:solidFill>
                <a:srgbClr val="00245D"/>
              </a:solidFill>
              <a:latin typeface="Arial"/>
              <a:cs typeface="+mn-cs"/>
            </a:endParaRPr>
          </a:p>
        </p:txBody>
      </p:sp>
    </p:spTree>
    <p:extLst>
      <p:ext uri="{BB962C8B-B14F-4D97-AF65-F5344CB8AC3E}">
        <p14:creationId xmlns:p14="http://schemas.microsoft.com/office/powerpoint/2010/main" val="2412706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a:graphicFrameLocks/>
          </p:cNvGraphicFramePr>
          <p:nvPr>
            <p:extLst>
              <p:ext uri="{D42A27DB-BD31-4B8C-83A1-F6EECF244321}">
                <p14:modId xmlns:p14="http://schemas.microsoft.com/office/powerpoint/2010/main" val="2492104938"/>
              </p:ext>
            </p:extLst>
          </p:nvPr>
        </p:nvGraphicFramePr>
        <p:xfrm>
          <a:off x="690563" y="1270000"/>
          <a:ext cx="7756525" cy="3743325"/>
        </p:xfrm>
        <a:graphic>
          <a:graphicData uri="http://schemas.openxmlformats.org/drawingml/2006/chart">
            <c:chart xmlns:c="http://schemas.openxmlformats.org/drawingml/2006/chart" xmlns:r="http://schemas.openxmlformats.org/officeDocument/2006/relationships" r:id="rId3"/>
          </a:graphicData>
        </a:graphic>
      </p:graphicFrame>
      <p:sp>
        <p:nvSpPr>
          <p:cNvPr id="43011" name="Rectangle 2"/>
          <p:cNvSpPr txBox="1">
            <a:spLocks noChangeArrowheads="1"/>
          </p:cNvSpPr>
          <p:nvPr/>
        </p:nvSpPr>
        <p:spPr bwMode="auto">
          <a:xfrm>
            <a:off x="695325" y="423863"/>
            <a:ext cx="7700963"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57824" fontAlgn="auto">
              <a:spcBef>
                <a:spcPts val="0"/>
              </a:spcBef>
              <a:spcAft>
                <a:spcPts val="0"/>
              </a:spcAft>
            </a:pPr>
            <a:r>
              <a:rPr lang="en-US" sz="2400" dirty="0">
                <a:solidFill>
                  <a:srgbClr val="00245D"/>
                </a:solidFill>
                <a:cs typeface="+mn-cs"/>
              </a:rPr>
              <a:t>Home Prices </a:t>
            </a:r>
            <a:r>
              <a:rPr lang="en-US" sz="2400" dirty="0" smtClean="0">
                <a:solidFill>
                  <a:srgbClr val="00245D"/>
                </a:solidFill>
                <a:cs typeface="+mn-cs"/>
              </a:rPr>
              <a:t>are Rising</a:t>
            </a:r>
            <a:endParaRPr lang="en-US" sz="2400" dirty="0">
              <a:solidFill>
                <a:srgbClr val="00245D"/>
              </a:solidFill>
              <a:cs typeface="+mn-cs"/>
            </a:endParaRPr>
          </a:p>
          <a:p>
            <a:pPr defTabSz="957824" fontAlgn="auto">
              <a:spcBef>
                <a:spcPts val="0"/>
              </a:spcBef>
              <a:spcAft>
                <a:spcPts val="0"/>
              </a:spcAft>
            </a:pPr>
            <a:r>
              <a:rPr lang="en-US" sz="1900" dirty="0" smtClean="0">
                <a:solidFill>
                  <a:srgbClr val="78A22F"/>
                </a:solidFill>
                <a:cs typeface="+mn-cs"/>
              </a:rPr>
              <a:t>Rebound driven by low mortgage rates and lack of inventory</a:t>
            </a:r>
            <a:endParaRPr lang="en-US" sz="1900" dirty="0">
              <a:solidFill>
                <a:srgbClr val="78A22F"/>
              </a:solidFill>
              <a:cs typeface="+mn-cs"/>
            </a:endParaRPr>
          </a:p>
        </p:txBody>
      </p:sp>
      <p:sp>
        <p:nvSpPr>
          <p:cNvPr id="43012" name="Text Box 19"/>
          <p:cNvSpPr txBox="1">
            <a:spLocks noChangeArrowheads="1"/>
          </p:cNvSpPr>
          <p:nvPr/>
        </p:nvSpPr>
        <p:spPr bwMode="auto">
          <a:xfrm>
            <a:off x="742950" y="5013325"/>
            <a:ext cx="7653338" cy="104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lIns="0" tIns="0" rIns="72000" anchor="ctr"/>
          <a:lstStyle>
            <a:lvl1pPr marL="177800" indent="-1778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57824" eaLnBrk="1" fontAlgn="auto" hangingPunct="1">
              <a:spcBef>
                <a:spcPct val="50000"/>
              </a:spcBef>
              <a:spcAft>
                <a:spcPts val="0"/>
              </a:spcAft>
              <a:buClr>
                <a:srgbClr val="00245D"/>
              </a:buClr>
              <a:buSzPct val="120000"/>
              <a:buFont typeface="Wingdings" pitchFamily="2" charset="2"/>
              <a:buChar char="§"/>
            </a:pPr>
            <a:r>
              <a:rPr lang="en-US" dirty="0" smtClean="0">
                <a:solidFill>
                  <a:srgbClr val="50534D"/>
                </a:solidFill>
                <a:cs typeface="Times New Roman" pitchFamily="18" charset="0"/>
              </a:rPr>
              <a:t>Home price growth has been positive for over a year according to the 12-month average of the NAR Index.  Price growth has been positive for seven months according to the Case-</a:t>
            </a:r>
            <a:r>
              <a:rPr lang="en-US" dirty="0" err="1" smtClean="0">
                <a:solidFill>
                  <a:srgbClr val="50534D"/>
                </a:solidFill>
                <a:cs typeface="Times New Roman" pitchFamily="18" charset="0"/>
              </a:rPr>
              <a:t>Shiller</a:t>
            </a:r>
            <a:r>
              <a:rPr lang="en-US" dirty="0" smtClean="0">
                <a:solidFill>
                  <a:srgbClr val="50534D"/>
                </a:solidFill>
                <a:cs typeface="Times New Roman" pitchFamily="18" charset="0"/>
              </a:rPr>
              <a:t> Index.</a:t>
            </a:r>
            <a:endParaRPr lang="en-US" dirty="0">
              <a:solidFill>
                <a:srgbClr val="50534D"/>
              </a:solidFill>
              <a:cs typeface="Times New Roman" pitchFamily="18" charset="0"/>
            </a:endParaRPr>
          </a:p>
          <a:p>
            <a:pPr defTabSz="957824" eaLnBrk="1" fontAlgn="auto" hangingPunct="1">
              <a:spcBef>
                <a:spcPct val="50000"/>
              </a:spcBef>
              <a:spcAft>
                <a:spcPts val="0"/>
              </a:spcAft>
              <a:buClr>
                <a:srgbClr val="00245D"/>
              </a:buClr>
              <a:buSzPct val="120000"/>
              <a:buFont typeface="Wingdings" pitchFamily="2" charset="2"/>
              <a:buChar char="§"/>
            </a:pPr>
            <a:r>
              <a:rPr lang="en-US" dirty="0">
                <a:solidFill>
                  <a:srgbClr val="50534D"/>
                </a:solidFill>
                <a:cs typeface="Times New Roman" pitchFamily="18" charset="0"/>
              </a:rPr>
              <a:t>While prices seemed to turn a corner in early 2010 before falling further over the past two years, that </a:t>
            </a:r>
            <a:r>
              <a:rPr lang="en-US" dirty="0" smtClean="0">
                <a:solidFill>
                  <a:srgbClr val="50534D"/>
                </a:solidFill>
                <a:cs typeface="Times New Roman" pitchFamily="18" charset="0"/>
              </a:rPr>
              <a:t>seems less </a:t>
            </a:r>
            <a:r>
              <a:rPr lang="en-US" dirty="0">
                <a:solidFill>
                  <a:srgbClr val="50534D"/>
                </a:solidFill>
                <a:cs typeface="Times New Roman" pitchFamily="18" charset="0"/>
              </a:rPr>
              <a:t>likely this time around: the supply of for-sale housing has begun to drop and housing starts are </a:t>
            </a:r>
            <a:r>
              <a:rPr lang="en-US" dirty="0" smtClean="0">
                <a:solidFill>
                  <a:srgbClr val="50534D"/>
                </a:solidFill>
                <a:cs typeface="Times New Roman" pitchFamily="18" charset="0"/>
              </a:rPr>
              <a:t>positive</a:t>
            </a:r>
            <a:r>
              <a:rPr lang="en-US" dirty="0">
                <a:solidFill>
                  <a:srgbClr val="50534D"/>
                </a:solidFill>
                <a:cs typeface="Times New Roman" pitchFamily="18" charset="0"/>
              </a:rPr>
              <a:t>.</a:t>
            </a:r>
          </a:p>
        </p:txBody>
      </p:sp>
      <p:sp>
        <p:nvSpPr>
          <p:cNvPr id="43013" name="Text Box 3"/>
          <p:cNvSpPr txBox="1">
            <a:spLocks noChangeArrowheads="1"/>
          </p:cNvSpPr>
          <p:nvPr/>
        </p:nvSpPr>
        <p:spPr bwMode="auto">
          <a:xfrm>
            <a:off x="822325" y="6111875"/>
            <a:ext cx="770096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36000" tIns="36000" rIns="36000" bIns="36000"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57824" fontAlgn="auto">
              <a:spcBef>
                <a:spcPts val="0"/>
              </a:spcBef>
              <a:spcAft>
                <a:spcPts val="0"/>
              </a:spcAft>
            </a:pPr>
            <a:r>
              <a:rPr lang="en-GB" sz="800" dirty="0">
                <a:solidFill>
                  <a:srgbClr val="50534D"/>
                </a:solidFill>
                <a:cs typeface="+mn-cs"/>
              </a:rPr>
              <a:t>Source: </a:t>
            </a:r>
            <a:r>
              <a:rPr lang="en-US" sz="800" dirty="0">
                <a:solidFill>
                  <a:srgbClr val="50534D"/>
                </a:solidFill>
                <a:cs typeface="+mn-cs"/>
              </a:rPr>
              <a:t>Economy.com				               	Case-</a:t>
            </a:r>
            <a:r>
              <a:rPr lang="en-US" sz="800" dirty="0" err="1">
                <a:solidFill>
                  <a:srgbClr val="50534D"/>
                </a:solidFill>
                <a:cs typeface="+mn-cs"/>
              </a:rPr>
              <a:t>Shiller</a:t>
            </a:r>
            <a:r>
              <a:rPr lang="en-US" sz="800" dirty="0">
                <a:solidFill>
                  <a:srgbClr val="50534D"/>
                </a:solidFill>
                <a:cs typeface="+mn-cs"/>
              </a:rPr>
              <a:t> data through </a:t>
            </a:r>
            <a:r>
              <a:rPr lang="en-US" sz="800" dirty="0" smtClean="0">
                <a:solidFill>
                  <a:srgbClr val="50534D"/>
                </a:solidFill>
                <a:cs typeface="+mn-cs"/>
              </a:rPr>
              <a:t>January 2013</a:t>
            </a:r>
            <a:endParaRPr lang="en-US" sz="800" dirty="0">
              <a:solidFill>
                <a:srgbClr val="50534D"/>
              </a:solidFill>
              <a:cs typeface="+mn-cs"/>
            </a:endParaRPr>
          </a:p>
          <a:p>
            <a:pPr defTabSz="957824" fontAlgn="auto">
              <a:spcBef>
                <a:spcPts val="0"/>
              </a:spcBef>
              <a:spcAft>
                <a:spcPts val="0"/>
              </a:spcAft>
            </a:pPr>
            <a:r>
              <a:rPr lang="en-US" sz="800" dirty="0">
                <a:solidFill>
                  <a:srgbClr val="50534D"/>
                </a:solidFill>
                <a:cs typeface="+mn-cs"/>
              </a:rPr>
              <a:t>						NAR data through </a:t>
            </a:r>
            <a:r>
              <a:rPr lang="en-US" sz="800" dirty="0" smtClean="0">
                <a:solidFill>
                  <a:srgbClr val="50534D"/>
                </a:solidFill>
                <a:cs typeface="+mn-cs"/>
              </a:rPr>
              <a:t>February 2013</a:t>
            </a:r>
            <a:endParaRPr lang="en-US" sz="800" dirty="0">
              <a:solidFill>
                <a:srgbClr val="50534D"/>
              </a:solidFill>
              <a:cs typeface="+mn-cs"/>
            </a:endParaRPr>
          </a:p>
        </p:txBody>
      </p:sp>
    </p:spTree>
    <p:extLst>
      <p:ext uri="{BB962C8B-B14F-4D97-AF65-F5344CB8AC3E}">
        <p14:creationId xmlns:p14="http://schemas.microsoft.com/office/powerpoint/2010/main" val="32551159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850" y="980728"/>
            <a:ext cx="8496300" cy="45719"/>
          </a:xfrm>
        </p:spPr>
        <p:txBody>
          <a:bodyPr>
            <a:normAutofit fontScale="90000"/>
          </a:bodyPr>
          <a:lstStyle/>
          <a:p>
            <a:r>
              <a:rPr lang="en-US" dirty="0" smtClean="0"/>
              <a:t/>
            </a:r>
            <a:br>
              <a:rPr lang="en-US" dirty="0" smtClean="0"/>
            </a:br>
            <a:r>
              <a:rPr lang="en-US" sz="3300" dirty="0" smtClean="0"/>
              <a:t>PRIT Core Fund Asset Allocation Targets </a:t>
            </a:r>
            <a:br>
              <a:rPr lang="en-US" sz="3300" dirty="0" smtClean="0"/>
            </a:br>
            <a:endParaRPr lang="en-US" sz="3300" dirty="0"/>
          </a:p>
        </p:txBody>
      </p:sp>
      <p:sp>
        <p:nvSpPr>
          <p:cNvPr id="2" name="Content Placeholder 1"/>
          <p:cNvSpPr>
            <a:spLocks noGrp="1"/>
          </p:cNvSpPr>
          <p:nvPr>
            <p:ph idx="1"/>
          </p:nvPr>
        </p:nvSpPr>
        <p:spPr/>
        <p:txBody>
          <a:bodyPr/>
          <a:lstStyle/>
          <a:p>
            <a:pPr indent="0">
              <a:buNone/>
            </a:pPr>
            <a:r>
              <a:rPr lang="en-US" dirty="0"/>
              <a:t> </a:t>
            </a:r>
          </a:p>
        </p:txBody>
      </p:sp>
      <p:graphicFrame>
        <p:nvGraphicFramePr>
          <p:cNvPr id="5" name="Content Placeholder 5"/>
          <p:cNvGraphicFramePr>
            <a:graphicFrameLocks/>
          </p:cNvGraphicFramePr>
          <p:nvPr>
            <p:extLst>
              <p:ext uri="{D42A27DB-BD31-4B8C-83A1-F6EECF244321}">
                <p14:modId xmlns:p14="http://schemas.microsoft.com/office/powerpoint/2010/main" val="3386644688"/>
              </p:ext>
            </p:extLst>
          </p:nvPr>
        </p:nvGraphicFramePr>
        <p:xfrm>
          <a:off x="1259632" y="692696"/>
          <a:ext cx="6477001" cy="5858109"/>
        </p:xfrm>
        <a:graphic>
          <a:graphicData uri="http://schemas.openxmlformats.org/drawingml/2006/table">
            <a:tbl>
              <a:tblPr>
                <a:tableStyleId>{5C22544A-7EE6-4342-B048-85BDC9FD1C3A}</a:tableStyleId>
              </a:tblPr>
              <a:tblGrid>
                <a:gridCol w="4066387"/>
                <a:gridCol w="1205307"/>
                <a:gridCol w="1205307"/>
              </a:tblGrid>
              <a:tr h="243777">
                <a:tc>
                  <a:txBody>
                    <a:bodyPr/>
                    <a:lstStyle/>
                    <a:p>
                      <a:pPr algn="l" fontAlgn="b"/>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b="1" u="none" strike="noStrike" dirty="0" smtClean="0">
                          <a:solidFill>
                            <a:srgbClr val="002060"/>
                          </a:solidFill>
                          <a:effectLst/>
                          <a:latin typeface="Calibri" pitchFamily="34" charset="0"/>
                          <a:cs typeface="Calibri" pitchFamily="34" charset="0"/>
                        </a:rPr>
                        <a:t>2012</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b="1" u="none" strike="noStrike" dirty="0" smtClean="0">
                          <a:solidFill>
                            <a:srgbClr val="002060"/>
                          </a:solidFill>
                          <a:effectLst/>
                          <a:latin typeface="Calibri" pitchFamily="34" charset="0"/>
                          <a:cs typeface="Calibri" pitchFamily="34" charset="0"/>
                        </a:rPr>
                        <a:t>2013</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U.S. Large Cap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c>
                  <a:txBody>
                    <a:bodyPr/>
                    <a:lstStyle/>
                    <a:p>
                      <a:pPr algn="r" fontAlgn="b"/>
                      <a:r>
                        <a:rPr lang="en-US" sz="1600" u="none" strike="noStrike" dirty="0">
                          <a:solidFill>
                            <a:srgbClr val="002060"/>
                          </a:solidFill>
                          <a:effectLst/>
                          <a:latin typeface="Calibri" pitchFamily="34" charset="0"/>
                          <a:cs typeface="Calibri" pitchFamily="34" charset="0"/>
                        </a:rPr>
                        <a:t>15%</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c>
                  <a:txBody>
                    <a:bodyPr/>
                    <a:lstStyle/>
                    <a:p>
                      <a:pPr algn="r" fontAlgn="b"/>
                      <a:r>
                        <a:rPr lang="en-US" sz="1600" u="none" strike="noStrike" dirty="0">
                          <a:solidFill>
                            <a:srgbClr val="002060"/>
                          </a:solidFill>
                          <a:effectLst/>
                          <a:latin typeface="Calibri" pitchFamily="34" charset="0"/>
                          <a:cs typeface="Calibri" pitchFamily="34" charset="0"/>
                        </a:rPr>
                        <a:t>15%</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U.S. Small/Mid Cap</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4%</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4%</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International</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c>
                  <a:txBody>
                    <a:bodyPr/>
                    <a:lstStyle/>
                    <a:p>
                      <a:pPr algn="r" fontAlgn="b"/>
                      <a:r>
                        <a:rPr lang="en-US" sz="1600" u="none" strike="noStrike" dirty="0">
                          <a:solidFill>
                            <a:srgbClr val="002060"/>
                          </a:solidFill>
                          <a:effectLst/>
                          <a:latin typeface="Calibri" pitchFamily="34" charset="0"/>
                          <a:cs typeface="Calibri" pitchFamily="34" charset="0"/>
                        </a:rPr>
                        <a:t>17%</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c>
                  <a:txBody>
                    <a:bodyPr/>
                    <a:lstStyle/>
                    <a:p>
                      <a:pPr algn="r" fontAlgn="b"/>
                      <a:r>
                        <a:rPr lang="en-US" sz="1600" u="none" strike="noStrike" dirty="0">
                          <a:solidFill>
                            <a:srgbClr val="002060"/>
                          </a:solidFill>
                          <a:effectLst/>
                          <a:latin typeface="Calibri" pitchFamily="34" charset="0"/>
                          <a:cs typeface="Calibri" pitchFamily="34" charset="0"/>
                        </a:rPr>
                        <a:t>17%</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Emerging Markets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7%</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7%</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r>
              <a:tr h="243777">
                <a:tc>
                  <a:txBody>
                    <a:bodyPr/>
                    <a:lstStyle/>
                    <a:p>
                      <a:pPr algn="l" fontAlgn="b"/>
                      <a:r>
                        <a:rPr lang="en-US" sz="1600" b="1" u="none" strike="noStrike" dirty="0">
                          <a:solidFill>
                            <a:srgbClr val="002060"/>
                          </a:solidFill>
                          <a:effectLst/>
                          <a:latin typeface="Calibri" pitchFamily="34" charset="0"/>
                          <a:cs typeface="Calibri" pitchFamily="34" charset="0"/>
                        </a:rPr>
                        <a:t>Total Global Equity         </a:t>
                      </a:r>
                      <a:endParaRPr lang="en-US" sz="1600" b="1" i="1"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43%</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43%</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solidFill>
                      <a:schemeClr val="bg1"/>
                    </a:solid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Core Bonds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10%</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10%</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solidFill>
                      <a:schemeClr val="bg1"/>
                    </a:solid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TIPS</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3%</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3%</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r>
              <a:tr h="243777">
                <a:tc>
                  <a:txBody>
                    <a:bodyPr/>
                    <a:lstStyle/>
                    <a:p>
                      <a:pPr algn="l" fontAlgn="b"/>
                      <a:r>
                        <a:rPr lang="en-US" sz="1600" b="1" u="none" strike="noStrike" dirty="0">
                          <a:solidFill>
                            <a:srgbClr val="002060"/>
                          </a:solidFill>
                          <a:effectLst/>
                          <a:latin typeface="Calibri" pitchFamily="34" charset="0"/>
                          <a:cs typeface="Calibri" pitchFamily="34" charset="0"/>
                        </a:rPr>
                        <a:t>Total Core Fixed Income         </a:t>
                      </a:r>
                      <a:endParaRPr lang="en-US" sz="1600" b="1" i="1"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13%</a:t>
                      </a:r>
                      <a:endParaRPr lang="en-US" sz="1600" b="1" i="1"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13%</a:t>
                      </a:r>
                      <a:endParaRPr lang="en-US" sz="1600" b="1" i="1"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solidFill>
                      <a:schemeClr val="bg1"/>
                    </a:solid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High Yield/Bank Loans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noFill/>
                  </a:tcPr>
                </a:tc>
                <a:tc>
                  <a:txBody>
                    <a:bodyPr/>
                    <a:lstStyle/>
                    <a:p>
                      <a:pPr algn="r" fontAlgn="b"/>
                      <a:r>
                        <a:rPr lang="en-US" sz="1600" u="none" strike="noStrike" dirty="0">
                          <a:solidFill>
                            <a:srgbClr val="002060"/>
                          </a:solidFill>
                          <a:effectLst/>
                          <a:latin typeface="Calibri" pitchFamily="34" charset="0"/>
                          <a:cs typeface="Calibri" pitchFamily="34" charset="0"/>
                        </a:rPr>
                        <a:t>3%</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noFill/>
                  </a:tcPr>
                </a:tc>
                <a:tc>
                  <a:txBody>
                    <a:bodyPr/>
                    <a:lstStyle/>
                    <a:p>
                      <a:pPr algn="r" fontAlgn="b"/>
                      <a:r>
                        <a:rPr lang="en-US" sz="1600" u="none" strike="noStrike" dirty="0">
                          <a:solidFill>
                            <a:srgbClr val="002060"/>
                          </a:solidFill>
                          <a:effectLst/>
                          <a:latin typeface="Calibri" pitchFamily="34" charset="0"/>
                          <a:cs typeface="Calibri" pitchFamily="34" charset="0"/>
                        </a:rPr>
                        <a:t>3%</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no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EMD (Dollar Denominated)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1%</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1%</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EMD (Local Currency)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c>
                  <a:txBody>
                    <a:bodyPr/>
                    <a:lstStyle/>
                    <a:p>
                      <a:pPr algn="r" fontAlgn="b"/>
                      <a:r>
                        <a:rPr lang="en-US" sz="1600" u="none" strike="noStrike" dirty="0">
                          <a:solidFill>
                            <a:srgbClr val="002060"/>
                          </a:solidFill>
                          <a:effectLst/>
                          <a:latin typeface="Calibri" pitchFamily="34" charset="0"/>
                          <a:cs typeface="Calibri" pitchFamily="34" charset="0"/>
                        </a:rPr>
                        <a:t>2%</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c>
                  <a:txBody>
                    <a:bodyPr/>
                    <a:lstStyle/>
                    <a:p>
                      <a:pPr algn="r" fontAlgn="b"/>
                      <a:r>
                        <a:rPr lang="en-US" sz="1600" u="none" strike="noStrike" dirty="0">
                          <a:solidFill>
                            <a:srgbClr val="002060"/>
                          </a:solidFill>
                          <a:effectLst/>
                          <a:latin typeface="Calibri" pitchFamily="34" charset="0"/>
                          <a:cs typeface="Calibri" pitchFamily="34" charset="0"/>
                        </a:rPr>
                        <a:t>2%</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Private Debt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c>
                  <a:txBody>
                    <a:bodyPr/>
                    <a:lstStyle/>
                    <a:p>
                      <a:pPr algn="r" fontAlgn="b"/>
                      <a:r>
                        <a:rPr lang="en-US" sz="1600" u="none" strike="noStrike" dirty="0">
                          <a:solidFill>
                            <a:srgbClr val="002060"/>
                          </a:solidFill>
                          <a:effectLst/>
                          <a:latin typeface="Calibri" pitchFamily="34" charset="0"/>
                          <a:cs typeface="Calibri" pitchFamily="34" charset="0"/>
                        </a:rPr>
                        <a:t>4%</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c>
                  <a:txBody>
                    <a:bodyPr/>
                    <a:lstStyle/>
                    <a:p>
                      <a:pPr algn="r" fontAlgn="b"/>
                      <a:r>
                        <a:rPr lang="en-US" sz="1600" u="none" strike="noStrike" dirty="0">
                          <a:solidFill>
                            <a:srgbClr val="002060"/>
                          </a:solidFill>
                          <a:effectLst/>
                          <a:latin typeface="Calibri" pitchFamily="34" charset="0"/>
                          <a:cs typeface="Calibri" pitchFamily="34" charset="0"/>
                        </a:rPr>
                        <a:t>4%</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noFill/>
                  </a:tcPr>
                </a:tc>
              </a:tr>
              <a:tr h="243777">
                <a:tc>
                  <a:txBody>
                    <a:bodyPr/>
                    <a:lstStyle/>
                    <a:p>
                      <a:pPr algn="l" fontAlgn="b"/>
                      <a:r>
                        <a:rPr lang="en-US" sz="1600" b="1" u="none" strike="noStrike" dirty="0">
                          <a:solidFill>
                            <a:srgbClr val="002060"/>
                          </a:solidFill>
                          <a:effectLst/>
                          <a:latin typeface="Calibri" pitchFamily="34" charset="0"/>
                          <a:cs typeface="Calibri" pitchFamily="34" charset="0"/>
                        </a:rPr>
                        <a:t>Total Value Added Fixed </a:t>
                      </a:r>
                      <a:r>
                        <a:rPr lang="en-US" sz="1600" b="1" u="none" strike="noStrike" dirty="0" smtClean="0">
                          <a:solidFill>
                            <a:srgbClr val="002060"/>
                          </a:solidFill>
                          <a:effectLst/>
                          <a:latin typeface="Calibri" pitchFamily="34" charset="0"/>
                          <a:cs typeface="Calibri" pitchFamily="34" charset="0"/>
                        </a:rPr>
                        <a:t>Income</a:t>
                      </a:r>
                      <a:endParaRPr lang="en-US" sz="1600" b="1" i="1"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10%</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10%</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solidFill>
                      <a:schemeClr val="bg1"/>
                    </a:solidFill>
                  </a:tcPr>
                </a:tc>
              </a:tr>
              <a:tr h="243777">
                <a:tc>
                  <a:txBody>
                    <a:bodyPr/>
                    <a:lstStyle/>
                    <a:p>
                      <a:pPr algn="l" fontAlgn="b"/>
                      <a:r>
                        <a:rPr lang="en-US" sz="1600" b="1" u="none" strike="noStrike" dirty="0">
                          <a:solidFill>
                            <a:srgbClr val="002060"/>
                          </a:solidFill>
                          <a:effectLst/>
                          <a:latin typeface="Calibri" pitchFamily="34" charset="0"/>
                          <a:cs typeface="Calibri" pitchFamily="34" charset="0"/>
                        </a:rPr>
                        <a:t>Private Equity</a:t>
                      </a:r>
                      <a:endParaRPr lang="en-US" sz="1600" b="1" i="1"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10%</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10%</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solidFill>
                      <a:schemeClr val="bg1"/>
                    </a:solidFill>
                  </a:tcPr>
                </a:tc>
              </a:tr>
              <a:tr h="243777">
                <a:tc>
                  <a:txBody>
                    <a:bodyPr/>
                    <a:lstStyle/>
                    <a:p>
                      <a:pPr algn="l" fontAlgn="b"/>
                      <a:r>
                        <a:rPr lang="en-US" sz="1600" b="1" u="none" strike="noStrike" dirty="0">
                          <a:solidFill>
                            <a:srgbClr val="002060"/>
                          </a:solidFill>
                          <a:effectLst/>
                          <a:latin typeface="Calibri" pitchFamily="34" charset="0"/>
                          <a:cs typeface="Calibri" pitchFamily="34" charset="0"/>
                        </a:rPr>
                        <a:t>Real Estate</a:t>
                      </a:r>
                      <a:endParaRPr lang="en-US" sz="1600" b="1" i="1"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10%</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10%</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r>
              <a:tr h="243777">
                <a:tc>
                  <a:txBody>
                    <a:bodyPr/>
                    <a:lstStyle/>
                    <a:p>
                      <a:pPr algn="l" fontAlgn="b"/>
                      <a:r>
                        <a:rPr lang="en-US" sz="1600" b="1" u="none" strike="noStrike" dirty="0">
                          <a:solidFill>
                            <a:srgbClr val="002060"/>
                          </a:solidFill>
                          <a:effectLst/>
                          <a:latin typeface="Calibri" pitchFamily="34" charset="0"/>
                          <a:cs typeface="Calibri" pitchFamily="34" charset="0"/>
                        </a:rPr>
                        <a:t>Timber</a:t>
                      </a:r>
                      <a:endParaRPr lang="en-US" sz="1600" b="1" i="1"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4%</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b="1" u="none" strike="noStrike" dirty="0">
                          <a:solidFill>
                            <a:srgbClr val="002060"/>
                          </a:solidFill>
                          <a:effectLst/>
                          <a:latin typeface="Calibri" pitchFamily="34" charset="0"/>
                          <a:cs typeface="Calibri" pitchFamily="34" charset="0"/>
                        </a:rPr>
                        <a:t>4%</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r>
              <a:tr h="243777">
                <a:tc>
                  <a:txBody>
                    <a:bodyPr/>
                    <a:lstStyle/>
                    <a:p>
                      <a:pPr algn="l" fontAlgn="b"/>
                      <a:r>
                        <a:rPr lang="en-US" sz="1600" b="1" u="none" strike="noStrike" dirty="0">
                          <a:solidFill>
                            <a:srgbClr val="002060"/>
                          </a:solidFill>
                          <a:effectLst/>
                          <a:latin typeface="Calibri" pitchFamily="34" charset="0"/>
                          <a:cs typeface="Calibri" pitchFamily="34" charset="0"/>
                        </a:rPr>
                        <a:t>Hedge Funds                       </a:t>
                      </a:r>
                      <a:endParaRPr lang="en-US" sz="1600" b="1" i="1"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noFill/>
                  </a:tcPr>
                </a:tc>
                <a:tc>
                  <a:txBody>
                    <a:bodyPr/>
                    <a:lstStyle/>
                    <a:p>
                      <a:pPr algn="r" fontAlgn="b"/>
                      <a:r>
                        <a:rPr lang="en-US" sz="1600" b="1" u="none" strike="noStrike" dirty="0">
                          <a:solidFill>
                            <a:srgbClr val="002060"/>
                          </a:solidFill>
                          <a:effectLst/>
                          <a:latin typeface="Calibri" pitchFamily="34" charset="0"/>
                          <a:cs typeface="Calibri" pitchFamily="34" charset="0"/>
                        </a:rPr>
                        <a:t>10%</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noFill/>
                  </a:tcPr>
                </a:tc>
                <a:tc>
                  <a:txBody>
                    <a:bodyPr/>
                    <a:lstStyle/>
                    <a:p>
                      <a:pPr algn="r" fontAlgn="b"/>
                      <a:r>
                        <a:rPr lang="en-US" sz="1600" b="1" u="none" strike="noStrike" dirty="0">
                          <a:solidFill>
                            <a:srgbClr val="002060"/>
                          </a:solidFill>
                          <a:effectLst/>
                          <a:latin typeface="Calibri" pitchFamily="34" charset="0"/>
                          <a:cs typeface="Calibri" pitchFamily="34" charset="0"/>
                        </a:rPr>
                        <a:t>10%</a:t>
                      </a:r>
                      <a:endParaRPr lang="en-US" sz="1600" b="1" i="0" u="none" strike="noStrike" dirty="0">
                        <a:solidFill>
                          <a:srgbClr val="002060"/>
                        </a:solidFill>
                        <a:effectLst/>
                        <a:latin typeface="Calibri" pitchFamily="34" charset="0"/>
                        <a:cs typeface="Calibri" pitchFamily="34" charset="0"/>
                      </a:endParaRPr>
                    </a:p>
                  </a:txBody>
                  <a:tcPr marL="6073" marR="6073" marT="6073" marB="0" anchor="b">
                    <a:lnB w="12700" cap="flat" cmpd="sng" algn="ctr">
                      <a:solidFill>
                        <a:schemeClr val="tx1"/>
                      </a:solidFill>
                      <a:prstDash val="solid"/>
                      <a:round/>
                      <a:headEnd type="none" w="med" len="med"/>
                      <a:tailEnd type="none" w="med" len="med"/>
                    </a:lnB>
                    <a:noFill/>
                  </a:tcPr>
                </a:tc>
              </a:tr>
              <a:tr h="65387">
                <a:tc>
                  <a:txBody>
                    <a:bodyPr/>
                    <a:lstStyle/>
                    <a:p>
                      <a:pPr algn="l" fontAlgn="b"/>
                      <a:endParaRPr lang="en-US" sz="400" b="0" i="1"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solidFill>
                      <a:schemeClr val="bg1"/>
                    </a:solidFill>
                  </a:tcPr>
                </a:tc>
                <a:tc>
                  <a:txBody>
                    <a:bodyPr/>
                    <a:lstStyle/>
                    <a:p>
                      <a:pPr algn="r" fontAlgn="b"/>
                      <a:endParaRPr lang="en-US" sz="400" b="0" i="0"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solidFill>
                      <a:schemeClr val="bg1"/>
                    </a:solidFill>
                  </a:tcPr>
                </a:tc>
                <a:tc>
                  <a:txBody>
                    <a:bodyPr/>
                    <a:lstStyle/>
                    <a:p>
                      <a:pPr algn="r" fontAlgn="b"/>
                      <a:endParaRPr lang="en-US" sz="400" b="0" i="0" u="none" strike="noStrike" dirty="0">
                        <a:solidFill>
                          <a:srgbClr val="002060"/>
                        </a:solidFill>
                        <a:effectLst/>
                        <a:latin typeface="Calibri" pitchFamily="34" charset="0"/>
                        <a:cs typeface="Calibri" pitchFamily="34" charset="0"/>
                      </a:endParaRPr>
                    </a:p>
                  </a:txBody>
                  <a:tcPr marL="6073" marR="6073" marT="6073" marB="0" anchor="b">
                    <a:lnT w="12700" cap="flat" cmpd="sng" algn="ctr">
                      <a:solidFill>
                        <a:schemeClr val="tx1"/>
                      </a:solidFill>
                      <a:prstDash val="solid"/>
                      <a:round/>
                      <a:headEnd type="none" w="med" len="med"/>
                      <a:tailEnd type="none" w="med" len="med"/>
                    </a:lnT>
                    <a:solidFill>
                      <a:schemeClr val="bg1"/>
                    </a:solid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5-7 Year Expected Return*</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rgbClr val="FFFF00"/>
                    </a:solidFill>
                  </a:tcPr>
                </a:tc>
                <a:tc>
                  <a:txBody>
                    <a:bodyPr/>
                    <a:lstStyle/>
                    <a:p>
                      <a:pPr algn="r" fontAlgn="b"/>
                      <a:r>
                        <a:rPr lang="en-US" sz="1600" u="none" strike="noStrike" dirty="0">
                          <a:solidFill>
                            <a:srgbClr val="002060"/>
                          </a:solidFill>
                          <a:effectLst/>
                          <a:latin typeface="Calibri" pitchFamily="34" charset="0"/>
                          <a:cs typeface="Calibri" pitchFamily="34" charset="0"/>
                        </a:rPr>
                        <a:t>7.9%</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rgbClr val="FFFF00"/>
                    </a:solidFill>
                  </a:tcPr>
                </a:tc>
                <a:tc>
                  <a:txBody>
                    <a:bodyPr/>
                    <a:lstStyle/>
                    <a:p>
                      <a:pPr algn="r" fontAlgn="b"/>
                      <a:r>
                        <a:rPr lang="en-US" sz="1600" u="none" strike="noStrike" dirty="0" smtClean="0">
                          <a:solidFill>
                            <a:srgbClr val="002060"/>
                          </a:solidFill>
                          <a:effectLst/>
                          <a:latin typeface="Calibri" pitchFamily="34" charset="0"/>
                          <a:cs typeface="Calibri" pitchFamily="34" charset="0"/>
                        </a:rPr>
                        <a:t>7.4%</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rgbClr val="FFFF00"/>
                    </a:solid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30 Year Expected Return*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rgbClr val="FFFF00"/>
                    </a:solidFill>
                  </a:tcPr>
                </a:tc>
                <a:tc>
                  <a:txBody>
                    <a:bodyPr/>
                    <a:lstStyle/>
                    <a:p>
                      <a:pPr algn="r" fontAlgn="b"/>
                      <a:r>
                        <a:rPr lang="en-US" sz="1600" u="none" strike="noStrike" dirty="0">
                          <a:solidFill>
                            <a:srgbClr val="002060"/>
                          </a:solidFill>
                          <a:effectLst/>
                          <a:latin typeface="Calibri" pitchFamily="34" charset="0"/>
                          <a:cs typeface="Calibri" pitchFamily="34" charset="0"/>
                        </a:rPr>
                        <a:t>8.4%</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rgbClr val="FFFF00"/>
                    </a:solidFill>
                  </a:tcPr>
                </a:tc>
                <a:tc>
                  <a:txBody>
                    <a:bodyPr/>
                    <a:lstStyle/>
                    <a:p>
                      <a:pPr algn="r" fontAlgn="b"/>
                      <a:r>
                        <a:rPr lang="en-US" sz="1600" u="none" strike="noStrike" dirty="0" smtClean="0">
                          <a:solidFill>
                            <a:srgbClr val="002060"/>
                          </a:solidFill>
                          <a:effectLst/>
                          <a:latin typeface="Calibri" pitchFamily="34" charset="0"/>
                          <a:cs typeface="Calibri" pitchFamily="34" charset="0"/>
                        </a:rPr>
                        <a:t>8.2%</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rgbClr val="FFFF00"/>
                    </a:solid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Risk (Std. Deviation)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12.1%</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smtClean="0">
                          <a:solidFill>
                            <a:srgbClr val="002060"/>
                          </a:solidFill>
                          <a:effectLst/>
                          <a:latin typeface="Calibri" pitchFamily="34" charset="0"/>
                          <a:cs typeface="Calibri" pitchFamily="34" charset="0"/>
                        </a:rPr>
                        <a:t>12.8%</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r>
              <a:tr h="243777">
                <a:tc>
                  <a:txBody>
                    <a:bodyPr/>
                    <a:lstStyle/>
                    <a:p>
                      <a:pPr algn="l" fontAlgn="b"/>
                      <a:r>
                        <a:rPr lang="en-US" sz="1600" u="none" strike="noStrike" dirty="0">
                          <a:solidFill>
                            <a:srgbClr val="002060"/>
                          </a:solidFill>
                          <a:effectLst/>
                          <a:latin typeface="Calibri" pitchFamily="34" charset="0"/>
                          <a:cs typeface="Calibri" pitchFamily="34" charset="0"/>
                        </a:rPr>
                        <a:t>Sharpe Ratio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                 0.55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r>
                        <a:rPr lang="en-US" sz="1600" u="none" strike="noStrike" dirty="0">
                          <a:solidFill>
                            <a:srgbClr val="002060"/>
                          </a:solidFill>
                          <a:effectLst/>
                          <a:latin typeface="Calibri" pitchFamily="34" charset="0"/>
                          <a:cs typeface="Calibri" pitchFamily="34" charset="0"/>
                        </a:rPr>
                        <a:t>                 </a:t>
                      </a:r>
                      <a:r>
                        <a:rPr lang="en-US" sz="1600" u="none" strike="noStrike" dirty="0" smtClean="0">
                          <a:solidFill>
                            <a:srgbClr val="002060"/>
                          </a:solidFill>
                          <a:effectLst/>
                          <a:latin typeface="Calibri" pitchFamily="34" charset="0"/>
                          <a:cs typeface="Calibri" pitchFamily="34" charset="0"/>
                        </a:rPr>
                        <a:t>0.52 </a:t>
                      </a:r>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r>
              <a:tr h="292990">
                <a:tc>
                  <a:txBody>
                    <a:bodyPr/>
                    <a:lstStyle/>
                    <a:p>
                      <a:pPr algn="l" fontAlgn="b"/>
                      <a:r>
                        <a:rPr lang="en-US" sz="1200" b="0" i="1" u="none" strike="noStrike" dirty="0" smtClean="0">
                          <a:solidFill>
                            <a:srgbClr val="002060"/>
                          </a:solidFill>
                          <a:effectLst/>
                          <a:latin typeface="Calibri" pitchFamily="34" charset="0"/>
                          <a:cs typeface="Calibri" pitchFamily="34" charset="0"/>
                        </a:rPr>
                        <a:t>*Expected Return amended February</a:t>
                      </a:r>
                      <a:r>
                        <a:rPr lang="en-US" sz="1200" b="0" i="1" u="none" strike="noStrike" baseline="0" dirty="0" smtClean="0">
                          <a:solidFill>
                            <a:srgbClr val="002060"/>
                          </a:solidFill>
                          <a:effectLst/>
                          <a:latin typeface="Calibri" pitchFamily="34" charset="0"/>
                          <a:cs typeface="Calibri" pitchFamily="34" charset="0"/>
                        </a:rPr>
                        <a:t> 5, 2013.</a:t>
                      </a:r>
                      <a:endParaRPr lang="en-US" sz="1200" b="0" i="1"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c>
                  <a:txBody>
                    <a:bodyPr/>
                    <a:lstStyle/>
                    <a:p>
                      <a:pPr algn="r" fontAlgn="b"/>
                      <a:endParaRPr lang="en-US" sz="1600" b="0" i="0" u="none" strike="noStrike" dirty="0">
                        <a:solidFill>
                          <a:srgbClr val="002060"/>
                        </a:solidFill>
                        <a:effectLst/>
                        <a:latin typeface="Calibri" pitchFamily="34" charset="0"/>
                        <a:cs typeface="Calibri" pitchFamily="34" charset="0"/>
                      </a:endParaRPr>
                    </a:p>
                  </a:txBody>
                  <a:tcPr marL="6073" marR="6073" marT="6073" marB="0" anchor="b">
                    <a:solidFill>
                      <a:schemeClr val="bg1"/>
                    </a:solidFill>
                  </a:tcPr>
                </a:tc>
              </a:tr>
            </a:tbl>
          </a:graphicData>
        </a:graphic>
      </p:graphicFrame>
    </p:spTree>
    <p:extLst>
      <p:ext uri="{BB962C8B-B14F-4D97-AF65-F5344CB8AC3E}">
        <p14:creationId xmlns:p14="http://schemas.microsoft.com/office/powerpoint/2010/main" val="1260278633"/>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txBox="1">
            <a:spLocks noChangeArrowheads="1"/>
          </p:cNvSpPr>
          <p:nvPr/>
        </p:nvSpPr>
        <p:spPr bwMode="auto">
          <a:xfrm>
            <a:off x="719138" y="423863"/>
            <a:ext cx="79089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57824" fontAlgn="auto">
              <a:spcBef>
                <a:spcPts val="0"/>
              </a:spcBef>
              <a:spcAft>
                <a:spcPts val="0"/>
              </a:spcAft>
            </a:pPr>
            <a:r>
              <a:rPr lang="en-US" sz="2400" dirty="0" smtClean="0">
                <a:solidFill>
                  <a:srgbClr val="00245D"/>
                </a:solidFill>
                <a:cs typeface="+mn-cs"/>
              </a:rPr>
              <a:t>Home Price Recovery by Metro</a:t>
            </a:r>
            <a:endParaRPr lang="en-US" sz="2400" dirty="0">
              <a:solidFill>
                <a:srgbClr val="00245D"/>
              </a:solidFill>
              <a:cs typeface="+mn-cs"/>
            </a:endParaRPr>
          </a:p>
          <a:p>
            <a:pPr defTabSz="957824" fontAlgn="auto">
              <a:spcBef>
                <a:spcPts val="0"/>
              </a:spcBef>
              <a:spcAft>
                <a:spcPts val="0"/>
              </a:spcAft>
            </a:pPr>
            <a:r>
              <a:rPr lang="en-US" sz="1900" dirty="0">
                <a:solidFill>
                  <a:srgbClr val="78A22F"/>
                </a:solidFill>
                <a:cs typeface="+mn-cs"/>
              </a:rPr>
              <a:t>Worst Hit Metros </a:t>
            </a:r>
            <a:r>
              <a:rPr lang="en-US" sz="1900" dirty="0" smtClean="0">
                <a:solidFill>
                  <a:srgbClr val="78A22F"/>
                </a:solidFill>
                <a:cs typeface="+mn-cs"/>
              </a:rPr>
              <a:t>See Strongest </a:t>
            </a:r>
            <a:r>
              <a:rPr lang="en-US" sz="1900" dirty="0">
                <a:solidFill>
                  <a:srgbClr val="78A22F"/>
                </a:solidFill>
                <a:cs typeface="+mn-cs"/>
              </a:rPr>
              <a:t>Price Growth</a:t>
            </a:r>
          </a:p>
        </p:txBody>
      </p:sp>
      <p:graphicFrame>
        <p:nvGraphicFramePr>
          <p:cNvPr id="27" name="Chart 26"/>
          <p:cNvGraphicFramePr>
            <a:graphicFrameLocks/>
          </p:cNvGraphicFramePr>
          <p:nvPr>
            <p:extLst>
              <p:ext uri="{D42A27DB-BD31-4B8C-83A1-F6EECF244321}">
                <p14:modId xmlns:p14="http://schemas.microsoft.com/office/powerpoint/2010/main" val="1382287303"/>
              </p:ext>
            </p:extLst>
          </p:nvPr>
        </p:nvGraphicFramePr>
        <p:xfrm>
          <a:off x="719139" y="1555552"/>
          <a:ext cx="7908924" cy="4318124"/>
        </p:xfrm>
        <a:graphic>
          <a:graphicData uri="http://schemas.openxmlformats.org/drawingml/2006/chart">
            <c:chart xmlns:c="http://schemas.openxmlformats.org/drawingml/2006/chart" xmlns:r="http://schemas.openxmlformats.org/officeDocument/2006/relationships" r:id="rId3"/>
          </a:graphicData>
        </a:graphic>
      </p:graphicFrame>
      <p:sp>
        <p:nvSpPr>
          <p:cNvPr id="28" name="Text Box 3"/>
          <p:cNvSpPr txBox="1">
            <a:spLocks noChangeArrowheads="1"/>
          </p:cNvSpPr>
          <p:nvPr/>
        </p:nvSpPr>
        <p:spPr bwMode="auto">
          <a:xfrm>
            <a:off x="669925" y="6015038"/>
            <a:ext cx="7700963"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36000" tIns="36000" rIns="36000" bIns="36000"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57824" fontAlgn="auto">
              <a:spcBef>
                <a:spcPts val="0"/>
              </a:spcBef>
              <a:spcAft>
                <a:spcPts val="0"/>
              </a:spcAft>
            </a:pPr>
            <a:r>
              <a:rPr lang="en-GB" sz="800" dirty="0">
                <a:solidFill>
                  <a:srgbClr val="50534D"/>
                </a:solidFill>
                <a:cs typeface="+mn-cs"/>
              </a:rPr>
              <a:t>Source: </a:t>
            </a:r>
            <a:r>
              <a:rPr lang="en-GB" sz="800" dirty="0" smtClean="0">
                <a:solidFill>
                  <a:srgbClr val="50534D"/>
                </a:solidFill>
                <a:cs typeface="+mn-cs"/>
              </a:rPr>
              <a:t>Case </a:t>
            </a:r>
            <a:r>
              <a:rPr lang="en-GB" sz="800" dirty="0" err="1" smtClean="0">
                <a:solidFill>
                  <a:srgbClr val="50534D"/>
                </a:solidFill>
                <a:cs typeface="+mn-cs"/>
              </a:rPr>
              <a:t>Shiller</a:t>
            </a:r>
            <a:r>
              <a:rPr lang="en-GB" sz="800" dirty="0" smtClean="0">
                <a:solidFill>
                  <a:srgbClr val="50534D"/>
                </a:solidFill>
                <a:cs typeface="+mn-cs"/>
              </a:rPr>
              <a:t>, </a:t>
            </a:r>
            <a:r>
              <a:rPr lang="en-US" sz="800" dirty="0" smtClean="0">
                <a:solidFill>
                  <a:srgbClr val="50534D"/>
                </a:solidFill>
                <a:cs typeface="+mn-cs"/>
              </a:rPr>
              <a:t>Economy.com		</a:t>
            </a:r>
            <a:r>
              <a:rPr lang="en-US" sz="800" dirty="0">
                <a:solidFill>
                  <a:srgbClr val="50534D"/>
                </a:solidFill>
                <a:cs typeface="+mn-cs"/>
              </a:rPr>
              <a:t>	                                                               	                          Data through </a:t>
            </a:r>
            <a:r>
              <a:rPr lang="en-US" sz="800" dirty="0" smtClean="0">
                <a:solidFill>
                  <a:srgbClr val="50534D"/>
                </a:solidFill>
                <a:cs typeface="+mn-cs"/>
              </a:rPr>
              <a:t>January 2013</a:t>
            </a:r>
            <a:endParaRPr lang="en-US" sz="800" dirty="0">
              <a:solidFill>
                <a:srgbClr val="50534D"/>
              </a:solidFill>
              <a:cs typeface="+mn-cs"/>
            </a:endParaRPr>
          </a:p>
        </p:txBody>
      </p:sp>
      <p:sp>
        <p:nvSpPr>
          <p:cNvPr id="47" name="TextBox 46"/>
          <p:cNvSpPr txBox="1"/>
          <p:nvPr/>
        </p:nvSpPr>
        <p:spPr>
          <a:xfrm>
            <a:off x="2880853" y="1250155"/>
            <a:ext cx="3706143" cy="307777"/>
          </a:xfrm>
          <a:prstGeom prst="rect">
            <a:avLst/>
          </a:prstGeom>
          <a:noFill/>
        </p:spPr>
        <p:txBody>
          <a:bodyPr wrap="none" rtlCol="0">
            <a:spAutoFit/>
          </a:bodyPr>
          <a:lstStyle/>
          <a:p>
            <a:pPr defTabSz="957824" fontAlgn="auto">
              <a:spcBef>
                <a:spcPts val="0"/>
              </a:spcBef>
              <a:spcAft>
                <a:spcPts val="0"/>
              </a:spcAft>
            </a:pPr>
            <a:r>
              <a:rPr lang="en-US" sz="1400" dirty="0" smtClean="0">
                <a:solidFill>
                  <a:srgbClr val="50534D"/>
                </a:solidFill>
                <a:latin typeface="Arial"/>
                <a:cs typeface="+mn-cs"/>
              </a:rPr>
              <a:t>Recovery: Trough to Current Price Recovery</a:t>
            </a:r>
            <a:endParaRPr lang="en-US" sz="1400" dirty="0">
              <a:solidFill>
                <a:srgbClr val="50534D"/>
              </a:solidFill>
              <a:latin typeface="Arial"/>
              <a:cs typeface="+mn-cs"/>
            </a:endParaRPr>
          </a:p>
        </p:txBody>
      </p:sp>
      <p:sp>
        <p:nvSpPr>
          <p:cNvPr id="70" name="TextBox 69"/>
          <p:cNvSpPr txBox="1"/>
          <p:nvPr/>
        </p:nvSpPr>
        <p:spPr>
          <a:xfrm>
            <a:off x="359045" y="2122397"/>
            <a:ext cx="400110" cy="3388107"/>
          </a:xfrm>
          <a:prstGeom prst="rect">
            <a:avLst/>
          </a:prstGeom>
          <a:noFill/>
        </p:spPr>
        <p:txBody>
          <a:bodyPr vert="vert270" wrap="none" rtlCol="0">
            <a:spAutoFit/>
          </a:bodyPr>
          <a:lstStyle/>
          <a:p>
            <a:pPr defTabSz="957824" fontAlgn="auto">
              <a:spcBef>
                <a:spcPts val="0"/>
              </a:spcBef>
              <a:spcAft>
                <a:spcPts val="0"/>
              </a:spcAft>
            </a:pPr>
            <a:r>
              <a:rPr lang="en-US" sz="1400" dirty="0" smtClean="0">
                <a:solidFill>
                  <a:srgbClr val="50534D"/>
                </a:solidFill>
                <a:latin typeface="Arial"/>
                <a:cs typeface="+mn-cs"/>
              </a:rPr>
              <a:t>Recession: Peak to Current Price Decline</a:t>
            </a:r>
            <a:endParaRPr lang="en-US" sz="1400" dirty="0">
              <a:solidFill>
                <a:srgbClr val="50534D"/>
              </a:solidFill>
              <a:latin typeface="Arial"/>
              <a:cs typeface="+mn-cs"/>
            </a:endParaRPr>
          </a:p>
        </p:txBody>
      </p:sp>
      <p:cxnSp>
        <p:nvCxnSpPr>
          <p:cNvPr id="17" name="Straight Connector 16"/>
          <p:cNvCxnSpPr/>
          <p:nvPr/>
        </p:nvCxnSpPr>
        <p:spPr>
          <a:xfrm flipV="1">
            <a:off x="4255845" y="3188472"/>
            <a:ext cx="264561" cy="2146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4672806" y="3340872"/>
            <a:ext cx="264561" cy="2146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3601422" y="3181456"/>
            <a:ext cx="264561" cy="2146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320118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3"/>
          <p:cNvGraphicFramePr>
            <a:graphicFrameLocks noGrp="1" noChangeAspect="1"/>
          </p:cNvGraphicFramePr>
          <p:nvPr>
            <p:ph type="chart" idx="1"/>
            <p:extLst>
              <p:ext uri="{D42A27DB-BD31-4B8C-83A1-F6EECF244321}">
                <p14:modId xmlns:p14="http://schemas.microsoft.com/office/powerpoint/2010/main" val="2453669669"/>
              </p:ext>
            </p:extLst>
          </p:nvPr>
        </p:nvGraphicFramePr>
        <p:xfrm>
          <a:off x="492125" y="1119188"/>
          <a:ext cx="8143875" cy="4392612"/>
        </p:xfrm>
        <a:graphic>
          <a:graphicData uri="http://schemas.openxmlformats.org/drawingml/2006/chart">
            <c:chart xmlns:c="http://schemas.openxmlformats.org/drawingml/2006/chart" xmlns:r="http://schemas.openxmlformats.org/officeDocument/2006/relationships" r:id="rId2"/>
          </a:graphicData>
        </a:graphic>
      </p:graphicFrame>
      <p:sp>
        <p:nvSpPr>
          <p:cNvPr id="14340" name="Text Box 5"/>
          <p:cNvSpPr txBox="1">
            <a:spLocks noChangeArrowheads="1"/>
          </p:cNvSpPr>
          <p:nvPr/>
        </p:nvSpPr>
        <p:spPr bwMode="auto">
          <a:xfrm>
            <a:off x="766763" y="5595938"/>
            <a:ext cx="3313112"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spAutoFit/>
          </a:bodyPr>
          <a:lstStyle>
            <a:lvl1pPr>
              <a:defRPr sz="1000">
                <a:solidFill>
                  <a:schemeClr val="tx1"/>
                </a:solidFill>
                <a:latin typeface="Arial" pitchFamily="34" charset="0"/>
              </a:defRPr>
            </a:lvl1pPr>
            <a:lvl2pPr marL="742950" indent="-285750">
              <a:defRPr sz="1000">
                <a:solidFill>
                  <a:schemeClr val="tx1"/>
                </a:solidFill>
                <a:latin typeface="Arial" pitchFamily="34" charset="0"/>
              </a:defRPr>
            </a:lvl2pPr>
            <a:lvl3pPr marL="1143000" indent="-228600">
              <a:defRPr sz="1000">
                <a:solidFill>
                  <a:schemeClr val="tx1"/>
                </a:solidFill>
                <a:latin typeface="Arial" pitchFamily="34" charset="0"/>
              </a:defRPr>
            </a:lvl3pPr>
            <a:lvl4pPr marL="1600200" indent="-228600">
              <a:defRPr sz="1000">
                <a:solidFill>
                  <a:schemeClr val="tx1"/>
                </a:solidFill>
                <a:latin typeface="Arial" pitchFamily="34" charset="0"/>
              </a:defRPr>
            </a:lvl4pPr>
            <a:lvl5pPr marL="2057400" indent="-228600">
              <a:defRPr sz="1000">
                <a:solidFill>
                  <a:schemeClr val="tx1"/>
                </a:solidFill>
                <a:latin typeface="Arial" pitchFamily="34" charset="0"/>
              </a:defRPr>
            </a:lvl5pPr>
            <a:lvl6pPr marL="2514600" indent="-228600" algn="ctr" eaLnBrk="0" fontAlgn="base" hangingPunct="0">
              <a:spcBef>
                <a:spcPct val="0"/>
              </a:spcBef>
              <a:spcAft>
                <a:spcPct val="0"/>
              </a:spcAft>
              <a:defRPr sz="1000">
                <a:solidFill>
                  <a:schemeClr val="tx1"/>
                </a:solidFill>
                <a:latin typeface="Arial" pitchFamily="34" charset="0"/>
              </a:defRPr>
            </a:lvl6pPr>
            <a:lvl7pPr marL="2971800" indent="-228600" algn="ctr" eaLnBrk="0" fontAlgn="base" hangingPunct="0">
              <a:spcBef>
                <a:spcPct val="0"/>
              </a:spcBef>
              <a:spcAft>
                <a:spcPct val="0"/>
              </a:spcAft>
              <a:defRPr sz="1000">
                <a:solidFill>
                  <a:schemeClr val="tx1"/>
                </a:solidFill>
                <a:latin typeface="Arial" pitchFamily="34" charset="0"/>
              </a:defRPr>
            </a:lvl7pPr>
            <a:lvl8pPr marL="3429000" indent="-228600" algn="ctr" eaLnBrk="0" fontAlgn="base" hangingPunct="0">
              <a:spcBef>
                <a:spcPct val="0"/>
              </a:spcBef>
              <a:spcAft>
                <a:spcPct val="0"/>
              </a:spcAft>
              <a:defRPr sz="1000">
                <a:solidFill>
                  <a:schemeClr val="tx1"/>
                </a:solidFill>
                <a:latin typeface="Arial" pitchFamily="34" charset="0"/>
              </a:defRPr>
            </a:lvl8pPr>
            <a:lvl9pPr marL="3886200" indent="-228600" algn="ctr" eaLnBrk="0" fontAlgn="base" hangingPunct="0">
              <a:spcBef>
                <a:spcPct val="0"/>
              </a:spcBef>
              <a:spcAft>
                <a:spcPct val="0"/>
              </a:spcAft>
              <a:defRPr sz="1000">
                <a:solidFill>
                  <a:schemeClr val="tx1"/>
                </a:solidFill>
                <a:latin typeface="Arial" pitchFamily="34" charset="0"/>
              </a:defRPr>
            </a:lvl9pPr>
          </a:lstStyle>
          <a:p>
            <a:pPr defTabSz="957824" fontAlgn="auto">
              <a:spcBef>
                <a:spcPts val="0"/>
              </a:spcBef>
              <a:spcAft>
                <a:spcPts val="0"/>
              </a:spcAft>
            </a:pPr>
            <a:r>
              <a:rPr lang="en-US" sz="1200" dirty="0">
                <a:solidFill>
                  <a:srgbClr val="50534D"/>
                </a:solidFill>
                <a:cs typeface="+mn-cs"/>
              </a:rPr>
              <a:t>*Four-quarter same-store NOI growth/decline.  </a:t>
            </a:r>
          </a:p>
        </p:txBody>
      </p:sp>
      <p:sp>
        <p:nvSpPr>
          <p:cNvPr id="14341" name="Line 6"/>
          <p:cNvSpPr>
            <a:spLocks noChangeShapeType="1"/>
          </p:cNvSpPr>
          <p:nvPr/>
        </p:nvSpPr>
        <p:spPr bwMode="auto">
          <a:xfrm flipV="1">
            <a:off x="7283302" y="1169729"/>
            <a:ext cx="0" cy="3429000"/>
          </a:xfrm>
          <a:prstGeom prst="line">
            <a:avLst/>
          </a:prstGeom>
          <a:noFill/>
          <a:ln w="635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nchor="ctr">
            <a:spAutoFit/>
          </a:bodyPr>
          <a:lstStyle/>
          <a:p>
            <a:pPr defTabSz="957824" fontAlgn="auto">
              <a:spcBef>
                <a:spcPts val="0"/>
              </a:spcBef>
              <a:spcAft>
                <a:spcPts val="0"/>
              </a:spcAft>
            </a:pPr>
            <a:endParaRPr lang="en-US" sz="1900">
              <a:solidFill>
                <a:srgbClr val="50534D"/>
              </a:solidFill>
              <a:latin typeface="Arial"/>
              <a:cs typeface="+mn-cs"/>
            </a:endParaRPr>
          </a:p>
        </p:txBody>
      </p:sp>
      <p:sp>
        <p:nvSpPr>
          <p:cNvPr id="14342" name="Text Box 7"/>
          <p:cNvSpPr txBox="1">
            <a:spLocks noChangeArrowheads="1"/>
          </p:cNvSpPr>
          <p:nvPr/>
        </p:nvSpPr>
        <p:spPr bwMode="auto">
          <a:xfrm>
            <a:off x="7620000" y="1582368"/>
            <a:ext cx="7433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rIns="72000">
            <a:spAutoFit/>
          </a:bodyPr>
          <a:lstStyle>
            <a:lvl1pPr>
              <a:defRPr sz="1000">
                <a:solidFill>
                  <a:schemeClr val="tx1"/>
                </a:solidFill>
                <a:latin typeface="Arial" pitchFamily="34" charset="0"/>
              </a:defRPr>
            </a:lvl1pPr>
            <a:lvl2pPr marL="742950" indent="-285750">
              <a:defRPr sz="1000">
                <a:solidFill>
                  <a:schemeClr val="tx1"/>
                </a:solidFill>
                <a:latin typeface="Arial" pitchFamily="34" charset="0"/>
              </a:defRPr>
            </a:lvl2pPr>
            <a:lvl3pPr marL="1143000" indent="-228600">
              <a:defRPr sz="1000">
                <a:solidFill>
                  <a:schemeClr val="tx1"/>
                </a:solidFill>
                <a:latin typeface="Arial" pitchFamily="34" charset="0"/>
              </a:defRPr>
            </a:lvl3pPr>
            <a:lvl4pPr marL="1600200" indent="-228600">
              <a:defRPr sz="1000">
                <a:solidFill>
                  <a:schemeClr val="tx1"/>
                </a:solidFill>
                <a:latin typeface="Arial" pitchFamily="34" charset="0"/>
              </a:defRPr>
            </a:lvl4pPr>
            <a:lvl5pPr marL="2057400" indent="-228600">
              <a:defRPr sz="1000">
                <a:solidFill>
                  <a:schemeClr val="tx1"/>
                </a:solidFill>
                <a:latin typeface="Arial" pitchFamily="34" charset="0"/>
              </a:defRPr>
            </a:lvl5pPr>
            <a:lvl6pPr marL="2514600" indent="-228600" algn="ctr" eaLnBrk="0" fontAlgn="base" hangingPunct="0">
              <a:spcBef>
                <a:spcPct val="0"/>
              </a:spcBef>
              <a:spcAft>
                <a:spcPct val="0"/>
              </a:spcAft>
              <a:defRPr sz="1000">
                <a:solidFill>
                  <a:schemeClr val="tx1"/>
                </a:solidFill>
                <a:latin typeface="Arial" pitchFamily="34" charset="0"/>
              </a:defRPr>
            </a:lvl6pPr>
            <a:lvl7pPr marL="2971800" indent="-228600" algn="ctr" eaLnBrk="0" fontAlgn="base" hangingPunct="0">
              <a:spcBef>
                <a:spcPct val="0"/>
              </a:spcBef>
              <a:spcAft>
                <a:spcPct val="0"/>
              </a:spcAft>
              <a:defRPr sz="1000">
                <a:solidFill>
                  <a:schemeClr val="tx1"/>
                </a:solidFill>
                <a:latin typeface="Arial" pitchFamily="34" charset="0"/>
              </a:defRPr>
            </a:lvl7pPr>
            <a:lvl8pPr marL="3429000" indent="-228600" algn="ctr" eaLnBrk="0" fontAlgn="base" hangingPunct="0">
              <a:spcBef>
                <a:spcPct val="0"/>
              </a:spcBef>
              <a:spcAft>
                <a:spcPct val="0"/>
              </a:spcAft>
              <a:defRPr sz="1000">
                <a:solidFill>
                  <a:schemeClr val="tx1"/>
                </a:solidFill>
                <a:latin typeface="Arial" pitchFamily="34" charset="0"/>
              </a:defRPr>
            </a:lvl8pPr>
            <a:lvl9pPr marL="3886200" indent="-228600" algn="ctr" eaLnBrk="0" fontAlgn="base" hangingPunct="0">
              <a:spcBef>
                <a:spcPct val="0"/>
              </a:spcBef>
              <a:spcAft>
                <a:spcPct val="0"/>
              </a:spcAft>
              <a:defRPr sz="1000">
                <a:solidFill>
                  <a:schemeClr val="tx1"/>
                </a:solidFill>
                <a:latin typeface="Arial" pitchFamily="34" charset="0"/>
              </a:defRPr>
            </a:lvl9pPr>
          </a:lstStyle>
          <a:p>
            <a:pPr defTabSz="957824" fontAlgn="auto">
              <a:spcBef>
                <a:spcPts val="0"/>
              </a:spcBef>
              <a:spcAft>
                <a:spcPts val="0"/>
              </a:spcAft>
            </a:pPr>
            <a:r>
              <a:rPr lang="en-US" sz="1200">
                <a:solidFill>
                  <a:srgbClr val="50534D"/>
                </a:solidFill>
                <a:cs typeface="+mn-cs"/>
              </a:rPr>
              <a:t>Forecast</a:t>
            </a:r>
          </a:p>
        </p:txBody>
      </p:sp>
      <p:sp>
        <p:nvSpPr>
          <p:cNvPr id="14343" name="Text Box 4"/>
          <p:cNvSpPr txBox="1">
            <a:spLocks noChangeArrowheads="1"/>
          </p:cNvSpPr>
          <p:nvPr/>
        </p:nvSpPr>
        <p:spPr bwMode="auto">
          <a:xfrm>
            <a:off x="690563" y="5943600"/>
            <a:ext cx="7843837" cy="246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72000" rIns="72000">
            <a:spAutoFit/>
          </a:bodyPr>
          <a:lstStyle>
            <a:lvl1pPr>
              <a:tabLst>
                <a:tab pos="7602538" algn="r"/>
              </a:tabLst>
              <a:defRPr sz="1000">
                <a:solidFill>
                  <a:schemeClr val="tx1"/>
                </a:solidFill>
                <a:latin typeface="Arial" pitchFamily="34" charset="0"/>
              </a:defRPr>
            </a:lvl1pPr>
            <a:lvl2pPr marL="742950" indent="-285750">
              <a:tabLst>
                <a:tab pos="7602538" algn="r"/>
              </a:tabLst>
              <a:defRPr sz="1000">
                <a:solidFill>
                  <a:schemeClr val="tx1"/>
                </a:solidFill>
                <a:latin typeface="Arial" pitchFamily="34" charset="0"/>
              </a:defRPr>
            </a:lvl2pPr>
            <a:lvl3pPr marL="1143000" indent="-228600">
              <a:tabLst>
                <a:tab pos="7602538" algn="r"/>
              </a:tabLst>
              <a:defRPr sz="1000">
                <a:solidFill>
                  <a:schemeClr val="tx1"/>
                </a:solidFill>
                <a:latin typeface="Arial" pitchFamily="34" charset="0"/>
              </a:defRPr>
            </a:lvl3pPr>
            <a:lvl4pPr marL="1600200" indent="-228600">
              <a:tabLst>
                <a:tab pos="7602538" algn="r"/>
              </a:tabLst>
              <a:defRPr sz="1000">
                <a:solidFill>
                  <a:schemeClr val="tx1"/>
                </a:solidFill>
                <a:latin typeface="Arial" pitchFamily="34" charset="0"/>
              </a:defRPr>
            </a:lvl4pPr>
            <a:lvl5pPr marL="2057400" indent="-228600">
              <a:tabLst>
                <a:tab pos="7602538" algn="r"/>
              </a:tabLst>
              <a:defRPr sz="1000">
                <a:solidFill>
                  <a:schemeClr val="tx1"/>
                </a:solidFill>
                <a:latin typeface="Arial" pitchFamily="34" charset="0"/>
              </a:defRPr>
            </a:lvl5pPr>
            <a:lvl6pPr marL="2514600" indent="-228600" algn="ctr" eaLnBrk="0" fontAlgn="base" hangingPunct="0">
              <a:spcBef>
                <a:spcPct val="0"/>
              </a:spcBef>
              <a:spcAft>
                <a:spcPct val="0"/>
              </a:spcAft>
              <a:tabLst>
                <a:tab pos="7602538" algn="r"/>
              </a:tabLst>
              <a:defRPr sz="1000">
                <a:solidFill>
                  <a:schemeClr val="tx1"/>
                </a:solidFill>
                <a:latin typeface="Arial" pitchFamily="34" charset="0"/>
              </a:defRPr>
            </a:lvl6pPr>
            <a:lvl7pPr marL="2971800" indent="-228600" algn="ctr" eaLnBrk="0" fontAlgn="base" hangingPunct="0">
              <a:spcBef>
                <a:spcPct val="0"/>
              </a:spcBef>
              <a:spcAft>
                <a:spcPct val="0"/>
              </a:spcAft>
              <a:tabLst>
                <a:tab pos="7602538" algn="r"/>
              </a:tabLst>
              <a:defRPr sz="1000">
                <a:solidFill>
                  <a:schemeClr val="tx1"/>
                </a:solidFill>
                <a:latin typeface="Arial" pitchFamily="34" charset="0"/>
              </a:defRPr>
            </a:lvl7pPr>
            <a:lvl8pPr marL="3429000" indent="-228600" algn="ctr" eaLnBrk="0" fontAlgn="base" hangingPunct="0">
              <a:spcBef>
                <a:spcPct val="0"/>
              </a:spcBef>
              <a:spcAft>
                <a:spcPct val="0"/>
              </a:spcAft>
              <a:tabLst>
                <a:tab pos="7602538" algn="r"/>
              </a:tabLst>
              <a:defRPr sz="1000">
                <a:solidFill>
                  <a:schemeClr val="tx1"/>
                </a:solidFill>
                <a:latin typeface="Arial" pitchFamily="34" charset="0"/>
              </a:defRPr>
            </a:lvl8pPr>
            <a:lvl9pPr marL="3886200" indent="-228600" algn="ctr" eaLnBrk="0" fontAlgn="base" hangingPunct="0">
              <a:spcBef>
                <a:spcPct val="0"/>
              </a:spcBef>
              <a:spcAft>
                <a:spcPct val="0"/>
              </a:spcAft>
              <a:tabLst>
                <a:tab pos="7602538" algn="r"/>
              </a:tabLst>
              <a:defRPr sz="1000">
                <a:solidFill>
                  <a:schemeClr val="tx1"/>
                </a:solidFill>
                <a:latin typeface="Arial" pitchFamily="34" charset="0"/>
              </a:defRPr>
            </a:lvl9pPr>
          </a:lstStyle>
          <a:p>
            <a:pPr defTabSz="957824" fontAlgn="auto">
              <a:spcBef>
                <a:spcPts val="0"/>
              </a:spcBef>
              <a:spcAft>
                <a:spcPts val="0"/>
              </a:spcAft>
            </a:pPr>
            <a:r>
              <a:rPr lang="en-US" i="1" dirty="0">
                <a:solidFill>
                  <a:srgbClr val="50534D"/>
                </a:solidFill>
                <a:cs typeface="+mn-cs"/>
              </a:rPr>
              <a:t>Source:  NCREIF, </a:t>
            </a:r>
            <a:r>
              <a:rPr lang="en-US" i="1" dirty="0" smtClean="0">
                <a:solidFill>
                  <a:srgbClr val="50534D"/>
                </a:solidFill>
                <a:cs typeface="+mn-cs"/>
              </a:rPr>
              <a:t>LaSalle </a:t>
            </a:r>
            <a:r>
              <a:rPr lang="en-US" i="1" smtClean="0">
                <a:solidFill>
                  <a:srgbClr val="50534D"/>
                </a:solidFill>
                <a:cs typeface="+mn-cs"/>
              </a:rPr>
              <a:t>Investment Management</a:t>
            </a:r>
            <a:r>
              <a:rPr lang="en-US" i="1" dirty="0">
                <a:solidFill>
                  <a:srgbClr val="50534D"/>
                </a:solidFill>
                <a:cs typeface="+mn-cs"/>
              </a:rPr>
              <a:t>	As of 4Q2012</a:t>
            </a:r>
          </a:p>
        </p:txBody>
      </p:sp>
      <p:sp>
        <p:nvSpPr>
          <p:cNvPr id="10" name="Rectangle 2"/>
          <p:cNvSpPr txBox="1">
            <a:spLocks noChangeArrowheads="1"/>
          </p:cNvSpPr>
          <p:nvPr/>
        </p:nvSpPr>
        <p:spPr>
          <a:xfrm>
            <a:off x="249238" y="313084"/>
            <a:ext cx="8703376" cy="500063"/>
          </a:xfrm>
          <a:prstGeom prst="rect">
            <a:avLst/>
          </a:prstGeom>
        </p:spPr>
        <p:txBody>
          <a:bodyPr/>
          <a:lst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a:lstStyle>
          <a:p>
            <a:pPr fontAlgn="auto">
              <a:spcAft>
                <a:spcPts val="0"/>
              </a:spcAft>
            </a:pPr>
            <a:r>
              <a:rPr lang="en-GB" dirty="0" smtClean="0">
                <a:solidFill>
                  <a:srgbClr val="00245D"/>
                </a:solidFill>
              </a:rPr>
              <a:t>Apartments &amp; Shopping </a:t>
            </a:r>
            <a:r>
              <a:rPr lang="en-GB" dirty="0" err="1" smtClean="0">
                <a:solidFill>
                  <a:srgbClr val="00245D"/>
                </a:solidFill>
              </a:rPr>
              <a:t>Centers</a:t>
            </a:r>
            <a:r>
              <a:rPr lang="en-GB" dirty="0" smtClean="0">
                <a:solidFill>
                  <a:srgbClr val="00245D"/>
                </a:solidFill>
              </a:rPr>
              <a:t>: Strong Income Growth</a:t>
            </a:r>
          </a:p>
          <a:p>
            <a:pPr fontAlgn="auto">
              <a:spcAft>
                <a:spcPts val="0"/>
              </a:spcAft>
            </a:pPr>
            <a:r>
              <a:rPr lang="en-GB" sz="2000" dirty="0" smtClean="0">
                <a:solidFill>
                  <a:srgbClr val="78A22F"/>
                </a:solidFill>
              </a:rPr>
              <a:t>Steady recovery is forecast for other property types</a:t>
            </a:r>
            <a:endParaRPr lang="en-US" sz="2000" dirty="0">
              <a:solidFill>
                <a:srgbClr val="78A22F"/>
              </a:solidFill>
            </a:endParaRPr>
          </a:p>
        </p:txBody>
      </p:sp>
    </p:spTree>
    <p:extLst>
      <p:ext uri="{BB962C8B-B14F-4D97-AF65-F5344CB8AC3E}">
        <p14:creationId xmlns:p14="http://schemas.microsoft.com/office/powerpoint/2010/main" val="237819885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735614237"/>
              </p:ext>
            </p:extLst>
          </p:nvPr>
        </p:nvGraphicFramePr>
        <p:xfrm>
          <a:off x="565150" y="1300163"/>
          <a:ext cx="7854950" cy="3548284"/>
        </p:xfrm>
        <a:graphic>
          <a:graphicData uri="http://schemas.openxmlformats.org/drawingml/2006/chart">
            <c:chart xmlns:c="http://schemas.openxmlformats.org/drawingml/2006/chart" xmlns:r="http://schemas.openxmlformats.org/officeDocument/2006/relationships" r:id="rId3"/>
          </a:graphicData>
        </a:graphic>
      </p:graphicFrame>
      <p:sp>
        <p:nvSpPr>
          <p:cNvPr id="65539" name="Rectangle 2"/>
          <p:cNvSpPr>
            <a:spLocks noGrp="1" noChangeArrowheads="1"/>
          </p:cNvSpPr>
          <p:nvPr>
            <p:ph type="title" idx="4294967295"/>
          </p:nvPr>
        </p:nvSpPr>
        <p:spPr>
          <a:xfrm>
            <a:off x="427038" y="336550"/>
            <a:ext cx="7824787" cy="904875"/>
          </a:xfrm>
        </p:spPr>
        <p:txBody>
          <a:bodyPr/>
          <a:lstStyle/>
          <a:p>
            <a:r>
              <a:rPr lang="en-US" dirty="0" smtClean="0"/>
              <a:t>New Supply Below Average, Except Apartments</a:t>
            </a:r>
            <a:br>
              <a:rPr lang="en-US" dirty="0" smtClean="0"/>
            </a:br>
            <a:r>
              <a:rPr lang="en-US" sz="1800" dirty="0" smtClean="0">
                <a:solidFill>
                  <a:schemeClr val="accent1"/>
                </a:solidFill>
              </a:rPr>
              <a:t>Apartment Deliveries Will Rise Above Average in 2013</a:t>
            </a:r>
            <a:endParaRPr lang="en-US" dirty="0" smtClean="0">
              <a:solidFill>
                <a:schemeClr val="accent1"/>
              </a:solidFill>
            </a:endParaRPr>
          </a:p>
        </p:txBody>
      </p:sp>
      <p:sp>
        <p:nvSpPr>
          <p:cNvPr id="65540" name="Line 6"/>
          <p:cNvSpPr>
            <a:spLocks noChangeShapeType="1"/>
          </p:cNvSpPr>
          <p:nvPr/>
        </p:nvSpPr>
        <p:spPr bwMode="auto">
          <a:xfrm>
            <a:off x="7340179" y="1438060"/>
            <a:ext cx="33337" cy="2901928"/>
          </a:xfrm>
          <a:prstGeom prst="line">
            <a:avLst/>
          </a:prstGeom>
          <a:noFill/>
          <a:ln w="15875">
            <a:solidFill>
              <a:schemeClr val="tx1"/>
            </a:solidFill>
            <a:prstDash val="dash"/>
            <a:round/>
            <a:headEnd/>
            <a:tailEnd/>
          </a:ln>
          <a:extLst>
            <a:ext uri="{909E8E84-426E-40DD-AFC4-6F175D3DCCD1}">
              <a14:hiddenFill xmlns:a14="http://schemas.microsoft.com/office/drawing/2010/main">
                <a:noFill/>
              </a14:hiddenFill>
            </a:ext>
          </a:extLst>
        </p:spPr>
        <p:txBody>
          <a:bodyPr/>
          <a:lstStyle/>
          <a:p>
            <a:pPr defTabSz="957824" fontAlgn="auto">
              <a:spcBef>
                <a:spcPts val="0"/>
              </a:spcBef>
              <a:spcAft>
                <a:spcPts val="0"/>
              </a:spcAft>
            </a:pPr>
            <a:endParaRPr lang="en-US" sz="1900">
              <a:solidFill>
                <a:srgbClr val="50534D"/>
              </a:solidFill>
              <a:latin typeface="Arial"/>
              <a:cs typeface="+mn-cs"/>
            </a:endParaRPr>
          </a:p>
        </p:txBody>
      </p:sp>
      <p:sp>
        <p:nvSpPr>
          <p:cNvPr id="65541" name="Text Box 19"/>
          <p:cNvSpPr txBox="1">
            <a:spLocks noChangeArrowheads="1"/>
          </p:cNvSpPr>
          <p:nvPr/>
        </p:nvSpPr>
        <p:spPr bwMode="auto">
          <a:xfrm>
            <a:off x="766763" y="5205413"/>
            <a:ext cx="7653337" cy="77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lIns="0" tIns="0" rIns="72000" anchor="ctr"/>
          <a:lstStyle>
            <a:lvl1pPr marL="177800" indent="-1778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57824" eaLnBrk="1" fontAlgn="auto" hangingPunct="1">
              <a:spcBef>
                <a:spcPct val="50000"/>
              </a:spcBef>
              <a:spcAft>
                <a:spcPts val="0"/>
              </a:spcAft>
              <a:buClr>
                <a:srgbClr val="00245D"/>
              </a:buClr>
              <a:buSzPct val="120000"/>
              <a:buFont typeface="Wingdings" pitchFamily="2" charset="2"/>
              <a:buChar char="§"/>
            </a:pPr>
            <a:r>
              <a:rPr lang="en-US" sz="1400" dirty="0">
                <a:solidFill>
                  <a:srgbClr val="50534D"/>
                </a:solidFill>
                <a:cs typeface="Times New Roman" pitchFamily="18" charset="0"/>
              </a:rPr>
              <a:t>Financing remains a major barrier to construction </a:t>
            </a:r>
            <a:r>
              <a:rPr lang="en-US" sz="1400" dirty="0" smtClean="0">
                <a:solidFill>
                  <a:srgbClr val="50534D"/>
                </a:solidFill>
                <a:cs typeface="Times New Roman" pitchFamily="18" charset="0"/>
              </a:rPr>
              <a:t>projects, with the exception of some apartment markets.</a:t>
            </a:r>
            <a:endParaRPr lang="en-US" sz="1400" dirty="0">
              <a:solidFill>
                <a:srgbClr val="50534D"/>
              </a:solidFill>
              <a:cs typeface="Times New Roman" pitchFamily="18" charset="0"/>
            </a:endParaRPr>
          </a:p>
          <a:p>
            <a:pPr defTabSz="957824" eaLnBrk="1" fontAlgn="auto" hangingPunct="1">
              <a:spcBef>
                <a:spcPct val="50000"/>
              </a:spcBef>
              <a:spcAft>
                <a:spcPts val="0"/>
              </a:spcAft>
              <a:buClr>
                <a:srgbClr val="00245D"/>
              </a:buClr>
              <a:buSzPct val="120000"/>
              <a:buFont typeface="Wingdings" pitchFamily="2" charset="2"/>
              <a:buChar char="§"/>
            </a:pPr>
            <a:r>
              <a:rPr lang="en-US" sz="1400" dirty="0">
                <a:solidFill>
                  <a:srgbClr val="50534D"/>
                </a:solidFill>
                <a:cs typeface="Times New Roman" pitchFamily="18" charset="0"/>
              </a:rPr>
              <a:t>The apartment sector is forecast to pass its average construction levels far ahead of the other sectors.</a:t>
            </a:r>
          </a:p>
        </p:txBody>
      </p:sp>
      <p:sp>
        <p:nvSpPr>
          <p:cNvPr id="7" name="Text Box 85"/>
          <p:cNvSpPr txBox="1">
            <a:spLocks noChangeArrowheads="1"/>
          </p:cNvSpPr>
          <p:nvPr/>
        </p:nvSpPr>
        <p:spPr bwMode="auto">
          <a:xfrm>
            <a:off x="765175" y="6000750"/>
            <a:ext cx="7820025"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36000" tIns="36000" rIns="36000" bIns="36000" anchor="b">
            <a:spAutoFit/>
          </a:bodyPr>
          <a:lstStyle>
            <a:lvl1pPr eaLnBrk="0" hangingPunct="0">
              <a:tabLst>
                <a:tab pos="7713663" algn="r"/>
              </a:tabLst>
              <a:defRPr>
                <a:solidFill>
                  <a:schemeClr val="tx1"/>
                </a:solidFill>
                <a:latin typeface="Arial" pitchFamily="34" charset="0"/>
              </a:defRPr>
            </a:lvl1pPr>
            <a:lvl2pPr marL="742950" indent="-285750" eaLnBrk="0" hangingPunct="0">
              <a:tabLst>
                <a:tab pos="7713663" algn="r"/>
              </a:tabLst>
              <a:defRPr>
                <a:solidFill>
                  <a:schemeClr val="tx1"/>
                </a:solidFill>
                <a:latin typeface="Arial" pitchFamily="34" charset="0"/>
              </a:defRPr>
            </a:lvl2pPr>
            <a:lvl3pPr marL="1143000" indent="-228600" eaLnBrk="0" hangingPunct="0">
              <a:tabLst>
                <a:tab pos="7713663" algn="r"/>
              </a:tabLst>
              <a:defRPr>
                <a:solidFill>
                  <a:schemeClr val="tx1"/>
                </a:solidFill>
                <a:latin typeface="Arial" pitchFamily="34" charset="0"/>
              </a:defRPr>
            </a:lvl3pPr>
            <a:lvl4pPr marL="1600200" indent="-228600" eaLnBrk="0" hangingPunct="0">
              <a:tabLst>
                <a:tab pos="7713663" algn="r"/>
              </a:tabLst>
              <a:defRPr>
                <a:solidFill>
                  <a:schemeClr val="tx1"/>
                </a:solidFill>
                <a:latin typeface="Arial" pitchFamily="34" charset="0"/>
              </a:defRPr>
            </a:lvl4pPr>
            <a:lvl5pPr marL="2057400" indent="-228600" eaLnBrk="0" hangingPunct="0">
              <a:tabLst>
                <a:tab pos="7713663" algn="r"/>
              </a:tabLst>
              <a:defRPr>
                <a:solidFill>
                  <a:schemeClr val="tx1"/>
                </a:solidFill>
                <a:latin typeface="Arial" pitchFamily="34" charset="0"/>
              </a:defRPr>
            </a:lvl5pPr>
            <a:lvl6pPr marL="2514600" indent="-228600" eaLnBrk="0" fontAlgn="base" hangingPunct="0">
              <a:spcBef>
                <a:spcPct val="0"/>
              </a:spcBef>
              <a:spcAft>
                <a:spcPct val="0"/>
              </a:spcAft>
              <a:tabLst>
                <a:tab pos="7713663" algn="r"/>
              </a:tabLst>
              <a:defRPr>
                <a:solidFill>
                  <a:schemeClr val="tx1"/>
                </a:solidFill>
                <a:latin typeface="Arial" pitchFamily="34" charset="0"/>
              </a:defRPr>
            </a:lvl6pPr>
            <a:lvl7pPr marL="2971800" indent="-228600" eaLnBrk="0" fontAlgn="base" hangingPunct="0">
              <a:spcBef>
                <a:spcPct val="0"/>
              </a:spcBef>
              <a:spcAft>
                <a:spcPct val="0"/>
              </a:spcAft>
              <a:tabLst>
                <a:tab pos="7713663" algn="r"/>
              </a:tabLst>
              <a:defRPr>
                <a:solidFill>
                  <a:schemeClr val="tx1"/>
                </a:solidFill>
                <a:latin typeface="Arial" pitchFamily="34" charset="0"/>
              </a:defRPr>
            </a:lvl7pPr>
            <a:lvl8pPr marL="3429000" indent="-228600" eaLnBrk="0" fontAlgn="base" hangingPunct="0">
              <a:spcBef>
                <a:spcPct val="0"/>
              </a:spcBef>
              <a:spcAft>
                <a:spcPct val="0"/>
              </a:spcAft>
              <a:tabLst>
                <a:tab pos="7713663" algn="r"/>
              </a:tabLst>
              <a:defRPr>
                <a:solidFill>
                  <a:schemeClr val="tx1"/>
                </a:solidFill>
                <a:latin typeface="Arial" pitchFamily="34" charset="0"/>
              </a:defRPr>
            </a:lvl8pPr>
            <a:lvl9pPr marL="3886200" indent="-228600" eaLnBrk="0" fontAlgn="base" hangingPunct="0">
              <a:spcBef>
                <a:spcPct val="0"/>
              </a:spcBef>
              <a:spcAft>
                <a:spcPct val="0"/>
              </a:spcAft>
              <a:tabLst>
                <a:tab pos="7713663" algn="r"/>
              </a:tabLst>
              <a:defRPr>
                <a:solidFill>
                  <a:schemeClr val="tx1"/>
                </a:solidFill>
                <a:latin typeface="Arial" pitchFamily="34" charset="0"/>
              </a:defRPr>
            </a:lvl9pPr>
          </a:lstStyle>
          <a:p>
            <a:pPr defTabSz="957824" fontAlgn="auto">
              <a:spcBef>
                <a:spcPts val="0"/>
              </a:spcBef>
              <a:spcAft>
                <a:spcPts val="0"/>
              </a:spcAft>
            </a:pPr>
            <a:r>
              <a:rPr lang="en-US" sz="800" dirty="0">
                <a:solidFill>
                  <a:srgbClr val="50534D"/>
                </a:solidFill>
                <a:cs typeface="+mn-cs"/>
              </a:rPr>
              <a:t>*Retail </a:t>
            </a:r>
            <a:r>
              <a:rPr lang="en-US" sz="800" dirty="0" smtClean="0">
                <a:solidFill>
                  <a:srgbClr val="50534D"/>
                </a:solidFill>
                <a:cs typeface="+mn-cs"/>
              </a:rPr>
              <a:t>includes </a:t>
            </a:r>
            <a:r>
              <a:rPr lang="en-US" sz="800" dirty="0">
                <a:solidFill>
                  <a:srgbClr val="50534D"/>
                </a:solidFill>
                <a:cs typeface="+mn-cs"/>
              </a:rPr>
              <a:t>shopping centers and malls	 </a:t>
            </a:r>
            <a:endParaRPr lang="en-US" sz="800" dirty="0" smtClean="0">
              <a:solidFill>
                <a:srgbClr val="50534D"/>
              </a:solidFill>
              <a:cs typeface="+mn-cs"/>
            </a:endParaRPr>
          </a:p>
          <a:p>
            <a:pPr defTabSz="957824" fontAlgn="auto">
              <a:spcBef>
                <a:spcPts val="0"/>
              </a:spcBef>
              <a:spcAft>
                <a:spcPts val="0"/>
              </a:spcAft>
            </a:pPr>
            <a:r>
              <a:rPr lang="en-US" sz="800" dirty="0" smtClean="0">
                <a:solidFill>
                  <a:srgbClr val="50534D"/>
                </a:solidFill>
                <a:cs typeface="+mn-cs"/>
              </a:rPr>
              <a:t>Source: CBRE-EA (Sum of Markets), PPR (Top 54), LaSalle Investment Management, Jones Lang LaSalle 	As of 4Q:2012</a:t>
            </a:r>
            <a:endParaRPr lang="en-US" sz="800" dirty="0">
              <a:solidFill>
                <a:srgbClr val="50534D"/>
              </a:solidFill>
              <a:cs typeface="+mn-cs"/>
            </a:endParaRPr>
          </a:p>
        </p:txBody>
      </p:sp>
    </p:spTree>
    <p:extLst>
      <p:ext uri="{BB962C8B-B14F-4D97-AF65-F5344CB8AC3E}">
        <p14:creationId xmlns:p14="http://schemas.microsoft.com/office/powerpoint/2010/main" val="2426055275"/>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2"/>
          <p:cNvGraphicFramePr/>
          <p:nvPr>
            <p:extLst>
              <p:ext uri="{D42A27DB-BD31-4B8C-83A1-F6EECF244321}">
                <p14:modId xmlns:p14="http://schemas.microsoft.com/office/powerpoint/2010/main" val="423395385"/>
              </p:ext>
            </p:extLst>
          </p:nvPr>
        </p:nvGraphicFramePr>
        <p:xfrm>
          <a:off x="250166" y="1745029"/>
          <a:ext cx="8583855" cy="3975287"/>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 Box 3"/>
          <p:cNvSpPr txBox="1">
            <a:spLocks noChangeArrowheads="1"/>
          </p:cNvSpPr>
          <p:nvPr/>
        </p:nvSpPr>
        <p:spPr bwMode="auto">
          <a:xfrm>
            <a:off x="677396" y="6009687"/>
            <a:ext cx="7988139" cy="38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6000" tIns="36000" rIns="36000" bIns="36000" anchor="b">
            <a:spAutoFit/>
          </a:bodyPr>
          <a:lstStyle/>
          <a:p>
            <a:pPr defTabSz="957824" fontAlgn="auto">
              <a:spcBef>
                <a:spcPts val="0"/>
              </a:spcBef>
              <a:spcAft>
                <a:spcPts val="0"/>
              </a:spcAft>
            </a:pPr>
            <a:r>
              <a:rPr lang="en-GB" sz="1000" i="1" dirty="0" smtClean="0">
                <a:solidFill>
                  <a:srgbClr val="50534D"/>
                </a:solidFill>
                <a:latin typeface="Arial"/>
                <a:cs typeface="+mn-cs"/>
              </a:rPr>
              <a:t>Source:  </a:t>
            </a:r>
            <a:r>
              <a:rPr lang="en-US" sz="1000" i="1" dirty="0" smtClean="0">
                <a:solidFill>
                  <a:srgbClr val="50534D"/>
                </a:solidFill>
                <a:latin typeface="Arial"/>
                <a:cs typeface="+mn-cs"/>
              </a:rPr>
              <a:t>Moody’s/RCA CPPI</a:t>
            </a:r>
            <a:r>
              <a:rPr lang="en-US" sz="1000" i="1" dirty="0">
                <a:solidFill>
                  <a:srgbClr val="50534D"/>
                </a:solidFill>
                <a:latin typeface="Arial"/>
                <a:cs typeface="+mn-cs"/>
              </a:rPr>
              <a:t>		</a:t>
            </a:r>
            <a:r>
              <a:rPr lang="en-US" sz="1000" i="1" dirty="0" smtClean="0">
                <a:solidFill>
                  <a:srgbClr val="50534D"/>
                </a:solidFill>
                <a:latin typeface="Arial"/>
                <a:cs typeface="+mn-cs"/>
              </a:rPr>
              <a:t>                        			 Data through 4Q 2012</a:t>
            </a:r>
          </a:p>
          <a:p>
            <a:pPr defTabSz="957824" fontAlgn="auto">
              <a:spcBef>
                <a:spcPts val="0"/>
              </a:spcBef>
              <a:spcAft>
                <a:spcPts val="0"/>
              </a:spcAft>
            </a:pPr>
            <a:r>
              <a:rPr lang="en-US" sz="1000" i="1" dirty="0" smtClean="0">
                <a:solidFill>
                  <a:srgbClr val="50534D"/>
                </a:solidFill>
                <a:latin typeface="Arial"/>
                <a:cs typeface="+mn-cs"/>
              </a:rPr>
              <a:t>Note: Major Markets defined as Boston, New York, Washington DC, Chicago, San Francisco and Los Angeles</a:t>
            </a:r>
          </a:p>
        </p:txBody>
      </p:sp>
      <p:sp>
        <p:nvSpPr>
          <p:cNvPr id="5" name="Line 5"/>
          <p:cNvSpPr>
            <a:spLocks noChangeShapeType="1"/>
          </p:cNvSpPr>
          <p:nvPr/>
        </p:nvSpPr>
        <p:spPr bwMode="auto">
          <a:xfrm>
            <a:off x="1515913" y="2325355"/>
            <a:ext cx="6583680"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rIns="72000" anchor="ctr">
            <a:spAutoFit/>
          </a:bodyPr>
          <a:lstStyle/>
          <a:p>
            <a:pPr defTabSz="957824" fontAlgn="auto">
              <a:spcBef>
                <a:spcPts val="0"/>
              </a:spcBef>
              <a:spcAft>
                <a:spcPts val="0"/>
              </a:spcAft>
            </a:pPr>
            <a:endParaRPr lang="en-US" sz="1900" dirty="0">
              <a:solidFill>
                <a:srgbClr val="50534D"/>
              </a:solidFill>
              <a:latin typeface="Arial"/>
              <a:cs typeface="+mn-cs"/>
            </a:endParaRPr>
          </a:p>
        </p:txBody>
      </p:sp>
      <p:sp>
        <p:nvSpPr>
          <p:cNvPr id="9" name="Rectangle 2"/>
          <p:cNvSpPr txBox="1">
            <a:spLocks noChangeArrowheads="1"/>
          </p:cNvSpPr>
          <p:nvPr/>
        </p:nvSpPr>
        <p:spPr>
          <a:xfrm>
            <a:off x="249238" y="408781"/>
            <a:ext cx="8703376" cy="500063"/>
          </a:xfrm>
          <a:prstGeom prst="rect">
            <a:avLst/>
          </a:prstGeom>
        </p:spPr>
        <p:txBody>
          <a:bodyPr/>
          <a:lst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a:lstStyle>
          <a:p>
            <a:pPr fontAlgn="auto">
              <a:spcAft>
                <a:spcPts val="0"/>
              </a:spcAft>
            </a:pPr>
            <a:r>
              <a:rPr lang="en-GB" dirty="0" smtClean="0">
                <a:solidFill>
                  <a:srgbClr val="00245D"/>
                </a:solidFill>
              </a:rPr>
              <a:t>US Real Estate Values Remain 20% below Peak</a:t>
            </a:r>
            <a:endParaRPr lang="en-US" sz="2000" dirty="0">
              <a:solidFill>
                <a:srgbClr val="78A22F"/>
              </a:solidFill>
            </a:endParaRPr>
          </a:p>
        </p:txBody>
      </p:sp>
      <p:sp>
        <p:nvSpPr>
          <p:cNvPr id="13" name="Rectangle 2"/>
          <p:cNvSpPr txBox="1">
            <a:spLocks noChangeArrowheads="1"/>
          </p:cNvSpPr>
          <p:nvPr/>
        </p:nvSpPr>
        <p:spPr>
          <a:xfrm>
            <a:off x="249237" y="779463"/>
            <a:ext cx="7952153" cy="387350"/>
          </a:xfrm>
          <a:prstGeom prst="rect">
            <a:avLst/>
          </a:prstGeom>
        </p:spPr>
        <p:txBody>
          <a:bodyPr/>
          <a:lst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a:lstStyle>
          <a:p>
            <a:pPr fontAlgn="auto">
              <a:spcAft>
                <a:spcPts val="0"/>
              </a:spcAft>
            </a:pPr>
            <a:r>
              <a:rPr lang="en-GB" sz="1800" dirty="0" smtClean="0">
                <a:solidFill>
                  <a:srgbClr val="78A22F"/>
                </a:solidFill>
              </a:rPr>
              <a:t>Major Market CBD offices and Apartments seeing strongest recovery</a:t>
            </a:r>
            <a:endParaRPr lang="en-US" sz="1800" dirty="0">
              <a:solidFill>
                <a:srgbClr val="78A22F"/>
              </a:solidFill>
            </a:endParaRPr>
          </a:p>
        </p:txBody>
      </p:sp>
      <p:sp>
        <p:nvSpPr>
          <p:cNvPr id="30" name="Placeholder Title 1"/>
          <p:cNvSpPr txBox="1"/>
          <p:nvPr>
            <p:custDataLst>
              <p:tags r:id="rId1"/>
            </p:custDataLst>
          </p:nvPr>
        </p:nvSpPr>
        <p:spPr>
          <a:xfrm>
            <a:off x="1330691" y="1550396"/>
            <a:ext cx="6870700" cy="252509"/>
          </a:xfrm>
          <a:prstGeom prst="rect">
            <a:avLst/>
          </a:prstGeom>
          <a:noFill/>
          <a:ln>
            <a:noFill/>
          </a:ln>
        </p:spPr>
        <p:txBody>
          <a:bodyPr lIns="72000" tIns="0" rIns="72000" bIns="0" anchor="ctr" anchorCtr="0">
            <a:normAutofit/>
          </a:bodyPr>
          <a:lstStyle>
            <a:defPPr>
              <a:defRPr/>
            </a:defPPr>
            <a:lvl1pPr marR="0" lvl="0" indent="0" algn="ctr" defTabSz="1001855" fontAlgn="auto">
              <a:lnSpc>
                <a:spcPct val="100000"/>
              </a:lnSpc>
              <a:spcBef>
                <a:spcPct val="20000"/>
              </a:spcBef>
              <a:spcAft>
                <a:spcPts val="0"/>
              </a:spcAft>
              <a:buClrTx/>
              <a:buSzPct val="150000"/>
              <a:buFontTx/>
              <a:buNone/>
              <a:tabLst/>
              <a:defRPr sz="1200" b="1">
                <a:solidFill>
                  <a:schemeClr val="bg1"/>
                </a:solidFill>
              </a:defRPr>
            </a:lvl1pPr>
            <a:lvl2pPr marL="814007"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2pPr>
            <a:lvl3pPr marL="1314935"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3pPr>
            <a:lvl4pPr marL="1815863"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4pPr>
            <a:lvl5pPr marL="2316790"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5pPr>
            <a:lvl6pPr marL="2880334" marR="0" indent="-375696" defTabSz="1001855" fontAlgn="auto">
              <a:lnSpc>
                <a:spcPct val="150000"/>
              </a:lnSpc>
              <a:spcBef>
                <a:spcPct val="20000"/>
              </a:spcBef>
              <a:spcAft>
                <a:spcPts val="0"/>
              </a:spcAft>
              <a:buClrTx/>
              <a:buSzPct val="150000"/>
              <a:buFont typeface="Arial" pitchFamily="34" charset="0"/>
              <a:buChar char="•"/>
              <a:tabLst/>
            </a:lvl6pPr>
            <a:lvl7pPr marL="3381262" marR="0" indent="-375696" defTabSz="1001855" fontAlgn="auto">
              <a:lnSpc>
                <a:spcPct val="150000"/>
              </a:lnSpc>
              <a:spcBef>
                <a:spcPct val="20000"/>
              </a:spcBef>
              <a:spcAft>
                <a:spcPts val="0"/>
              </a:spcAft>
              <a:buClrTx/>
              <a:buSzPct val="150000"/>
              <a:buFont typeface="Arial" pitchFamily="34" charset="0"/>
              <a:buChar char="•"/>
              <a:tabLst/>
            </a:lvl7pPr>
            <a:lvl8pPr marL="3882189" marR="0" indent="-375696" defTabSz="1001855" fontAlgn="auto">
              <a:lnSpc>
                <a:spcPct val="150000"/>
              </a:lnSpc>
              <a:spcBef>
                <a:spcPct val="20000"/>
              </a:spcBef>
              <a:spcAft>
                <a:spcPts val="0"/>
              </a:spcAft>
              <a:buClrTx/>
              <a:buSzPct val="150000"/>
              <a:buFont typeface="Arial" pitchFamily="34" charset="0"/>
              <a:buChar char="•"/>
              <a:tabLst/>
              <a:defRPr baseline="0"/>
            </a:lvl8pPr>
            <a:lvl9pPr marL="4383117" marR="0" indent="-375696" defTabSz="1001855" fontAlgn="auto">
              <a:lnSpc>
                <a:spcPct val="150000"/>
              </a:lnSpc>
              <a:spcBef>
                <a:spcPct val="20000"/>
              </a:spcBef>
              <a:spcAft>
                <a:spcPts val="0"/>
              </a:spcAft>
              <a:buClrTx/>
              <a:buSzPct val="150000"/>
              <a:buFont typeface="Arial" pitchFamily="34" charset="0"/>
              <a:buChar char="•"/>
              <a:tabLst/>
              <a:defRPr baseline="0"/>
            </a:lvl9pPr>
          </a:lstStyle>
          <a:p>
            <a:r>
              <a:rPr lang="en-US" sz="1600" dirty="0" smtClean="0">
                <a:solidFill>
                  <a:srgbClr val="50534D"/>
                </a:solidFill>
                <a:latin typeface="Arial"/>
                <a:cs typeface="+mn-cs"/>
              </a:rPr>
              <a:t>Real Estate Values</a:t>
            </a:r>
            <a:endParaRPr lang="en-SG" sz="1600" dirty="0">
              <a:solidFill>
                <a:srgbClr val="50534D"/>
              </a:solidFill>
              <a:latin typeface="Arial"/>
              <a:cs typeface="+mn-cs"/>
            </a:endParaRPr>
          </a:p>
        </p:txBody>
      </p:sp>
      <p:sp>
        <p:nvSpPr>
          <p:cNvPr id="8" name="Text Box 19"/>
          <p:cNvSpPr txBox="1">
            <a:spLocks noChangeArrowheads="1"/>
          </p:cNvSpPr>
          <p:nvPr/>
        </p:nvSpPr>
        <p:spPr bwMode="auto">
          <a:xfrm>
            <a:off x="808038" y="5249863"/>
            <a:ext cx="7653337" cy="83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lIns="0" tIns="0" rIns="72000" anchor="ctr"/>
          <a:lstStyle>
            <a:lvl1pPr marL="177800" indent="-1778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57824" eaLnBrk="1" fontAlgn="auto" hangingPunct="1">
              <a:spcBef>
                <a:spcPct val="50000"/>
              </a:spcBef>
              <a:spcAft>
                <a:spcPts val="0"/>
              </a:spcAft>
              <a:buClr>
                <a:srgbClr val="00245D"/>
              </a:buClr>
              <a:buSzPct val="120000"/>
              <a:buFont typeface="Wingdings" pitchFamily="2" charset="2"/>
              <a:buChar char="§"/>
            </a:pPr>
            <a:r>
              <a:rPr lang="en-US" sz="1600" dirty="0" smtClean="0">
                <a:solidFill>
                  <a:srgbClr val="50534D"/>
                </a:solidFill>
                <a:cs typeface="Times New Roman" pitchFamily="18" charset="0"/>
              </a:rPr>
              <a:t>Pricing trends indicate rebound opportunities remain outside of the major markets</a:t>
            </a:r>
            <a:endParaRPr lang="en-US" sz="1600" dirty="0">
              <a:solidFill>
                <a:srgbClr val="50534D"/>
              </a:solidFill>
              <a:cs typeface="Times New Roman" pitchFamily="18" charset="0"/>
            </a:endParaRPr>
          </a:p>
        </p:txBody>
      </p:sp>
    </p:spTree>
    <p:extLst>
      <p:ext uri="{BB962C8B-B14F-4D97-AF65-F5344CB8AC3E}">
        <p14:creationId xmlns:p14="http://schemas.microsoft.com/office/powerpoint/2010/main" val="175586282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2"/>
          <p:cNvSpPr txBox="1">
            <a:spLocks noChangeArrowheads="1"/>
          </p:cNvSpPr>
          <p:nvPr/>
        </p:nvSpPr>
        <p:spPr bwMode="auto">
          <a:xfrm>
            <a:off x="725488" y="5957888"/>
            <a:ext cx="7700962" cy="31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36000" tIns="36000" rIns="36000" bIns="36000" anchor="b">
            <a:spAutoFit/>
          </a:bodyPr>
          <a:lstStyle>
            <a:lvl1pPr eaLnBrk="0" hangingPunct="0">
              <a:tabLst>
                <a:tab pos="7599363" algn="r"/>
              </a:tabLst>
              <a:defRPr sz="1000">
                <a:solidFill>
                  <a:schemeClr val="tx1"/>
                </a:solidFill>
                <a:latin typeface="Arial" pitchFamily="34" charset="0"/>
              </a:defRPr>
            </a:lvl1pPr>
            <a:lvl2pPr marL="742950" indent="-285750" eaLnBrk="0" hangingPunct="0">
              <a:tabLst>
                <a:tab pos="7599363" algn="r"/>
              </a:tabLst>
              <a:defRPr sz="1000">
                <a:solidFill>
                  <a:schemeClr val="tx1"/>
                </a:solidFill>
                <a:latin typeface="Arial" pitchFamily="34" charset="0"/>
              </a:defRPr>
            </a:lvl2pPr>
            <a:lvl3pPr marL="1143000" indent="-228600" eaLnBrk="0" hangingPunct="0">
              <a:tabLst>
                <a:tab pos="7599363" algn="r"/>
              </a:tabLst>
              <a:defRPr sz="1000">
                <a:solidFill>
                  <a:schemeClr val="tx1"/>
                </a:solidFill>
                <a:latin typeface="Arial" pitchFamily="34" charset="0"/>
              </a:defRPr>
            </a:lvl3pPr>
            <a:lvl4pPr marL="1600200" indent="-228600" eaLnBrk="0" hangingPunct="0">
              <a:tabLst>
                <a:tab pos="7599363" algn="r"/>
              </a:tabLst>
              <a:defRPr sz="1000">
                <a:solidFill>
                  <a:schemeClr val="tx1"/>
                </a:solidFill>
                <a:latin typeface="Arial" pitchFamily="34" charset="0"/>
              </a:defRPr>
            </a:lvl4pPr>
            <a:lvl5pPr marL="2057400" indent="-228600" eaLnBrk="0" hangingPunct="0">
              <a:tabLst>
                <a:tab pos="7599363" algn="r"/>
              </a:tabLst>
              <a:defRPr sz="1000">
                <a:solidFill>
                  <a:schemeClr val="tx1"/>
                </a:solidFill>
                <a:latin typeface="Arial" pitchFamily="34" charset="0"/>
              </a:defRPr>
            </a:lvl5pPr>
            <a:lvl6pPr marL="2514600" indent="-228600" eaLnBrk="0" fontAlgn="base" hangingPunct="0">
              <a:spcBef>
                <a:spcPct val="0"/>
              </a:spcBef>
              <a:spcAft>
                <a:spcPct val="0"/>
              </a:spcAft>
              <a:tabLst>
                <a:tab pos="7599363" algn="r"/>
              </a:tabLst>
              <a:defRPr sz="1000">
                <a:solidFill>
                  <a:schemeClr val="tx1"/>
                </a:solidFill>
                <a:latin typeface="Arial" pitchFamily="34" charset="0"/>
              </a:defRPr>
            </a:lvl6pPr>
            <a:lvl7pPr marL="2971800" indent="-228600" eaLnBrk="0" fontAlgn="base" hangingPunct="0">
              <a:spcBef>
                <a:spcPct val="0"/>
              </a:spcBef>
              <a:spcAft>
                <a:spcPct val="0"/>
              </a:spcAft>
              <a:tabLst>
                <a:tab pos="7599363" algn="r"/>
              </a:tabLst>
              <a:defRPr sz="1000">
                <a:solidFill>
                  <a:schemeClr val="tx1"/>
                </a:solidFill>
                <a:latin typeface="Arial" pitchFamily="34" charset="0"/>
              </a:defRPr>
            </a:lvl7pPr>
            <a:lvl8pPr marL="3429000" indent="-228600" eaLnBrk="0" fontAlgn="base" hangingPunct="0">
              <a:spcBef>
                <a:spcPct val="0"/>
              </a:spcBef>
              <a:spcAft>
                <a:spcPct val="0"/>
              </a:spcAft>
              <a:tabLst>
                <a:tab pos="7599363" algn="r"/>
              </a:tabLst>
              <a:defRPr sz="1000">
                <a:solidFill>
                  <a:schemeClr val="tx1"/>
                </a:solidFill>
                <a:latin typeface="Arial" pitchFamily="34" charset="0"/>
              </a:defRPr>
            </a:lvl8pPr>
            <a:lvl9pPr marL="3886200" indent="-228600" eaLnBrk="0" fontAlgn="base" hangingPunct="0">
              <a:spcBef>
                <a:spcPct val="0"/>
              </a:spcBef>
              <a:spcAft>
                <a:spcPct val="0"/>
              </a:spcAft>
              <a:tabLst>
                <a:tab pos="7599363" algn="r"/>
              </a:tabLst>
              <a:defRPr sz="1000">
                <a:solidFill>
                  <a:schemeClr val="tx1"/>
                </a:solidFill>
                <a:latin typeface="Arial" pitchFamily="34" charset="0"/>
              </a:defRPr>
            </a:lvl9pPr>
          </a:lstStyle>
          <a:p>
            <a:pPr defTabSz="957824" fontAlgn="auto">
              <a:spcBef>
                <a:spcPts val="0"/>
              </a:spcBef>
              <a:spcAft>
                <a:spcPts val="0"/>
              </a:spcAft>
            </a:pPr>
            <a:r>
              <a:rPr lang="en-GB" sz="800" dirty="0">
                <a:solidFill>
                  <a:srgbClr val="50534D"/>
                </a:solidFill>
                <a:cs typeface="+mn-cs"/>
              </a:rPr>
              <a:t>Source:  </a:t>
            </a:r>
            <a:r>
              <a:rPr lang="en-US" sz="800" dirty="0">
                <a:solidFill>
                  <a:srgbClr val="50534D"/>
                </a:solidFill>
                <a:cs typeface="+mn-cs"/>
              </a:rPr>
              <a:t>Real Capital Analytics  Note: Excludes privatizations.	Data through </a:t>
            </a:r>
            <a:r>
              <a:rPr lang="en-US" sz="800" dirty="0" smtClean="0">
                <a:solidFill>
                  <a:srgbClr val="50534D"/>
                </a:solidFill>
                <a:cs typeface="+mn-cs"/>
              </a:rPr>
              <a:t>March 2013</a:t>
            </a:r>
            <a:endParaRPr lang="en-US" sz="800" dirty="0">
              <a:solidFill>
                <a:srgbClr val="50534D"/>
              </a:solidFill>
              <a:cs typeface="+mn-cs"/>
            </a:endParaRPr>
          </a:p>
          <a:p>
            <a:pPr defTabSz="957824" fontAlgn="auto">
              <a:spcBef>
                <a:spcPts val="0"/>
              </a:spcBef>
              <a:spcAft>
                <a:spcPts val="0"/>
              </a:spcAft>
            </a:pPr>
            <a:r>
              <a:rPr lang="en-US" sz="800" dirty="0">
                <a:solidFill>
                  <a:srgbClr val="50534D"/>
                </a:solidFill>
                <a:cs typeface="+mn-cs"/>
              </a:rPr>
              <a:t>Only includes transactions with a grossed up value of $5 MM and greater,</a:t>
            </a:r>
          </a:p>
        </p:txBody>
      </p:sp>
      <p:sp>
        <p:nvSpPr>
          <p:cNvPr id="9219" name="Rectangle 3"/>
          <p:cNvSpPr>
            <a:spLocks noGrp="1" noChangeArrowheads="1"/>
          </p:cNvSpPr>
          <p:nvPr>
            <p:ph type="title"/>
          </p:nvPr>
        </p:nvSpPr>
        <p:spPr/>
        <p:txBody>
          <a:bodyPr/>
          <a:lstStyle/>
          <a:p>
            <a:pPr eaLnBrk="1" hangingPunct="1"/>
            <a:r>
              <a:rPr lang="en-US" dirty="0" smtClean="0"/>
              <a:t>Transaction Volume Back to Normal</a:t>
            </a:r>
          </a:p>
        </p:txBody>
      </p:sp>
      <p:sp>
        <p:nvSpPr>
          <p:cNvPr id="9220" name="Rectangle 4"/>
          <p:cNvSpPr>
            <a:spLocks noChangeArrowheads="1"/>
          </p:cNvSpPr>
          <p:nvPr/>
        </p:nvSpPr>
        <p:spPr bwMode="auto">
          <a:xfrm>
            <a:off x="719138" y="5078413"/>
            <a:ext cx="7700962" cy="592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72000"/>
          <a:lstStyle/>
          <a:p>
            <a:pPr marL="177800" indent="-177800" defTabSz="957824" eaLnBrk="0" fontAlgn="auto" hangingPunct="0">
              <a:spcBef>
                <a:spcPts val="0"/>
              </a:spcBef>
              <a:spcAft>
                <a:spcPts val="0"/>
              </a:spcAft>
              <a:buClr>
                <a:srgbClr val="00245D"/>
              </a:buClr>
              <a:buFont typeface="Wingdings" pitchFamily="2" charset="2"/>
              <a:buChar char="§"/>
            </a:pPr>
            <a:endParaRPr lang="en-US">
              <a:solidFill>
                <a:srgbClr val="50534D"/>
              </a:solidFill>
              <a:latin typeface="Arial"/>
              <a:cs typeface="+mn-cs"/>
            </a:endParaRPr>
          </a:p>
        </p:txBody>
      </p:sp>
      <p:sp>
        <p:nvSpPr>
          <p:cNvPr id="9222" name="Rectangle 6"/>
          <p:cNvSpPr>
            <a:spLocks noChangeArrowheads="1"/>
          </p:cNvSpPr>
          <p:nvPr/>
        </p:nvSpPr>
        <p:spPr bwMode="auto">
          <a:xfrm>
            <a:off x="935038" y="4716463"/>
            <a:ext cx="7700962" cy="1241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72000" anchor="ctr"/>
          <a:lstStyle/>
          <a:p>
            <a:pPr marL="177800" indent="-177800" defTabSz="957824" eaLnBrk="0" fontAlgn="auto" hangingPunct="0">
              <a:spcBef>
                <a:spcPct val="20000"/>
              </a:spcBef>
              <a:spcAft>
                <a:spcPts val="0"/>
              </a:spcAft>
              <a:buClr>
                <a:srgbClr val="00245D"/>
              </a:buClr>
              <a:buFont typeface="Wingdings" pitchFamily="2" charset="2"/>
              <a:buChar char="§"/>
            </a:pPr>
            <a:r>
              <a:rPr lang="en-US" sz="1400" dirty="0" smtClean="0">
                <a:solidFill>
                  <a:srgbClr val="50534D"/>
                </a:solidFill>
                <a:latin typeface="Arial"/>
                <a:cs typeface="+mn-cs"/>
              </a:rPr>
              <a:t>The jump in year-end transactions pushes 2012 volume to $233 billion, above 2004 levels. This is the third consecutive year of double-digit percentage increases.</a:t>
            </a:r>
          </a:p>
          <a:p>
            <a:pPr marL="177800" indent="-177800" defTabSz="957824" eaLnBrk="0" fontAlgn="auto" hangingPunct="0">
              <a:spcBef>
                <a:spcPct val="20000"/>
              </a:spcBef>
              <a:spcAft>
                <a:spcPts val="0"/>
              </a:spcAft>
              <a:buClr>
                <a:srgbClr val="00245D"/>
              </a:buClr>
              <a:buFont typeface="Wingdings" pitchFamily="2" charset="2"/>
              <a:buChar char="§"/>
            </a:pPr>
            <a:r>
              <a:rPr lang="en-US" sz="1400" dirty="0" smtClean="0">
                <a:solidFill>
                  <a:srgbClr val="50534D"/>
                </a:solidFill>
                <a:latin typeface="Arial"/>
                <a:cs typeface="+mn-cs"/>
              </a:rPr>
              <a:t>Large portfolio transactions helped boost volume in 2012, and are </a:t>
            </a:r>
            <a:r>
              <a:rPr lang="en-US" sz="1400" dirty="0">
                <a:solidFill>
                  <a:srgbClr val="50534D"/>
                </a:solidFill>
                <a:latin typeface="Arial"/>
                <a:cs typeface="+mn-cs"/>
              </a:rPr>
              <a:t>likely to continue into 2013.  </a:t>
            </a:r>
          </a:p>
        </p:txBody>
      </p:sp>
      <p:graphicFrame>
        <p:nvGraphicFramePr>
          <p:cNvPr id="7" name="Object 5"/>
          <p:cNvGraphicFramePr>
            <a:graphicFrameLocks noChangeAspect="1"/>
          </p:cNvGraphicFramePr>
          <p:nvPr>
            <p:extLst>
              <p:ext uri="{D42A27DB-BD31-4B8C-83A1-F6EECF244321}">
                <p14:modId xmlns:p14="http://schemas.microsoft.com/office/powerpoint/2010/main" val="3264567823"/>
              </p:ext>
            </p:extLst>
          </p:nvPr>
        </p:nvGraphicFramePr>
        <p:xfrm>
          <a:off x="760413" y="1304925"/>
          <a:ext cx="7593012" cy="3411538"/>
        </p:xfrm>
        <a:graphic>
          <a:graphicData uri="http://schemas.openxmlformats.org/drawingml/2006/chart">
            <c:chart xmlns:c="http://schemas.openxmlformats.org/drawingml/2006/chart" xmlns:r="http://schemas.openxmlformats.org/officeDocument/2006/relationships" r:id="rId3"/>
          </a:graphicData>
        </a:graphic>
      </p:graphicFrame>
      <p:sp>
        <p:nvSpPr>
          <p:cNvPr id="8" name="Placeholder Title 1"/>
          <p:cNvSpPr txBox="1"/>
          <p:nvPr>
            <p:custDataLst>
              <p:tags r:id="rId1"/>
            </p:custDataLst>
          </p:nvPr>
        </p:nvSpPr>
        <p:spPr>
          <a:xfrm>
            <a:off x="1350169" y="1188889"/>
            <a:ext cx="6870700" cy="252509"/>
          </a:xfrm>
          <a:prstGeom prst="rect">
            <a:avLst/>
          </a:prstGeom>
          <a:noFill/>
          <a:ln>
            <a:noFill/>
          </a:ln>
        </p:spPr>
        <p:txBody>
          <a:bodyPr lIns="72000" tIns="0" rIns="72000" bIns="0" anchor="ctr" anchorCtr="0">
            <a:normAutofit/>
          </a:bodyPr>
          <a:lstStyle>
            <a:defPPr>
              <a:defRPr/>
            </a:defPPr>
            <a:lvl1pPr marR="0" lvl="0" indent="0" algn="ctr" defTabSz="1001855" fontAlgn="auto">
              <a:lnSpc>
                <a:spcPct val="100000"/>
              </a:lnSpc>
              <a:spcBef>
                <a:spcPct val="20000"/>
              </a:spcBef>
              <a:spcAft>
                <a:spcPts val="0"/>
              </a:spcAft>
              <a:buClrTx/>
              <a:buSzPct val="150000"/>
              <a:buFontTx/>
              <a:buNone/>
              <a:tabLst/>
              <a:defRPr sz="1200" b="1">
                <a:solidFill>
                  <a:schemeClr val="bg1"/>
                </a:solidFill>
              </a:defRPr>
            </a:lvl1pPr>
            <a:lvl2pPr marL="814007"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2pPr>
            <a:lvl3pPr marL="1314935"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3pPr>
            <a:lvl4pPr marL="1815863"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4pPr>
            <a:lvl5pPr marL="2316790" marR="0" indent="-313080" defTabSz="1001855" fontAlgn="auto">
              <a:lnSpc>
                <a:spcPct val="100000"/>
              </a:lnSpc>
              <a:spcBef>
                <a:spcPct val="20000"/>
              </a:spcBef>
              <a:spcAft>
                <a:spcPts val="0"/>
              </a:spcAft>
              <a:buClrTx/>
              <a:buSzPct val="150000"/>
              <a:buFont typeface="Arial" pitchFamily="34" charset="0"/>
              <a:buChar char="•"/>
              <a:tabLst/>
              <a:defRPr sz="1600">
                <a:solidFill>
                  <a:srgbClr val="191919"/>
                </a:solidFill>
                <a:latin typeface="Arial" pitchFamily="34" charset="0"/>
                <a:cs typeface="Arial" pitchFamily="34" charset="0"/>
              </a:defRPr>
            </a:lvl5pPr>
            <a:lvl6pPr marL="2880334" marR="0" indent="-375696" defTabSz="1001855" fontAlgn="auto">
              <a:lnSpc>
                <a:spcPct val="150000"/>
              </a:lnSpc>
              <a:spcBef>
                <a:spcPct val="20000"/>
              </a:spcBef>
              <a:spcAft>
                <a:spcPts val="0"/>
              </a:spcAft>
              <a:buClrTx/>
              <a:buSzPct val="150000"/>
              <a:buFont typeface="Arial" pitchFamily="34" charset="0"/>
              <a:buChar char="•"/>
              <a:tabLst/>
            </a:lvl6pPr>
            <a:lvl7pPr marL="3381262" marR="0" indent="-375696" defTabSz="1001855" fontAlgn="auto">
              <a:lnSpc>
                <a:spcPct val="150000"/>
              </a:lnSpc>
              <a:spcBef>
                <a:spcPct val="20000"/>
              </a:spcBef>
              <a:spcAft>
                <a:spcPts val="0"/>
              </a:spcAft>
              <a:buClrTx/>
              <a:buSzPct val="150000"/>
              <a:buFont typeface="Arial" pitchFamily="34" charset="0"/>
              <a:buChar char="•"/>
              <a:tabLst/>
            </a:lvl7pPr>
            <a:lvl8pPr marL="3882189" marR="0" indent="-375696" defTabSz="1001855" fontAlgn="auto">
              <a:lnSpc>
                <a:spcPct val="150000"/>
              </a:lnSpc>
              <a:spcBef>
                <a:spcPct val="20000"/>
              </a:spcBef>
              <a:spcAft>
                <a:spcPts val="0"/>
              </a:spcAft>
              <a:buClrTx/>
              <a:buSzPct val="150000"/>
              <a:buFont typeface="Arial" pitchFamily="34" charset="0"/>
              <a:buChar char="•"/>
              <a:tabLst/>
              <a:defRPr baseline="0"/>
            </a:lvl8pPr>
            <a:lvl9pPr marL="4383117" marR="0" indent="-375696" defTabSz="1001855" fontAlgn="auto">
              <a:lnSpc>
                <a:spcPct val="150000"/>
              </a:lnSpc>
              <a:spcBef>
                <a:spcPct val="20000"/>
              </a:spcBef>
              <a:spcAft>
                <a:spcPts val="0"/>
              </a:spcAft>
              <a:buClrTx/>
              <a:buSzPct val="150000"/>
              <a:buFont typeface="Arial" pitchFamily="34" charset="0"/>
              <a:buChar char="•"/>
              <a:tabLst/>
              <a:defRPr baseline="0"/>
            </a:lvl9pPr>
          </a:lstStyle>
          <a:p>
            <a:r>
              <a:rPr lang="en-US" sz="1600" dirty="0" smtClean="0">
                <a:solidFill>
                  <a:srgbClr val="50534D"/>
                </a:solidFill>
                <a:latin typeface="Arial"/>
                <a:cs typeface="+mn-cs"/>
              </a:rPr>
              <a:t>U.S. Real Estate Transaction Volume</a:t>
            </a:r>
            <a:endParaRPr lang="en-SG" sz="1600" dirty="0">
              <a:solidFill>
                <a:srgbClr val="50534D"/>
              </a:solidFill>
              <a:latin typeface="Arial"/>
              <a:cs typeface="+mn-cs"/>
            </a:endParaRPr>
          </a:p>
        </p:txBody>
      </p:sp>
    </p:spTree>
    <p:extLst>
      <p:ext uri="{BB962C8B-B14F-4D97-AF65-F5344CB8AC3E}">
        <p14:creationId xmlns:p14="http://schemas.microsoft.com/office/powerpoint/2010/main" val="289929630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575" y="503392"/>
            <a:ext cx="8505933" cy="338554"/>
          </a:xfrm>
        </p:spPr>
        <p:txBody>
          <a:bodyPr/>
          <a:lstStyle/>
          <a:p>
            <a:pPr algn="l"/>
            <a:r>
              <a:rPr lang="en-US" dirty="0" smtClean="0"/>
              <a:t>Boston Economy Outperformance in 2013</a:t>
            </a:r>
            <a:endParaRPr lang="en-US" dirty="0"/>
          </a:p>
        </p:txBody>
      </p:sp>
      <p:graphicFrame>
        <p:nvGraphicFramePr>
          <p:cNvPr id="7" name="Chart 6"/>
          <p:cNvGraphicFramePr/>
          <p:nvPr>
            <p:extLst>
              <p:ext uri="{D42A27DB-BD31-4B8C-83A1-F6EECF244321}">
                <p14:modId xmlns:p14="http://schemas.microsoft.com/office/powerpoint/2010/main" val="3643049489"/>
              </p:ext>
            </p:extLst>
          </p:nvPr>
        </p:nvGraphicFramePr>
        <p:xfrm>
          <a:off x="920676" y="1421801"/>
          <a:ext cx="7147560" cy="3806415"/>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39096" y="6024283"/>
            <a:ext cx="4389120" cy="236668"/>
          </a:xfrm>
          <a:prstGeom prst="rect">
            <a:avLst/>
          </a:prstGeom>
          <a:noFill/>
        </p:spPr>
        <p:txBody>
          <a:bodyPr wrap="none" lIns="0" tIns="0" rIns="0" bIns="0" rtlCol="0">
            <a:noAutofit/>
          </a:bodyPr>
          <a:lstStyle/>
          <a:p>
            <a:pPr defTabSz="957824" fontAlgn="auto">
              <a:spcBef>
                <a:spcPts val="0"/>
              </a:spcBef>
              <a:spcAft>
                <a:spcPts val="0"/>
              </a:spcAft>
            </a:pPr>
            <a:r>
              <a:rPr lang="en-US" sz="1000" dirty="0" smtClean="0">
                <a:solidFill>
                  <a:srgbClr val="50534D"/>
                </a:solidFill>
                <a:latin typeface="Arial"/>
                <a:cs typeface="+mn-cs"/>
              </a:rPr>
              <a:t>Source: Moody’s Analytics, Global Insight, LaSalle Investment Management</a:t>
            </a:r>
          </a:p>
        </p:txBody>
      </p:sp>
      <p:cxnSp>
        <p:nvCxnSpPr>
          <p:cNvPr id="14" name="Straight Connector 13"/>
          <p:cNvCxnSpPr/>
          <p:nvPr/>
        </p:nvCxnSpPr>
        <p:spPr>
          <a:xfrm>
            <a:off x="6327286" y="1970444"/>
            <a:ext cx="19726" cy="2171250"/>
          </a:xfrm>
          <a:prstGeom prst="line">
            <a:avLst/>
          </a:prstGeom>
          <a:ln w="6350">
            <a:solidFill>
              <a:srgbClr val="50534D"/>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034454"/>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575" y="699157"/>
            <a:ext cx="8505933" cy="338554"/>
          </a:xfrm>
        </p:spPr>
        <p:txBody>
          <a:bodyPr/>
          <a:lstStyle/>
          <a:p>
            <a:pPr algn="l"/>
            <a:r>
              <a:rPr lang="en-US" dirty="0" smtClean="0"/>
              <a:t>Technology:  A Major Driver of Boston Growth </a:t>
            </a:r>
            <a:endParaRPr lang="en-US" dirty="0"/>
          </a:p>
        </p:txBody>
      </p:sp>
      <p:graphicFrame>
        <p:nvGraphicFramePr>
          <p:cNvPr id="7" name="Chart 6"/>
          <p:cNvGraphicFramePr/>
          <p:nvPr>
            <p:extLst>
              <p:ext uri="{D42A27DB-BD31-4B8C-83A1-F6EECF244321}">
                <p14:modId xmlns:p14="http://schemas.microsoft.com/office/powerpoint/2010/main" val="4142355933"/>
              </p:ext>
            </p:extLst>
          </p:nvPr>
        </p:nvGraphicFramePr>
        <p:xfrm>
          <a:off x="494853" y="1281952"/>
          <a:ext cx="8215256" cy="4193689"/>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839096" y="6024283"/>
            <a:ext cx="4389120" cy="236668"/>
          </a:xfrm>
          <a:prstGeom prst="rect">
            <a:avLst/>
          </a:prstGeom>
          <a:noFill/>
        </p:spPr>
        <p:txBody>
          <a:bodyPr wrap="none" lIns="0" tIns="0" rIns="0" bIns="0" rtlCol="0">
            <a:noAutofit/>
          </a:bodyPr>
          <a:lstStyle/>
          <a:p>
            <a:pPr defTabSz="957824" fontAlgn="auto">
              <a:spcBef>
                <a:spcPts val="0"/>
              </a:spcBef>
              <a:spcAft>
                <a:spcPts val="0"/>
              </a:spcAft>
            </a:pPr>
            <a:r>
              <a:rPr lang="en-US" sz="1000" dirty="0" smtClean="0">
                <a:solidFill>
                  <a:srgbClr val="50534D"/>
                </a:solidFill>
                <a:latin typeface="Arial"/>
                <a:cs typeface="+mn-cs"/>
              </a:rPr>
              <a:t>Source: Global Insight, LaSalle Investment Management</a:t>
            </a:r>
          </a:p>
        </p:txBody>
      </p:sp>
    </p:spTree>
    <p:extLst>
      <p:ext uri="{BB962C8B-B14F-4D97-AF65-F5344CB8AC3E}">
        <p14:creationId xmlns:p14="http://schemas.microsoft.com/office/powerpoint/2010/main" val="336681234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8575" y="699157"/>
            <a:ext cx="8505933" cy="338554"/>
          </a:xfrm>
        </p:spPr>
        <p:txBody>
          <a:bodyPr/>
          <a:lstStyle/>
          <a:p>
            <a:pPr algn="l"/>
            <a:r>
              <a:rPr lang="en-US" dirty="0" smtClean="0"/>
              <a:t>Boston Commercial Real Estate to Outperform</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55300025"/>
              </p:ext>
            </p:extLst>
          </p:nvPr>
        </p:nvGraphicFramePr>
        <p:xfrm>
          <a:off x="467235" y="1900462"/>
          <a:ext cx="7891456" cy="2621280"/>
        </p:xfrm>
        <a:graphic>
          <a:graphicData uri="http://schemas.openxmlformats.org/drawingml/2006/table">
            <a:tbl>
              <a:tblPr firstRow="1" bandRow="1">
                <a:tableStyleId>{5C22544A-7EE6-4342-B048-85BDC9FD1C3A}</a:tableStyleId>
              </a:tblPr>
              <a:tblGrid>
                <a:gridCol w="3706732"/>
                <a:gridCol w="1398494"/>
                <a:gridCol w="1398494"/>
                <a:gridCol w="1387736"/>
              </a:tblGrid>
              <a:tr h="176006">
                <a:tc gridSpan="4">
                  <a:txBody>
                    <a:bodyPr/>
                    <a:lstStyle/>
                    <a:p>
                      <a:r>
                        <a:rPr lang="en-US" sz="1800" b="0" dirty="0" smtClean="0">
                          <a:solidFill>
                            <a:srgbClr val="00245D"/>
                          </a:solidFill>
                          <a:latin typeface="+mj-lt"/>
                        </a:rPr>
                        <a:t>LaSalle Target</a:t>
                      </a:r>
                      <a:r>
                        <a:rPr lang="en-US" sz="1800" b="0" baseline="0" dirty="0" smtClean="0">
                          <a:solidFill>
                            <a:srgbClr val="00245D"/>
                          </a:solidFill>
                          <a:latin typeface="+mj-lt"/>
                        </a:rPr>
                        <a:t> Market Rank </a:t>
                      </a:r>
                      <a:r>
                        <a:rPr lang="en-US" sz="1400" b="0" baseline="0" dirty="0" smtClean="0">
                          <a:solidFill>
                            <a:srgbClr val="00245D"/>
                          </a:solidFill>
                          <a:latin typeface="+mj-lt"/>
                        </a:rPr>
                        <a:t>(out of 74) </a:t>
                      </a:r>
                      <a:endParaRPr lang="en-US" sz="1800" b="0" dirty="0">
                        <a:solidFill>
                          <a:srgbClr val="00245D"/>
                        </a:solidFill>
                        <a:latin typeface="+mj-lt"/>
                      </a:endParaRPr>
                    </a:p>
                  </a:txBody>
                  <a:tcPr anchor="ctr">
                    <a:lnL w="12700" cmpd="sng">
                      <a:noFill/>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a:p>
                  </a:txBody>
                  <a:tcPr/>
                </a:tc>
                <a:tc hMerge="1">
                  <a:txBody>
                    <a:bodyPr/>
                    <a:lstStyle/>
                    <a:p>
                      <a:endParaRPr lang="en-US"/>
                    </a:p>
                  </a:txBody>
                  <a:tcPr/>
                </a:tc>
                <a:tc hMerge="1">
                  <a:txBody>
                    <a:bodyPr/>
                    <a:lstStyle/>
                    <a:p>
                      <a:endParaRPr lang="en-US"/>
                    </a:p>
                  </a:txBody>
                  <a:tcPr/>
                </a:tc>
              </a:tr>
              <a:tr h="176006">
                <a:tc>
                  <a:txBody>
                    <a:bodyPr/>
                    <a:lstStyle/>
                    <a:p>
                      <a:r>
                        <a:rPr lang="en-US" sz="1600" dirty="0" smtClean="0">
                          <a:latin typeface="+mj-lt"/>
                        </a:rPr>
                        <a:t>Market</a:t>
                      </a:r>
                      <a:endParaRPr lang="en-US" sz="1600" dirty="0">
                        <a:latin typeface="+mj-lt"/>
                      </a:endParaRPr>
                    </a:p>
                  </a:txBody>
                  <a:tcPr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pPr algn="ctr"/>
                      <a:r>
                        <a:rPr lang="en-US" sz="1600" dirty="0" smtClean="0">
                          <a:latin typeface="+mj-lt"/>
                        </a:rPr>
                        <a:t>Office </a:t>
                      </a:r>
                      <a:br>
                        <a:rPr lang="en-US" sz="1600" dirty="0" smtClean="0">
                          <a:latin typeface="+mj-lt"/>
                        </a:rPr>
                      </a:b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pPr algn="ctr"/>
                      <a:r>
                        <a:rPr lang="en-US" sz="1600" dirty="0" smtClean="0">
                          <a:latin typeface="+mj-lt"/>
                        </a:rPr>
                        <a:t>Warehouse</a:t>
                      </a:r>
                      <a:br>
                        <a:rPr lang="en-US" sz="1600" dirty="0" smtClean="0">
                          <a:latin typeface="+mj-lt"/>
                        </a:rPr>
                      </a:b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c>
                  <a:txBody>
                    <a:bodyPr/>
                    <a:lstStyle/>
                    <a:p>
                      <a:pPr algn="ctr"/>
                      <a:r>
                        <a:rPr lang="en-US" sz="1600" dirty="0" smtClean="0">
                          <a:latin typeface="+mj-lt"/>
                        </a:rPr>
                        <a:t>Apartments </a:t>
                      </a:r>
                      <a:br>
                        <a:rPr lang="en-US" sz="1600" dirty="0" smtClean="0">
                          <a:latin typeface="+mj-lt"/>
                        </a:rPr>
                      </a:b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40000"/>
                        <a:lumOff val="60000"/>
                      </a:schemeClr>
                    </a:solidFill>
                  </a:tcPr>
                </a:tc>
              </a:tr>
              <a:tr h="233065">
                <a:tc>
                  <a:txBody>
                    <a:bodyPr/>
                    <a:lstStyle/>
                    <a:p>
                      <a:r>
                        <a:rPr lang="en-US" sz="1600" dirty="0" smtClean="0">
                          <a:latin typeface="+mj-lt"/>
                        </a:rPr>
                        <a:t>Boston – Central</a:t>
                      </a:r>
                      <a:endParaRPr lang="en-US" sz="1600" dirty="0">
                        <a:latin typeface="+mj-lt"/>
                      </a:endParaRPr>
                    </a:p>
                  </a:txBody>
                  <a:tcPr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latin typeface="+mj-lt"/>
                        </a:rPr>
                        <a:t>10</a:t>
                      </a: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latin typeface="+mj-lt"/>
                        </a:rPr>
                        <a:t>49</a:t>
                      </a: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latin typeface="+mj-lt"/>
                        </a:rPr>
                        <a:t>1</a:t>
                      </a: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76006">
                <a:tc>
                  <a:txBody>
                    <a:bodyPr/>
                    <a:lstStyle/>
                    <a:p>
                      <a:r>
                        <a:rPr lang="en-US" sz="1600" kern="1200" dirty="0" smtClean="0">
                          <a:solidFill>
                            <a:schemeClr val="dk1"/>
                          </a:solidFill>
                          <a:latin typeface="+mj-lt"/>
                          <a:ea typeface="+mn-ea"/>
                          <a:cs typeface="+mn-cs"/>
                        </a:rPr>
                        <a:t>Los Angeles – Downtown</a:t>
                      </a:r>
                      <a:endParaRPr lang="en-US" sz="1600" kern="1200" dirty="0">
                        <a:solidFill>
                          <a:schemeClr val="dk1"/>
                        </a:solidFill>
                        <a:latin typeface="+mj-lt"/>
                        <a:ea typeface="+mn-ea"/>
                        <a:cs typeface="+mn-cs"/>
                      </a:endParaRPr>
                    </a:p>
                  </a:txBody>
                  <a:tcPr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dk1"/>
                          </a:solidFill>
                          <a:latin typeface="+mj-lt"/>
                          <a:ea typeface="+mn-ea"/>
                          <a:cs typeface="+mn-cs"/>
                        </a:rPr>
                        <a:t>23</a:t>
                      </a:r>
                      <a:endParaRPr lang="en-US" sz="1600" kern="1200" dirty="0">
                        <a:solidFill>
                          <a:schemeClr val="dk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dk1"/>
                          </a:solidFill>
                          <a:latin typeface="+mj-lt"/>
                          <a:ea typeface="+mn-ea"/>
                          <a:cs typeface="+mn-cs"/>
                        </a:rPr>
                        <a:t>8</a:t>
                      </a:r>
                      <a:endParaRPr lang="en-US" sz="1600" kern="1200" dirty="0">
                        <a:solidFill>
                          <a:schemeClr val="dk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dk1"/>
                          </a:solidFill>
                          <a:latin typeface="+mj-lt"/>
                          <a:ea typeface="+mn-ea"/>
                          <a:cs typeface="+mn-cs"/>
                        </a:rPr>
                        <a:t>12</a:t>
                      </a:r>
                      <a:endParaRPr lang="en-US" sz="1600" kern="1200" dirty="0">
                        <a:solidFill>
                          <a:schemeClr val="dk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76006">
                <a:tc>
                  <a:txBody>
                    <a:bodyPr/>
                    <a:lstStyle/>
                    <a:p>
                      <a:r>
                        <a:rPr lang="en-US" sz="1600" dirty="0" smtClean="0">
                          <a:latin typeface="+mj-lt"/>
                        </a:rPr>
                        <a:t>New York – Midtown</a:t>
                      </a:r>
                      <a:endParaRPr lang="en-US" sz="1600" dirty="0">
                        <a:latin typeface="+mj-lt"/>
                      </a:endParaRPr>
                    </a:p>
                  </a:txBody>
                  <a:tcPr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latin typeface="+mj-lt"/>
                        </a:rPr>
                        <a:t>4</a:t>
                      </a: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latin typeface="+mj-lt"/>
                        </a:rPr>
                        <a:t>6</a:t>
                      </a: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latin typeface="+mj-lt"/>
                        </a:rPr>
                        <a:t>2</a:t>
                      </a: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76006">
                <a:tc>
                  <a:txBody>
                    <a:bodyPr/>
                    <a:lstStyle/>
                    <a:p>
                      <a:r>
                        <a:rPr lang="en-US" sz="1600" dirty="0" smtClean="0">
                          <a:latin typeface="+mj-lt"/>
                        </a:rPr>
                        <a:t>San Francisco – Downtown</a:t>
                      </a:r>
                      <a:endParaRPr lang="en-US" sz="1600" dirty="0">
                        <a:latin typeface="+mj-lt"/>
                      </a:endParaRPr>
                    </a:p>
                  </a:txBody>
                  <a:tcPr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latin typeface="+mj-lt"/>
                        </a:rPr>
                        <a:t>2</a:t>
                      </a: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latin typeface="+mj-lt"/>
                        </a:rPr>
                        <a:t>64</a:t>
                      </a: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dirty="0" smtClean="0">
                          <a:latin typeface="+mj-lt"/>
                        </a:rPr>
                        <a:t>5</a:t>
                      </a:r>
                      <a:endParaRPr lang="en-US" sz="16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76006">
                <a:tc>
                  <a:txBody>
                    <a:bodyPr/>
                    <a:lstStyle/>
                    <a:p>
                      <a:r>
                        <a:rPr lang="en-US" sz="1600" kern="1200" dirty="0" smtClean="0">
                          <a:solidFill>
                            <a:schemeClr val="dk1"/>
                          </a:solidFill>
                          <a:latin typeface="+mj-lt"/>
                          <a:ea typeface="+mn-ea"/>
                          <a:cs typeface="+mn-cs"/>
                        </a:rPr>
                        <a:t>Washington, DC – District of</a:t>
                      </a:r>
                      <a:r>
                        <a:rPr lang="en-US" sz="1600" kern="1200" baseline="0" dirty="0" smtClean="0">
                          <a:solidFill>
                            <a:schemeClr val="dk1"/>
                          </a:solidFill>
                          <a:latin typeface="+mj-lt"/>
                          <a:ea typeface="+mn-ea"/>
                          <a:cs typeface="+mn-cs"/>
                        </a:rPr>
                        <a:t> Columbia</a:t>
                      </a:r>
                      <a:endParaRPr lang="en-US" sz="1600" kern="1200" dirty="0">
                        <a:solidFill>
                          <a:schemeClr val="dk1"/>
                        </a:solidFill>
                        <a:latin typeface="+mj-lt"/>
                        <a:ea typeface="+mn-ea"/>
                        <a:cs typeface="+mn-cs"/>
                      </a:endParaRPr>
                    </a:p>
                  </a:txBody>
                  <a:tcPr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dk1"/>
                          </a:solidFill>
                          <a:latin typeface="+mj-lt"/>
                          <a:ea typeface="+mn-ea"/>
                          <a:cs typeface="+mn-cs"/>
                        </a:rPr>
                        <a:t>12</a:t>
                      </a:r>
                      <a:endParaRPr lang="en-US" sz="1600" kern="1200" dirty="0">
                        <a:solidFill>
                          <a:schemeClr val="dk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dk1"/>
                          </a:solidFill>
                          <a:latin typeface="+mj-lt"/>
                          <a:ea typeface="+mn-ea"/>
                          <a:cs typeface="+mn-cs"/>
                        </a:rPr>
                        <a:t>46</a:t>
                      </a:r>
                      <a:endParaRPr lang="en-US" sz="1600" kern="1200" dirty="0">
                        <a:solidFill>
                          <a:schemeClr val="dk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kern="1200" dirty="0" smtClean="0">
                          <a:solidFill>
                            <a:schemeClr val="dk1"/>
                          </a:solidFill>
                          <a:latin typeface="+mj-lt"/>
                          <a:ea typeface="+mn-ea"/>
                          <a:cs typeface="+mn-cs"/>
                        </a:rPr>
                        <a:t>24</a:t>
                      </a:r>
                      <a:endParaRPr lang="en-US" sz="1600" kern="1200" dirty="0">
                        <a:solidFill>
                          <a:schemeClr val="dk1"/>
                        </a:solidFill>
                        <a:latin typeface="+mj-lt"/>
                        <a:ea typeface="+mn-ea"/>
                        <a:cs typeface="+mn-cs"/>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8" name="TextBox 7"/>
          <p:cNvSpPr txBox="1"/>
          <p:nvPr/>
        </p:nvSpPr>
        <p:spPr>
          <a:xfrm>
            <a:off x="839096" y="6024283"/>
            <a:ext cx="4389120" cy="236668"/>
          </a:xfrm>
          <a:prstGeom prst="rect">
            <a:avLst/>
          </a:prstGeom>
          <a:noFill/>
        </p:spPr>
        <p:txBody>
          <a:bodyPr wrap="none" lIns="0" tIns="0" rIns="0" bIns="0" rtlCol="0">
            <a:noAutofit/>
          </a:bodyPr>
          <a:lstStyle/>
          <a:p>
            <a:pPr defTabSz="957824" fontAlgn="auto">
              <a:spcBef>
                <a:spcPts val="0"/>
              </a:spcBef>
              <a:spcAft>
                <a:spcPts val="0"/>
              </a:spcAft>
            </a:pPr>
            <a:r>
              <a:rPr lang="en-US" sz="1000" dirty="0" smtClean="0">
                <a:solidFill>
                  <a:srgbClr val="50534D"/>
                </a:solidFill>
                <a:latin typeface="Arial"/>
                <a:cs typeface="+mn-cs"/>
              </a:rPr>
              <a:t>Source: Global Insight, LaSalle Investment Management</a:t>
            </a:r>
          </a:p>
        </p:txBody>
      </p:sp>
    </p:spTree>
    <p:extLst>
      <p:ext uri="{BB962C8B-B14F-4D97-AF65-F5344CB8AC3E}">
        <p14:creationId xmlns:p14="http://schemas.microsoft.com/office/powerpoint/2010/main" val="381289536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txBox="1">
            <a:spLocks/>
          </p:cNvSpPr>
          <p:nvPr>
            <p:custDataLst>
              <p:tags r:id="rId1"/>
            </p:custDataLst>
          </p:nvPr>
        </p:nvSpPr>
        <p:spPr>
          <a:xfrm>
            <a:off x="337625" y="485613"/>
            <a:ext cx="8505933" cy="338554"/>
          </a:xfrm>
          <a:prstGeom prst="rect">
            <a:avLst/>
          </a:prstGeom>
        </p:spPr>
        <p:txBody>
          <a:bodyPr vert="horz" lIns="0" tIns="0" rIns="0" bIns="0" rtlCol="0" anchor="b" anchorCtr="0">
            <a:noAutofit/>
          </a:bodyPr>
          <a:lstStyle>
            <a:lvl1pPr algn="l" defTabSz="957824" rtl="0" eaLnBrk="1" latinLnBrk="0" hangingPunct="1">
              <a:lnSpc>
                <a:spcPct val="100000"/>
              </a:lnSpc>
              <a:spcBef>
                <a:spcPct val="0"/>
              </a:spcBef>
              <a:buNone/>
              <a:defRPr sz="2200" b="0" kern="1200" baseline="0">
                <a:solidFill>
                  <a:schemeClr val="accent2"/>
                </a:solidFill>
                <a:latin typeface="+mj-lt"/>
                <a:ea typeface="+mj-ea"/>
                <a:cs typeface="Arial" pitchFamily="34" charset="0"/>
              </a:defRPr>
            </a:lvl1pPr>
          </a:lstStyle>
          <a:p>
            <a:pPr fontAlgn="auto">
              <a:spcAft>
                <a:spcPts val="0"/>
              </a:spcAft>
            </a:pPr>
            <a:r>
              <a:rPr lang="en-GB" sz="2400" dirty="0" smtClean="0">
                <a:solidFill>
                  <a:srgbClr val="00245D"/>
                </a:solidFill>
              </a:rPr>
              <a:t>Income-Earning Real Estate</a:t>
            </a:r>
            <a:endParaRPr lang="en-GB" sz="2400" dirty="0">
              <a:solidFill>
                <a:srgbClr val="00245D"/>
              </a:solidFill>
            </a:endParaRPr>
          </a:p>
        </p:txBody>
      </p:sp>
      <p:sp>
        <p:nvSpPr>
          <p:cNvPr id="3" name="Content Placeholder 2"/>
          <p:cNvSpPr>
            <a:spLocks noGrp="1"/>
          </p:cNvSpPr>
          <p:nvPr>
            <p:ph idx="1"/>
          </p:nvPr>
        </p:nvSpPr>
        <p:spPr>
          <a:xfrm>
            <a:off x="318575" y="1111283"/>
            <a:ext cx="8539675" cy="4928009"/>
          </a:xfrm>
        </p:spPr>
        <p:txBody>
          <a:bodyPr/>
          <a:lstStyle/>
          <a:p>
            <a:pPr lvl="1"/>
            <a:endParaRPr lang="en-US" sz="600" dirty="0" smtClean="0"/>
          </a:p>
          <a:p>
            <a:r>
              <a:rPr lang="en-US" sz="1800" b="1" dirty="0">
                <a:solidFill>
                  <a:srgbClr val="00245D"/>
                </a:solidFill>
              </a:rPr>
              <a:t>Portfolio benefits </a:t>
            </a:r>
          </a:p>
          <a:p>
            <a:pPr lvl="1"/>
            <a:r>
              <a:rPr lang="en-US" sz="1600" dirty="0">
                <a:solidFill>
                  <a:schemeClr val="tx1">
                    <a:lumMod val="50000"/>
                  </a:schemeClr>
                </a:solidFill>
              </a:rPr>
              <a:t>Private direct real estate diversifies </a:t>
            </a:r>
            <a:r>
              <a:rPr lang="en-US" sz="1600" dirty="0" smtClean="0">
                <a:solidFill>
                  <a:schemeClr val="tx1">
                    <a:lumMod val="50000"/>
                  </a:schemeClr>
                </a:solidFill>
              </a:rPr>
              <a:t>stock </a:t>
            </a:r>
            <a:r>
              <a:rPr lang="en-US" sz="1600" dirty="0">
                <a:solidFill>
                  <a:schemeClr val="tx1">
                    <a:lumMod val="50000"/>
                  </a:schemeClr>
                </a:solidFill>
              </a:rPr>
              <a:t>and </a:t>
            </a:r>
            <a:r>
              <a:rPr lang="en-US" sz="1600" dirty="0" smtClean="0">
                <a:solidFill>
                  <a:schemeClr val="tx1">
                    <a:lumMod val="50000"/>
                  </a:schemeClr>
                </a:solidFill>
              </a:rPr>
              <a:t>bond positions</a:t>
            </a:r>
            <a:endParaRPr lang="en-US" sz="1600" dirty="0">
              <a:solidFill>
                <a:schemeClr val="tx1">
                  <a:lumMod val="50000"/>
                </a:schemeClr>
              </a:solidFill>
            </a:endParaRPr>
          </a:p>
          <a:p>
            <a:pPr lvl="1"/>
            <a:r>
              <a:rPr lang="en-US" sz="1600" dirty="0">
                <a:solidFill>
                  <a:schemeClr val="tx1">
                    <a:lumMod val="50000"/>
                  </a:schemeClr>
                </a:solidFill>
              </a:rPr>
              <a:t>Real estate can be an inflation </a:t>
            </a:r>
            <a:r>
              <a:rPr lang="en-US" sz="1600" dirty="0" smtClean="0">
                <a:solidFill>
                  <a:schemeClr val="tx1">
                    <a:lumMod val="50000"/>
                  </a:schemeClr>
                </a:solidFill>
              </a:rPr>
              <a:t>hedge</a:t>
            </a:r>
          </a:p>
          <a:p>
            <a:pPr lvl="1"/>
            <a:r>
              <a:rPr lang="en-US" sz="1600" dirty="0" smtClean="0">
                <a:solidFill>
                  <a:schemeClr val="tx1">
                    <a:lumMod val="50000"/>
                  </a:schemeClr>
                </a:solidFill>
              </a:rPr>
              <a:t>Steady rental income helps pay  liabilities</a:t>
            </a:r>
            <a:endParaRPr lang="en-US" sz="1600" dirty="0">
              <a:solidFill>
                <a:schemeClr val="tx1">
                  <a:lumMod val="50000"/>
                </a:schemeClr>
              </a:solidFill>
            </a:endParaRPr>
          </a:p>
          <a:p>
            <a:r>
              <a:rPr lang="en-US" sz="1800" b="1" dirty="0" smtClean="0">
                <a:solidFill>
                  <a:srgbClr val="00245D"/>
                </a:solidFill>
              </a:rPr>
              <a:t>Economic conditions favorable for real estate</a:t>
            </a:r>
          </a:p>
          <a:p>
            <a:pPr lvl="1"/>
            <a:r>
              <a:rPr lang="en-US" sz="1600" dirty="0" smtClean="0">
                <a:solidFill>
                  <a:schemeClr val="tx1">
                    <a:lumMod val="50000"/>
                  </a:schemeClr>
                </a:solidFill>
              </a:rPr>
              <a:t>Low interest rates enables low cost borrowing</a:t>
            </a:r>
          </a:p>
          <a:p>
            <a:pPr lvl="1"/>
            <a:r>
              <a:rPr lang="en-US" sz="1600" dirty="0" smtClean="0">
                <a:solidFill>
                  <a:schemeClr val="tx1">
                    <a:lumMod val="50000"/>
                  </a:schemeClr>
                </a:solidFill>
              </a:rPr>
              <a:t>Risk aversion means limited new construction and little new competition</a:t>
            </a:r>
          </a:p>
          <a:p>
            <a:pPr lvl="1"/>
            <a:endParaRPr lang="en-US" sz="900" dirty="0" smtClean="0"/>
          </a:p>
          <a:p>
            <a:pPr>
              <a:buClr>
                <a:srgbClr val="00245D"/>
              </a:buClr>
            </a:pPr>
            <a:r>
              <a:rPr lang="en-US" sz="1800" b="1" dirty="0" smtClean="0">
                <a:solidFill>
                  <a:srgbClr val="00245D"/>
                </a:solidFill>
              </a:rPr>
              <a:t>Interest Rate Risk</a:t>
            </a:r>
          </a:p>
          <a:p>
            <a:pPr lvl="1"/>
            <a:r>
              <a:rPr lang="en-US" sz="1600" dirty="0" smtClean="0">
                <a:solidFill>
                  <a:schemeClr val="tx1">
                    <a:lumMod val="50000"/>
                  </a:schemeClr>
                </a:solidFill>
              </a:rPr>
              <a:t>Mid to long-term increases in interest rates could hurt real estate values</a:t>
            </a:r>
          </a:p>
          <a:p>
            <a:pPr lvl="1"/>
            <a:r>
              <a:rPr lang="en-US" sz="1600" dirty="0" smtClean="0">
                <a:solidFill>
                  <a:schemeClr val="tx1">
                    <a:lumMod val="50000"/>
                  </a:schemeClr>
                </a:solidFill>
              </a:rPr>
              <a:t>Risk partially offset by economic and real estate income growth </a:t>
            </a:r>
          </a:p>
          <a:p>
            <a:r>
              <a:rPr lang="en-US" sz="1800" b="1" dirty="0">
                <a:solidFill>
                  <a:srgbClr val="00245D"/>
                </a:solidFill>
              </a:rPr>
              <a:t>Price Recovery Incomplete</a:t>
            </a:r>
          </a:p>
          <a:p>
            <a:pPr lvl="1"/>
            <a:r>
              <a:rPr lang="en-US" sz="1600" dirty="0">
                <a:solidFill>
                  <a:schemeClr val="tx1">
                    <a:lumMod val="50000"/>
                  </a:schemeClr>
                </a:solidFill>
              </a:rPr>
              <a:t>Investor interest has driven strong recovery in gateway markets</a:t>
            </a:r>
          </a:p>
          <a:p>
            <a:pPr lvl="1"/>
            <a:r>
              <a:rPr lang="en-US" sz="1600" dirty="0">
                <a:solidFill>
                  <a:schemeClr val="tx1">
                    <a:lumMod val="50000"/>
                  </a:schemeClr>
                </a:solidFill>
              </a:rPr>
              <a:t>Most markets have pricing well below peak levels</a:t>
            </a:r>
          </a:p>
          <a:p>
            <a:pPr lvl="1"/>
            <a:endParaRPr lang="en-US" sz="1600" dirty="0" smtClean="0">
              <a:solidFill>
                <a:schemeClr val="tx1">
                  <a:lumMod val="50000"/>
                </a:schemeClr>
              </a:solidFill>
            </a:endParaRPr>
          </a:p>
          <a:p>
            <a:endParaRPr lang="en-US" sz="1600" dirty="0" smtClean="0"/>
          </a:p>
          <a:p>
            <a:endParaRPr lang="en-US" sz="1600" dirty="0" smtClean="0"/>
          </a:p>
          <a:p>
            <a:pPr lvl="1"/>
            <a:endParaRPr lang="en-US" sz="1600" dirty="0" smtClean="0"/>
          </a:p>
          <a:p>
            <a:endParaRPr lang="en-US" sz="1600" dirty="0" smtClean="0"/>
          </a:p>
          <a:p>
            <a:pPr lvl="1"/>
            <a:endParaRPr lang="en-US" sz="1600" dirty="0" smtClean="0"/>
          </a:p>
          <a:p>
            <a:endParaRPr lang="en-US" sz="1600" dirty="0"/>
          </a:p>
        </p:txBody>
      </p:sp>
      <p:sp>
        <p:nvSpPr>
          <p:cNvPr id="17" name="Rectangle 2"/>
          <p:cNvSpPr txBox="1">
            <a:spLocks noChangeArrowheads="1"/>
          </p:cNvSpPr>
          <p:nvPr/>
        </p:nvSpPr>
        <p:spPr>
          <a:xfrm>
            <a:off x="337625" y="837919"/>
            <a:ext cx="7700962" cy="257175"/>
          </a:xfrm>
          <a:prstGeom prst="rect">
            <a:avLst/>
          </a:prstGeom>
        </p:spPr>
        <p:txBody>
          <a:bodyPr vert="horz" lIns="0" tIns="0" rIns="0" bIns="0" rtlCol="0" anchor="b" anchorCtr="0">
            <a:normAutofit fontScale="92500" lnSpcReduction="10000"/>
          </a:bodyPr>
          <a:lstStyle>
            <a:lvl1pPr algn="l" defTabSz="957824" rtl="0" eaLnBrk="1" latinLnBrk="0" hangingPunct="1">
              <a:lnSpc>
                <a:spcPct val="100000"/>
              </a:lnSpc>
              <a:spcBef>
                <a:spcPct val="0"/>
              </a:spcBef>
              <a:buNone/>
              <a:defRPr sz="2200" b="0" kern="1200" baseline="0">
                <a:solidFill>
                  <a:srgbClr val="00245D"/>
                </a:solidFill>
                <a:latin typeface="+mj-lt"/>
                <a:ea typeface="+mj-ea"/>
                <a:cs typeface="Arial" pitchFamily="34" charset="0"/>
              </a:defRPr>
            </a:lvl1pPr>
          </a:lstStyle>
          <a:p>
            <a:pPr fontAlgn="auto">
              <a:spcAft>
                <a:spcPts val="0"/>
              </a:spcAft>
            </a:pPr>
            <a:r>
              <a:rPr lang="en-GB" sz="1800" dirty="0" smtClean="0">
                <a:solidFill>
                  <a:srgbClr val="78A22F"/>
                </a:solidFill>
              </a:rPr>
              <a:t>An Important Contributor to a Pension Plan Portfolio</a:t>
            </a:r>
            <a:endParaRPr lang="en-US" sz="1800" dirty="0">
              <a:solidFill>
                <a:srgbClr val="78A22F"/>
              </a:solidFill>
            </a:endParaRPr>
          </a:p>
        </p:txBody>
      </p:sp>
    </p:spTree>
    <p:extLst>
      <p:ext uri="{BB962C8B-B14F-4D97-AF65-F5344CB8AC3E}">
        <p14:creationId xmlns:p14="http://schemas.microsoft.com/office/powerpoint/2010/main" val="105819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left)">
                                      <p:cBhvr>
                                        <p:cTn id="7" dur="1000"/>
                                        <p:tgtEl>
                                          <p:spTgt spid="3">
                                            <p:txEl>
                                              <p:pRg st="1" end="1"/>
                                            </p:txEl>
                                          </p:spTgt>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wipe(left)">
                                      <p:cBhvr>
                                        <p:cTn id="10" dur="1000"/>
                                        <p:tgtEl>
                                          <p:spTgt spid="3">
                                            <p:txEl>
                                              <p:pRg st="2" end="2"/>
                                            </p:txEl>
                                          </p:spTgt>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wipe(left)">
                                      <p:cBhvr>
                                        <p:cTn id="13" dur="1000"/>
                                        <p:tgtEl>
                                          <p:spTgt spid="3">
                                            <p:txEl>
                                              <p:pRg st="3" end="3"/>
                                            </p:txEl>
                                          </p:spTgt>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wipe(left)">
                                      <p:cBhvr>
                                        <p:cTn id="16" dur="1000"/>
                                        <p:tgtEl>
                                          <p:spTgt spid="3">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wipe(left)">
                                      <p:cBhvr>
                                        <p:cTn id="21" dur="1000"/>
                                        <p:tgtEl>
                                          <p:spTgt spid="3">
                                            <p:txEl>
                                              <p:pRg st="5" end="5"/>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animEffect transition="in" filter="wipe(left)">
                                      <p:cBhvr>
                                        <p:cTn id="24" dur="1000"/>
                                        <p:tgtEl>
                                          <p:spTgt spid="3">
                                            <p:txEl>
                                              <p:pRg st="6" end="6"/>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wipe(left)">
                                      <p:cBhvr>
                                        <p:cTn id="27" dur="10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
                                            <p:txEl>
                                              <p:pRg st="9" end="9"/>
                                            </p:txEl>
                                          </p:spTgt>
                                        </p:tgtEl>
                                        <p:attrNameLst>
                                          <p:attrName>style.visibility</p:attrName>
                                        </p:attrNameLst>
                                      </p:cBhvr>
                                      <p:to>
                                        <p:strVal val="visible"/>
                                      </p:to>
                                    </p:set>
                                    <p:animEffect transition="in" filter="wipe(left)">
                                      <p:cBhvr>
                                        <p:cTn id="32" dur="1000"/>
                                        <p:tgtEl>
                                          <p:spTgt spid="3">
                                            <p:txEl>
                                              <p:pRg st="9" end="9"/>
                                            </p:txEl>
                                          </p:spTgt>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animEffect transition="in" filter="wipe(left)">
                                      <p:cBhvr>
                                        <p:cTn id="35" dur="1000"/>
                                        <p:tgtEl>
                                          <p:spTgt spid="3">
                                            <p:txEl>
                                              <p:pRg st="10" end="10"/>
                                            </p:txEl>
                                          </p:spTgt>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
                                            <p:txEl>
                                              <p:pRg st="11" end="11"/>
                                            </p:txEl>
                                          </p:spTgt>
                                        </p:tgtEl>
                                        <p:attrNameLst>
                                          <p:attrName>style.visibility</p:attrName>
                                        </p:attrNameLst>
                                      </p:cBhvr>
                                      <p:to>
                                        <p:strVal val="visible"/>
                                      </p:to>
                                    </p:set>
                                    <p:animEffect transition="in" filter="wipe(left)">
                                      <p:cBhvr>
                                        <p:cTn id="38" dur="1000"/>
                                        <p:tgtEl>
                                          <p:spTgt spid="3">
                                            <p:txEl>
                                              <p:pRg st="11" end="11"/>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animEffect transition="in" filter="wipe(left)">
                                      <p:cBhvr>
                                        <p:cTn id="43" dur="1000"/>
                                        <p:tgtEl>
                                          <p:spTgt spid="3">
                                            <p:txEl>
                                              <p:pRg st="12" end="12"/>
                                            </p:txEl>
                                          </p:spTgt>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
                                            <p:txEl>
                                              <p:pRg st="13" end="13"/>
                                            </p:txEl>
                                          </p:spTgt>
                                        </p:tgtEl>
                                        <p:attrNameLst>
                                          <p:attrName>style.visibility</p:attrName>
                                        </p:attrNameLst>
                                      </p:cBhvr>
                                      <p:to>
                                        <p:strVal val="visible"/>
                                      </p:to>
                                    </p:set>
                                    <p:animEffect transition="in" filter="wipe(left)">
                                      <p:cBhvr>
                                        <p:cTn id="46" dur="1000"/>
                                        <p:tgtEl>
                                          <p:spTgt spid="3">
                                            <p:txEl>
                                              <p:pRg st="13" end="13"/>
                                            </p:txEl>
                                          </p:spTgt>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
                                            <p:txEl>
                                              <p:pRg st="14" end="14"/>
                                            </p:txEl>
                                          </p:spTgt>
                                        </p:tgtEl>
                                        <p:attrNameLst>
                                          <p:attrName>style.visibility</p:attrName>
                                        </p:attrNameLst>
                                      </p:cBhvr>
                                      <p:to>
                                        <p:strVal val="visible"/>
                                      </p:to>
                                    </p:set>
                                    <p:animEffect transition="in" filter="wipe(left)">
                                      <p:cBhvr>
                                        <p:cTn id="49" dur="1000"/>
                                        <p:tgtEl>
                                          <p:spTgt spid="3">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698747" y="228600"/>
            <a:ext cx="7700962" cy="904875"/>
          </a:xfrm>
        </p:spPr>
        <p:txBody>
          <a:bodyPr/>
          <a:lstStyle/>
          <a:p>
            <a:r>
              <a:rPr lang="en-US" dirty="0" smtClean="0"/>
              <a:t>Performance of Core, Direct Real Estate</a:t>
            </a:r>
            <a:br>
              <a:rPr lang="en-US" dirty="0" smtClean="0"/>
            </a:br>
            <a:r>
              <a:rPr lang="en-US" sz="1800" dirty="0">
                <a:solidFill>
                  <a:schemeClr val="accent1"/>
                </a:solidFill>
              </a:rPr>
              <a:t>Risk Adjusted Return Ratios</a:t>
            </a:r>
          </a:p>
        </p:txBody>
      </p:sp>
      <p:graphicFrame>
        <p:nvGraphicFramePr>
          <p:cNvPr id="568374" name="Group 54"/>
          <p:cNvGraphicFramePr>
            <a:graphicFrameLocks noGrp="1"/>
          </p:cNvGraphicFramePr>
          <p:nvPr>
            <p:extLst>
              <p:ext uri="{D42A27DB-BD31-4B8C-83A1-F6EECF244321}">
                <p14:modId xmlns:p14="http://schemas.microsoft.com/office/powerpoint/2010/main" val="817960648"/>
              </p:ext>
            </p:extLst>
          </p:nvPr>
        </p:nvGraphicFramePr>
        <p:xfrm>
          <a:off x="717550" y="1676400"/>
          <a:ext cx="7708900" cy="2921066"/>
        </p:xfrm>
        <a:graphic>
          <a:graphicData uri="http://schemas.openxmlformats.org/drawingml/2006/table">
            <a:tbl>
              <a:tblPr/>
              <a:tblGrid>
                <a:gridCol w="2455862"/>
                <a:gridCol w="1751013"/>
                <a:gridCol w="1751012"/>
                <a:gridCol w="1751013"/>
              </a:tblGrid>
              <a:tr h="355656">
                <a:tc gridSpan="4">
                  <a:txBody>
                    <a:bodyPr/>
                    <a:lstStyle/>
                    <a:p>
                      <a:pPr marL="0" marR="0" lvl="0" indent="0" algn="ctr" defTabSz="914400" rtl="0" eaLnBrk="1" fontAlgn="base" latinLnBrk="0" hangingPunct="1">
                        <a:lnSpc>
                          <a:spcPct val="100000"/>
                        </a:lnSpc>
                        <a:spcBef>
                          <a:spcPct val="50000"/>
                        </a:spcBef>
                        <a:spcAft>
                          <a:spcPct val="0"/>
                        </a:spcAft>
                        <a:buClr>
                          <a:schemeClr val="accent2"/>
                        </a:buClr>
                        <a:buSzPct val="120000"/>
                        <a:buFont typeface="Wingdings" pitchFamily="2" charset="2"/>
                        <a:buNone/>
                        <a:tabLst/>
                      </a:pPr>
                      <a:r>
                        <a:rPr kumimoji="0" lang="en-US" sz="1600" b="1" i="0" u="none" strike="noStrike" cap="none" normalizeH="0" baseline="0" dirty="0" smtClean="0">
                          <a:ln>
                            <a:noFill/>
                          </a:ln>
                          <a:solidFill>
                            <a:schemeClr val="tx1"/>
                          </a:solidFill>
                          <a:effectLst/>
                          <a:latin typeface="Arial" charset="0"/>
                        </a:rPr>
                        <a:t>15 Year Analysis (1Q 1998 – 4Q 2012)</a:t>
                      </a:r>
                    </a:p>
                  </a:txBody>
                  <a:tcPr anchor="ctr" horzOverflow="overflow">
                    <a:lnL>
                      <a:noFill/>
                    </a:lnL>
                    <a:lnR>
                      <a:noFill/>
                    </a:lnR>
                    <a:lnT>
                      <a:noFill/>
                    </a:lnT>
                    <a:lnB>
                      <a:noFill/>
                    </a:lnB>
                    <a:lnTlToBr>
                      <a:noFill/>
                    </a:lnTlToBr>
                    <a:lnBlToTr>
                      <a:noFill/>
                    </a:lnBlToTr>
                    <a:solidFill>
                      <a:srgbClr val="E8E6E5"/>
                    </a:solidFill>
                  </a:tcPr>
                </a:tc>
                <a:tc hMerge="1">
                  <a:txBody>
                    <a:bodyPr/>
                    <a:lstStyle/>
                    <a:p>
                      <a:endParaRPr lang="en-US"/>
                    </a:p>
                  </a:txBody>
                  <a:tcPr/>
                </a:tc>
                <a:tc hMerge="1">
                  <a:txBody>
                    <a:bodyPr/>
                    <a:lstStyle/>
                    <a:p>
                      <a:endParaRPr lang="en-US"/>
                    </a:p>
                  </a:txBody>
                  <a:tcPr/>
                </a:tc>
                <a:tc hMerge="1">
                  <a:txBody>
                    <a:bodyPr/>
                    <a:lstStyle/>
                    <a:p>
                      <a:endParaRPr lang="en-US"/>
                    </a:p>
                  </a:txBody>
                  <a:tcPr/>
                </a:tc>
              </a:tr>
              <a:tr h="727525">
                <a:tc>
                  <a:txBody>
                    <a:bodyPr/>
                    <a:lstStyle/>
                    <a:p>
                      <a:pPr marL="0" marR="0" lvl="0" indent="0" algn="l" defTabSz="914400" rtl="0" eaLnBrk="1" fontAlgn="base" latinLnBrk="0" hangingPunct="1">
                        <a:lnSpc>
                          <a:spcPct val="100000"/>
                        </a:lnSpc>
                        <a:spcBef>
                          <a:spcPct val="50000"/>
                        </a:spcBef>
                        <a:spcAft>
                          <a:spcPct val="0"/>
                        </a:spcAft>
                        <a:buClr>
                          <a:schemeClr val="accent2"/>
                        </a:buClr>
                        <a:buSzPct val="120000"/>
                        <a:buFont typeface="Wingdings" pitchFamily="2" charset="2"/>
                        <a:buNone/>
                        <a:tabLst/>
                      </a:pPr>
                      <a:endParaRPr kumimoji="0" lang="en-US" sz="1600" b="0" i="0" u="none" strike="noStrike" cap="none" normalizeH="0" baseline="0" dirty="0" smtClean="0">
                        <a:ln>
                          <a:noFill/>
                        </a:ln>
                        <a:solidFill>
                          <a:schemeClr val="bg1"/>
                        </a:solidFill>
                        <a:effectLst/>
                        <a:latin typeface="Arial" charset="0"/>
                      </a:endParaRPr>
                    </a:p>
                  </a:txBody>
                  <a:tcPr marL="72000" marR="72000" marT="46800" marB="46800" anchor="ctr" anchorCtr="1" horzOverflow="overflow">
                    <a:lnL>
                      <a:noFill/>
                    </a:lnL>
                    <a:lnR>
                      <a:noFill/>
                    </a:lnR>
                    <a:lnT>
                      <a:noFill/>
                    </a:lnT>
                    <a:lnB>
                      <a:noFill/>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50000"/>
                        </a:spcBef>
                        <a:spcAft>
                          <a:spcPct val="0"/>
                        </a:spcAft>
                        <a:buClr>
                          <a:schemeClr val="accent2"/>
                        </a:buClr>
                        <a:buSzPct val="120000"/>
                        <a:buFont typeface="Wingdings" pitchFamily="2" charset="2"/>
                        <a:buNone/>
                        <a:tabLst/>
                      </a:pPr>
                      <a:r>
                        <a:rPr kumimoji="0" lang="en-US" sz="1400" b="1" i="0" u="none" strike="noStrike" cap="none" normalizeH="0" baseline="0" dirty="0" smtClean="0">
                          <a:ln>
                            <a:noFill/>
                          </a:ln>
                          <a:solidFill>
                            <a:schemeClr val="bg1"/>
                          </a:solidFill>
                          <a:effectLst/>
                          <a:latin typeface="Arial" charset="0"/>
                        </a:rPr>
                        <a:t>Average Annual Return</a:t>
                      </a:r>
                    </a:p>
                  </a:txBody>
                  <a:tcPr marL="72000" marR="72000" marT="46800" marB="46800" anchor="ctr" horzOverflow="overflow">
                    <a:lnL>
                      <a:noFill/>
                    </a:lnL>
                    <a:lnR>
                      <a:noFill/>
                    </a:lnR>
                    <a:lnT>
                      <a:noFill/>
                    </a:lnT>
                    <a:lnB>
                      <a:noFill/>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50000"/>
                        </a:spcBef>
                        <a:spcAft>
                          <a:spcPct val="0"/>
                        </a:spcAft>
                        <a:buClr>
                          <a:schemeClr val="accent2"/>
                        </a:buClr>
                        <a:buSzPct val="120000"/>
                        <a:buFont typeface="Wingdings" pitchFamily="2" charset="2"/>
                        <a:buNone/>
                        <a:tabLst/>
                      </a:pPr>
                      <a:r>
                        <a:rPr kumimoji="0" lang="en-US" sz="1400" b="1" i="0" u="none" strike="noStrike" cap="none" normalizeH="0" baseline="0" dirty="0" smtClean="0">
                          <a:ln>
                            <a:noFill/>
                          </a:ln>
                          <a:solidFill>
                            <a:schemeClr val="bg1"/>
                          </a:solidFill>
                          <a:effectLst/>
                          <a:latin typeface="Arial" charset="0"/>
                        </a:rPr>
                        <a:t>Standard Deviation</a:t>
                      </a:r>
                    </a:p>
                  </a:txBody>
                  <a:tcPr marL="72000" marR="72000" marT="46800" marB="46800" anchor="ctr" horzOverflow="overflow">
                    <a:lnL>
                      <a:noFill/>
                    </a:lnL>
                    <a:lnR>
                      <a:noFill/>
                    </a:lnR>
                    <a:lnT>
                      <a:noFill/>
                    </a:lnT>
                    <a:lnB>
                      <a:noFill/>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50000"/>
                        </a:spcBef>
                        <a:spcAft>
                          <a:spcPct val="0"/>
                        </a:spcAft>
                        <a:buClr>
                          <a:schemeClr val="accent2"/>
                        </a:buClr>
                        <a:buSzPct val="120000"/>
                        <a:buFont typeface="Wingdings" pitchFamily="2" charset="2"/>
                        <a:buNone/>
                        <a:tabLst/>
                      </a:pPr>
                      <a:r>
                        <a:rPr kumimoji="0" lang="en-US" sz="1400" b="1" i="0" u="none" strike="noStrike" cap="none" normalizeH="0" baseline="0" dirty="0" smtClean="0">
                          <a:ln>
                            <a:noFill/>
                          </a:ln>
                          <a:solidFill>
                            <a:schemeClr val="bg1"/>
                          </a:solidFill>
                          <a:effectLst/>
                          <a:latin typeface="Arial" charset="0"/>
                        </a:rPr>
                        <a:t>Sharpe Ratio</a:t>
                      </a:r>
                    </a:p>
                  </a:txBody>
                  <a:tcPr marL="72000" marR="72000" marT="46800" marB="46800" anchor="ctr" horzOverflow="overflow">
                    <a:lnL>
                      <a:noFill/>
                    </a:lnL>
                    <a:lnR>
                      <a:noFill/>
                    </a:lnR>
                    <a:lnT>
                      <a:noFill/>
                    </a:lnT>
                    <a:lnB>
                      <a:noFill/>
                    </a:lnB>
                    <a:lnTlToBr>
                      <a:noFill/>
                    </a:lnTlToBr>
                    <a:lnBlToTr>
                      <a:noFill/>
                    </a:lnBlToTr>
                    <a:solidFill>
                      <a:schemeClr val="accent1"/>
                    </a:solidFill>
                  </a:tcPr>
                </a:tc>
              </a:tr>
              <a:tr h="367577">
                <a:tc>
                  <a:txBody>
                    <a:bodyPr/>
                    <a:lstStyle/>
                    <a:p>
                      <a:pPr marL="0" marR="0" lvl="0" indent="0" algn="l" defTabSz="914400" rtl="0" eaLnBrk="1" fontAlgn="base" latinLnBrk="0" hangingPunct="1">
                        <a:lnSpc>
                          <a:spcPct val="90000"/>
                        </a:lnSpc>
                        <a:spcBef>
                          <a:spcPct val="15000"/>
                        </a:spcBef>
                        <a:spcAft>
                          <a:spcPct val="0"/>
                        </a:spcAft>
                        <a:buClr>
                          <a:schemeClr val="accent2"/>
                        </a:buClr>
                        <a:buSzPct val="120000"/>
                        <a:buFont typeface="Wingdings" pitchFamily="2" charset="2"/>
                        <a:buNone/>
                        <a:tabLst/>
                      </a:pPr>
                      <a:r>
                        <a:rPr kumimoji="0" lang="en-US" sz="1400" b="1" i="0" u="none" strike="noStrike" cap="none" normalizeH="0" baseline="0" dirty="0" smtClean="0">
                          <a:ln>
                            <a:noFill/>
                          </a:ln>
                          <a:solidFill>
                            <a:schemeClr val="tx1"/>
                          </a:solidFill>
                          <a:effectLst/>
                          <a:latin typeface="Arial" charset="0"/>
                        </a:rPr>
                        <a:t>Core Real Estate</a:t>
                      </a:r>
                    </a:p>
                  </a:txBody>
                  <a:tcPr marL="72000" marR="72000" marT="46800" marB="46800" anchor="ctr" horzOverflow="overflow">
                    <a:lnL>
                      <a:noFill/>
                    </a:lnL>
                    <a:lnR>
                      <a:noFill/>
                    </a:lnR>
                    <a:lnT>
                      <a:noFill/>
                    </a:lnT>
                    <a:lnB w="9525" cap="flat" cmpd="sng" algn="ctr">
                      <a:solidFill>
                        <a:srgbClr val="9D9D98"/>
                      </a:solidFill>
                      <a:prstDash val="solid"/>
                      <a:round/>
                      <a:headEnd type="none" w="med" len="med"/>
                      <a:tailEnd type="none" w="med" len="med"/>
                    </a:lnB>
                    <a:lnTlToBr>
                      <a:noFill/>
                    </a:lnTlToBr>
                    <a:lnBlToTr>
                      <a:noFill/>
                    </a:lnBlToTr>
                    <a:noFill/>
                  </a:tcPr>
                </a:tc>
                <a:tc>
                  <a:txBody>
                    <a:bodyPr/>
                    <a:lstStyle/>
                    <a:p>
                      <a:pPr algn="ctr" fontAlgn="b"/>
                      <a:r>
                        <a:rPr lang="en-US" sz="1400" b="1" i="0" u="none" strike="noStrike" dirty="0" smtClean="0">
                          <a:solidFill>
                            <a:srgbClr val="50534D"/>
                          </a:solidFill>
                          <a:effectLst/>
                          <a:latin typeface="+mn-lt"/>
                        </a:rPr>
                        <a:t>8.1%</a:t>
                      </a:r>
                      <a:endParaRPr lang="en-US" sz="1400" b="1" i="0" u="none" strike="noStrike" dirty="0">
                        <a:solidFill>
                          <a:srgbClr val="50534D"/>
                        </a:solidFill>
                        <a:effectLst/>
                        <a:latin typeface="+mn-lt"/>
                      </a:endParaRPr>
                    </a:p>
                  </a:txBody>
                  <a:tcPr marL="0" marR="0" marT="0" marB="0" anchor="ctr">
                    <a:lnL>
                      <a:noFill/>
                    </a:lnL>
                    <a:lnR>
                      <a:noFill/>
                    </a:lnR>
                    <a:lnT>
                      <a:noFill/>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c>
                  <a:txBody>
                    <a:bodyPr/>
                    <a:lstStyle/>
                    <a:p>
                      <a:pPr algn="ctr" fontAlgn="b"/>
                      <a:r>
                        <a:rPr lang="en-US" sz="1400" b="0" i="0" u="none" strike="noStrike" dirty="0" smtClean="0">
                          <a:solidFill>
                            <a:srgbClr val="50534D"/>
                          </a:solidFill>
                          <a:effectLst/>
                          <a:latin typeface="+mn-lt"/>
                        </a:rPr>
                        <a:t>7.4%</a:t>
                      </a:r>
                      <a:endParaRPr lang="en-US" sz="1400" b="0" i="0" u="none" strike="noStrike" dirty="0">
                        <a:solidFill>
                          <a:srgbClr val="50534D"/>
                        </a:solidFill>
                        <a:effectLst/>
                        <a:latin typeface="+mn-lt"/>
                      </a:endParaRPr>
                    </a:p>
                  </a:txBody>
                  <a:tcPr marL="0" marR="0" marT="0" marB="0" anchor="ctr">
                    <a:lnL>
                      <a:noFill/>
                    </a:lnL>
                    <a:lnR>
                      <a:noFill/>
                    </a:lnR>
                    <a:lnT>
                      <a:noFill/>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c>
                  <a:txBody>
                    <a:bodyPr/>
                    <a:lstStyle/>
                    <a:p>
                      <a:pPr algn="ctr" fontAlgn="b"/>
                      <a:r>
                        <a:rPr lang="en-US" sz="1400" b="0" i="0" u="none" strike="noStrike" dirty="0" smtClean="0">
                          <a:solidFill>
                            <a:srgbClr val="50534D"/>
                          </a:solidFill>
                          <a:effectLst/>
                          <a:latin typeface="+mn-lt"/>
                        </a:rPr>
                        <a:t>0.75</a:t>
                      </a:r>
                      <a:endParaRPr lang="en-US" sz="1400" b="0" i="0" u="none" strike="noStrike" dirty="0">
                        <a:solidFill>
                          <a:srgbClr val="50534D"/>
                        </a:solidFill>
                        <a:effectLst/>
                        <a:latin typeface="+mn-lt"/>
                      </a:endParaRPr>
                    </a:p>
                  </a:txBody>
                  <a:tcPr marL="0" marR="0" marT="0" marB="0" anchor="ctr">
                    <a:lnL>
                      <a:noFill/>
                    </a:lnL>
                    <a:lnR>
                      <a:noFill/>
                    </a:lnR>
                    <a:lnT>
                      <a:noFill/>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r>
              <a:tr h="367577">
                <a:tc>
                  <a:txBody>
                    <a:bodyPr/>
                    <a:lstStyle/>
                    <a:p>
                      <a:pPr marL="0" marR="0" lvl="0" indent="0" algn="l" defTabSz="914400" rtl="0" eaLnBrk="1" fontAlgn="base" latinLnBrk="0" hangingPunct="1">
                        <a:lnSpc>
                          <a:spcPct val="90000"/>
                        </a:lnSpc>
                        <a:spcBef>
                          <a:spcPct val="15000"/>
                        </a:spcBef>
                        <a:spcAft>
                          <a:spcPct val="0"/>
                        </a:spcAft>
                        <a:buClr>
                          <a:schemeClr val="accent2"/>
                        </a:buClr>
                        <a:buSzPct val="120000"/>
                        <a:buFont typeface="Wingdings" pitchFamily="2" charset="2"/>
                        <a:buNone/>
                        <a:tabLst/>
                      </a:pPr>
                      <a:r>
                        <a:rPr kumimoji="0" lang="en-US" sz="1400" b="0" i="0" u="none" strike="noStrike" cap="none" normalizeH="0" baseline="0" dirty="0" smtClean="0">
                          <a:ln>
                            <a:noFill/>
                          </a:ln>
                          <a:solidFill>
                            <a:schemeClr val="tx1"/>
                          </a:solidFill>
                          <a:effectLst/>
                          <a:latin typeface="Arial" charset="0"/>
                        </a:rPr>
                        <a:t>Large Cap Stocks</a:t>
                      </a:r>
                    </a:p>
                  </a:txBody>
                  <a:tcPr marL="72000" marR="72000" marT="46800" marB="46800" anchor="ctr" horzOverflow="overflow">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noFill/>
                  </a:tcPr>
                </a:tc>
                <a:tc>
                  <a:txBody>
                    <a:bodyPr/>
                    <a:lstStyle/>
                    <a:p>
                      <a:pPr algn="ctr" fontAlgn="b"/>
                      <a:r>
                        <a:rPr lang="en-US" sz="1400" b="1" i="0" u="none" strike="noStrike" dirty="0" smtClean="0">
                          <a:solidFill>
                            <a:srgbClr val="50534D"/>
                          </a:solidFill>
                          <a:effectLst/>
                          <a:latin typeface="+mn-lt"/>
                        </a:rPr>
                        <a:t>4.5%</a:t>
                      </a:r>
                      <a:endParaRPr lang="en-US" sz="1400" b="1" i="0" u="none" strike="noStrike" dirty="0">
                        <a:solidFill>
                          <a:srgbClr val="50534D"/>
                        </a:solidFill>
                        <a:effectLst/>
                        <a:latin typeface="+mn-lt"/>
                      </a:endParaRP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c>
                  <a:txBody>
                    <a:bodyPr/>
                    <a:lstStyle/>
                    <a:p>
                      <a:pPr algn="ctr" fontAlgn="b"/>
                      <a:r>
                        <a:rPr lang="en-US" sz="1400" b="0" i="0" u="none" strike="noStrike" dirty="0">
                          <a:solidFill>
                            <a:srgbClr val="50534D"/>
                          </a:solidFill>
                          <a:effectLst/>
                          <a:latin typeface="+mn-lt"/>
                        </a:rPr>
                        <a:t>18.5%</a:t>
                      </a: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c>
                  <a:txBody>
                    <a:bodyPr/>
                    <a:lstStyle/>
                    <a:p>
                      <a:pPr algn="ctr" fontAlgn="b"/>
                      <a:r>
                        <a:rPr lang="en-US" sz="1400" b="0" i="0" u="none" strike="noStrike" dirty="0">
                          <a:solidFill>
                            <a:srgbClr val="50534D"/>
                          </a:solidFill>
                          <a:effectLst/>
                          <a:latin typeface="+mn-lt"/>
                        </a:rPr>
                        <a:t>0.11</a:t>
                      </a: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r>
              <a:tr h="367577">
                <a:tc>
                  <a:txBody>
                    <a:bodyPr/>
                    <a:lstStyle/>
                    <a:p>
                      <a:pPr marL="0" marR="0" lvl="0" indent="0" algn="l" defTabSz="914400" rtl="0" eaLnBrk="1" fontAlgn="base" latinLnBrk="0" hangingPunct="1">
                        <a:lnSpc>
                          <a:spcPct val="90000"/>
                        </a:lnSpc>
                        <a:spcBef>
                          <a:spcPct val="15000"/>
                        </a:spcBef>
                        <a:spcAft>
                          <a:spcPct val="0"/>
                        </a:spcAft>
                        <a:buClr>
                          <a:schemeClr val="accent2"/>
                        </a:buClr>
                        <a:buSzPct val="120000"/>
                        <a:buFont typeface="Wingdings" pitchFamily="2" charset="2"/>
                        <a:buNone/>
                        <a:tabLst/>
                      </a:pPr>
                      <a:r>
                        <a:rPr kumimoji="0" lang="en-US" sz="1400" b="0" i="0" u="none" strike="noStrike" cap="none" normalizeH="0" baseline="0" dirty="0" smtClean="0">
                          <a:ln>
                            <a:noFill/>
                          </a:ln>
                          <a:solidFill>
                            <a:schemeClr val="tx1"/>
                          </a:solidFill>
                          <a:effectLst/>
                          <a:latin typeface="Arial" charset="0"/>
                        </a:rPr>
                        <a:t>Corporate Bonds</a:t>
                      </a:r>
                    </a:p>
                  </a:txBody>
                  <a:tcPr marL="72000" marR="72000" marT="46800" marB="46800" anchor="ctr" horzOverflow="overflow">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noFill/>
                  </a:tcPr>
                </a:tc>
                <a:tc>
                  <a:txBody>
                    <a:bodyPr/>
                    <a:lstStyle/>
                    <a:p>
                      <a:pPr algn="ctr" fontAlgn="b"/>
                      <a:r>
                        <a:rPr lang="en-US" sz="1400" b="1" i="0" u="none" strike="noStrike" dirty="0" smtClean="0">
                          <a:solidFill>
                            <a:srgbClr val="50534D"/>
                          </a:solidFill>
                          <a:effectLst/>
                          <a:latin typeface="+mn-lt"/>
                        </a:rPr>
                        <a:t>6.8%</a:t>
                      </a:r>
                      <a:endParaRPr lang="en-US" sz="1400" b="1" i="0" u="none" strike="noStrike" dirty="0">
                        <a:solidFill>
                          <a:srgbClr val="50534D"/>
                        </a:solidFill>
                        <a:effectLst/>
                        <a:latin typeface="+mn-lt"/>
                      </a:endParaRP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c>
                  <a:txBody>
                    <a:bodyPr/>
                    <a:lstStyle/>
                    <a:p>
                      <a:pPr algn="ctr" fontAlgn="b"/>
                      <a:r>
                        <a:rPr lang="en-US" sz="1400" b="0" i="0" u="none" strike="noStrike" dirty="0">
                          <a:solidFill>
                            <a:srgbClr val="50534D"/>
                          </a:solidFill>
                          <a:effectLst/>
                          <a:latin typeface="+mn-lt"/>
                        </a:rPr>
                        <a:t>5.2%</a:t>
                      </a: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c>
                  <a:txBody>
                    <a:bodyPr/>
                    <a:lstStyle/>
                    <a:p>
                      <a:pPr algn="ctr" fontAlgn="b"/>
                      <a:r>
                        <a:rPr lang="en-US" sz="1400" b="0" i="0" u="none" strike="noStrike" dirty="0" smtClean="0">
                          <a:solidFill>
                            <a:srgbClr val="50534D"/>
                          </a:solidFill>
                          <a:effectLst/>
                          <a:latin typeface="+mn-lt"/>
                        </a:rPr>
                        <a:t>0.83</a:t>
                      </a:r>
                      <a:endParaRPr lang="en-US" sz="1400" b="0" i="0" u="none" strike="noStrike" dirty="0">
                        <a:solidFill>
                          <a:srgbClr val="50534D"/>
                        </a:solidFill>
                        <a:effectLst/>
                        <a:latin typeface="+mn-lt"/>
                      </a:endParaRP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r>
              <a:tr h="367577">
                <a:tc>
                  <a:txBody>
                    <a:bodyPr/>
                    <a:lstStyle/>
                    <a:p>
                      <a:pPr marL="0" marR="0" lvl="0" indent="0" algn="l" defTabSz="914400" rtl="0" eaLnBrk="1" fontAlgn="base" latinLnBrk="0" hangingPunct="1">
                        <a:lnSpc>
                          <a:spcPct val="90000"/>
                        </a:lnSpc>
                        <a:spcBef>
                          <a:spcPct val="15000"/>
                        </a:spcBef>
                        <a:spcAft>
                          <a:spcPct val="0"/>
                        </a:spcAft>
                        <a:buClr>
                          <a:schemeClr val="accent2"/>
                        </a:buClr>
                        <a:buSzPct val="120000"/>
                        <a:buFont typeface="Wingdings" pitchFamily="2" charset="2"/>
                        <a:buNone/>
                        <a:tabLst/>
                        <a:defRPr/>
                      </a:pPr>
                      <a:r>
                        <a:rPr kumimoji="0" lang="en-US" sz="1400" b="0" i="0" u="none" strike="noStrike" cap="none" normalizeH="0" baseline="0" dirty="0" smtClean="0">
                          <a:ln>
                            <a:noFill/>
                          </a:ln>
                          <a:solidFill>
                            <a:schemeClr val="tx1"/>
                          </a:solidFill>
                          <a:effectLst/>
                          <a:latin typeface="Arial" charset="0"/>
                        </a:rPr>
                        <a:t>Public Real Estate</a:t>
                      </a:r>
                    </a:p>
                  </a:txBody>
                  <a:tcPr marL="72000" marR="72000" marT="46800" marB="46800" anchor="ctr" horzOverflow="overflow">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noFill/>
                  </a:tcPr>
                </a:tc>
                <a:tc>
                  <a:txBody>
                    <a:bodyPr/>
                    <a:lstStyle/>
                    <a:p>
                      <a:pPr algn="ctr" fontAlgn="b"/>
                      <a:r>
                        <a:rPr lang="en-US" sz="1400" b="1" i="0" u="none" strike="noStrike" dirty="0" smtClean="0">
                          <a:solidFill>
                            <a:srgbClr val="50534D"/>
                          </a:solidFill>
                          <a:effectLst/>
                          <a:latin typeface="+mn-lt"/>
                        </a:rPr>
                        <a:t>8.9%</a:t>
                      </a:r>
                      <a:endParaRPr lang="en-US" sz="1400" b="1" i="0" u="none" strike="noStrike" dirty="0">
                        <a:solidFill>
                          <a:srgbClr val="50534D"/>
                        </a:solidFill>
                        <a:effectLst/>
                        <a:latin typeface="+mn-lt"/>
                      </a:endParaRP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c>
                  <a:txBody>
                    <a:bodyPr/>
                    <a:lstStyle/>
                    <a:p>
                      <a:pPr algn="ctr" fontAlgn="b"/>
                      <a:r>
                        <a:rPr lang="en-US" sz="1400" b="0" i="0" u="none" strike="noStrike" dirty="0" smtClean="0">
                          <a:solidFill>
                            <a:srgbClr val="50534D"/>
                          </a:solidFill>
                          <a:effectLst/>
                          <a:latin typeface="+mn-lt"/>
                        </a:rPr>
                        <a:t>22.9%</a:t>
                      </a:r>
                      <a:endParaRPr lang="en-US" sz="1400" b="0" i="0" u="none" strike="noStrike" dirty="0">
                        <a:solidFill>
                          <a:srgbClr val="50534D"/>
                        </a:solidFill>
                        <a:effectLst/>
                        <a:latin typeface="+mn-lt"/>
                      </a:endParaRP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c>
                  <a:txBody>
                    <a:bodyPr/>
                    <a:lstStyle/>
                    <a:p>
                      <a:pPr algn="ctr" fontAlgn="b"/>
                      <a:r>
                        <a:rPr lang="en-US" sz="1400" b="0" i="0" u="none" strike="noStrike" dirty="0" smtClean="0">
                          <a:solidFill>
                            <a:srgbClr val="50534D"/>
                          </a:solidFill>
                          <a:effectLst/>
                          <a:latin typeface="+mn-lt"/>
                        </a:rPr>
                        <a:t>0.28</a:t>
                      </a:r>
                      <a:endParaRPr lang="en-US" sz="1400" b="0" i="0" u="none" strike="noStrike" dirty="0">
                        <a:solidFill>
                          <a:srgbClr val="50534D"/>
                        </a:solidFill>
                        <a:effectLst/>
                        <a:latin typeface="+mn-lt"/>
                      </a:endParaRP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r>
              <a:tr h="367577">
                <a:tc>
                  <a:txBody>
                    <a:bodyPr/>
                    <a:lstStyle/>
                    <a:p>
                      <a:pPr marL="0" marR="0" lvl="0" indent="0" algn="l" defTabSz="914400" rtl="0" eaLnBrk="1" fontAlgn="base" latinLnBrk="0" hangingPunct="1">
                        <a:lnSpc>
                          <a:spcPct val="90000"/>
                        </a:lnSpc>
                        <a:spcBef>
                          <a:spcPct val="15000"/>
                        </a:spcBef>
                        <a:spcAft>
                          <a:spcPct val="0"/>
                        </a:spcAft>
                        <a:buClr>
                          <a:schemeClr val="accent2"/>
                        </a:buClr>
                        <a:buSzPct val="120000"/>
                        <a:buFont typeface="Wingdings" pitchFamily="2" charset="2"/>
                        <a:buNone/>
                        <a:tabLst/>
                        <a:defRPr/>
                      </a:pPr>
                      <a:r>
                        <a:rPr kumimoji="0" lang="en-US" sz="1400" b="0" i="0" u="none" strike="noStrike" cap="none" normalizeH="0" baseline="0" dirty="0" smtClean="0">
                          <a:ln>
                            <a:noFill/>
                          </a:ln>
                          <a:solidFill>
                            <a:schemeClr val="tx1"/>
                          </a:solidFill>
                          <a:effectLst/>
                          <a:latin typeface="Arial" charset="0"/>
                        </a:rPr>
                        <a:t>3 Month T-Bills</a:t>
                      </a:r>
                    </a:p>
                  </a:txBody>
                  <a:tcPr marL="72000" marR="72000" marT="46800" marB="46800" anchor="ctr" horzOverflow="overflow">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noFill/>
                  </a:tcPr>
                </a:tc>
                <a:tc>
                  <a:txBody>
                    <a:bodyPr/>
                    <a:lstStyle/>
                    <a:p>
                      <a:pPr algn="ctr" fontAlgn="b"/>
                      <a:r>
                        <a:rPr lang="en-US" sz="1400" b="1" i="0" u="none" strike="noStrike" dirty="0" smtClean="0">
                          <a:solidFill>
                            <a:srgbClr val="50534D"/>
                          </a:solidFill>
                          <a:effectLst/>
                          <a:latin typeface="+mn-lt"/>
                        </a:rPr>
                        <a:t>2.5%</a:t>
                      </a:r>
                      <a:endParaRPr lang="en-US" sz="1400" b="1" i="0" u="none" strike="noStrike" dirty="0">
                        <a:solidFill>
                          <a:srgbClr val="50534D"/>
                        </a:solidFill>
                        <a:effectLst/>
                        <a:latin typeface="+mn-lt"/>
                      </a:endParaRP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c>
                  <a:txBody>
                    <a:bodyPr/>
                    <a:lstStyle/>
                    <a:p>
                      <a:pPr algn="ctr" fontAlgn="b"/>
                      <a:r>
                        <a:rPr lang="en-US" sz="1400" b="0" i="0" u="none" strike="noStrike" dirty="0">
                          <a:solidFill>
                            <a:srgbClr val="50534D"/>
                          </a:solidFill>
                          <a:effectLst/>
                          <a:latin typeface="+mn-lt"/>
                        </a:rPr>
                        <a:t>1.0%</a:t>
                      </a: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c>
                  <a:txBody>
                    <a:bodyPr/>
                    <a:lstStyle/>
                    <a:p>
                      <a:pPr algn="ctr" fontAlgn="b"/>
                      <a:r>
                        <a:rPr lang="en-US" sz="1400" b="0" i="0" u="none" strike="noStrike" dirty="0">
                          <a:solidFill>
                            <a:srgbClr val="50534D"/>
                          </a:solidFill>
                          <a:effectLst/>
                          <a:latin typeface="+mn-lt"/>
                        </a:rPr>
                        <a:t>-</a:t>
                      </a:r>
                    </a:p>
                  </a:txBody>
                  <a:tcPr marL="0" marR="0" marT="0" marB="0" anchor="ctr">
                    <a:lnL>
                      <a:noFill/>
                    </a:lnL>
                    <a:lnR>
                      <a:noFill/>
                    </a:lnR>
                    <a:lnT w="9525" cap="flat" cmpd="sng" algn="ctr">
                      <a:solidFill>
                        <a:srgbClr val="9D9D98"/>
                      </a:solidFill>
                      <a:prstDash val="solid"/>
                      <a:round/>
                      <a:headEnd type="none" w="med" len="med"/>
                      <a:tailEnd type="none" w="med" len="med"/>
                    </a:lnT>
                    <a:lnB w="9525" cap="flat" cmpd="sng" algn="ctr">
                      <a:solidFill>
                        <a:srgbClr val="9D9D98"/>
                      </a:solidFill>
                      <a:prstDash val="solid"/>
                      <a:round/>
                      <a:headEnd type="none" w="med" len="med"/>
                      <a:tailEnd type="none" w="med" len="med"/>
                    </a:lnB>
                    <a:lnTlToBr>
                      <a:noFill/>
                    </a:lnTlToBr>
                    <a:lnBlToTr>
                      <a:noFill/>
                    </a:lnBlToTr>
                    <a:solidFill>
                      <a:schemeClr val="bg1"/>
                    </a:solidFill>
                  </a:tcPr>
                </a:tc>
              </a:tr>
            </a:tbl>
          </a:graphicData>
        </a:graphic>
      </p:graphicFrame>
      <p:sp>
        <p:nvSpPr>
          <p:cNvPr id="5154" name="Text Box 49"/>
          <p:cNvSpPr txBox="1">
            <a:spLocks noChangeArrowheads="1"/>
          </p:cNvSpPr>
          <p:nvPr/>
        </p:nvSpPr>
        <p:spPr bwMode="auto">
          <a:xfrm>
            <a:off x="717550" y="5942176"/>
            <a:ext cx="8022413" cy="318924"/>
          </a:xfrm>
          <a:prstGeom prst="rect">
            <a:avLst/>
          </a:prstGeom>
          <a:noFill/>
          <a:ln w="9525" algn="ctr">
            <a:noFill/>
            <a:miter lim="800000"/>
            <a:headEnd/>
            <a:tailEnd/>
          </a:ln>
        </p:spPr>
        <p:txBody>
          <a:bodyPr wrap="square" lIns="0" tIns="36000" rIns="36000" bIns="36000" anchor="b">
            <a:spAutoFit/>
          </a:bodyPr>
          <a:lstStyle/>
          <a:p>
            <a:pPr defTabSz="957824" fontAlgn="auto">
              <a:spcBef>
                <a:spcPts val="0"/>
              </a:spcBef>
              <a:spcAft>
                <a:spcPct val="30000"/>
              </a:spcAft>
            </a:pPr>
            <a:r>
              <a:rPr lang="en-GB" sz="800" dirty="0">
                <a:solidFill>
                  <a:srgbClr val="50534D"/>
                </a:solidFill>
                <a:latin typeface="Arial"/>
                <a:cs typeface="+mn-cs"/>
              </a:rPr>
              <a:t>Sources:  </a:t>
            </a:r>
            <a:r>
              <a:rPr lang="en-US" sz="800" dirty="0" smtClean="0">
                <a:solidFill>
                  <a:srgbClr val="50534D"/>
                </a:solidFill>
                <a:latin typeface="Arial"/>
                <a:cs typeface="+mn-cs"/>
              </a:rPr>
              <a:t>Core Real Estate: NCREIF ODCE; Public Real Estate: NAREIT Equity REITs; Large </a:t>
            </a:r>
            <a:r>
              <a:rPr lang="en-US" sz="800" dirty="0">
                <a:solidFill>
                  <a:srgbClr val="50534D"/>
                </a:solidFill>
                <a:latin typeface="Arial"/>
                <a:cs typeface="+mn-cs"/>
              </a:rPr>
              <a:t>Cap Stock: S&amp;P </a:t>
            </a:r>
            <a:r>
              <a:rPr lang="en-US" sz="800" dirty="0" smtClean="0">
                <a:solidFill>
                  <a:srgbClr val="50534D"/>
                </a:solidFill>
                <a:latin typeface="Arial"/>
                <a:cs typeface="+mn-cs"/>
              </a:rPr>
              <a:t>500; Corporate Bonds: Citigroup Investment Broad Investment Grade Bond Index; Standard deviation is based on quarterly returns.  Risk free rate is 3-month T Bill.		Data as of 4Q 2012</a:t>
            </a:r>
          </a:p>
        </p:txBody>
      </p:sp>
      <p:sp>
        <p:nvSpPr>
          <p:cNvPr id="6" name="Rectangle 5"/>
          <p:cNvSpPr>
            <a:spLocks noChangeArrowheads="1"/>
          </p:cNvSpPr>
          <p:nvPr/>
        </p:nvSpPr>
        <p:spPr bwMode="auto">
          <a:xfrm>
            <a:off x="906253" y="5410211"/>
            <a:ext cx="7700962" cy="3438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72000"/>
          <a:lstStyle/>
          <a:p>
            <a:pPr marL="177800" indent="-177800" defTabSz="957824" fontAlgn="auto">
              <a:spcBef>
                <a:spcPct val="50000"/>
              </a:spcBef>
              <a:spcAft>
                <a:spcPts val="0"/>
              </a:spcAft>
              <a:buClr>
                <a:srgbClr val="00245D"/>
              </a:buClr>
              <a:buSzPct val="120000"/>
              <a:buFont typeface="Wingdings" pitchFamily="2" charset="2"/>
              <a:buChar char="§"/>
            </a:pPr>
            <a:r>
              <a:rPr lang="en-US" dirty="0" smtClean="0">
                <a:solidFill>
                  <a:srgbClr val="50534D"/>
                </a:solidFill>
                <a:latin typeface="Arial"/>
                <a:cs typeface="+mn-cs"/>
              </a:rPr>
              <a:t>Note </a:t>
            </a:r>
            <a:r>
              <a:rPr lang="en-US" dirty="0">
                <a:solidFill>
                  <a:srgbClr val="50534D"/>
                </a:solidFill>
                <a:latin typeface="Arial"/>
                <a:cs typeface="+mn-cs"/>
              </a:rPr>
              <a:t>that </a:t>
            </a:r>
            <a:r>
              <a:rPr lang="en-US" dirty="0" smtClean="0">
                <a:solidFill>
                  <a:srgbClr val="50534D"/>
                </a:solidFill>
                <a:latin typeface="Arial"/>
                <a:cs typeface="+mn-cs"/>
              </a:rPr>
              <a:t>private </a:t>
            </a:r>
            <a:r>
              <a:rPr lang="en-US" dirty="0">
                <a:solidFill>
                  <a:srgbClr val="50534D"/>
                </a:solidFill>
                <a:latin typeface="Arial"/>
                <a:cs typeface="+mn-cs"/>
              </a:rPr>
              <a:t>real estate values are based on quarterly appraisals.</a:t>
            </a:r>
          </a:p>
          <a:p>
            <a:pPr marL="177800" indent="-177800" defTabSz="957824" fontAlgn="auto">
              <a:spcBef>
                <a:spcPct val="50000"/>
              </a:spcBef>
              <a:spcAft>
                <a:spcPts val="0"/>
              </a:spcAft>
              <a:buClr>
                <a:srgbClr val="00245D"/>
              </a:buClr>
              <a:buSzPct val="120000"/>
              <a:buFont typeface="Wingdings" pitchFamily="2" charset="2"/>
              <a:buChar char="§"/>
            </a:pPr>
            <a:endParaRPr lang="en-US" dirty="0">
              <a:solidFill>
                <a:srgbClr val="50534D"/>
              </a:solidFill>
              <a:latin typeface="Arial"/>
              <a:cs typeface="Times New Roman" pitchFamily="18" charset="0"/>
            </a:endParaRPr>
          </a:p>
        </p:txBody>
      </p:sp>
    </p:spTree>
    <p:extLst>
      <p:ext uri="{BB962C8B-B14F-4D97-AF65-F5344CB8AC3E}">
        <p14:creationId xmlns:p14="http://schemas.microsoft.com/office/powerpoint/2010/main" val="288073047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350595" y="64394"/>
            <a:ext cx="8229600" cy="914400"/>
          </a:xfrm>
        </p:spPr>
        <p:txBody>
          <a:bodyPr>
            <a:noAutofit/>
          </a:bodyPr>
          <a:lstStyle/>
          <a:p>
            <a:r>
              <a:rPr lang="en-US" b="1" dirty="0"/>
              <a:t>PRIT </a:t>
            </a:r>
            <a:r>
              <a:rPr lang="en-US" b="1" dirty="0" smtClean="0"/>
              <a:t>Fund Asset Allocation</a:t>
            </a:r>
            <a:r>
              <a:rPr lang="en-US" b="1" dirty="0"/>
              <a:t/>
            </a:r>
            <a:br>
              <a:rPr lang="en-US" b="1" dirty="0"/>
            </a:br>
            <a:r>
              <a:rPr lang="en-US" sz="2600" dirty="0"/>
              <a:t>Actual Allocation as </a:t>
            </a:r>
            <a:r>
              <a:rPr lang="en-US" sz="2600" dirty="0" smtClean="0"/>
              <a:t>of March 31, 2013</a:t>
            </a:r>
            <a:endParaRPr lang="en-US" sz="2600" dirty="0"/>
          </a:p>
        </p:txBody>
      </p:sp>
      <p:graphicFrame>
        <p:nvGraphicFramePr>
          <p:cNvPr id="18" name="Content Placeholder 17"/>
          <p:cNvGraphicFramePr>
            <a:graphicFrameLocks noGrp="1"/>
          </p:cNvGraphicFramePr>
          <p:nvPr>
            <p:ph idx="1"/>
            <p:extLst>
              <p:ext uri="{D42A27DB-BD31-4B8C-83A1-F6EECF244321}">
                <p14:modId xmlns:p14="http://schemas.microsoft.com/office/powerpoint/2010/main" val="4011928280"/>
              </p:ext>
            </p:extLst>
          </p:nvPr>
        </p:nvGraphicFramePr>
        <p:xfrm>
          <a:off x="-7189" y="1157701"/>
          <a:ext cx="4727504" cy="4937760"/>
        </p:xfrm>
        <a:graphic>
          <a:graphicData uri="http://schemas.openxmlformats.org/drawingml/2006/chart">
            <c:chart xmlns:c="http://schemas.openxmlformats.org/drawingml/2006/chart" xmlns:r="http://schemas.openxmlformats.org/officeDocument/2006/relationships" r:id="rId2"/>
          </a:graphicData>
        </a:graphic>
      </p:graphicFrame>
      <p:cxnSp>
        <p:nvCxnSpPr>
          <p:cNvPr id="21" name="Straight Arrow Connector 20"/>
          <p:cNvCxnSpPr/>
          <p:nvPr/>
        </p:nvCxnSpPr>
        <p:spPr>
          <a:xfrm>
            <a:off x="3771901" y="5105400"/>
            <a:ext cx="0" cy="775042"/>
          </a:xfrm>
          <a:prstGeom prst="straightConnector1">
            <a:avLst/>
          </a:prstGeom>
          <a:ln w="28575">
            <a:solidFill>
              <a:srgbClr val="002060"/>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 name="TextBox 1"/>
          <p:cNvSpPr txBox="1"/>
          <p:nvPr/>
        </p:nvSpPr>
        <p:spPr>
          <a:xfrm>
            <a:off x="1295400" y="5649610"/>
            <a:ext cx="1667444" cy="446276"/>
          </a:xfrm>
          <a:prstGeom prst="rect">
            <a:avLst/>
          </a:prstGeom>
          <a:noFill/>
        </p:spPr>
        <p:txBody>
          <a:bodyPr wrap="none" rtlCol="0">
            <a:spAutoFit/>
          </a:bodyPr>
          <a:lstStyle/>
          <a:p>
            <a:r>
              <a:rPr lang="en-US" sz="1100" b="1" u="sng" dirty="0" smtClean="0">
                <a:solidFill>
                  <a:srgbClr val="002060"/>
                </a:solidFill>
                <a:effectLst>
                  <a:outerShdw blurRad="38100" dist="38100" dir="2700000" algn="tl">
                    <a:srgbClr val="000000">
                      <a:alpha val="43137"/>
                    </a:srgbClr>
                  </a:outerShdw>
                </a:effectLst>
                <a:latin typeface="Calibri" pitchFamily="34" charset="0"/>
                <a:cs typeface="Calibri" pitchFamily="34" charset="0"/>
              </a:rPr>
              <a:t>Global Equity Breakdown</a:t>
            </a:r>
          </a:p>
          <a:p>
            <a:endParaRPr lang="en-US" sz="1200" b="1" dirty="0">
              <a:latin typeface="Calibri" pitchFamily="34" charset="0"/>
              <a:cs typeface="Calibri" pitchFamily="34" charset="0"/>
            </a:endParaRPr>
          </a:p>
        </p:txBody>
      </p:sp>
      <p:graphicFrame>
        <p:nvGraphicFramePr>
          <p:cNvPr id="7" name="Chart 6"/>
          <p:cNvGraphicFramePr>
            <a:graphicFrameLocks/>
          </p:cNvGraphicFramePr>
          <p:nvPr>
            <p:extLst>
              <p:ext uri="{D42A27DB-BD31-4B8C-83A1-F6EECF244321}">
                <p14:modId xmlns:p14="http://schemas.microsoft.com/office/powerpoint/2010/main" val="2644268840"/>
              </p:ext>
            </p:extLst>
          </p:nvPr>
        </p:nvGraphicFramePr>
        <p:xfrm>
          <a:off x="4716017" y="1234475"/>
          <a:ext cx="4248472" cy="521886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935608472"/>
              </p:ext>
            </p:extLst>
          </p:nvPr>
        </p:nvGraphicFramePr>
        <p:xfrm>
          <a:off x="596376" y="5880443"/>
          <a:ext cx="3442224" cy="600075"/>
        </p:xfrm>
        <a:graphic>
          <a:graphicData uri="http://schemas.openxmlformats.org/drawingml/2006/table">
            <a:tbl>
              <a:tblPr/>
              <a:tblGrid>
                <a:gridCol w="1810602"/>
                <a:gridCol w="1631622"/>
              </a:tblGrid>
              <a:tr h="200025">
                <a:tc>
                  <a:txBody>
                    <a:bodyPr/>
                    <a:lstStyle/>
                    <a:p>
                      <a:pPr algn="l" fontAlgn="b"/>
                      <a:r>
                        <a:rPr lang="en-US" sz="1100" b="0" i="0" u="none" strike="noStrike" dirty="0">
                          <a:solidFill>
                            <a:srgbClr val="002060"/>
                          </a:solidFill>
                          <a:effectLst/>
                          <a:latin typeface="Calibri" pitchFamily="34" charset="0"/>
                          <a:cs typeface="Calibri" pitchFamily="34" charset="0"/>
                        </a:rPr>
                        <a:t>Domestic Equity</a:t>
                      </a:r>
                    </a:p>
                  </a:txBody>
                  <a:tcPr marL="9525" marR="9525" marT="9525" marB="0" anchor="b">
                    <a:lnL>
                      <a:noFill/>
                    </a:lnL>
                    <a:lnR>
                      <a:noFill/>
                    </a:lnR>
                    <a:lnT>
                      <a:noFill/>
                    </a:lnT>
                    <a:lnB>
                      <a:noFill/>
                    </a:lnB>
                  </a:tcPr>
                </a:tc>
                <a:tc>
                  <a:txBody>
                    <a:bodyPr/>
                    <a:lstStyle/>
                    <a:p>
                      <a:pPr algn="r" fontAlgn="b"/>
                      <a:r>
                        <a:rPr lang="en-US" sz="1100" b="0" i="0" u="none" strike="noStrike" dirty="0" smtClean="0">
                          <a:solidFill>
                            <a:srgbClr val="002060"/>
                          </a:solidFill>
                          <a:effectLst/>
                          <a:latin typeface="Calibri" pitchFamily="34" charset="0"/>
                          <a:cs typeface="Calibri" pitchFamily="34" charset="0"/>
                        </a:rPr>
                        <a:t>20.3%</a:t>
                      </a:r>
                      <a:endParaRPr lang="en-US" sz="1100" b="0" i="0" u="none" strike="noStrike" dirty="0">
                        <a:solidFill>
                          <a:srgbClr val="002060"/>
                        </a:solidFill>
                        <a:effectLst/>
                        <a:latin typeface="Calibri" pitchFamily="34" charset="0"/>
                        <a:cs typeface="Calibri" pitchFamily="34" charset="0"/>
                      </a:endParaRPr>
                    </a:p>
                  </a:txBody>
                  <a:tcPr marL="9525" marR="9525" marT="9525" marB="0" anchor="b">
                    <a:lnL>
                      <a:noFill/>
                    </a:lnL>
                    <a:lnR>
                      <a:noFill/>
                    </a:lnR>
                    <a:lnT>
                      <a:noFill/>
                    </a:lnT>
                    <a:lnB>
                      <a:noFill/>
                    </a:lnB>
                  </a:tcPr>
                </a:tc>
              </a:tr>
              <a:tr h="200025">
                <a:tc>
                  <a:txBody>
                    <a:bodyPr/>
                    <a:lstStyle/>
                    <a:p>
                      <a:pPr algn="l" fontAlgn="b"/>
                      <a:r>
                        <a:rPr lang="en-US" sz="1100" b="0" i="0" u="none" strike="noStrike" dirty="0">
                          <a:solidFill>
                            <a:srgbClr val="002060"/>
                          </a:solidFill>
                          <a:effectLst/>
                          <a:latin typeface="Calibri" pitchFamily="34" charset="0"/>
                          <a:cs typeface="Calibri" pitchFamily="34" charset="0"/>
                        </a:rPr>
                        <a:t>International Equity</a:t>
                      </a:r>
                    </a:p>
                  </a:txBody>
                  <a:tcPr marL="9525" marR="9525" marT="9525" marB="0" anchor="b">
                    <a:lnL>
                      <a:noFill/>
                    </a:lnL>
                    <a:lnR>
                      <a:noFill/>
                    </a:lnR>
                    <a:lnT>
                      <a:noFill/>
                    </a:lnT>
                    <a:lnB>
                      <a:noFill/>
                    </a:lnB>
                  </a:tcPr>
                </a:tc>
                <a:tc>
                  <a:txBody>
                    <a:bodyPr/>
                    <a:lstStyle/>
                    <a:p>
                      <a:pPr algn="r" fontAlgn="b"/>
                      <a:r>
                        <a:rPr lang="en-US" sz="1100" b="0" i="0" u="none" strike="noStrike" dirty="0" smtClean="0">
                          <a:solidFill>
                            <a:srgbClr val="002060"/>
                          </a:solidFill>
                          <a:effectLst/>
                          <a:latin typeface="Calibri" pitchFamily="34" charset="0"/>
                          <a:cs typeface="Calibri" pitchFamily="34" charset="0"/>
                        </a:rPr>
                        <a:t>       17.9%</a:t>
                      </a:r>
                      <a:endParaRPr lang="en-US" sz="1100" b="0" i="0" u="none" strike="noStrike" dirty="0">
                        <a:solidFill>
                          <a:srgbClr val="002060"/>
                        </a:solidFill>
                        <a:effectLst/>
                        <a:latin typeface="Calibri" pitchFamily="34" charset="0"/>
                        <a:cs typeface="Calibri" pitchFamily="34" charset="0"/>
                      </a:endParaRPr>
                    </a:p>
                  </a:txBody>
                  <a:tcPr marL="9525" marR="9525" marT="9525" marB="0" anchor="b">
                    <a:lnL>
                      <a:noFill/>
                    </a:lnL>
                    <a:lnR>
                      <a:noFill/>
                    </a:lnR>
                    <a:lnT>
                      <a:noFill/>
                    </a:lnT>
                    <a:lnB>
                      <a:noFill/>
                    </a:lnB>
                  </a:tcPr>
                </a:tc>
              </a:tr>
              <a:tr h="200025">
                <a:tc>
                  <a:txBody>
                    <a:bodyPr/>
                    <a:lstStyle/>
                    <a:p>
                      <a:pPr algn="l" fontAlgn="b"/>
                      <a:r>
                        <a:rPr lang="en-US" sz="1100" b="0" i="0" u="none" strike="noStrike" dirty="0">
                          <a:solidFill>
                            <a:srgbClr val="002060"/>
                          </a:solidFill>
                          <a:effectLst/>
                          <a:latin typeface="Calibri" pitchFamily="34" charset="0"/>
                          <a:cs typeface="Calibri" pitchFamily="34" charset="0"/>
                        </a:rPr>
                        <a:t>Emerging Markets Equity</a:t>
                      </a:r>
                    </a:p>
                  </a:txBody>
                  <a:tcPr marL="9525" marR="9525" marT="9525" marB="0" anchor="b">
                    <a:lnL>
                      <a:noFill/>
                    </a:lnL>
                    <a:lnR>
                      <a:noFill/>
                    </a:lnR>
                    <a:lnT>
                      <a:noFill/>
                    </a:lnT>
                    <a:lnB>
                      <a:noFill/>
                    </a:lnB>
                  </a:tcPr>
                </a:tc>
                <a:tc>
                  <a:txBody>
                    <a:bodyPr/>
                    <a:lstStyle/>
                    <a:p>
                      <a:pPr algn="r" fontAlgn="b"/>
                      <a:r>
                        <a:rPr lang="en-US" sz="1100" b="0" i="0" u="none" strike="noStrike" dirty="0" smtClean="0">
                          <a:solidFill>
                            <a:srgbClr val="002060"/>
                          </a:solidFill>
                          <a:effectLst/>
                          <a:latin typeface="Calibri" pitchFamily="34" charset="0"/>
                          <a:cs typeface="Calibri" pitchFamily="34" charset="0"/>
                        </a:rPr>
                        <a:t>6.9%</a:t>
                      </a:r>
                      <a:endParaRPr lang="en-US" sz="1100" b="0" i="0" u="none" strike="noStrike" dirty="0">
                        <a:solidFill>
                          <a:srgbClr val="002060"/>
                        </a:solidFill>
                        <a:effectLst/>
                        <a:latin typeface="Calibri" pitchFamily="34" charset="0"/>
                        <a:cs typeface="Calibri" pitchFamily="34" charset="0"/>
                      </a:endParaRPr>
                    </a:p>
                  </a:txBody>
                  <a:tcPr marL="9525" marR="9525" marT="9525" marB="0" anchor="b">
                    <a:lnL>
                      <a:noFill/>
                    </a:lnL>
                    <a:lnR>
                      <a:noFill/>
                    </a:lnR>
                    <a:lnT>
                      <a:noFill/>
                    </a:lnT>
                    <a:lnB>
                      <a:noFill/>
                    </a:lnB>
                  </a:tcPr>
                </a:tc>
              </a:tr>
            </a:tbl>
          </a:graphicData>
        </a:graphic>
      </p:graphicFrame>
    </p:spTree>
    <p:extLst>
      <p:ext uri="{BB962C8B-B14F-4D97-AF65-F5344CB8AC3E}">
        <p14:creationId xmlns:p14="http://schemas.microsoft.com/office/powerpoint/2010/main" val="317013190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18575" y="5007934"/>
            <a:ext cx="8505933" cy="1127051"/>
          </a:xfrm>
        </p:spPr>
        <p:txBody>
          <a:bodyPr/>
          <a:lstStyle/>
          <a:p>
            <a:r>
              <a:rPr lang="en-US" dirty="0" smtClean="0"/>
              <a:t>Two broad measures of real </a:t>
            </a:r>
            <a:r>
              <a:rPr lang="en-US" dirty="0"/>
              <a:t>e</a:t>
            </a:r>
            <a:r>
              <a:rPr lang="en-US" dirty="0" smtClean="0"/>
              <a:t>state </a:t>
            </a:r>
            <a:r>
              <a:rPr lang="en-US" dirty="0"/>
              <a:t>i</a:t>
            </a:r>
            <a:r>
              <a:rPr lang="en-US" dirty="0" smtClean="0"/>
              <a:t>nvestment indicate that it has grown more than twice as fast as the asset base of either households or pension funds.</a:t>
            </a:r>
          </a:p>
          <a:p>
            <a:r>
              <a:rPr lang="en-US" dirty="0" smtClean="0"/>
              <a:t>This trend indicates an increasing allocation to institutionally managed real estate by investors</a:t>
            </a:r>
          </a:p>
        </p:txBody>
      </p:sp>
      <p:sp>
        <p:nvSpPr>
          <p:cNvPr id="3" name="Title 2"/>
          <p:cNvSpPr>
            <a:spLocks noGrp="1"/>
          </p:cNvSpPr>
          <p:nvPr>
            <p:ph type="title"/>
          </p:nvPr>
        </p:nvSpPr>
        <p:spPr>
          <a:xfrm>
            <a:off x="318575" y="127591"/>
            <a:ext cx="8505933" cy="727234"/>
          </a:xfrm>
        </p:spPr>
        <p:txBody>
          <a:bodyPr/>
          <a:lstStyle/>
          <a:p>
            <a:r>
              <a:rPr lang="en-US" dirty="0" smtClean="0"/>
              <a:t>Institutional Real Estate Fast Growing Asset Class</a:t>
            </a:r>
            <a:endParaRPr lang="en-US" dirty="0"/>
          </a:p>
        </p:txBody>
      </p:sp>
      <p:graphicFrame>
        <p:nvGraphicFramePr>
          <p:cNvPr id="4" name="Chart 3"/>
          <p:cNvGraphicFramePr/>
          <p:nvPr>
            <p:extLst>
              <p:ext uri="{D42A27DB-BD31-4B8C-83A1-F6EECF244321}">
                <p14:modId xmlns:p14="http://schemas.microsoft.com/office/powerpoint/2010/main" val="3358194502"/>
              </p:ext>
            </p:extLst>
          </p:nvPr>
        </p:nvGraphicFramePr>
        <p:xfrm>
          <a:off x="318977" y="1003595"/>
          <a:ext cx="8325293" cy="4025606"/>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Box 3"/>
          <p:cNvSpPr txBox="1">
            <a:spLocks noChangeArrowheads="1"/>
          </p:cNvSpPr>
          <p:nvPr/>
        </p:nvSpPr>
        <p:spPr bwMode="auto">
          <a:xfrm>
            <a:off x="704356" y="5969193"/>
            <a:ext cx="7700962" cy="395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36000" tIns="36000" rIns="36000" bIns="36000" anchor="b">
            <a:spAutoFit/>
          </a:bodyPr>
          <a:lstStyle>
            <a:lvl1pPr eaLnBrk="0" hangingPunct="0">
              <a:defRPr sz="1000">
                <a:solidFill>
                  <a:schemeClr val="tx1"/>
                </a:solidFill>
                <a:latin typeface="Arial" pitchFamily="34" charset="0"/>
              </a:defRPr>
            </a:lvl1pPr>
            <a:lvl2pPr marL="742950" indent="-285750" eaLnBrk="0" hangingPunct="0">
              <a:defRPr sz="1000">
                <a:solidFill>
                  <a:schemeClr val="tx1"/>
                </a:solidFill>
                <a:latin typeface="Arial" pitchFamily="34" charset="0"/>
              </a:defRPr>
            </a:lvl2pPr>
            <a:lvl3pPr marL="1143000" indent="-228600" eaLnBrk="0" hangingPunct="0">
              <a:defRPr sz="1000">
                <a:solidFill>
                  <a:schemeClr val="tx1"/>
                </a:solidFill>
                <a:latin typeface="Arial" pitchFamily="34" charset="0"/>
              </a:defRPr>
            </a:lvl3pPr>
            <a:lvl4pPr marL="1600200" indent="-228600" eaLnBrk="0" hangingPunct="0">
              <a:defRPr sz="1000">
                <a:solidFill>
                  <a:schemeClr val="tx1"/>
                </a:solidFill>
                <a:latin typeface="Arial" pitchFamily="34" charset="0"/>
              </a:defRPr>
            </a:lvl4pPr>
            <a:lvl5pPr marL="2057400" indent="-228600" eaLnBrk="0" hangingPunct="0">
              <a:defRPr sz="1000">
                <a:solidFill>
                  <a:schemeClr val="tx1"/>
                </a:solidFill>
                <a:latin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defRPr>
            </a:lvl9pPr>
          </a:lstStyle>
          <a:p>
            <a:pPr defTabSz="957824" fontAlgn="auto">
              <a:spcBef>
                <a:spcPts val="0"/>
              </a:spcBef>
              <a:spcAft>
                <a:spcPts val="0"/>
              </a:spcAft>
              <a:tabLst>
                <a:tab pos="7605713" algn="r"/>
              </a:tabLst>
            </a:pPr>
            <a:r>
              <a:rPr lang="en-GB" sz="1050" i="1" dirty="0">
                <a:solidFill>
                  <a:srgbClr val="50534D"/>
                </a:solidFill>
                <a:cs typeface="+mn-cs"/>
              </a:rPr>
              <a:t>Source:  </a:t>
            </a:r>
            <a:r>
              <a:rPr lang="en-US" sz="1050" i="1" dirty="0" smtClean="0">
                <a:solidFill>
                  <a:srgbClr val="50534D"/>
                </a:solidFill>
                <a:cs typeface="+mn-cs"/>
              </a:rPr>
              <a:t>Federal Reserve Flow of Funds, NCREIF, NAREIT	</a:t>
            </a:r>
          </a:p>
          <a:p>
            <a:pPr defTabSz="957824" fontAlgn="auto">
              <a:spcBef>
                <a:spcPts val="0"/>
              </a:spcBef>
              <a:spcAft>
                <a:spcPts val="0"/>
              </a:spcAft>
              <a:tabLst>
                <a:tab pos="7605713" algn="r"/>
              </a:tabLst>
            </a:pPr>
            <a:r>
              <a:rPr lang="en-US" sz="1050" i="1" dirty="0" smtClean="0">
                <a:solidFill>
                  <a:srgbClr val="50534D"/>
                </a:solidFill>
                <a:cs typeface="+mn-cs"/>
              </a:rPr>
              <a:t>Real Estate Data through 2012, Federal Reserve Data through 3Q 2012</a:t>
            </a:r>
            <a:endParaRPr lang="en-US" sz="1050" i="1" dirty="0">
              <a:solidFill>
                <a:srgbClr val="50534D"/>
              </a:solidFill>
              <a:cs typeface="+mn-cs"/>
            </a:endParaRPr>
          </a:p>
        </p:txBody>
      </p:sp>
    </p:spTree>
    <p:extLst>
      <p:ext uri="{BB962C8B-B14F-4D97-AF65-F5344CB8AC3E}">
        <p14:creationId xmlns:p14="http://schemas.microsoft.com/office/powerpoint/2010/main" val="1741901429"/>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1969697525"/>
              </p:ext>
            </p:extLst>
          </p:nvPr>
        </p:nvGraphicFramePr>
        <p:xfrm>
          <a:off x="606056" y="1377783"/>
          <a:ext cx="8304028" cy="4318000"/>
        </p:xfrm>
        <a:graphic>
          <a:graphicData uri="http://schemas.openxmlformats.org/drawingml/2006/chart">
            <c:chart xmlns:c="http://schemas.openxmlformats.org/drawingml/2006/chart" xmlns:r="http://schemas.openxmlformats.org/officeDocument/2006/relationships" r:id="rId2"/>
          </a:graphicData>
        </a:graphic>
      </p:graphicFrame>
      <p:cxnSp>
        <p:nvCxnSpPr>
          <p:cNvPr id="4" name="Straight Arrow Connector 3"/>
          <p:cNvCxnSpPr/>
          <p:nvPr/>
        </p:nvCxnSpPr>
        <p:spPr bwMode="auto">
          <a:xfrm>
            <a:off x="1809750" y="3308350"/>
            <a:ext cx="0" cy="549275"/>
          </a:xfrm>
          <a:prstGeom prst="straightConnector1">
            <a:avLst/>
          </a:prstGeom>
          <a:solidFill>
            <a:schemeClr val="accent1"/>
          </a:solidFill>
          <a:ln w="25400" cap="flat" cmpd="sng" algn="ctr">
            <a:solidFill>
              <a:schemeClr val="bg2"/>
            </a:solidFill>
            <a:prstDash val="solid"/>
            <a:round/>
            <a:headEnd type="none" w="med" len="med"/>
            <a:tailEnd type="arrow"/>
          </a:ln>
          <a:effectLst/>
        </p:spPr>
      </p:cxnSp>
      <p:cxnSp>
        <p:nvCxnSpPr>
          <p:cNvPr id="5" name="Straight Arrow Connector 4"/>
          <p:cNvCxnSpPr/>
          <p:nvPr/>
        </p:nvCxnSpPr>
        <p:spPr bwMode="auto">
          <a:xfrm>
            <a:off x="3619500" y="3483309"/>
            <a:ext cx="0" cy="355266"/>
          </a:xfrm>
          <a:prstGeom prst="straightConnector1">
            <a:avLst/>
          </a:prstGeom>
          <a:solidFill>
            <a:schemeClr val="accent1"/>
          </a:solidFill>
          <a:ln w="25400" cap="flat" cmpd="sng" algn="ctr">
            <a:solidFill>
              <a:schemeClr val="bg2"/>
            </a:solidFill>
            <a:prstDash val="solid"/>
            <a:round/>
            <a:headEnd type="none" w="med" len="med"/>
            <a:tailEnd type="arrow"/>
          </a:ln>
          <a:effectLst/>
        </p:spPr>
      </p:cxnSp>
      <p:cxnSp>
        <p:nvCxnSpPr>
          <p:cNvPr id="9" name="Straight Arrow Connector 8"/>
          <p:cNvCxnSpPr/>
          <p:nvPr/>
        </p:nvCxnSpPr>
        <p:spPr bwMode="auto">
          <a:xfrm>
            <a:off x="2714525" y="3120091"/>
            <a:ext cx="0" cy="718484"/>
          </a:xfrm>
          <a:prstGeom prst="straightConnector1">
            <a:avLst/>
          </a:prstGeom>
          <a:solidFill>
            <a:schemeClr val="accent1"/>
          </a:solidFill>
          <a:ln w="25400" cap="flat" cmpd="sng" algn="ctr">
            <a:solidFill>
              <a:schemeClr val="bg2"/>
            </a:solidFill>
            <a:prstDash val="solid"/>
            <a:round/>
            <a:headEnd type="none" w="med" len="med"/>
            <a:tailEnd type="arrow"/>
          </a:ln>
          <a:effectLst/>
        </p:spPr>
      </p:cxnSp>
      <p:cxnSp>
        <p:nvCxnSpPr>
          <p:cNvPr id="11" name="Straight Arrow Connector 10"/>
          <p:cNvCxnSpPr/>
          <p:nvPr/>
        </p:nvCxnSpPr>
        <p:spPr bwMode="auto">
          <a:xfrm>
            <a:off x="4524175" y="3000222"/>
            <a:ext cx="0" cy="356981"/>
          </a:xfrm>
          <a:prstGeom prst="straightConnector1">
            <a:avLst/>
          </a:prstGeom>
          <a:solidFill>
            <a:schemeClr val="accent1"/>
          </a:solidFill>
          <a:ln w="25400" cap="flat" cmpd="sng" algn="ctr">
            <a:solidFill>
              <a:schemeClr val="bg2"/>
            </a:solidFill>
            <a:prstDash val="solid"/>
            <a:round/>
            <a:headEnd type="none" w="med" len="med"/>
            <a:tailEnd type="arrow"/>
          </a:ln>
          <a:effectLst/>
        </p:spPr>
      </p:cxnSp>
      <p:cxnSp>
        <p:nvCxnSpPr>
          <p:cNvPr id="12" name="Straight Arrow Connector 11"/>
          <p:cNvCxnSpPr/>
          <p:nvPr/>
        </p:nvCxnSpPr>
        <p:spPr bwMode="auto">
          <a:xfrm>
            <a:off x="6325302" y="2936722"/>
            <a:ext cx="0" cy="313624"/>
          </a:xfrm>
          <a:prstGeom prst="straightConnector1">
            <a:avLst/>
          </a:prstGeom>
          <a:solidFill>
            <a:schemeClr val="accent1"/>
          </a:solidFill>
          <a:ln w="25400" cap="flat" cmpd="sng" algn="ctr">
            <a:solidFill>
              <a:schemeClr val="bg2"/>
            </a:solidFill>
            <a:prstDash val="solid"/>
            <a:round/>
            <a:headEnd type="none" w="med" len="med"/>
            <a:tailEnd type="arrow"/>
          </a:ln>
          <a:effectLst/>
        </p:spPr>
      </p:cxnSp>
      <p:cxnSp>
        <p:nvCxnSpPr>
          <p:cNvPr id="13" name="Straight Arrow Connector 12"/>
          <p:cNvCxnSpPr/>
          <p:nvPr/>
        </p:nvCxnSpPr>
        <p:spPr bwMode="auto">
          <a:xfrm>
            <a:off x="7229075" y="2686050"/>
            <a:ext cx="0" cy="298297"/>
          </a:xfrm>
          <a:prstGeom prst="straightConnector1">
            <a:avLst/>
          </a:prstGeom>
          <a:solidFill>
            <a:schemeClr val="accent1"/>
          </a:solidFill>
          <a:ln w="25400" cap="flat" cmpd="sng" algn="ctr">
            <a:solidFill>
              <a:schemeClr val="bg2"/>
            </a:solidFill>
            <a:prstDash val="solid"/>
            <a:round/>
            <a:headEnd type="none" w="med" len="med"/>
            <a:tailEnd type="arrow"/>
          </a:ln>
          <a:effectLst/>
        </p:spPr>
      </p:cxnSp>
      <p:sp>
        <p:nvSpPr>
          <p:cNvPr id="10" name="Rectangle 4"/>
          <p:cNvSpPr>
            <a:spLocks noChangeArrowheads="1"/>
          </p:cNvSpPr>
          <p:nvPr/>
        </p:nvSpPr>
        <p:spPr bwMode="auto">
          <a:xfrm>
            <a:off x="352424" y="6036094"/>
            <a:ext cx="8105776" cy="23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5250" tIns="46038" rIns="95250" bIns="46038">
            <a:spAutoFit/>
          </a:bodyPr>
          <a:lstStyle/>
          <a:p>
            <a:pPr defTabSz="1008063" eaLnBrk="0" fontAlgn="auto" hangingPunct="0">
              <a:spcBef>
                <a:spcPts val="0"/>
              </a:spcBef>
              <a:spcAft>
                <a:spcPts val="0"/>
              </a:spcAft>
              <a:tabLst>
                <a:tab pos="457200" algn="l"/>
              </a:tabLst>
            </a:pPr>
            <a:r>
              <a:rPr lang="en-US" sz="900" dirty="0">
                <a:solidFill>
                  <a:srgbClr val="50534D"/>
                </a:solidFill>
                <a:latin typeface="Arial"/>
                <a:cs typeface="+mn-cs"/>
              </a:rPr>
              <a:t>Sources: Bloomberg, NCREIF, LaSalle Investment </a:t>
            </a:r>
            <a:r>
              <a:rPr lang="en-US" sz="900" dirty="0" smtClean="0">
                <a:solidFill>
                  <a:srgbClr val="50534D"/>
                </a:solidFill>
                <a:latin typeface="Arial"/>
                <a:cs typeface="+mn-cs"/>
              </a:rPr>
              <a:t>Management</a:t>
            </a:r>
            <a:endParaRPr lang="en-US" sz="200" dirty="0" smtClean="0">
              <a:solidFill>
                <a:srgbClr val="50534D"/>
              </a:solidFill>
              <a:latin typeface="Arial"/>
              <a:cs typeface="+mn-cs"/>
            </a:endParaRPr>
          </a:p>
        </p:txBody>
      </p:sp>
      <p:sp>
        <p:nvSpPr>
          <p:cNvPr id="14" name="Title 1"/>
          <p:cNvSpPr txBox="1">
            <a:spLocks/>
          </p:cNvSpPr>
          <p:nvPr/>
        </p:nvSpPr>
        <p:spPr>
          <a:xfrm>
            <a:off x="341360" y="483401"/>
            <a:ext cx="8505933" cy="338554"/>
          </a:xfrm>
          <a:prstGeom prst="rect">
            <a:avLst/>
          </a:prstGeom>
        </p:spPr>
        <p:txBody>
          <a:bodyPr/>
          <a:lstStyle>
            <a:lvl1pPr algn="l" defTabSz="957824" rtl="0" eaLnBrk="1" latinLnBrk="0" hangingPunct="1">
              <a:lnSpc>
                <a:spcPct val="100000"/>
              </a:lnSpc>
              <a:spcBef>
                <a:spcPct val="0"/>
              </a:spcBef>
              <a:buNone/>
              <a:defRPr sz="2400" b="0" kern="1200" baseline="0">
                <a:solidFill>
                  <a:schemeClr val="accent2"/>
                </a:solidFill>
                <a:latin typeface="+mj-lt"/>
                <a:ea typeface="+mj-ea"/>
                <a:cs typeface="Arial" pitchFamily="34" charset="0"/>
              </a:defRPr>
            </a:lvl1pPr>
          </a:lstStyle>
          <a:p>
            <a:pPr fontAlgn="auto">
              <a:spcAft>
                <a:spcPts val="0"/>
              </a:spcAft>
            </a:pPr>
            <a:r>
              <a:rPr lang="en-US" dirty="0" smtClean="0">
                <a:solidFill>
                  <a:srgbClr val="00245D"/>
                </a:solidFill>
              </a:rPr>
              <a:t>Real Estate an Attractive Source of Income</a:t>
            </a:r>
          </a:p>
          <a:p>
            <a:pPr fontAlgn="auto">
              <a:spcAft>
                <a:spcPts val="0"/>
              </a:spcAft>
            </a:pPr>
            <a:r>
              <a:rPr lang="en-US" sz="1800" dirty="0">
                <a:solidFill>
                  <a:srgbClr val="78A22F"/>
                </a:solidFill>
              </a:rPr>
              <a:t>Cash Returns </a:t>
            </a:r>
            <a:r>
              <a:rPr lang="en-US" sz="1800" dirty="0" smtClean="0">
                <a:solidFill>
                  <a:srgbClr val="78A22F"/>
                </a:solidFill>
              </a:rPr>
              <a:t>Slightly </a:t>
            </a:r>
            <a:r>
              <a:rPr lang="en-US" sz="1800" dirty="0">
                <a:solidFill>
                  <a:srgbClr val="78A22F"/>
                </a:solidFill>
              </a:rPr>
              <a:t>Higher than Several Years Ago</a:t>
            </a:r>
          </a:p>
        </p:txBody>
      </p:sp>
      <p:cxnSp>
        <p:nvCxnSpPr>
          <p:cNvPr id="16" name="Straight Arrow Connector 15"/>
          <p:cNvCxnSpPr/>
          <p:nvPr/>
        </p:nvCxnSpPr>
        <p:spPr bwMode="auto">
          <a:xfrm>
            <a:off x="8124190" y="2153510"/>
            <a:ext cx="0" cy="208690"/>
          </a:xfrm>
          <a:prstGeom prst="straightConnector1">
            <a:avLst/>
          </a:prstGeom>
          <a:solidFill>
            <a:schemeClr val="accent1"/>
          </a:solidFill>
          <a:ln w="25400" cap="flat" cmpd="sng" algn="ctr">
            <a:solidFill>
              <a:schemeClr val="bg2"/>
            </a:solidFill>
            <a:prstDash val="solid"/>
            <a:round/>
            <a:headEnd type="none" w="med" len="med"/>
            <a:tailEnd type="arrow"/>
          </a:ln>
          <a:effectLst/>
        </p:spPr>
      </p:cxnSp>
      <p:cxnSp>
        <p:nvCxnSpPr>
          <p:cNvPr id="15" name="Straight Arrow Connector 14"/>
          <p:cNvCxnSpPr/>
          <p:nvPr/>
        </p:nvCxnSpPr>
        <p:spPr bwMode="auto">
          <a:xfrm flipV="1">
            <a:off x="5431487" y="3434243"/>
            <a:ext cx="0" cy="148744"/>
          </a:xfrm>
          <a:prstGeom prst="straightConnector1">
            <a:avLst/>
          </a:prstGeom>
          <a:solidFill>
            <a:schemeClr val="accent1"/>
          </a:solidFill>
          <a:ln w="25400" cap="flat" cmpd="sng" algn="ctr">
            <a:solidFill>
              <a:schemeClr val="bg2"/>
            </a:solidFill>
            <a:prstDash val="solid"/>
            <a:round/>
            <a:headEnd type="none" w="med" len="med"/>
            <a:tailEnd type="arrow"/>
          </a:ln>
          <a:effectLst/>
        </p:spPr>
      </p:cxnSp>
      <p:sp>
        <p:nvSpPr>
          <p:cNvPr id="3" name="Rectangle 2"/>
          <p:cNvSpPr/>
          <p:nvPr/>
        </p:nvSpPr>
        <p:spPr>
          <a:xfrm>
            <a:off x="5100034" y="3093534"/>
            <a:ext cx="618186" cy="946653"/>
          </a:xfrm>
          <a:prstGeom prst="rect">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lIns="68832" tIns="68832" rIns="68832" bIns="68832" rtlCol="0" anchor="ctr">
            <a:noAutofit/>
          </a:bodyPr>
          <a:lstStyle/>
          <a:p>
            <a:pPr algn="ctr" defTabSz="957824" fontAlgn="auto">
              <a:spcBef>
                <a:spcPts val="0"/>
              </a:spcBef>
              <a:spcAft>
                <a:spcPts val="0"/>
              </a:spcAft>
            </a:pPr>
            <a:endParaRPr lang="en-US" sz="1000" b="1" dirty="0" smtClean="0">
              <a:solidFill>
                <a:srgbClr val="FFFFFF"/>
              </a:solidFill>
            </a:endParaRPr>
          </a:p>
        </p:txBody>
      </p:sp>
    </p:spTree>
    <p:extLst>
      <p:ext uri="{BB962C8B-B14F-4D97-AF65-F5344CB8AC3E}">
        <p14:creationId xmlns:p14="http://schemas.microsoft.com/office/powerpoint/2010/main" val="3572124067"/>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28338" y="1158749"/>
            <a:ext cx="8423156" cy="3902349"/>
            <a:chOff x="434025" y="2015752"/>
            <a:chExt cx="8292603" cy="3932072"/>
          </a:xfrm>
        </p:grpSpPr>
        <p:graphicFrame>
          <p:nvGraphicFramePr>
            <p:cNvPr id="17" name="Chart 16"/>
            <p:cNvGraphicFramePr/>
            <p:nvPr>
              <p:extLst>
                <p:ext uri="{D42A27DB-BD31-4B8C-83A1-F6EECF244321}">
                  <p14:modId xmlns:p14="http://schemas.microsoft.com/office/powerpoint/2010/main" val="1550721146"/>
                </p:ext>
              </p:extLst>
            </p:nvPr>
          </p:nvGraphicFramePr>
          <p:xfrm>
            <a:off x="434025" y="2015752"/>
            <a:ext cx="8292603" cy="3932072"/>
          </p:xfrm>
          <a:graphic>
            <a:graphicData uri="http://schemas.openxmlformats.org/drawingml/2006/chart">
              <c:chart xmlns:c="http://schemas.openxmlformats.org/drawingml/2006/chart" xmlns:r="http://schemas.openxmlformats.org/officeDocument/2006/relationships" r:id="rId3"/>
            </a:graphicData>
          </a:graphic>
        </p:graphicFrame>
        <p:sp>
          <p:nvSpPr>
            <p:cNvPr id="22" name="Isosceles Triangle 21"/>
            <p:cNvSpPr>
              <a:spLocks noChangeAspect="1"/>
            </p:cNvSpPr>
            <p:nvPr/>
          </p:nvSpPr>
          <p:spPr>
            <a:xfrm>
              <a:off x="4603244" y="3939376"/>
              <a:ext cx="91440" cy="355599"/>
            </a:xfrm>
            <a:prstGeom prst="triangle">
              <a:avLst/>
            </a:prstGeom>
            <a:solidFill>
              <a:srgbClr val="BDB2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824" fontAlgn="auto">
                <a:spcBef>
                  <a:spcPts val="0"/>
                </a:spcBef>
                <a:spcAft>
                  <a:spcPts val="0"/>
                </a:spcAft>
              </a:pPr>
              <a:endParaRPr lang="en-US" sz="1900" dirty="0">
                <a:solidFill>
                  <a:srgbClr val="FFFFFF"/>
                </a:solidFill>
              </a:endParaRPr>
            </a:p>
          </p:txBody>
        </p:sp>
        <p:sp>
          <p:nvSpPr>
            <p:cNvPr id="23" name="Isosceles Triangle 22"/>
            <p:cNvSpPr>
              <a:spLocks noChangeAspect="1"/>
            </p:cNvSpPr>
            <p:nvPr/>
          </p:nvSpPr>
          <p:spPr>
            <a:xfrm rot="10800000">
              <a:off x="4214589" y="2752988"/>
              <a:ext cx="91440" cy="355605"/>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57824" fontAlgn="auto">
                <a:spcBef>
                  <a:spcPts val="0"/>
                </a:spcBef>
                <a:spcAft>
                  <a:spcPts val="0"/>
                </a:spcAft>
              </a:pPr>
              <a:endParaRPr lang="en-US" sz="1900" dirty="0">
                <a:solidFill>
                  <a:srgbClr val="FFFFFF"/>
                </a:solidFill>
              </a:endParaRPr>
            </a:p>
          </p:txBody>
        </p:sp>
        <p:sp>
          <p:nvSpPr>
            <p:cNvPr id="24" name="TextBox 23"/>
            <p:cNvSpPr txBox="1"/>
            <p:nvPr/>
          </p:nvSpPr>
          <p:spPr>
            <a:xfrm>
              <a:off x="4237362" y="4329612"/>
              <a:ext cx="823203" cy="264915"/>
            </a:xfrm>
            <a:prstGeom prst="rect">
              <a:avLst/>
            </a:prstGeom>
            <a:noFill/>
          </p:spPr>
          <p:txBody>
            <a:bodyPr wrap="square" rtlCol="0">
              <a:spAutoFit/>
            </a:bodyPr>
            <a:lstStyle/>
            <a:p>
              <a:pPr algn="ctr" defTabSz="957824" fontAlgn="auto">
                <a:spcBef>
                  <a:spcPts val="0"/>
                </a:spcBef>
                <a:spcAft>
                  <a:spcPts val="0"/>
                </a:spcAft>
              </a:pPr>
              <a:r>
                <a:rPr lang="en-US" dirty="0" smtClean="0">
                  <a:solidFill>
                    <a:srgbClr val="50534D"/>
                  </a:solidFill>
                  <a:latin typeface="Arial"/>
                  <a:cs typeface="+mn-cs"/>
                </a:rPr>
                <a:t>Inflation</a:t>
              </a:r>
              <a:endParaRPr lang="en-US" dirty="0">
                <a:solidFill>
                  <a:srgbClr val="50534D"/>
                </a:solidFill>
                <a:latin typeface="Arial"/>
                <a:cs typeface="+mn-cs"/>
              </a:endParaRPr>
            </a:p>
          </p:txBody>
        </p:sp>
        <p:sp>
          <p:nvSpPr>
            <p:cNvPr id="25" name="TextBox 24"/>
            <p:cNvSpPr txBox="1"/>
            <p:nvPr/>
          </p:nvSpPr>
          <p:spPr>
            <a:xfrm>
              <a:off x="3714632" y="2330035"/>
              <a:ext cx="1091354" cy="441525"/>
            </a:xfrm>
            <a:prstGeom prst="rect">
              <a:avLst/>
            </a:prstGeom>
            <a:noFill/>
          </p:spPr>
          <p:txBody>
            <a:bodyPr wrap="square" rtlCol="0">
              <a:spAutoFit/>
            </a:bodyPr>
            <a:lstStyle/>
            <a:p>
              <a:pPr algn="ctr" defTabSz="957824" fontAlgn="auto">
                <a:spcBef>
                  <a:spcPts val="0"/>
                </a:spcBef>
                <a:spcAft>
                  <a:spcPts val="0"/>
                </a:spcAft>
                <a:tabLst>
                  <a:tab pos="1255713" algn="l"/>
                  <a:tab pos="1317625" algn="l"/>
                </a:tabLst>
              </a:pPr>
              <a:r>
                <a:rPr lang="en-US" dirty="0" smtClean="0">
                  <a:solidFill>
                    <a:srgbClr val="50534D"/>
                  </a:solidFill>
                  <a:latin typeface="Arial"/>
                  <a:cs typeface="+mn-cs"/>
                </a:rPr>
                <a:t>Real Estate Income</a:t>
              </a:r>
              <a:endParaRPr lang="en-US" dirty="0">
                <a:solidFill>
                  <a:srgbClr val="50534D"/>
                </a:solidFill>
                <a:latin typeface="Arial"/>
                <a:cs typeface="+mn-cs"/>
              </a:endParaRPr>
            </a:p>
          </p:txBody>
        </p:sp>
      </p:grpSp>
      <p:sp>
        <p:nvSpPr>
          <p:cNvPr id="2" name="Title 1"/>
          <p:cNvSpPr>
            <a:spLocks noGrp="1"/>
          </p:cNvSpPr>
          <p:nvPr>
            <p:ph type="title"/>
          </p:nvPr>
        </p:nvSpPr>
        <p:spPr/>
        <p:txBody>
          <a:bodyPr>
            <a:normAutofit fontScale="90000"/>
          </a:bodyPr>
          <a:lstStyle/>
          <a:p>
            <a:r>
              <a:rPr lang="en-US" sz="2600" dirty="0" smtClean="0"/>
              <a:t>Real Estate Can be an Inflation Hedge</a:t>
            </a:r>
            <a:br>
              <a:rPr lang="en-US" sz="2600" dirty="0" smtClean="0"/>
            </a:br>
            <a:r>
              <a:rPr lang="en-US" sz="2000" dirty="0" smtClean="0">
                <a:solidFill>
                  <a:schemeClr val="accent1"/>
                </a:solidFill>
              </a:rPr>
              <a:t>Income </a:t>
            </a:r>
            <a:r>
              <a:rPr lang="en-US" sz="2000" dirty="0">
                <a:solidFill>
                  <a:schemeClr val="accent1"/>
                </a:solidFill>
              </a:rPr>
              <a:t>has kept pace with </a:t>
            </a:r>
            <a:r>
              <a:rPr lang="en-US" sz="2000" dirty="0" smtClean="0">
                <a:solidFill>
                  <a:schemeClr val="accent1"/>
                </a:solidFill>
              </a:rPr>
              <a:t>Inflation when fundamentals are in equilibrium </a:t>
            </a:r>
            <a:endParaRPr lang="en-US" sz="2000" dirty="0">
              <a:solidFill>
                <a:schemeClr val="accent1"/>
              </a:solidFill>
            </a:endParaRPr>
          </a:p>
        </p:txBody>
      </p:sp>
      <p:sp>
        <p:nvSpPr>
          <p:cNvPr id="19" name="Slide Number Placeholder 3"/>
          <p:cNvSpPr>
            <a:spLocks noGrp="1"/>
          </p:cNvSpPr>
          <p:nvPr>
            <p:ph type="sldNum" sz="quarter" idx="4294967295"/>
          </p:nvPr>
        </p:nvSpPr>
        <p:spPr>
          <a:xfrm>
            <a:off x="7413246" y="6411962"/>
            <a:ext cx="1583765" cy="222063"/>
          </a:xfrm>
          <a:prstGeom prst="rect">
            <a:avLst/>
          </a:prstGeom>
        </p:spPr>
        <p:txBody>
          <a:bodyPr/>
          <a:lstStyle/>
          <a:p>
            <a:pPr marL="91440" indent="1097280" defTabSz="957824" fontAlgn="auto">
              <a:spcBef>
                <a:spcPts val="0"/>
              </a:spcBef>
              <a:spcAft>
                <a:spcPts val="0"/>
              </a:spcAft>
            </a:pPr>
            <a:r>
              <a:rPr lang="en-US" sz="800" dirty="0">
                <a:solidFill>
                  <a:srgbClr val="FFFFFF">
                    <a:lumMod val="65000"/>
                  </a:srgbClr>
                </a:solidFill>
                <a:latin typeface="Arial Narrow"/>
                <a:cs typeface="+mn-cs"/>
              </a:rPr>
              <a:t>│</a:t>
            </a:r>
            <a:fld id="{FD5BA283-A59F-4670-B5D5-795E0A8A6068}" type="slidenum">
              <a:rPr lang="en-US" sz="800" smtClean="0">
                <a:solidFill>
                  <a:srgbClr val="FFFFFF">
                    <a:lumMod val="65000"/>
                  </a:srgbClr>
                </a:solidFill>
                <a:latin typeface="Arial"/>
                <a:cs typeface="+mn-cs"/>
              </a:rPr>
              <a:pPr marL="91440" indent="1097280" defTabSz="957824" fontAlgn="auto">
                <a:spcBef>
                  <a:spcPts val="0"/>
                </a:spcBef>
                <a:spcAft>
                  <a:spcPts val="0"/>
                </a:spcAft>
              </a:pPr>
              <a:t>131</a:t>
            </a:fld>
            <a:endParaRPr lang="en-US" sz="800" dirty="0">
              <a:solidFill>
                <a:srgbClr val="FFFFFF">
                  <a:lumMod val="65000"/>
                </a:srgbClr>
              </a:solidFill>
              <a:latin typeface="Arial"/>
              <a:cs typeface="+mn-cs"/>
            </a:endParaRPr>
          </a:p>
        </p:txBody>
      </p:sp>
      <p:sp>
        <p:nvSpPr>
          <p:cNvPr id="18" name="TextBox 17"/>
          <p:cNvSpPr txBox="1"/>
          <p:nvPr/>
        </p:nvSpPr>
        <p:spPr>
          <a:xfrm>
            <a:off x="0" y="6042277"/>
            <a:ext cx="8748713" cy="341632"/>
          </a:xfrm>
          <a:prstGeom prst="rect">
            <a:avLst/>
          </a:prstGeom>
          <a:noFill/>
        </p:spPr>
        <p:txBody>
          <a:bodyPr wrap="square" rtlCol="0">
            <a:spAutoFit/>
          </a:bodyPr>
          <a:lstStyle/>
          <a:p>
            <a:pPr marL="457200" defTabSz="957824" fontAlgn="auto">
              <a:lnSpc>
                <a:spcPct val="90000"/>
              </a:lnSpc>
              <a:spcBef>
                <a:spcPts val="0"/>
              </a:spcBef>
              <a:spcAft>
                <a:spcPts val="0"/>
              </a:spcAft>
            </a:pPr>
            <a:r>
              <a:rPr lang="en-US" sz="900" dirty="0">
                <a:solidFill>
                  <a:srgbClr val="50534D"/>
                </a:solidFill>
                <a:latin typeface="Arial Narrow" pitchFamily="34" charset="0"/>
                <a:cs typeface="+mn-cs"/>
              </a:rPr>
              <a:t>Sources: Bureau of Labor </a:t>
            </a:r>
            <a:r>
              <a:rPr lang="en-US" sz="900" dirty="0" smtClean="0">
                <a:solidFill>
                  <a:srgbClr val="50534D"/>
                </a:solidFill>
                <a:latin typeface="Arial Narrow" pitchFamily="34" charset="0"/>
                <a:cs typeface="+mn-cs"/>
              </a:rPr>
              <a:t>Statistics, NCREIF</a:t>
            </a:r>
            <a:endParaRPr lang="en-US" sz="900" dirty="0">
              <a:solidFill>
                <a:srgbClr val="50534D"/>
              </a:solidFill>
              <a:latin typeface="Arial Narrow" pitchFamily="34" charset="0"/>
              <a:cs typeface="+mn-cs"/>
            </a:endParaRPr>
          </a:p>
          <a:p>
            <a:pPr marL="457200" defTabSz="957824" fontAlgn="auto">
              <a:lnSpc>
                <a:spcPct val="90000"/>
              </a:lnSpc>
              <a:spcBef>
                <a:spcPts val="0"/>
              </a:spcBef>
              <a:spcAft>
                <a:spcPts val="0"/>
              </a:spcAft>
            </a:pPr>
            <a:r>
              <a:rPr lang="en-US" sz="900" dirty="0" smtClean="0">
                <a:solidFill>
                  <a:srgbClr val="50534D"/>
                </a:solidFill>
                <a:latin typeface="Arial Narrow" pitchFamily="34" charset="0"/>
                <a:cs typeface="+mn-cs"/>
              </a:rPr>
              <a:t>Notes: As of 4Q 2012 . </a:t>
            </a:r>
            <a:r>
              <a:rPr lang="en-US" sz="900" dirty="0">
                <a:solidFill>
                  <a:srgbClr val="50534D"/>
                </a:solidFill>
                <a:latin typeface="Arial Narrow" pitchFamily="34" charset="0"/>
                <a:cs typeface="+mn-cs"/>
              </a:rPr>
              <a:t>Real Estate Income is the same-store NOI series of quarterly real estate income change. </a:t>
            </a:r>
          </a:p>
        </p:txBody>
      </p:sp>
      <p:sp>
        <p:nvSpPr>
          <p:cNvPr id="13" name="Content Placeholder 1"/>
          <p:cNvSpPr>
            <a:spLocks noGrp="1"/>
          </p:cNvSpPr>
          <p:nvPr>
            <p:ph idx="1"/>
          </p:nvPr>
        </p:nvSpPr>
        <p:spPr>
          <a:xfrm>
            <a:off x="597256" y="4956382"/>
            <a:ext cx="8229600" cy="96518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lIns="0" tIns="0" rIns="72000" anchor="ctr"/>
          <a:lstStyle/>
          <a:p>
            <a:pPr marL="177800" indent="-177800">
              <a:spcBef>
                <a:spcPct val="50000"/>
              </a:spcBef>
              <a:buSzPct val="120000"/>
              <a:buFont typeface="Wingdings" pitchFamily="2" charset="2"/>
              <a:buChar char="§"/>
            </a:pPr>
            <a:r>
              <a:rPr lang="en-US" dirty="0">
                <a:solidFill>
                  <a:schemeClr val="tx1"/>
                </a:solidFill>
                <a:latin typeface="Arial" pitchFamily="34" charset="0"/>
                <a:cs typeface="Times New Roman" pitchFamily="18" charset="0"/>
              </a:rPr>
              <a:t>Property types </a:t>
            </a:r>
            <a:r>
              <a:rPr lang="en-US" dirty="0" smtClean="0">
                <a:solidFill>
                  <a:schemeClr val="tx1"/>
                </a:solidFill>
                <a:latin typeface="Arial" pitchFamily="34" charset="0"/>
                <a:cs typeface="Times New Roman" pitchFamily="18" charset="0"/>
              </a:rPr>
              <a:t>inflation </a:t>
            </a:r>
            <a:r>
              <a:rPr lang="en-US" dirty="0">
                <a:solidFill>
                  <a:schemeClr val="tx1"/>
                </a:solidFill>
                <a:latin typeface="Arial" pitchFamily="34" charset="0"/>
                <a:cs typeface="Times New Roman" pitchFamily="18" charset="0"/>
              </a:rPr>
              <a:t>hedging characteristics </a:t>
            </a:r>
            <a:r>
              <a:rPr lang="en-US" dirty="0" smtClean="0">
                <a:solidFill>
                  <a:schemeClr val="tx1"/>
                </a:solidFill>
                <a:latin typeface="Arial" pitchFamily="34" charset="0"/>
                <a:cs typeface="Times New Roman" pitchFamily="18" charset="0"/>
              </a:rPr>
              <a:t>differ based </a:t>
            </a:r>
            <a:r>
              <a:rPr lang="en-US" dirty="0">
                <a:solidFill>
                  <a:schemeClr val="tx1"/>
                </a:solidFill>
                <a:latin typeface="Arial" pitchFamily="34" charset="0"/>
                <a:cs typeface="Times New Roman" pitchFamily="18" charset="0"/>
              </a:rPr>
              <a:t>on lease structure and demand drivers.</a:t>
            </a:r>
          </a:p>
          <a:p>
            <a:pPr marL="177800" indent="-177800">
              <a:spcBef>
                <a:spcPct val="50000"/>
              </a:spcBef>
              <a:buSzPct val="120000"/>
              <a:buFont typeface="Wingdings" pitchFamily="2" charset="2"/>
              <a:buChar char="§"/>
            </a:pPr>
            <a:r>
              <a:rPr lang="en-US" dirty="0">
                <a:solidFill>
                  <a:schemeClr val="tx1"/>
                </a:solidFill>
                <a:latin typeface="Arial" pitchFamily="34" charset="0"/>
                <a:cs typeface="Times New Roman" pitchFamily="18" charset="0"/>
              </a:rPr>
              <a:t>Inflation hedging depends on landlord leverage to raise rents, strongest when inflation caused by economic growth</a:t>
            </a:r>
          </a:p>
        </p:txBody>
      </p:sp>
    </p:spTree>
    <p:extLst>
      <p:ext uri="{BB962C8B-B14F-4D97-AF65-F5344CB8AC3E}">
        <p14:creationId xmlns:p14="http://schemas.microsoft.com/office/powerpoint/2010/main" val="105243696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4"/>
          <p:cNvGraphicFramePr>
            <a:graphicFrameLocks noChangeAspect="1"/>
          </p:cNvGraphicFramePr>
          <p:nvPr>
            <p:extLst>
              <p:ext uri="{D42A27DB-BD31-4B8C-83A1-F6EECF244321}">
                <p14:modId xmlns:p14="http://schemas.microsoft.com/office/powerpoint/2010/main" val="3721570373"/>
              </p:ext>
            </p:extLst>
          </p:nvPr>
        </p:nvGraphicFramePr>
        <p:xfrm>
          <a:off x="776289" y="1182688"/>
          <a:ext cx="6869906" cy="4146550"/>
        </p:xfrm>
        <a:graphic>
          <a:graphicData uri="http://schemas.openxmlformats.org/drawingml/2006/chart">
            <c:chart xmlns:c="http://schemas.openxmlformats.org/drawingml/2006/chart" xmlns:r="http://schemas.openxmlformats.org/officeDocument/2006/relationships" r:id="rId2"/>
          </a:graphicData>
        </a:graphic>
      </p:graphicFrame>
      <p:sp>
        <p:nvSpPr>
          <p:cNvPr id="87043" name="Text Box 3"/>
          <p:cNvSpPr txBox="1">
            <a:spLocks noChangeArrowheads="1"/>
          </p:cNvSpPr>
          <p:nvPr/>
        </p:nvSpPr>
        <p:spPr bwMode="auto">
          <a:xfrm>
            <a:off x="725488" y="6024726"/>
            <a:ext cx="7700962"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b">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57824" fontAlgn="auto">
              <a:spcBef>
                <a:spcPts val="0"/>
              </a:spcBef>
              <a:spcAft>
                <a:spcPts val="0"/>
              </a:spcAft>
            </a:pPr>
            <a:r>
              <a:rPr lang="en-GB" sz="800" dirty="0">
                <a:solidFill>
                  <a:srgbClr val="50534D"/>
                </a:solidFill>
                <a:cs typeface="+mn-cs"/>
              </a:rPr>
              <a:t>Note: NCREIF data excludes hotels.</a:t>
            </a:r>
          </a:p>
          <a:p>
            <a:pPr defTabSz="957824" fontAlgn="auto">
              <a:spcBef>
                <a:spcPts val="0"/>
              </a:spcBef>
              <a:spcAft>
                <a:spcPts val="0"/>
              </a:spcAft>
            </a:pPr>
            <a:r>
              <a:rPr lang="en-GB" sz="800" dirty="0">
                <a:solidFill>
                  <a:srgbClr val="50534D"/>
                </a:solidFill>
                <a:cs typeface="+mn-cs"/>
              </a:rPr>
              <a:t>Source: </a:t>
            </a:r>
            <a:r>
              <a:rPr lang="en-US" sz="800" dirty="0">
                <a:solidFill>
                  <a:srgbClr val="50534D"/>
                </a:solidFill>
                <a:cs typeface="+mn-cs"/>
              </a:rPr>
              <a:t>Moody’s Economy.com, Federal Reserve, NCREIF, LaSalle Investment Management			         </a:t>
            </a:r>
            <a:r>
              <a:rPr lang="en-US" sz="800" dirty="0" smtClean="0">
                <a:solidFill>
                  <a:srgbClr val="50534D"/>
                </a:solidFill>
                <a:cs typeface="+mn-cs"/>
              </a:rPr>
              <a:t>As </a:t>
            </a:r>
            <a:r>
              <a:rPr lang="en-US" sz="800" dirty="0">
                <a:solidFill>
                  <a:srgbClr val="50534D"/>
                </a:solidFill>
                <a:cs typeface="+mn-cs"/>
              </a:rPr>
              <a:t>of </a:t>
            </a:r>
            <a:r>
              <a:rPr lang="en-US" sz="800" dirty="0" smtClean="0">
                <a:solidFill>
                  <a:srgbClr val="50534D"/>
                </a:solidFill>
                <a:cs typeface="+mn-cs"/>
              </a:rPr>
              <a:t>4Q </a:t>
            </a:r>
            <a:r>
              <a:rPr lang="en-US" sz="800" dirty="0">
                <a:solidFill>
                  <a:srgbClr val="50534D"/>
                </a:solidFill>
                <a:cs typeface="+mn-cs"/>
              </a:rPr>
              <a:t>2012</a:t>
            </a:r>
          </a:p>
        </p:txBody>
      </p:sp>
      <p:sp>
        <p:nvSpPr>
          <p:cNvPr id="87044" name="Rectangle 2"/>
          <p:cNvSpPr txBox="1">
            <a:spLocks noChangeArrowheads="1"/>
          </p:cNvSpPr>
          <p:nvPr/>
        </p:nvSpPr>
        <p:spPr bwMode="auto">
          <a:xfrm>
            <a:off x="382588" y="296863"/>
            <a:ext cx="856932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57824" eaLnBrk="1" fontAlgn="auto" hangingPunct="1">
              <a:spcBef>
                <a:spcPts val="0"/>
              </a:spcBef>
              <a:spcAft>
                <a:spcPts val="0"/>
              </a:spcAft>
            </a:pPr>
            <a:r>
              <a:rPr lang="en-GB" sz="2400">
                <a:solidFill>
                  <a:srgbClr val="00245D"/>
                </a:solidFill>
                <a:cs typeface="+mn-cs"/>
              </a:rPr>
              <a:t>US Real Estate Spreads to Corporate Bonds Above Average</a:t>
            </a:r>
            <a:br>
              <a:rPr lang="en-GB" sz="2400">
                <a:solidFill>
                  <a:srgbClr val="00245D"/>
                </a:solidFill>
                <a:cs typeface="+mn-cs"/>
              </a:rPr>
            </a:br>
            <a:endParaRPr lang="en-US" sz="1900">
              <a:solidFill>
                <a:srgbClr val="78A22F"/>
              </a:solidFill>
              <a:cs typeface="+mn-cs"/>
            </a:endParaRPr>
          </a:p>
        </p:txBody>
      </p:sp>
      <p:sp>
        <p:nvSpPr>
          <p:cNvPr id="87045" name="Text Box 8"/>
          <p:cNvSpPr txBox="1">
            <a:spLocks noChangeArrowheads="1"/>
          </p:cNvSpPr>
          <p:nvPr/>
        </p:nvSpPr>
        <p:spPr bwMode="auto">
          <a:xfrm>
            <a:off x="2722563" y="984250"/>
            <a:ext cx="33655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57824" eaLnBrk="1" fontAlgn="auto" hangingPunct="1">
              <a:spcBef>
                <a:spcPct val="50000"/>
              </a:spcBef>
              <a:spcAft>
                <a:spcPts val="0"/>
              </a:spcAft>
            </a:pPr>
            <a:r>
              <a:rPr lang="en-US" sz="1400" b="1" dirty="0">
                <a:solidFill>
                  <a:srgbClr val="50534D"/>
                </a:solidFill>
                <a:cs typeface="+mn-cs"/>
              </a:rPr>
              <a:t>Real Estate Yield Spread to Baa Bond</a:t>
            </a:r>
          </a:p>
        </p:txBody>
      </p:sp>
      <p:sp>
        <p:nvSpPr>
          <p:cNvPr id="87046" name="Text Box 7"/>
          <p:cNvSpPr txBox="1">
            <a:spLocks noChangeArrowheads="1"/>
          </p:cNvSpPr>
          <p:nvPr/>
        </p:nvSpPr>
        <p:spPr bwMode="auto">
          <a:xfrm>
            <a:off x="7713663" y="2342369"/>
            <a:ext cx="860425" cy="831850"/>
          </a:xfrm>
          <a:prstGeom prst="rect">
            <a:avLst/>
          </a:prstGeom>
          <a:solidFill>
            <a:schemeClr val="bg1"/>
          </a:solidFill>
          <a:ln w="9525">
            <a:solidFill>
              <a:schemeClr val="tx1"/>
            </a:solidFill>
            <a:miter lim="800000"/>
            <a:headEnd/>
            <a:tailEnd/>
          </a:ln>
        </p:spPr>
        <p:txBody>
          <a:bodyPr>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defTabSz="957824" fontAlgn="auto">
              <a:spcBef>
                <a:spcPts val="0"/>
              </a:spcBef>
              <a:spcAft>
                <a:spcPts val="0"/>
              </a:spcAft>
            </a:pPr>
            <a:r>
              <a:rPr lang="en-US" b="1" dirty="0">
                <a:solidFill>
                  <a:srgbClr val="50534D"/>
                </a:solidFill>
                <a:cs typeface="+mn-cs"/>
              </a:rPr>
              <a:t>15 Year Average Spread = </a:t>
            </a:r>
            <a:r>
              <a:rPr lang="en-US" b="1" dirty="0" smtClean="0">
                <a:solidFill>
                  <a:srgbClr val="50534D"/>
                </a:solidFill>
                <a:cs typeface="+mn-cs"/>
              </a:rPr>
              <a:t>35 </a:t>
            </a:r>
            <a:r>
              <a:rPr lang="en-US" b="1" dirty="0">
                <a:solidFill>
                  <a:srgbClr val="50534D"/>
                </a:solidFill>
                <a:cs typeface="+mn-cs"/>
              </a:rPr>
              <a:t>bps</a:t>
            </a:r>
          </a:p>
        </p:txBody>
      </p:sp>
      <p:sp>
        <p:nvSpPr>
          <p:cNvPr id="87047" name="Rectangle 5"/>
          <p:cNvSpPr>
            <a:spLocks noChangeArrowheads="1"/>
          </p:cNvSpPr>
          <p:nvPr/>
        </p:nvSpPr>
        <p:spPr bwMode="auto">
          <a:xfrm>
            <a:off x="679783" y="4988036"/>
            <a:ext cx="7746667"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177800" indent="-177800" defTabSz="957824" fontAlgn="auto">
              <a:spcBef>
                <a:spcPct val="50000"/>
              </a:spcBef>
              <a:spcAft>
                <a:spcPts val="0"/>
              </a:spcAft>
              <a:buClr>
                <a:srgbClr val="00245D"/>
              </a:buClr>
              <a:buSzPct val="120000"/>
              <a:buFont typeface="Wingdings" pitchFamily="2" charset="2"/>
              <a:buChar char="§"/>
            </a:pPr>
            <a:r>
              <a:rPr lang="en-US" sz="1400" dirty="0">
                <a:solidFill>
                  <a:srgbClr val="50534D"/>
                </a:solidFill>
                <a:latin typeface="Arial"/>
                <a:cs typeface="Times New Roman" pitchFamily="18" charset="0"/>
              </a:rPr>
              <a:t>Real estate income yields have closely tracked Baa corporate bond spreads, except during the GFC.</a:t>
            </a:r>
          </a:p>
          <a:p>
            <a:pPr marL="177800" indent="-177800" defTabSz="957824" fontAlgn="auto">
              <a:spcBef>
                <a:spcPct val="50000"/>
              </a:spcBef>
              <a:spcAft>
                <a:spcPts val="0"/>
              </a:spcAft>
              <a:buClr>
                <a:srgbClr val="00245D"/>
              </a:buClr>
              <a:buSzPct val="120000"/>
              <a:buFont typeface="Wingdings" pitchFamily="2" charset="2"/>
              <a:buChar char="§"/>
            </a:pPr>
            <a:r>
              <a:rPr lang="en-US" sz="1400" dirty="0">
                <a:solidFill>
                  <a:srgbClr val="50534D"/>
                </a:solidFill>
                <a:latin typeface="Arial"/>
                <a:cs typeface="Times New Roman" pitchFamily="18" charset="0"/>
              </a:rPr>
              <a:t>The current spread is above the long term average, indicating  possible cap rate compression.</a:t>
            </a:r>
          </a:p>
        </p:txBody>
      </p:sp>
      <p:sp>
        <p:nvSpPr>
          <p:cNvPr id="87048" name="Rectangle 1"/>
          <p:cNvSpPr>
            <a:spLocks noChangeArrowheads="1"/>
          </p:cNvSpPr>
          <p:nvPr/>
        </p:nvSpPr>
        <p:spPr bwMode="auto">
          <a:xfrm>
            <a:off x="7713663" y="1612909"/>
            <a:ext cx="860425" cy="666750"/>
          </a:xfrm>
          <a:prstGeom prst="rect">
            <a:avLst/>
          </a:prstGeom>
          <a:solidFill>
            <a:schemeClr val="bg1"/>
          </a:solidFill>
          <a:ln w="9525">
            <a:solidFill>
              <a:schemeClr val="tx1"/>
            </a:solidFill>
            <a:miter lim="800000"/>
            <a:headEnd/>
            <a:tailEnd/>
          </a:ln>
        </p:spPr>
        <p:txBody>
          <a:bodyPr lIns="45720" rIns="45720" anchor="ctr"/>
          <a:lstStyle/>
          <a:p>
            <a:pPr algn="ctr" defTabSz="957824" fontAlgn="auto">
              <a:spcBef>
                <a:spcPts val="0"/>
              </a:spcBef>
              <a:spcAft>
                <a:spcPts val="0"/>
              </a:spcAft>
            </a:pPr>
            <a:r>
              <a:rPr lang="en-US" b="1" dirty="0">
                <a:solidFill>
                  <a:srgbClr val="50534D"/>
                </a:solidFill>
                <a:latin typeface="Arial"/>
                <a:cs typeface="+mn-cs"/>
              </a:rPr>
              <a:t>Current Spread  = </a:t>
            </a:r>
            <a:r>
              <a:rPr lang="en-US" b="1" dirty="0" smtClean="0">
                <a:solidFill>
                  <a:srgbClr val="50534D"/>
                </a:solidFill>
                <a:latin typeface="Arial"/>
                <a:cs typeface="+mn-cs"/>
              </a:rPr>
              <a:t>126 </a:t>
            </a:r>
            <a:r>
              <a:rPr lang="en-US" b="1" dirty="0">
                <a:solidFill>
                  <a:srgbClr val="50534D"/>
                </a:solidFill>
                <a:latin typeface="Arial"/>
                <a:cs typeface="+mn-cs"/>
              </a:rPr>
              <a:t>bps</a:t>
            </a:r>
          </a:p>
        </p:txBody>
      </p:sp>
      <p:sp>
        <p:nvSpPr>
          <p:cNvPr id="87049" name="Right Brace 10"/>
          <p:cNvSpPr>
            <a:spLocks/>
          </p:cNvSpPr>
          <p:nvPr/>
        </p:nvSpPr>
        <p:spPr bwMode="auto">
          <a:xfrm>
            <a:off x="7578725" y="1659731"/>
            <a:ext cx="134938" cy="572294"/>
          </a:xfrm>
          <a:prstGeom prst="rightBrace">
            <a:avLst>
              <a:gd name="adj1" fmla="val 8318"/>
              <a:gd name="adj2" fmla="val 50000"/>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957824" fontAlgn="auto">
              <a:spcBef>
                <a:spcPts val="0"/>
              </a:spcBef>
              <a:spcAft>
                <a:spcPts val="0"/>
              </a:spcAft>
            </a:pPr>
            <a:endParaRPr lang="en-US" sz="1900">
              <a:solidFill>
                <a:srgbClr val="50534D"/>
              </a:solidFill>
              <a:latin typeface="Arial"/>
              <a:cs typeface="+mn-cs"/>
            </a:endParaRPr>
          </a:p>
        </p:txBody>
      </p:sp>
      <p:sp>
        <p:nvSpPr>
          <p:cNvPr id="87050" name="Right Brace 11"/>
          <p:cNvSpPr>
            <a:spLocks/>
          </p:cNvSpPr>
          <p:nvPr/>
        </p:nvSpPr>
        <p:spPr bwMode="auto">
          <a:xfrm>
            <a:off x="7366000" y="2074863"/>
            <a:ext cx="112713" cy="157162"/>
          </a:xfrm>
          <a:prstGeom prst="rightBrace">
            <a:avLst>
              <a:gd name="adj1" fmla="val 8347"/>
              <a:gd name="adj2" fmla="val 50000"/>
            </a:avLst>
          </a:prstGeom>
          <a:noFill/>
          <a:ln w="6350"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nchor="ctr"/>
          <a:lstStyle/>
          <a:p>
            <a:pPr algn="ctr" defTabSz="957824" fontAlgn="auto">
              <a:spcBef>
                <a:spcPts val="0"/>
              </a:spcBef>
              <a:spcAft>
                <a:spcPts val="0"/>
              </a:spcAft>
            </a:pPr>
            <a:endParaRPr lang="en-US" sz="1900">
              <a:solidFill>
                <a:srgbClr val="50534D"/>
              </a:solidFill>
              <a:latin typeface="Arial"/>
              <a:cs typeface="+mn-cs"/>
            </a:endParaRPr>
          </a:p>
        </p:txBody>
      </p:sp>
      <p:cxnSp>
        <p:nvCxnSpPr>
          <p:cNvPr id="87051" name="Straight Connector 13"/>
          <p:cNvCxnSpPr>
            <a:cxnSpLocks noChangeShapeType="1"/>
            <a:stCxn id="87050" idx="1"/>
            <a:endCxn id="87046" idx="1"/>
          </p:cNvCxnSpPr>
          <p:nvPr/>
        </p:nvCxnSpPr>
        <p:spPr bwMode="auto">
          <a:xfrm>
            <a:off x="7478713" y="2153444"/>
            <a:ext cx="234950" cy="604850"/>
          </a:xfrm>
          <a:prstGeom prst="line">
            <a:avLst/>
          </a:prstGeom>
          <a:noFill/>
          <a:ln w="6350"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19044796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424" y="344906"/>
            <a:ext cx="7700962" cy="904875"/>
          </a:xfrm>
        </p:spPr>
        <p:txBody>
          <a:bodyPr anchor="t"/>
          <a:lstStyle/>
          <a:p>
            <a:r>
              <a:rPr lang="en-US" dirty="0" smtClean="0"/>
              <a:t>Macro Themes and Real Estate Strategy Guidance</a:t>
            </a:r>
            <a:endParaRPr lang="en-US" dirty="0"/>
          </a:p>
        </p:txBody>
      </p:sp>
      <p:sp>
        <p:nvSpPr>
          <p:cNvPr id="5" name="Right Arrow 4"/>
          <p:cNvSpPr/>
          <p:nvPr/>
        </p:nvSpPr>
        <p:spPr bwMode="auto">
          <a:xfrm>
            <a:off x="3332747" y="1635498"/>
            <a:ext cx="625642" cy="300789"/>
          </a:xfrm>
          <a:prstGeom prst="rightArrow">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spAutoFit/>
          </a:bodyPr>
          <a:lstStyle/>
          <a:p>
            <a:pPr algn="ctr" eaLnBrk="0" hangingPunct="0"/>
            <a:endParaRPr lang="en-US" sz="1000" smtClean="0">
              <a:solidFill>
                <a:srgbClr val="50534D"/>
              </a:solidFill>
              <a:cs typeface="+mn-cs"/>
            </a:endParaRPr>
          </a:p>
        </p:txBody>
      </p:sp>
      <p:sp>
        <p:nvSpPr>
          <p:cNvPr id="6" name="TextBox 5"/>
          <p:cNvSpPr txBox="1"/>
          <p:nvPr/>
        </p:nvSpPr>
        <p:spPr>
          <a:xfrm>
            <a:off x="1076804" y="1537239"/>
            <a:ext cx="1702470" cy="497306"/>
          </a:xfrm>
          <a:prstGeom prst="rect">
            <a:avLst/>
          </a:prstGeom>
          <a:solidFill>
            <a:schemeClr val="accent2"/>
          </a:solidFill>
        </p:spPr>
        <p:txBody>
          <a:bodyPr wrap="square" rtlCol="0" anchor="ctr">
            <a:noAutofit/>
          </a:bodyPr>
          <a:lstStyle/>
          <a:p>
            <a:pPr algn="ctr" defTabSz="957824" fontAlgn="auto">
              <a:spcBef>
                <a:spcPts val="0"/>
              </a:spcBef>
              <a:spcAft>
                <a:spcPts val="0"/>
              </a:spcAft>
            </a:pPr>
            <a:r>
              <a:rPr lang="en-US" sz="1600" b="1" dirty="0" smtClean="0">
                <a:solidFill>
                  <a:srgbClr val="FFFFFF"/>
                </a:solidFill>
                <a:latin typeface="Arial"/>
                <a:cs typeface="+mn-cs"/>
              </a:rPr>
              <a:t>Health Care</a:t>
            </a:r>
            <a:endParaRPr lang="en-US" sz="1600" b="1" dirty="0">
              <a:solidFill>
                <a:srgbClr val="FFFFFF"/>
              </a:solidFill>
              <a:latin typeface="Arial"/>
              <a:cs typeface="+mn-cs"/>
            </a:endParaRPr>
          </a:p>
        </p:txBody>
      </p:sp>
      <p:sp>
        <p:nvSpPr>
          <p:cNvPr id="7" name="TextBox 6"/>
          <p:cNvSpPr txBox="1"/>
          <p:nvPr/>
        </p:nvSpPr>
        <p:spPr>
          <a:xfrm>
            <a:off x="1076804" y="2508029"/>
            <a:ext cx="1702470" cy="497306"/>
          </a:xfrm>
          <a:prstGeom prst="rect">
            <a:avLst/>
          </a:prstGeom>
          <a:solidFill>
            <a:schemeClr val="accent2"/>
          </a:solidFill>
        </p:spPr>
        <p:txBody>
          <a:bodyPr wrap="square" rtlCol="0" anchor="ctr">
            <a:noAutofit/>
          </a:bodyPr>
          <a:lstStyle/>
          <a:p>
            <a:pPr algn="ctr" defTabSz="957824" fontAlgn="auto">
              <a:spcBef>
                <a:spcPts val="0"/>
              </a:spcBef>
              <a:spcAft>
                <a:spcPts val="0"/>
              </a:spcAft>
            </a:pPr>
            <a:r>
              <a:rPr lang="en-US" sz="1600" b="1" dirty="0" smtClean="0">
                <a:solidFill>
                  <a:srgbClr val="FFFFFF"/>
                </a:solidFill>
                <a:latin typeface="Arial"/>
                <a:cs typeface="+mn-cs"/>
              </a:rPr>
              <a:t>Internet Retail</a:t>
            </a:r>
            <a:endParaRPr lang="en-US" sz="1600" b="1" dirty="0">
              <a:solidFill>
                <a:srgbClr val="FFFFFF"/>
              </a:solidFill>
              <a:latin typeface="Arial"/>
              <a:cs typeface="+mn-cs"/>
            </a:endParaRPr>
          </a:p>
        </p:txBody>
      </p:sp>
      <p:sp>
        <p:nvSpPr>
          <p:cNvPr id="8" name="TextBox 7"/>
          <p:cNvSpPr txBox="1"/>
          <p:nvPr/>
        </p:nvSpPr>
        <p:spPr>
          <a:xfrm>
            <a:off x="1076804" y="3449659"/>
            <a:ext cx="1702470" cy="497306"/>
          </a:xfrm>
          <a:prstGeom prst="rect">
            <a:avLst/>
          </a:prstGeom>
          <a:solidFill>
            <a:schemeClr val="accent2"/>
          </a:solidFill>
        </p:spPr>
        <p:txBody>
          <a:bodyPr wrap="square" rtlCol="0" anchor="ctr">
            <a:noAutofit/>
          </a:bodyPr>
          <a:lstStyle/>
          <a:p>
            <a:pPr algn="ctr" defTabSz="957824" fontAlgn="auto">
              <a:spcBef>
                <a:spcPts val="0"/>
              </a:spcBef>
              <a:spcAft>
                <a:spcPts val="0"/>
              </a:spcAft>
            </a:pPr>
            <a:r>
              <a:rPr lang="en-US" sz="1600" b="1" dirty="0" smtClean="0">
                <a:solidFill>
                  <a:srgbClr val="FFFFFF"/>
                </a:solidFill>
                <a:latin typeface="Arial"/>
                <a:cs typeface="+mn-cs"/>
              </a:rPr>
              <a:t>Trade</a:t>
            </a:r>
            <a:endParaRPr lang="en-US" sz="1600" b="1" dirty="0">
              <a:solidFill>
                <a:srgbClr val="FFFFFF"/>
              </a:solidFill>
              <a:latin typeface="Arial"/>
              <a:cs typeface="+mn-cs"/>
            </a:endParaRPr>
          </a:p>
        </p:txBody>
      </p:sp>
      <p:sp>
        <p:nvSpPr>
          <p:cNvPr id="9" name="TextBox 8"/>
          <p:cNvSpPr txBox="1"/>
          <p:nvPr/>
        </p:nvSpPr>
        <p:spPr>
          <a:xfrm>
            <a:off x="1076804" y="4414735"/>
            <a:ext cx="1702470" cy="497306"/>
          </a:xfrm>
          <a:prstGeom prst="rect">
            <a:avLst/>
          </a:prstGeom>
          <a:solidFill>
            <a:schemeClr val="accent2"/>
          </a:solidFill>
        </p:spPr>
        <p:txBody>
          <a:bodyPr wrap="square" rtlCol="0" anchor="ctr">
            <a:noAutofit/>
          </a:bodyPr>
          <a:lstStyle/>
          <a:p>
            <a:pPr algn="ctr" defTabSz="957824" fontAlgn="auto">
              <a:spcBef>
                <a:spcPts val="0"/>
              </a:spcBef>
              <a:spcAft>
                <a:spcPts val="0"/>
              </a:spcAft>
            </a:pPr>
            <a:r>
              <a:rPr lang="en-US" sz="1600" b="1" dirty="0" smtClean="0">
                <a:solidFill>
                  <a:srgbClr val="FFFFFF"/>
                </a:solidFill>
                <a:latin typeface="Arial"/>
                <a:cs typeface="+mn-cs"/>
              </a:rPr>
              <a:t>Echo Boomers</a:t>
            </a:r>
            <a:endParaRPr lang="en-US" sz="1600" b="1" dirty="0">
              <a:solidFill>
                <a:srgbClr val="FFFFFF"/>
              </a:solidFill>
              <a:latin typeface="Arial"/>
              <a:cs typeface="+mn-cs"/>
            </a:endParaRPr>
          </a:p>
        </p:txBody>
      </p:sp>
      <p:sp>
        <p:nvSpPr>
          <p:cNvPr id="10" name="TextBox 9"/>
          <p:cNvSpPr txBox="1"/>
          <p:nvPr/>
        </p:nvSpPr>
        <p:spPr>
          <a:xfrm>
            <a:off x="1076804" y="5338015"/>
            <a:ext cx="1702470" cy="497306"/>
          </a:xfrm>
          <a:prstGeom prst="rect">
            <a:avLst/>
          </a:prstGeom>
          <a:solidFill>
            <a:schemeClr val="accent2"/>
          </a:solidFill>
        </p:spPr>
        <p:txBody>
          <a:bodyPr wrap="square" rtlCol="0" anchor="ctr">
            <a:noAutofit/>
          </a:bodyPr>
          <a:lstStyle/>
          <a:p>
            <a:pPr algn="ctr" defTabSz="957824" fontAlgn="auto">
              <a:spcBef>
                <a:spcPts val="0"/>
              </a:spcBef>
              <a:spcAft>
                <a:spcPts val="0"/>
              </a:spcAft>
            </a:pPr>
            <a:r>
              <a:rPr lang="en-US" sz="1600" b="1" dirty="0" smtClean="0">
                <a:solidFill>
                  <a:srgbClr val="FFFFFF"/>
                </a:solidFill>
                <a:latin typeface="Arial"/>
                <a:cs typeface="+mn-cs"/>
              </a:rPr>
              <a:t>Capital Flows</a:t>
            </a:r>
            <a:endParaRPr lang="en-US" sz="1600" b="1" dirty="0">
              <a:solidFill>
                <a:srgbClr val="FFFFFF"/>
              </a:solidFill>
              <a:latin typeface="Arial"/>
              <a:cs typeface="+mn-cs"/>
            </a:endParaRPr>
          </a:p>
        </p:txBody>
      </p:sp>
      <p:sp>
        <p:nvSpPr>
          <p:cNvPr id="12" name="TextBox 11"/>
          <p:cNvSpPr txBox="1"/>
          <p:nvPr/>
        </p:nvSpPr>
        <p:spPr>
          <a:xfrm>
            <a:off x="4632158" y="1443789"/>
            <a:ext cx="3886200" cy="684206"/>
          </a:xfrm>
          <a:prstGeom prst="rect">
            <a:avLst/>
          </a:prstGeom>
          <a:solidFill>
            <a:schemeClr val="accent1">
              <a:lumMod val="40000"/>
              <a:lumOff val="60000"/>
            </a:schemeClr>
          </a:solidFill>
        </p:spPr>
        <p:txBody>
          <a:bodyPr wrap="square" rtlCol="0" anchor="ctr">
            <a:noAutofit/>
          </a:bodyPr>
          <a:lstStyle/>
          <a:p>
            <a:pPr defTabSz="957824" fontAlgn="auto">
              <a:spcBef>
                <a:spcPts val="0"/>
              </a:spcBef>
              <a:spcAft>
                <a:spcPts val="0"/>
              </a:spcAft>
            </a:pPr>
            <a:r>
              <a:rPr lang="en-US" sz="1600" b="1" dirty="0" smtClean="0">
                <a:solidFill>
                  <a:srgbClr val="50534D"/>
                </a:solidFill>
                <a:latin typeface="Arial"/>
                <a:cs typeface="+mn-cs"/>
              </a:rPr>
              <a:t>Medical Office – Leased to Major Health Care Systems</a:t>
            </a:r>
            <a:endParaRPr lang="en-US" sz="1600" b="1" dirty="0">
              <a:solidFill>
                <a:srgbClr val="50534D"/>
              </a:solidFill>
              <a:latin typeface="Arial"/>
              <a:cs typeface="+mn-cs"/>
            </a:endParaRPr>
          </a:p>
        </p:txBody>
      </p:sp>
      <p:sp>
        <p:nvSpPr>
          <p:cNvPr id="13" name="TextBox 12"/>
          <p:cNvSpPr txBox="1"/>
          <p:nvPr/>
        </p:nvSpPr>
        <p:spPr>
          <a:xfrm>
            <a:off x="4632158" y="2310062"/>
            <a:ext cx="3886200" cy="893242"/>
          </a:xfrm>
          <a:prstGeom prst="rect">
            <a:avLst/>
          </a:prstGeom>
          <a:solidFill>
            <a:schemeClr val="accent1">
              <a:lumMod val="40000"/>
              <a:lumOff val="60000"/>
            </a:schemeClr>
          </a:solidFill>
        </p:spPr>
        <p:txBody>
          <a:bodyPr wrap="square" rtlCol="0" anchor="ctr">
            <a:noAutofit/>
          </a:bodyPr>
          <a:lstStyle/>
          <a:p>
            <a:pPr defTabSz="957824" fontAlgn="auto">
              <a:spcBef>
                <a:spcPts val="0"/>
              </a:spcBef>
              <a:spcAft>
                <a:spcPts val="0"/>
              </a:spcAft>
            </a:pPr>
            <a:r>
              <a:rPr lang="en-US" sz="1600" b="1" dirty="0" smtClean="0">
                <a:solidFill>
                  <a:srgbClr val="50534D"/>
                </a:solidFill>
                <a:latin typeface="Arial"/>
                <a:cs typeface="+mn-cs"/>
              </a:rPr>
              <a:t>Retail – Focus on viable anchors</a:t>
            </a:r>
          </a:p>
          <a:p>
            <a:pPr defTabSz="957824" fontAlgn="auto">
              <a:spcBef>
                <a:spcPts val="0"/>
              </a:spcBef>
              <a:spcAft>
                <a:spcPts val="0"/>
              </a:spcAft>
            </a:pPr>
            <a:r>
              <a:rPr lang="en-US" sz="1600" b="1" dirty="0" smtClean="0">
                <a:solidFill>
                  <a:srgbClr val="50534D"/>
                </a:solidFill>
                <a:latin typeface="Arial"/>
                <a:cs typeface="+mn-cs"/>
              </a:rPr>
              <a:t>E-commerce distribution centers</a:t>
            </a:r>
          </a:p>
        </p:txBody>
      </p:sp>
      <p:sp>
        <p:nvSpPr>
          <p:cNvPr id="14" name="TextBox 13"/>
          <p:cNvSpPr txBox="1"/>
          <p:nvPr/>
        </p:nvSpPr>
        <p:spPr>
          <a:xfrm>
            <a:off x="4632158" y="3356811"/>
            <a:ext cx="3886200" cy="683002"/>
          </a:xfrm>
          <a:prstGeom prst="rect">
            <a:avLst/>
          </a:prstGeom>
          <a:solidFill>
            <a:schemeClr val="accent1">
              <a:lumMod val="40000"/>
              <a:lumOff val="60000"/>
            </a:schemeClr>
          </a:solidFill>
        </p:spPr>
        <p:txBody>
          <a:bodyPr wrap="square" rtlCol="0" anchor="ctr">
            <a:noAutofit/>
          </a:bodyPr>
          <a:lstStyle/>
          <a:p>
            <a:pPr defTabSz="957824" fontAlgn="auto">
              <a:spcBef>
                <a:spcPts val="0"/>
              </a:spcBef>
              <a:spcAft>
                <a:spcPts val="0"/>
              </a:spcAft>
            </a:pPr>
            <a:r>
              <a:rPr lang="en-US" sz="1600" b="1" dirty="0" smtClean="0">
                <a:solidFill>
                  <a:srgbClr val="50534D"/>
                </a:solidFill>
                <a:latin typeface="Arial"/>
                <a:cs typeface="+mn-cs"/>
              </a:rPr>
              <a:t>Industrial – Path of Goods Big Box Warehouse</a:t>
            </a:r>
            <a:endParaRPr lang="en-US" sz="1600" b="1" dirty="0">
              <a:solidFill>
                <a:srgbClr val="50534D"/>
              </a:solidFill>
              <a:latin typeface="Arial"/>
              <a:cs typeface="+mn-cs"/>
            </a:endParaRPr>
          </a:p>
        </p:txBody>
      </p:sp>
      <p:sp>
        <p:nvSpPr>
          <p:cNvPr id="15" name="TextBox 14"/>
          <p:cNvSpPr txBox="1"/>
          <p:nvPr/>
        </p:nvSpPr>
        <p:spPr>
          <a:xfrm>
            <a:off x="4632158" y="4285548"/>
            <a:ext cx="3886200" cy="755681"/>
          </a:xfrm>
          <a:prstGeom prst="rect">
            <a:avLst/>
          </a:prstGeom>
          <a:solidFill>
            <a:schemeClr val="accent1">
              <a:lumMod val="40000"/>
              <a:lumOff val="60000"/>
            </a:schemeClr>
          </a:solidFill>
        </p:spPr>
        <p:txBody>
          <a:bodyPr wrap="square" rtlCol="0" anchor="ctr">
            <a:noAutofit/>
          </a:bodyPr>
          <a:lstStyle/>
          <a:p>
            <a:pPr defTabSz="957824" fontAlgn="auto">
              <a:spcBef>
                <a:spcPts val="0"/>
              </a:spcBef>
              <a:spcAft>
                <a:spcPts val="0"/>
              </a:spcAft>
            </a:pPr>
            <a:r>
              <a:rPr lang="en-US" sz="1600" b="1" dirty="0" smtClean="0">
                <a:solidFill>
                  <a:srgbClr val="50534D"/>
                </a:solidFill>
                <a:latin typeface="Arial"/>
                <a:cs typeface="+mn-cs"/>
              </a:rPr>
              <a:t>Mixed-Use Walkable Urban and Suburban  ‘Town Center’  Locations</a:t>
            </a:r>
            <a:endParaRPr lang="en-US" sz="1600" b="1" dirty="0">
              <a:solidFill>
                <a:srgbClr val="50534D"/>
              </a:solidFill>
              <a:latin typeface="Arial"/>
              <a:cs typeface="+mn-cs"/>
            </a:endParaRPr>
          </a:p>
        </p:txBody>
      </p:sp>
      <p:sp>
        <p:nvSpPr>
          <p:cNvPr id="16" name="TextBox 15"/>
          <p:cNvSpPr txBox="1"/>
          <p:nvPr/>
        </p:nvSpPr>
        <p:spPr>
          <a:xfrm>
            <a:off x="4632158" y="5221706"/>
            <a:ext cx="3886200" cy="729924"/>
          </a:xfrm>
          <a:prstGeom prst="rect">
            <a:avLst/>
          </a:prstGeom>
          <a:solidFill>
            <a:schemeClr val="accent1">
              <a:lumMod val="40000"/>
              <a:lumOff val="60000"/>
            </a:schemeClr>
          </a:solidFill>
        </p:spPr>
        <p:txBody>
          <a:bodyPr wrap="square" rtlCol="0" anchor="ctr">
            <a:noAutofit/>
          </a:bodyPr>
          <a:lstStyle/>
          <a:p>
            <a:pPr defTabSz="957824" fontAlgn="auto">
              <a:spcBef>
                <a:spcPts val="0"/>
              </a:spcBef>
              <a:spcAft>
                <a:spcPts val="0"/>
              </a:spcAft>
            </a:pPr>
            <a:r>
              <a:rPr lang="en-US" sz="1600" b="1" dirty="0" smtClean="0">
                <a:solidFill>
                  <a:srgbClr val="50534D"/>
                </a:solidFill>
                <a:latin typeface="Arial"/>
                <a:cs typeface="+mn-cs"/>
              </a:rPr>
              <a:t>Highly Selective: Near-Core and Next-Core assets</a:t>
            </a:r>
            <a:endParaRPr lang="en-US" sz="1600" b="1" dirty="0">
              <a:solidFill>
                <a:srgbClr val="50534D"/>
              </a:solidFill>
              <a:latin typeface="Arial"/>
              <a:cs typeface="+mn-cs"/>
            </a:endParaRPr>
          </a:p>
        </p:txBody>
      </p:sp>
      <p:sp>
        <p:nvSpPr>
          <p:cNvPr id="17" name="Right Arrow 16"/>
          <p:cNvSpPr/>
          <p:nvPr/>
        </p:nvSpPr>
        <p:spPr bwMode="auto">
          <a:xfrm>
            <a:off x="3332747" y="2606288"/>
            <a:ext cx="625642" cy="300789"/>
          </a:xfrm>
          <a:prstGeom prst="rightArrow">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spAutoFit/>
          </a:bodyPr>
          <a:lstStyle/>
          <a:p>
            <a:pPr algn="ctr" eaLnBrk="0" hangingPunct="0"/>
            <a:endParaRPr lang="en-US" sz="1000" smtClean="0">
              <a:solidFill>
                <a:srgbClr val="50534D"/>
              </a:solidFill>
              <a:cs typeface="+mn-cs"/>
            </a:endParaRPr>
          </a:p>
        </p:txBody>
      </p:sp>
      <p:sp>
        <p:nvSpPr>
          <p:cNvPr id="18" name="Right Arrow 17"/>
          <p:cNvSpPr/>
          <p:nvPr/>
        </p:nvSpPr>
        <p:spPr bwMode="auto">
          <a:xfrm>
            <a:off x="3332747" y="3547918"/>
            <a:ext cx="625642" cy="300789"/>
          </a:xfrm>
          <a:prstGeom prst="rightArrow">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spAutoFit/>
          </a:bodyPr>
          <a:lstStyle/>
          <a:p>
            <a:pPr algn="ctr" eaLnBrk="0" hangingPunct="0"/>
            <a:endParaRPr lang="en-US" sz="1000" smtClean="0">
              <a:solidFill>
                <a:srgbClr val="50534D"/>
              </a:solidFill>
              <a:cs typeface="+mn-cs"/>
            </a:endParaRPr>
          </a:p>
        </p:txBody>
      </p:sp>
      <p:sp>
        <p:nvSpPr>
          <p:cNvPr id="19" name="Right Arrow 18"/>
          <p:cNvSpPr/>
          <p:nvPr/>
        </p:nvSpPr>
        <p:spPr bwMode="auto">
          <a:xfrm>
            <a:off x="3332747" y="4512994"/>
            <a:ext cx="625642" cy="300789"/>
          </a:xfrm>
          <a:prstGeom prst="rightArrow">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spAutoFit/>
          </a:bodyPr>
          <a:lstStyle/>
          <a:p>
            <a:pPr algn="ctr" eaLnBrk="0" hangingPunct="0"/>
            <a:endParaRPr lang="en-US" sz="1000" smtClean="0">
              <a:solidFill>
                <a:srgbClr val="50534D"/>
              </a:solidFill>
              <a:cs typeface="+mn-cs"/>
            </a:endParaRPr>
          </a:p>
        </p:txBody>
      </p:sp>
      <p:sp>
        <p:nvSpPr>
          <p:cNvPr id="20" name="Right Arrow 19"/>
          <p:cNvSpPr/>
          <p:nvPr/>
        </p:nvSpPr>
        <p:spPr bwMode="auto">
          <a:xfrm>
            <a:off x="3332747" y="5436274"/>
            <a:ext cx="625642" cy="300789"/>
          </a:xfrm>
          <a:prstGeom prst="rightArrow">
            <a:avLst/>
          </a:prstGeom>
          <a:solidFill>
            <a:schemeClr val="accent1"/>
          </a:solidFill>
          <a:ln w="6350" cap="flat" cmpd="sng" algn="ctr">
            <a:solidFill>
              <a:schemeClr val="tx1"/>
            </a:solidFill>
            <a:prstDash val="solid"/>
            <a:round/>
            <a:headEnd type="none" w="med" len="med"/>
            <a:tailEnd type="none" w="med" len="med"/>
          </a:ln>
          <a:effectLst/>
        </p:spPr>
        <p:txBody>
          <a:bodyPr vert="horz" wrap="none" lIns="72000" tIns="45720" rIns="72000" bIns="45720" numCol="1" rtlCol="0" anchor="ctr" anchorCtr="0" compatLnSpc="1">
            <a:prstTxWarp prst="textNoShape">
              <a:avLst/>
            </a:prstTxWarp>
            <a:spAutoFit/>
          </a:bodyPr>
          <a:lstStyle/>
          <a:p>
            <a:pPr algn="ctr" eaLnBrk="0" hangingPunct="0"/>
            <a:endParaRPr lang="en-US" sz="1000" smtClean="0">
              <a:solidFill>
                <a:srgbClr val="50534D"/>
              </a:solidFill>
              <a:cs typeface="+mn-cs"/>
            </a:endParaRPr>
          </a:p>
        </p:txBody>
      </p:sp>
    </p:spTree>
    <p:extLst>
      <p:ext uri="{BB962C8B-B14F-4D97-AF65-F5344CB8AC3E}">
        <p14:creationId xmlns:p14="http://schemas.microsoft.com/office/powerpoint/2010/main" val="3131522535"/>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530" t="3419" r="2876" b="5353"/>
          <a:stretch/>
        </p:blipFill>
        <p:spPr bwMode="auto">
          <a:xfrm>
            <a:off x="5148064" y="1241853"/>
            <a:ext cx="3348645" cy="21350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3010" name="Title 1"/>
          <p:cNvSpPr>
            <a:spLocks noGrp="1"/>
          </p:cNvSpPr>
          <p:nvPr>
            <p:ph type="title"/>
          </p:nvPr>
        </p:nvSpPr>
        <p:spPr/>
        <p:txBody>
          <a:bodyPr/>
          <a:lstStyle/>
          <a:p>
            <a:r>
              <a:rPr lang="en-US" dirty="0" smtClean="0"/>
              <a:t>The Gateway</a:t>
            </a:r>
            <a:br>
              <a:rPr lang="en-US" dirty="0" smtClean="0"/>
            </a:br>
            <a:r>
              <a:rPr lang="en-US" sz="1800" dirty="0" smtClean="0">
                <a:solidFill>
                  <a:schemeClr val="accent1"/>
                </a:solidFill>
              </a:rPr>
              <a:t>Chicago, IL</a:t>
            </a:r>
            <a:endParaRPr lang="en-US" dirty="0" smtClean="0">
              <a:solidFill>
                <a:schemeClr val="accent1"/>
              </a:solidFill>
            </a:endParaRPr>
          </a:p>
        </p:txBody>
      </p:sp>
      <p:graphicFrame>
        <p:nvGraphicFramePr>
          <p:cNvPr id="2" name="Table 1"/>
          <p:cNvGraphicFramePr>
            <a:graphicFrameLocks noGrp="1"/>
          </p:cNvGraphicFramePr>
          <p:nvPr>
            <p:extLst>
              <p:ext uri="{D42A27DB-BD31-4B8C-83A1-F6EECF244321}">
                <p14:modId xmlns:p14="http://schemas.microsoft.com/office/powerpoint/2010/main" val="2835798550"/>
              </p:ext>
            </p:extLst>
          </p:nvPr>
        </p:nvGraphicFramePr>
        <p:xfrm>
          <a:off x="338145" y="1233488"/>
          <a:ext cx="3767138" cy="1402080"/>
        </p:xfrm>
        <a:graphic>
          <a:graphicData uri="http://schemas.openxmlformats.org/drawingml/2006/table">
            <a:tbl>
              <a:tblPr firstRow="1" bandRow="1">
                <a:tableStyleId>{5C22544A-7EE6-4342-B048-85BDC9FD1C3A}</a:tableStyleId>
              </a:tblPr>
              <a:tblGrid>
                <a:gridCol w="1341181"/>
                <a:gridCol w="2425957"/>
              </a:tblGrid>
              <a:tr h="176006">
                <a:tc gridSpan="2">
                  <a:txBody>
                    <a:bodyPr/>
                    <a:lstStyle/>
                    <a:p>
                      <a:r>
                        <a:rPr lang="en-US" sz="1400" b="0" dirty="0" smtClean="0">
                          <a:solidFill>
                            <a:srgbClr val="00245D"/>
                          </a:solidFill>
                          <a:latin typeface="+mj-lt"/>
                        </a:rPr>
                        <a:t>Property Details</a:t>
                      </a:r>
                      <a:endParaRPr lang="en-US" sz="1400" b="0" dirty="0">
                        <a:solidFill>
                          <a:srgbClr val="00245D"/>
                        </a:solidFill>
                        <a:latin typeface="+mj-lt"/>
                      </a:endParaRPr>
                    </a:p>
                  </a:txBody>
                  <a:tcPr anchor="ctr">
                    <a:lnL w="12700" cmpd="sng">
                      <a:noFill/>
                    </a:lnL>
                    <a:lnR w="12700" cmpd="sng">
                      <a:noFill/>
                    </a:lnR>
                    <a:lnT w="12700" cmpd="sng">
                      <a:noFill/>
                    </a:lnT>
                    <a:lnB w="6350" cap="flat" cmpd="sng" algn="ctr">
                      <a:solidFill>
                        <a:srgbClr val="00245D"/>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solidFill>
                      <a:schemeClr val="tx1">
                        <a:lumMod val="20000"/>
                        <a:lumOff val="80000"/>
                      </a:schemeClr>
                    </a:solidFill>
                  </a:tcPr>
                </a:tc>
              </a:tr>
              <a:tr h="176006">
                <a:tc>
                  <a:txBody>
                    <a:bodyPr/>
                    <a:lstStyle/>
                    <a:p>
                      <a:r>
                        <a:rPr lang="en-US" sz="1200" dirty="0" smtClean="0">
                          <a:latin typeface="+mj-lt"/>
                        </a:rPr>
                        <a:t>Type</a:t>
                      </a:r>
                      <a:endParaRPr lang="en-US" sz="12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245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smtClean="0">
                          <a:latin typeface="+mj-lt"/>
                        </a:rPr>
                        <a:t>Urban Shopping Center</a:t>
                      </a:r>
                      <a:endParaRPr lang="en-US" sz="12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245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233065">
                <a:tc>
                  <a:txBody>
                    <a:bodyPr/>
                    <a:lstStyle/>
                    <a:p>
                      <a:r>
                        <a:rPr lang="en-US" sz="1200" dirty="0" smtClean="0">
                          <a:latin typeface="+mj-lt"/>
                        </a:rPr>
                        <a:t>Year Built</a:t>
                      </a:r>
                      <a:endParaRPr lang="en-US" sz="12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smtClean="0">
                          <a:latin typeface="+mj-lt"/>
                        </a:rPr>
                        <a:t>2012</a:t>
                      </a:r>
                      <a:endParaRPr lang="en-US" sz="12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76006">
                <a:tc>
                  <a:txBody>
                    <a:bodyPr/>
                    <a:lstStyle/>
                    <a:p>
                      <a:r>
                        <a:rPr lang="en-US" sz="1200" dirty="0" smtClean="0">
                          <a:latin typeface="+mj-lt"/>
                        </a:rPr>
                        <a:t>Leasable Area</a:t>
                      </a:r>
                      <a:endParaRPr lang="en-US" sz="12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100" dirty="0" smtClean="0">
                          <a:latin typeface="+mj-lt"/>
                        </a:rPr>
                        <a:t>95,795 </a:t>
                      </a:r>
                      <a:r>
                        <a:rPr lang="en-US" sz="1100" dirty="0" err="1" smtClean="0">
                          <a:latin typeface="+mj-lt"/>
                        </a:rPr>
                        <a:t>sf</a:t>
                      </a:r>
                      <a:endParaRPr lang="en-US" sz="11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76006">
                <a:tc>
                  <a:txBody>
                    <a:bodyPr/>
                    <a:lstStyle/>
                    <a:p>
                      <a:r>
                        <a:rPr lang="en-US" sz="1200" dirty="0" smtClean="0">
                          <a:latin typeface="+mj-lt"/>
                        </a:rPr>
                        <a:t>Occupancy</a:t>
                      </a:r>
                      <a:endParaRPr lang="en-US" sz="12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smtClean="0">
                          <a:latin typeface="+mj-lt"/>
                        </a:rPr>
                        <a:t>100%</a:t>
                      </a:r>
                      <a:endParaRPr lang="en-US" sz="1200" dirty="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4" name="Table 13"/>
          <p:cNvGraphicFramePr>
            <a:graphicFrameLocks noGrp="1"/>
          </p:cNvGraphicFramePr>
          <p:nvPr>
            <p:extLst>
              <p:ext uri="{D42A27DB-BD31-4B8C-83A1-F6EECF244321}">
                <p14:modId xmlns:p14="http://schemas.microsoft.com/office/powerpoint/2010/main" val="3999036442"/>
              </p:ext>
            </p:extLst>
          </p:nvPr>
        </p:nvGraphicFramePr>
        <p:xfrm>
          <a:off x="329419" y="2744788"/>
          <a:ext cx="3767138" cy="936241"/>
        </p:xfrm>
        <a:graphic>
          <a:graphicData uri="http://schemas.openxmlformats.org/drawingml/2006/table">
            <a:tbl>
              <a:tblPr firstRow="1" bandRow="1">
                <a:tableStyleId>{5C22544A-7EE6-4342-B048-85BDC9FD1C3A}</a:tableStyleId>
              </a:tblPr>
              <a:tblGrid>
                <a:gridCol w="1341181"/>
                <a:gridCol w="2425957"/>
              </a:tblGrid>
              <a:tr h="334377">
                <a:tc gridSpan="2">
                  <a:txBody>
                    <a:bodyPr/>
                    <a:lstStyle/>
                    <a:p>
                      <a:r>
                        <a:rPr lang="en-US" sz="1400" b="0" dirty="0" smtClean="0">
                          <a:solidFill>
                            <a:schemeClr val="accent2"/>
                          </a:solidFill>
                          <a:latin typeface="+mj-lt"/>
                        </a:rPr>
                        <a:t>Investment Details</a:t>
                      </a:r>
                      <a:endParaRPr lang="en-US" sz="1400" b="0" dirty="0">
                        <a:solidFill>
                          <a:schemeClr val="accent2"/>
                        </a:solidFill>
                        <a:latin typeface="+mj-lt"/>
                      </a:endParaRPr>
                    </a:p>
                  </a:txBody>
                  <a:tcPr marT="45685" marB="45685" anchor="ctr">
                    <a:lnL w="12700" cmpd="sng">
                      <a:noFill/>
                    </a:lnL>
                    <a:lnR w="12700" cmpd="sng">
                      <a:noFill/>
                    </a:lnR>
                    <a:lnT w="12700" cmpd="sng">
                      <a:noFill/>
                    </a:lnT>
                    <a:lnB w="6350" cap="flat" cmpd="sng" algn="ctr">
                      <a:solidFill>
                        <a:srgbClr val="00245D"/>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solidFill>
                      <a:schemeClr val="tx1">
                        <a:lumMod val="20000"/>
                        <a:lumOff val="80000"/>
                      </a:schemeClr>
                    </a:solidFill>
                  </a:tcPr>
                </a:tc>
              </a:tr>
              <a:tr h="300932">
                <a:tc>
                  <a:txBody>
                    <a:bodyPr/>
                    <a:lstStyle/>
                    <a:p>
                      <a:r>
                        <a:rPr lang="en-US" sz="1200" dirty="0" smtClean="0">
                          <a:latin typeface="+mj-lt"/>
                        </a:rPr>
                        <a:t>Acquisition Date</a:t>
                      </a:r>
                      <a:endParaRPr lang="en-US" sz="1200" dirty="0">
                        <a:latin typeface="+mj-lt"/>
                      </a:endParaRPr>
                    </a:p>
                  </a:txBody>
                  <a:tcPr marT="45685" marB="456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245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smtClean="0">
                          <a:latin typeface="+mj-lt"/>
                        </a:rPr>
                        <a:t>December 2012</a:t>
                      </a:r>
                      <a:endParaRPr lang="en-US" sz="1200" dirty="0">
                        <a:latin typeface="+mj-lt"/>
                      </a:endParaRPr>
                    </a:p>
                  </a:txBody>
                  <a:tcPr marT="45685" marB="456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245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300932">
                <a:tc>
                  <a:txBody>
                    <a:bodyPr/>
                    <a:lstStyle/>
                    <a:p>
                      <a:r>
                        <a:rPr lang="en-US" sz="1200" dirty="0" smtClean="0">
                          <a:latin typeface="+mj-lt"/>
                        </a:rPr>
                        <a:t>Purchase Price</a:t>
                      </a:r>
                      <a:endParaRPr lang="en-US" sz="1200" dirty="0">
                        <a:latin typeface="+mj-lt"/>
                      </a:endParaRPr>
                    </a:p>
                  </a:txBody>
                  <a:tcPr marT="45685" marB="456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smtClean="0">
                          <a:latin typeface="+mj-lt"/>
                        </a:rPr>
                        <a:t>$50.3 million ($525 </a:t>
                      </a:r>
                      <a:r>
                        <a:rPr lang="en-US" sz="1200" dirty="0" err="1" smtClean="0">
                          <a:latin typeface="+mj-lt"/>
                        </a:rPr>
                        <a:t>psf</a:t>
                      </a:r>
                      <a:r>
                        <a:rPr lang="en-US" sz="1200" dirty="0" smtClean="0">
                          <a:latin typeface="+mj-lt"/>
                        </a:rPr>
                        <a:t>)</a:t>
                      </a:r>
                    </a:p>
                  </a:txBody>
                  <a:tcPr marT="45685" marB="45685"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3241258850"/>
              </p:ext>
            </p:extLst>
          </p:nvPr>
        </p:nvGraphicFramePr>
        <p:xfrm>
          <a:off x="323850" y="3824288"/>
          <a:ext cx="3767138" cy="2270760"/>
        </p:xfrm>
        <a:graphic>
          <a:graphicData uri="http://schemas.openxmlformats.org/drawingml/2006/table">
            <a:tbl>
              <a:tblPr firstRow="1" bandRow="1">
                <a:tableStyleId>{5C22544A-7EE6-4342-B048-85BDC9FD1C3A}</a:tableStyleId>
              </a:tblPr>
              <a:tblGrid>
                <a:gridCol w="3767138"/>
              </a:tblGrid>
              <a:tr h="176006">
                <a:tc>
                  <a:txBody>
                    <a:bodyPr/>
                    <a:lstStyle/>
                    <a:p>
                      <a:r>
                        <a:rPr lang="en-US" sz="1400" b="0" dirty="0" smtClean="0">
                          <a:solidFill>
                            <a:schemeClr val="accent2"/>
                          </a:solidFill>
                          <a:latin typeface="+mj-lt"/>
                        </a:rPr>
                        <a:t>Investment Rationale</a:t>
                      </a:r>
                      <a:endParaRPr lang="en-US" sz="1400" b="0" dirty="0">
                        <a:solidFill>
                          <a:schemeClr val="accent2"/>
                        </a:solidFill>
                        <a:latin typeface="+mj-lt"/>
                      </a:endParaRPr>
                    </a:p>
                  </a:txBody>
                  <a:tcPr anchor="ctr">
                    <a:lnL w="12700" cmpd="sng">
                      <a:noFill/>
                    </a:lnL>
                    <a:lnR w="12700" cmpd="sng">
                      <a:noFill/>
                    </a:lnR>
                    <a:lnT w="12700" cmpd="sng">
                      <a:noFill/>
                    </a:lnT>
                    <a:lnB w="6350" cap="flat" cmpd="sng" algn="ctr">
                      <a:solidFill>
                        <a:srgbClr val="00245D"/>
                      </a:solidFill>
                      <a:prstDash val="solid"/>
                      <a:round/>
                      <a:headEnd type="none" w="med" len="med"/>
                      <a:tailEnd type="none" w="med" len="med"/>
                    </a:lnB>
                    <a:lnTlToBr w="12700" cmpd="sng">
                      <a:noFill/>
                      <a:prstDash val="solid"/>
                    </a:lnTlToBr>
                    <a:lnBlToTr w="12700" cmpd="sng">
                      <a:noFill/>
                      <a:prstDash val="solid"/>
                    </a:lnBlToTr>
                    <a:noFill/>
                  </a:tcPr>
                </a:tc>
              </a:tr>
              <a:tr h="176006">
                <a:tc>
                  <a:txBody>
                    <a:bodyPr/>
                    <a:lstStyle/>
                    <a:p>
                      <a:pPr marL="171450" indent="-171450">
                        <a:spcBef>
                          <a:spcPts val="600"/>
                        </a:spcBef>
                        <a:buClr>
                          <a:schemeClr val="accent2"/>
                        </a:buClr>
                        <a:buFont typeface="Wingdings" pitchFamily="2" charset="2"/>
                        <a:buChar char="§"/>
                      </a:pPr>
                      <a:r>
                        <a:rPr lang="en-US" sz="1200" dirty="0" smtClean="0">
                          <a:latin typeface="+mj-lt"/>
                        </a:rPr>
                        <a:t>Urban infill location in Chicago’s </a:t>
                      </a:r>
                      <a:r>
                        <a:rPr lang="en-US" sz="1200" dirty="0" err="1" smtClean="0">
                          <a:latin typeface="+mj-lt"/>
                        </a:rPr>
                        <a:t>Greektown</a:t>
                      </a:r>
                      <a:r>
                        <a:rPr lang="en-US" sz="1200" dirty="0" smtClean="0">
                          <a:latin typeface="+mj-lt"/>
                        </a:rPr>
                        <a:t> neighborhood, in close proximity to the University</a:t>
                      </a:r>
                      <a:r>
                        <a:rPr lang="en-US" sz="1200" baseline="0" dirty="0" smtClean="0">
                          <a:latin typeface="+mj-lt"/>
                        </a:rPr>
                        <a:t> of Illinois – Chicago campus and Chicago CBD.</a:t>
                      </a:r>
                    </a:p>
                    <a:p>
                      <a:pPr marL="171450" indent="-171450">
                        <a:spcBef>
                          <a:spcPts val="600"/>
                        </a:spcBef>
                        <a:buClr>
                          <a:schemeClr val="accent2"/>
                        </a:buClr>
                        <a:buFont typeface="Wingdings" pitchFamily="2" charset="2"/>
                        <a:buChar char="§"/>
                      </a:pPr>
                      <a:r>
                        <a:rPr lang="en-US" sz="1200" baseline="0" dirty="0" smtClean="0">
                          <a:latin typeface="+mj-lt"/>
                        </a:rPr>
                        <a:t>100% leased with Mariano’s Fresh Market as an anchor tenant.</a:t>
                      </a:r>
                    </a:p>
                    <a:p>
                      <a:pPr marL="171450" indent="-171450">
                        <a:spcBef>
                          <a:spcPts val="600"/>
                        </a:spcBef>
                        <a:buClr>
                          <a:schemeClr val="accent2"/>
                        </a:buClr>
                        <a:buFont typeface="Wingdings" pitchFamily="2" charset="2"/>
                        <a:buChar char="§"/>
                      </a:pPr>
                      <a:r>
                        <a:rPr lang="en-US" sz="1200" baseline="0" dirty="0" smtClean="0">
                          <a:latin typeface="+mj-lt"/>
                        </a:rPr>
                        <a:t>Outstanding demographics, with one-mile population of 42,000 and median household income of $78,000.</a:t>
                      </a:r>
                    </a:p>
                    <a:p>
                      <a:pPr marL="171450" indent="-171450">
                        <a:spcBef>
                          <a:spcPts val="600"/>
                        </a:spcBef>
                        <a:buClr>
                          <a:schemeClr val="accent2"/>
                        </a:buClr>
                        <a:buFont typeface="Wingdings" pitchFamily="2" charset="2"/>
                        <a:buChar char="§"/>
                      </a:pPr>
                      <a:r>
                        <a:rPr lang="en-US" sz="1200" baseline="0" dirty="0" smtClean="0">
                          <a:latin typeface="+mj-lt"/>
                        </a:rPr>
                        <a:t>Brand new construction.</a:t>
                      </a:r>
                      <a:endParaRPr lang="en-US" sz="1200" dirty="0" smtClean="0">
                        <a:latin typeface="+mj-l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245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17" name="Table 16"/>
          <p:cNvGraphicFramePr>
            <a:graphicFrameLocks noGrp="1"/>
          </p:cNvGraphicFramePr>
          <p:nvPr>
            <p:extLst>
              <p:ext uri="{D42A27DB-BD31-4B8C-83A1-F6EECF244321}">
                <p14:modId xmlns:p14="http://schemas.microsoft.com/office/powerpoint/2010/main" val="1053648669"/>
              </p:ext>
            </p:extLst>
          </p:nvPr>
        </p:nvGraphicFramePr>
        <p:xfrm>
          <a:off x="5142397" y="3824288"/>
          <a:ext cx="3353903" cy="1402170"/>
        </p:xfrm>
        <a:graphic>
          <a:graphicData uri="http://schemas.openxmlformats.org/drawingml/2006/table">
            <a:tbl>
              <a:tblPr firstRow="1" bandRow="1">
                <a:tableStyleId>{5C22544A-7EE6-4342-B048-85BDC9FD1C3A}</a:tableStyleId>
              </a:tblPr>
              <a:tblGrid>
                <a:gridCol w="1914263"/>
                <a:gridCol w="1439640"/>
              </a:tblGrid>
              <a:tr h="195783">
                <a:tc gridSpan="2">
                  <a:txBody>
                    <a:bodyPr/>
                    <a:lstStyle/>
                    <a:p>
                      <a:r>
                        <a:rPr lang="en-US" sz="1400" b="0" dirty="0" smtClean="0">
                          <a:solidFill>
                            <a:schemeClr val="accent2"/>
                          </a:solidFill>
                          <a:latin typeface="+mj-lt"/>
                        </a:rPr>
                        <a:t>Valuation Metrics</a:t>
                      </a:r>
                      <a:endParaRPr lang="en-US" sz="1400" b="0" dirty="0">
                        <a:solidFill>
                          <a:schemeClr val="accent2"/>
                        </a:solidFill>
                        <a:latin typeface="+mj-lt"/>
                      </a:endParaRPr>
                    </a:p>
                  </a:txBody>
                  <a:tcPr marL="91464" marR="91464" marT="45729" marB="45729" anchor="ctr">
                    <a:lnL w="12700" cmpd="sng">
                      <a:noFill/>
                    </a:lnL>
                    <a:lnR w="12700" cmpd="sng">
                      <a:noFill/>
                    </a:lnR>
                    <a:lnT w="12700" cmpd="sng">
                      <a:noFill/>
                    </a:lnT>
                    <a:lnB w="6350" cap="flat" cmpd="sng" algn="ctr">
                      <a:solidFill>
                        <a:srgbClr val="00245D"/>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n-US" dirty="0"/>
                    </a:p>
                  </a:txBody>
                  <a:tcPr>
                    <a:solidFill>
                      <a:schemeClr val="tx1">
                        <a:lumMod val="20000"/>
                        <a:lumOff val="80000"/>
                      </a:schemeClr>
                    </a:solidFill>
                  </a:tcPr>
                </a:tc>
              </a:tr>
              <a:tr h="176206">
                <a:tc>
                  <a:txBody>
                    <a:bodyPr/>
                    <a:lstStyle/>
                    <a:p>
                      <a:r>
                        <a:rPr lang="en-US" sz="1200" dirty="0" smtClean="0">
                          <a:latin typeface="+mj-lt"/>
                        </a:rPr>
                        <a:t>Going-In Cap Rate</a:t>
                      </a:r>
                      <a:endParaRPr lang="en-US" sz="1200" baseline="30000" dirty="0">
                        <a:latin typeface="+mj-lt"/>
                      </a:endParaRPr>
                    </a:p>
                  </a:txBody>
                  <a:tcPr marL="91464" marR="91464" marT="45729" marB="45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245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smtClean="0">
                          <a:latin typeface="+mj-lt"/>
                        </a:rPr>
                        <a:t>6.4%</a:t>
                      </a:r>
                      <a:endParaRPr lang="en-US" sz="1200" dirty="0">
                        <a:latin typeface="+mj-lt"/>
                      </a:endParaRPr>
                    </a:p>
                  </a:txBody>
                  <a:tcPr marL="91464" marR="91464" marT="45729" marB="45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rgbClr val="00245D"/>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76206">
                <a:tc>
                  <a:txBody>
                    <a:bodyPr/>
                    <a:lstStyle/>
                    <a:p>
                      <a:r>
                        <a:rPr lang="en-US" sz="1200" dirty="0" smtClean="0">
                          <a:latin typeface="+mj-lt"/>
                        </a:rPr>
                        <a:t>Exit</a:t>
                      </a:r>
                      <a:r>
                        <a:rPr lang="en-US" sz="1200" baseline="0" dirty="0" smtClean="0">
                          <a:latin typeface="+mj-lt"/>
                        </a:rPr>
                        <a:t> Cap Rate</a:t>
                      </a:r>
                      <a:endParaRPr lang="en-US" sz="1200" dirty="0">
                        <a:latin typeface="+mj-lt"/>
                      </a:endParaRPr>
                    </a:p>
                  </a:txBody>
                  <a:tcPr marL="91464" marR="91464" marT="45729" marB="45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smtClean="0">
                          <a:latin typeface="+mj-lt"/>
                        </a:rPr>
                        <a:t>6.5%</a:t>
                      </a:r>
                      <a:endParaRPr lang="en-US" sz="1200" dirty="0">
                        <a:latin typeface="+mj-lt"/>
                      </a:endParaRPr>
                    </a:p>
                  </a:txBody>
                  <a:tcPr marL="91464" marR="91464" marT="45729" marB="45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76206">
                <a:tc>
                  <a:txBody>
                    <a:bodyPr/>
                    <a:lstStyle/>
                    <a:p>
                      <a:r>
                        <a:rPr lang="en-US" sz="1200" dirty="0" smtClean="0">
                          <a:latin typeface="+mj-lt"/>
                        </a:rPr>
                        <a:t>Unleveraged</a:t>
                      </a:r>
                      <a:r>
                        <a:rPr lang="en-US" sz="1200" baseline="0" dirty="0" smtClean="0">
                          <a:latin typeface="+mj-lt"/>
                        </a:rPr>
                        <a:t> IRR</a:t>
                      </a:r>
                      <a:endParaRPr lang="en-US" sz="1200" dirty="0">
                        <a:latin typeface="+mj-lt"/>
                      </a:endParaRPr>
                    </a:p>
                  </a:txBody>
                  <a:tcPr marL="91464" marR="91464" marT="45729" marB="45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dirty="0" smtClean="0">
                          <a:latin typeface="+mj-lt"/>
                        </a:rPr>
                        <a:t>6.9%</a:t>
                      </a:r>
                      <a:endParaRPr lang="en-US" sz="1200" dirty="0">
                        <a:latin typeface="+mj-lt"/>
                      </a:endParaRPr>
                    </a:p>
                  </a:txBody>
                  <a:tcPr marL="91464" marR="91464" marT="45729" marB="45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76206">
                <a:tc>
                  <a:txBody>
                    <a:bodyPr/>
                    <a:lstStyle/>
                    <a:p>
                      <a:r>
                        <a:rPr lang="en-US" sz="1200" dirty="0" smtClean="0">
                          <a:latin typeface="+mj-lt"/>
                        </a:rPr>
                        <a:t>Market Rent Growth</a:t>
                      </a:r>
                      <a:endParaRPr lang="en-US" sz="1200" dirty="0">
                        <a:latin typeface="+mj-lt"/>
                      </a:endParaRPr>
                    </a:p>
                  </a:txBody>
                  <a:tcPr marL="91464" marR="91464" marT="45729" marB="45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kern="1200" dirty="0" smtClean="0">
                          <a:solidFill>
                            <a:schemeClr val="dk1"/>
                          </a:solidFill>
                          <a:latin typeface="+mn-lt"/>
                          <a:ea typeface="+mn-ea"/>
                          <a:cs typeface="+mn-cs"/>
                        </a:rPr>
                        <a:t>3.0%</a:t>
                      </a:r>
                      <a:endParaRPr lang="en-US" sz="1200" kern="1200" dirty="0">
                        <a:solidFill>
                          <a:schemeClr val="dk1"/>
                        </a:solidFill>
                        <a:latin typeface="+mn-lt"/>
                        <a:ea typeface="+mn-ea"/>
                        <a:cs typeface="+mn-cs"/>
                      </a:endParaRPr>
                    </a:p>
                  </a:txBody>
                  <a:tcPr marL="91464" marR="91464" marT="45729" marB="45729"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3" name="Slide Number Placeholder 2"/>
          <p:cNvSpPr>
            <a:spLocks noGrp="1"/>
          </p:cNvSpPr>
          <p:nvPr>
            <p:ph type="sldNum" sz="quarter" idx="4294967295"/>
          </p:nvPr>
        </p:nvSpPr>
        <p:spPr>
          <a:xfrm>
            <a:off x="8677275" y="6529388"/>
            <a:ext cx="331788" cy="144462"/>
          </a:xfrm>
          <a:prstGeom prst="rect">
            <a:avLst/>
          </a:prstGeom>
        </p:spPr>
        <p:txBody>
          <a:bodyPr/>
          <a:lstStyle/>
          <a:p>
            <a:pPr defTabSz="957824" fontAlgn="auto">
              <a:spcBef>
                <a:spcPts val="0"/>
              </a:spcBef>
              <a:spcAft>
                <a:spcPts val="0"/>
              </a:spcAft>
            </a:pPr>
            <a:fld id="{6F21FD22-4149-4C9B-890A-CD55165F538D}" type="slidenum">
              <a:rPr lang="en-AU" sz="1900" smtClean="0">
                <a:solidFill>
                  <a:srgbClr val="50534D"/>
                </a:solidFill>
                <a:latin typeface="Arial"/>
                <a:cs typeface="+mn-cs"/>
              </a:rPr>
              <a:pPr defTabSz="957824" fontAlgn="auto">
                <a:spcBef>
                  <a:spcPts val="0"/>
                </a:spcBef>
                <a:spcAft>
                  <a:spcPts val="0"/>
                </a:spcAft>
              </a:pPr>
              <a:t>134</a:t>
            </a:fld>
            <a:endParaRPr lang="en-AU" sz="1900">
              <a:solidFill>
                <a:srgbClr val="50534D"/>
              </a:solidFill>
              <a:latin typeface="Arial"/>
              <a:cs typeface="+mn-cs"/>
            </a:endParaRPr>
          </a:p>
        </p:txBody>
      </p:sp>
      <p:sp>
        <p:nvSpPr>
          <p:cNvPr id="11" name="Text Box 511"/>
          <p:cNvSpPr txBox="1">
            <a:spLocks noChangeArrowheads="1"/>
          </p:cNvSpPr>
          <p:nvPr/>
        </p:nvSpPr>
        <p:spPr bwMode="auto">
          <a:xfrm>
            <a:off x="5184775" y="5587182"/>
            <a:ext cx="3311526" cy="584745"/>
          </a:xfrm>
          <a:prstGeom prst="rect">
            <a:avLst/>
          </a:prstGeom>
          <a:noFill/>
          <a:ln w="9525">
            <a:noFill/>
            <a:miter lim="800000"/>
            <a:headEnd/>
            <a:tailEnd/>
          </a:ln>
        </p:spPr>
        <p:txBody>
          <a:bodyPr wrap="square" lIns="0" tIns="45705" rIns="91410" bIns="45705" anchor="b">
            <a:spAutoFit/>
          </a:bodyPr>
          <a:lstStyle/>
          <a:p>
            <a:pPr defTabSz="957824" fontAlgn="auto">
              <a:spcBef>
                <a:spcPts val="0"/>
              </a:spcBef>
              <a:spcAft>
                <a:spcPts val="0"/>
              </a:spcAft>
            </a:pPr>
            <a:r>
              <a:rPr lang="en-US" sz="800" dirty="0" smtClean="0">
                <a:solidFill>
                  <a:srgbClr val="50534D"/>
                </a:solidFill>
                <a:latin typeface="Arial"/>
                <a:cs typeface="+mn-cs"/>
              </a:rPr>
              <a:t>Note: This property is shown as an example of a recent U.S. core investment made by LaSalle Investment Management, Inc. This property is not available for investment.  A full list of U.S. core property holdings can be made available upon request.</a:t>
            </a:r>
            <a:endParaRPr lang="en-US" sz="800" i="1" dirty="0">
              <a:solidFill>
                <a:srgbClr val="50534D"/>
              </a:solidFill>
              <a:latin typeface="Arial"/>
            </a:endParaRPr>
          </a:p>
        </p:txBody>
      </p:sp>
    </p:spTree>
    <p:extLst>
      <p:ext uri="{BB962C8B-B14F-4D97-AF65-F5344CB8AC3E}">
        <p14:creationId xmlns:p14="http://schemas.microsoft.com/office/powerpoint/2010/main" val="275632014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5"/>
          <p:cNvSpPr txBox="1">
            <a:spLocks noChangeArrowheads="1"/>
          </p:cNvSpPr>
          <p:nvPr/>
        </p:nvSpPr>
        <p:spPr bwMode="auto">
          <a:xfrm>
            <a:off x="5003799" y="3534524"/>
            <a:ext cx="3478357" cy="1567006"/>
          </a:xfrm>
          <a:prstGeom prst="rect">
            <a:avLst/>
          </a:prstGeom>
          <a:solidFill>
            <a:schemeClr val="tx2"/>
          </a:solidFill>
          <a:ln w="12700" algn="in">
            <a:solidFill>
              <a:schemeClr val="accent1"/>
            </a:solidFill>
            <a:miter lim="800000"/>
            <a:headEnd/>
            <a:tailEnd/>
          </a:ln>
        </p:spPr>
        <p:txBody>
          <a:bodyPr lIns="36576" tIns="36576" rIns="36576" bIns="36576"/>
          <a:lstStyle/>
          <a:p>
            <a:pPr defTabSz="957824" fontAlgn="auto">
              <a:spcBef>
                <a:spcPts val="0"/>
              </a:spcBef>
              <a:spcAft>
                <a:spcPts val="0"/>
              </a:spcAft>
            </a:pPr>
            <a:r>
              <a:rPr lang="en-US" sz="1400" dirty="0" smtClean="0">
                <a:solidFill>
                  <a:srgbClr val="78A22F"/>
                </a:solidFill>
                <a:latin typeface="Arial"/>
              </a:rPr>
              <a:t>Highlights </a:t>
            </a:r>
            <a:r>
              <a:rPr lang="en-US" sz="1400" dirty="0">
                <a:solidFill>
                  <a:srgbClr val="78A22F"/>
                </a:solidFill>
                <a:latin typeface="Arial"/>
              </a:rPr>
              <a:t>/ Objectives</a:t>
            </a:r>
          </a:p>
          <a:p>
            <a:pPr marL="112713" indent="-112713" defTabSz="957824" fontAlgn="auto">
              <a:spcBef>
                <a:spcPts val="200"/>
              </a:spcBef>
              <a:spcAft>
                <a:spcPts val="200"/>
              </a:spcAft>
              <a:buSzPts val="1000"/>
              <a:buFont typeface="Wingdings" pitchFamily="2" charset="2"/>
              <a:buChar char="§"/>
            </a:pPr>
            <a:r>
              <a:rPr lang="en-US" dirty="0" smtClean="0">
                <a:solidFill>
                  <a:srgbClr val="50534D"/>
                </a:solidFill>
                <a:latin typeface="Arial"/>
              </a:rPr>
              <a:t>Capitalize on rapid growth of healthcare industry  </a:t>
            </a:r>
          </a:p>
          <a:p>
            <a:pPr marL="112713" indent="-112713" defTabSz="957824" fontAlgn="auto">
              <a:spcBef>
                <a:spcPts val="200"/>
              </a:spcBef>
              <a:spcAft>
                <a:spcPts val="200"/>
              </a:spcAft>
              <a:buSzPts val="1000"/>
              <a:buFont typeface="Wingdings" pitchFamily="2" charset="2"/>
              <a:buChar char="§"/>
            </a:pPr>
            <a:r>
              <a:rPr lang="en-US" dirty="0" smtClean="0">
                <a:solidFill>
                  <a:srgbClr val="50534D"/>
                </a:solidFill>
                <a:latin typeface="Arial"/>
              </a:rPr>
              <a:t>Stable cash flow with no near-term rollover and annual 3% rent increases</a:t>
            </a:r>
          </a:p>
          <a:p>
            <a:pPr marL="112713" indent="-112713" defTabSz="957824" fontAlgn="auto">
              <a:spcBef>
                <a:spcPts val="200"/>
              </a:spcBef>
              <a:spcAft>
                <a:spcPts val="200"/>
              </a:spcAft>
              <a:buSzPts val="1000"/>
              <a:buFont typeface="Wingdings" pitchFamily="2" charset="2"/>
              <a:buChar char="§"/>
            </a:pPr>
            <a:r>
              <a:rPr lang="en-US" dirty="0" smtClean="0">
                <a:solidFill>
                  <a:srgbClr val="50534D"/>
                </a:solidFill>
                <a:latin typeface="Arial"/>
              </a:rPr>
              <a:t>LEED certification process for both buildings in the portfolio</a:t>
            </a:r>
            <a:endParaRPr lang="en-US" dirty="0">
              <a:solidFill>
                <a:srgbClr val="50534D"/>
              </a:solidFill>
              <a:latin typeface="Arial"/>
            </a:endParaRPr>
          </a:p>
          <a:p>
            <a:pPr defTabSz="957824" fontAlgn="auto">
              <a:spcBef>
                <a:spcPts val="200"/>
              </a:spcBef>
              <a:spcAft>
                <a:spcPts val="200"/>
              </a:spcAft>
              <a:buSzPts val="1000"/>
              <a:buFont typeface="Wingdings" pitchFamily="2" charset="2"/>
              <a:buChar char="§"/>
            </a:pPr>
            <a:endParaRPr lang="en-US" dirty="0">
              <a:solidFill>
                <a:srgbClr val="50534D"/>
              </a:solidFill>
              <a:latin typeface="Arial"/>
            </a:endParaRPr>
          </a:p>
          <a:p>
            <a:pPr defTabSz="957824" fontAlgn="auto">
              <a:spcBef>
                <a:spcPts val="0"/>
              </a:spcBef>
              <a:spcAft>
                <a:spcPts val="0"/>
              </a:spcAft>
            </a:pPr>
            <a:endParaRPr lang="en-US" sz="1800" dirty="0">
              <a:solidFill>
                <a:srgbClr val="50534D"/>
              </a:solidFill>
              <a:latin typeface="Arial"/>
            </a:endParaRPr>
          </a:p>
        </p:txBody>
      </p:sp>
      <p:sp>
        <p:nvSpPr>
          <p:cNvPr id="2" name="Title 1"/>
          <p:cNvSpPr>
            <a:spLocks noGrp="1"/>
          </p:cNvSpPr>
          <p:nvPr>
            <p:ph type="title"/>
          </p:nvPr>
        </p:nvSpPr>
        <p:spPr/>
        <p:txBody>
          <a:bodyPr/>
          <a:lstStyle/>
          <a:p>
            <a:r>
              <a:rPr lang="en-US" dirty="0" smtClean="0"/>
              <a:t>Kilroy Medical Office Portfolio</a:t>
            </a:r>
            <a:br>
              <a:rPr lang="en-US" dirty="0" smtClean="0"/>
            </a:br>
            <a:r>
              <a:rPr lang="en-US" sz="1800" dirty="0" smtClean="0">
                <a:solidFill>
                  <a:schemeClr val="accent1"/>
                </a:solidFill>
              </a:rPr>
              <a:t>Class A Medical Office Buildings</a:t>
            </a:r>
            <a:endParaRPr lang="en-US" sz="1800" dirty="0">
              <a:solidFill>
                <a:schemeClr val="accent1"/>
              </a:solidFill>
            </a:endParaRPr>
          </a:p>
        </p:txBody>
      </p:sp>
      <p:sp>
        <p:nvSpPr>
          <p:cNvPr id="17" name="Text Box 3"/>
          <p:cNvSpPr txBox="1">
            <a:spLocks noChangeArrowheads="1"/>
          </p:cNvSpPr>
          <p:nvPr/>
        </p:nvSpPr>
        <p:spPr bwMode="auto">
          <a:xfrm>
            <a:off x="683568" y="1346200"/>
            <a:ext cx="3859212" cy="1428750"/>
          </a:xfrm>
          <a:prstGeom prst="rect">
            <a:avLst/>
          </a:prstGeom>
          <a:noFill/>
          <a:ln w="9525" algn="in">
            <a:noFill/>
            <a:miter lim="800000"/>
            <a:headEnd/>
            <a:tailEnd/>
          </a:ln>
        </p:spPr>
        <p:txBody>
          <a:bodyPr lIns="0" tIns="36576" rIns="0" bIns="36576"/>
          <a:lstStyle/>
          <a:p>
            <a:pPr defTabSz="957824" fontAlgn="auto">
              <a:spcBef>
                <a:spcPts val="0"/>
              </a:spcBef>
              <a:spcAft>
                <a:spcPts val="0"/>
              </a:spcAft>
            </a:pPr>
            <a:r>
              <a:rPr lang="en-US" sz="1400" dirty="0">
                <a:solidFill>
                  <a:srgbClr val="78A22F"/>
                </a:solidFill>
                <a:latin typeface="Arial"/>
              </a:rPr>
              <a:t>Property Details</a:t>
            </a:r>
          </a:p>
          <a:p>
            <a:pPr defTabSz="957824" fontAlgn="auto">
              <a:spcBef>
                <a:spcPts val="200"/>
              </a:spcBef>
              <a:spcAft>
                <a:spcPts val="200"/>
              </a:spcAft>
            </a:pPr>
            <a:r>
              <a:rPr lang="en-US" dirty="0" smtClean="0">
                <a:solidFill>
                  <a:srgbClr val="50534D"/>
                </a:solidFill>
                <a:latin typeface="Arial"/>
              </a:rPr>
              <a:t>Location		San Diego, CA</a:t>
            </a:r>
          </a:p>
          <a:p>
            <a:pPr defTabSz="957824" fontAlgn="auto">
              <a:spcBef>
                <a:spcPts val="200"/>
              </a:spcBef>
              <a:spcAft>
                <a:spcPts val="200"/>
              </a:spcAft>
            </a:pPr>
            <a:r>
              <a:rPr lang="en-US" dirty="0" smtClean="0">
                <a:solidFill>
                  <a:srgbClr val="50534D"/>
                </a:solidFill>
                <a:latin typeface="Arial"/>
              </a:rPr>
              <a:t>Property </a:t>
            </a:r>
            <a:r>
              <a:rPr lang="en-US" dirty="0">
                <a:solidFill>
                  <a:srgbClr val="50534D"/>
                </a:solidFill>
                <a:latin typeface="Arial"/>
              </a:rPr>
              <a:t>Type </a:t>
            </a:r>
            <a:r>
              <a:rPr lang="en-US" dirty="0" smtClean="0">
                <a:solidFill>
                  <a:srgbClr val="50534D"/>
                </a:solidFill>
                <a:latin typeface="Arial"/>
              </a:rPr>
              <a:t>	Medical Office</a:t>
            </a:r>
          </a:p>
          <a:p>
            <a:pPr defTabSz="957824" fontAlgn="auto">
              <a:spcBef>
                <a:spcPts val="200"/>
              </a:spcBef>
              <a:spcAft>
                <a:spcPts val="200"/>
              </a:spcAft>
            </a:pPr>
            <a:r>
              <a:rPr lang="en-US" dirty="0" smtClean="0">
                <a:solidFill>
                  <a:srgbClr val="50534D"/>
                </a:solidFill>
                <a:latin typeface="Arial"/>
              </a:rPr>
              <a:t>Strategy		Core</a:t>
            </a:r>
          </a:p>
          <a:p>
            <a:pPr defTabSz="957824" fontAlgn="auto">
              <a:spcBef>
                <a:spcPts val="200"/>
              </a:spcBef>
              <a:spcAft>
                <a:spcPts val="200"/>
              </a:spcAft>
            </a:pPr>
            <a:r>
              <a:rPr lang="en-US" dirty="0" smtClean="0">
                <a:solidFill>
                  <a:srgbClr val="50534D"/>
                </a:solidFill>
                <a:latin typeface="Arial"/>
              </a:rPr>
              <a:t>Leasable </a:t>
            </a:r>
            <a:r>
              <a:rPr lang="en-US" dirty="0">
                <a:solidFill>
                  <a:srgbClr val="50534D"/>
                </a:solidFill>
                <a:latin typeface="Arial"/>
              </a:rPr>
              <a:t>Area	</a:t>
            </a:r>
            <a:r>
              <a:rPr lang="en-US" dirty="0" smtClean="0">
                <a:solidFill>
                  <a:srgbClr val="50534D"/>
                </a:solidFill>
                <a:latin typeface="Arial"/>
              </a:rPr>
              <a:t>250,000 </a:t>
            </a:r>
            <a:r>
              <a:rPr lang="en-US" dirty="0" err="1" smtClean="0">
                <a:solidFill>
                  <a:srgbClr val="50534D"/>
                </a:solidFill>
                <a:latin typeface="Arial"/>
              </a:rPr>
              <a:t>sf</a:t>
            </a:r>
            <a:endParaRPr lang="en-US" dirty="0" smtClean="0">
              <a:solidFill>
                <a:srgbClr val="50534D"/>
              </a:solidFill>
              <a:latin typeface="Arial"/>
            </a:endParaRPr>
          </a:p>
          <a:p>
            <a:pPr defTabSz="957824" fontAlgn="auto">
              <a:spcBef>
                <a:spcPts val="200"/>
              </a:spcBef>
              <a:spcAft>
                <a:spcPts val="200"/>
              </a:spcAft>
            </a:pPr>
            <a:r>
              <a:rPr lang="en-US" dirty="0" smtClean="0">
                <a:solidFill>
                  <a:srgbClr val="50534D"/>
                </a:solidFill>
                <a:latin typeface="Arial"/>
              </a:rPr>
              <a:t>Occupancy		100%</a:t>
            </a:r>
            <a:endParaRPr lang="en-US" dirty="0">
              <a:solidFill>
                <a:srgbClr val="50534D"/>
              </a:solidFill>
              <a:latin typeface="Arial"/>
            </a:endParaRPr>
          </a:p>
          <a:p>
            <a:pPr defTabSz="957824" fontAlgn="auto">
              <a:spcBef>
                <a:spcPts val="0"/>
              </a:spcBef>
              <a:spcAft>
                <a:spcPts val="0"/>
              </a:spcAft>
            </a:pPr>
            <a:endParaRPr lang="en-US" dirty="0">
              <a:solidFill>
                <a:srgbClr val="50534D"/>
              </a:solidFill>
              <a:latin typeface="Arial"/>
            </a:endParaRPr>
          </a:p>
          <a:p>
            <a:pPr defTabSz="957824" fontAlgn="auto">
              <a:spcBef>
                <a:spcPts val="0"/>
              </a:spcBef>
              <a:spcAft>
                <a:spcPts val="0"/>
              </a:spcAft>
            </a:pPr>
            <a:endParaRPr lang="en-US" dirty="0">
              <a:solidFill>
                <a:srgbClr val="50534D"/>
              </a:solidFill>
              <a:latin typeface="Arial"/>
            </a:endParaRPr>
          </a:p>
        </p:txBody>
      </p:sp>
      <p:sp>
        <p:nvSpPr>
          <p:cNvPr id="18" name="Text Box 4"/>
          <p:cNvSpPr txBox="1">
            <a:spLocks noChangeArrowheads="1"/>
          </p:cNvSpPr>
          <p:nvPr/>
        </p:nvSpPr>
        <p:spPr bwMode="auto">
          <a:xfrm>
            <a:off x="683568" y="3131862"/>
            <a:ext cx="4287838" cy="1314450"/>
          </a:xfrm>
          <a:prstGeom prst="rect">
            <a:avLst/>
          </a:prstGeom>
          <a:noFill/>
          <a:ln w="9525" algn="in">
            <a:noFill/>
            <a:miter lim="800000"/>
            <a:headEnd/>
            <a:tailEnd/>
          </a:ln>
        </p:spPr>
        <p:txBody>
          <a:bodyPr lIns="0" tIns="36576" rIns="0" bIns="36576"/>
          <a:lstStyle/>
          <a:p>
            <a:pPr defTabSz="957824" fontAlgn="auto">
              <a:spcBef>
                <a:spcPts val="0"/>
              </a:spcBef>
              <a:spcAft>
                <a:spcPts val="0"/>
              </a:spcAft>
            </a:pPr>
            <a:r>
              <a:rPr lang="en-US" sz="1400" dirty="0">
                <a:solidFill>
                  <a:srgbClr val="78A22F"/>
                </a:solidFill>
                <a:latin typeface="Arial"/>
              </a:rPr>
              <a:t>Investment Details</a:t>
            </a:r>
          </a:p>
          <a:p>
            <a:pPr defTabSz="957824" fontAlgn="auto">
              <a:spcBef>
                <a:spcPts val="200"/>
              </a:spcBef>
              <a:spcAft>
                <a:spcPts val="200"/>
              </a:spcAft>
            </a:pPr>
            <a:r>
              <a:rPr lang="en-US" dirty="0">
                <a:solidFill>
                  <a:srgbClr val="50534D"/>
                </a:solidFill>
                <a:latin typeface="Arial"/>
              </a:rPr>
              <a:t>Acquisition Date	</a:t>
            </a:r>
            <a:r>
              <a:rPr lang="en-US" dirty="0" smtClean="0">
                <a:solidFill>
                  <a:srgbClr val="50534D"/>
                </a:solidFill>
                <a:latin typeface="Arial"/>
              </a:rPr>
              <a:t>January 2012</a:t>
            </a:r>
          </a:p>
          <a:p>
            <a:pPr defTabSz="957824" fontAlgn="auto">
              <a:spcBef>
                <a:spcPts val="200"/>
              </a:spcBef>
              <a:spcAft>
                <a:spcPts val="200"/>
              </a:spcAft>
            </a:pPr>
            <a:r>
              <a:rPr lang="en-US" dirty="0" smtClean="0">
                <a:solidFill>
                  <a:srgbClr val="50534D"/>
                </a:solidFill>
                <a:latin typeface="Arial"/>
              </a:rPr>
              <a:t>Historical Cost	$147.5 million</a:t>
            </a:r>
            <a:endParaRPr lang="en-US" dirty="0">
              <a:solidFill>
                <a:srgbClr val="50534D"/>
              </a:solidFill>
              <a:latin typeface="Arial"/>
            </a:endParaRPr>
          </a:p>
          <a:p>
            <a:pPr defTabSz="957824" fontAlgn="auto">
              <a:spcBef>
                <a:spcPts val="200"/>
              </a:spcBef>
              <a:spcAft>
                <a:spcPts val="0"/>
              </a:spcAft>
            </a:pPr>
            <a:r>
              <a:rPr lang="en-US" dirty="0" smtClean="0">
                <a:solidFill>
                  <a:srgbClr val="50534D"/>
                </a:solidFill>
                <a:latin typeface="Arial"/>
              </a:rPr>
              <a:t>Market </a:t>
            </a:r>
            <a:r>
              <a:rPr lang="en-US" dirty="0">
                <a:solidFill>
                  <a:srgbClr val="50534D"/>
                </a:solidFill>
                <a:latin typeface="Arial"/>
              </a:rPr>
              <a:t>Value	</a:t>
            </a:r>
            <a:r>
              <a:rPr lang="en-US" dirty="0" smtClean="0">
                <a:solidFill>
                  <a:srgbClr val="50534D"/>
                </a:solidFill>
                <a:latin typeface="Arial"/>
              </a:rPr>
              <a:t>	$147.5 million</a:t>
            </a:r>
            <a:endParaRPr lang="en-US" baseline="30000" dirty="0" smtClean="0">
              <a:solidFill>
                <a:srgbClr val="50534D"/>
              </a:solidFill>
              <a:latin typeface="Arial"/>
            </a:endParaRPr>
          </a:p>
          <a:p>
            <a:pPr defTabSz="957824" fontAlgn="auto">
              <a:spcBef>
                <a:spcPts val="0"/>
              </a:spcBef>
              <a:spcAft>
                <a:spcPts val="0"/>
              </a:spcAft>
            </a:pPr>
            <a:r>
              <a:rPr lang="en-US" dirty="0">
                <a:solidFill>
                  <a:srgbClr val="50534D"/>
                </a:solidFill>
                <a:latin typeface="Arial"/>
              </a:rPr>
              <a:t>		</a:t>
            </a:r>
          </a:p>
          <a:p>
            <a:pPr defTabSz="957824" fontAlgn="auto">
              <a:spcBef>
                <a:spcPts val="0"/>
              </a:spcBef>
              <a:spcAft>
                <a:spcPts val="0"/>
              </a:spcAft>
            </a:pPr>
            <a:endParaRPr lang="en-US" sz="900" dirty="0">
              <a:solidFill>
                <a:srgbClr val="50534D"/>
              </a:solidFill>
              <a:latin typeface="Arial"/>
            </a:endParaRPr>
          </a:p>
          <a:p>
            <a:pPr defTabSz="957824" fontAlgn="auto">
              <a:spcBef>
                <a:spcPts val="0"/>
              </a:spcBef>
              <a:spcAft>
                <a:spcPts val="0"/>
              </a:spcAft>
            </a:pPr>
            <a:endParaRPr lang="en-US" sz="1800" dirty="0">
              <a:solidFill>
                <a:srgbClr val="50534D"/>
              </a:solidFill>
              <a:latin typeface="Arial"/>
            </a:endParaRPr>
          </a:p>
        </p:txBody>
      </p:sp>
      <p:sp>
        <p:nvSpPr>
          <p:cNvPr id="19" name="Text Box 12"/>
          <p:cNvSpPr txBox="1">
            <a:spLocks noChangeArrowheads="1"/>
          </p:cNvSpPr>
          <p:nvPr/>
        </p:nvSpPr>
        <p:spPr bwMode="auto">
          <a:xfrm>
            <a:off x="683568" y="4383102"/>
            <a:ext cx="4176464" cy="1790700"/>
          </a:xfrm>
          <a:prstGeom prst="rect">
            <a:avLst/>
          </a:prstGeom>
          <a:noFill/>
          <a:ln w="9525" algn="in">
            <a:noFill/>
            <a:miter lim="800000"/>
            <a:headEnd/>
            <a:tailEnd/>
          </a:ln>
        </p:spPr>
        <p:txBody>
          <a:bodyPr lIns="0" tIns="36576" rIns="0" bIns="36576"/>
          <a:lstStyle/>
          <a:p>
            <a:pPr defTabSz="957824" fontAlgn="auto">
              <a:spcBef>
                <a:spcPts val="0"/>
              </a:spcBef>
              <a:spcAft>
                <a:spcPts val="0"/>
              </a:spcAft>
            </a:pPr>
            <a:r>
              <a:rPr lang="en-US" sz="1400" dirty="0">
                <a:solidFill>
                  <a:srgbClr val="78A22F"/>
                </a:solidFill>
                <a:latin typeface="Arial"/>
              </a:rPr>
              <a:t>Investment Description </a:t>
            </a:r>
          </a:p>
          <a:p>
            <a:pPr marL="169863" indent="-169863" defTabSz="957824" fontAlgn="auto">
              <a:spcBef>
                <a:spcPts val="300"/>
              </a:spcBef>
              <a:spcAft>
                <a:spcPts val="300"/>
              </a:spcAft>
              <a:buSzPct val="100000"/>
              <a:buFont typeface="Wingdings" pitchFamily="2" charset="2"/>
              <a:buChar char="§"/>
            </a:pPr>
            <a:r>
              <a:rPr lang="en-US" dirty="0" smtClean="0">
                <a:solidFill>
                  <a:srgbClr val="50534D"/>
                </a:solidFill>
                <a:latin typeface="Arial"/>
              </a:rPr>
              <a:t>Newer product servicing exceptional demographics with strong age and population growth forecasts, which will continue to increase demand for healthcare providers</a:t>
            </a:r>
          </a:p>
          <a:p>
            <a:pPr marL="169863" indent="-169863" defTabSz="957824" fontAlgn="auto">
              <a:spcBef>
                <a:spcPts val="300"/>
              </a:spcBef>
              <a:spcAft>
                <a:spcPts val="300"/>
              </a:spcAft>
              <a:buSzPct val="100000"/>
              <a:buFont typeface="Wingdings" pitchFamily="2" charset="2"/>
              <a:buChar char="§"/>
            </a:pPr>
            <a:r>
              <a:rPr lang="en-US" dirty="0" smtClean="0">
                <a:solidFill>
                  <a:srgbClr val="50534D"/>
                </a:solidFill>
                <a:latin typeface="Arial"/>
              </a:rPr>
              <a:t>100% leased to two investment-grade credit tenants on triple net leases through 2027 and 2031 </a:t>
            </a:r>
            <a:endParaRPr lang="en-US" dirty="0">
              <a:solidFill>
                <a:srgbClr val="50534D"/>
              </a:solidFill>
              <a:latin typeface="Arial"/>
            </a:endParaRPr>
          </a:p>
        </p:txBody>
      </p:sp>
      <p:sp>
        <p:nvSpPr>
          <p:cNvPr id="10" name="Rectangle 9"/>
          <p:cNvSpPr/>
          <p:nvPr/>
        </p:nvSpPr>
        <p:spPr>
          <a:xfrm>
            <a:off x="4921324" y="6173802"/>
            <a:ext cx="3467100" cy="207749"/>
          </a:xfrm>
          <a:prstGeom prst="rect">
            <a:avLst/>
          </a:prstGeom>
        </p:spPr>
        <p:txBody>
          <a:bodyPr>
            <a:spAutoFit/>
          </a:bodyPr>
          <a:lstStyle/>
          <a:p>
            <a:pPr defTabSz="957824" eaLnBrk="0" fontAlgn="auto" hangingPunct="0">
              <a:spcBef>
                <a:spcPts val="0"/>
              </a:spcBef>
              <a:spcAft>
                <a:spcPts val="0"/>
              </a:spcAft>
              <a:defRPr/>
            </a:pPr>
            <a:r>
              <a:rPr lang="en-US" sz="750" dirty="0" smtClean="0">
                <a:solidFill>
                  <a:srgbClr val="50534D"/>
                </a:solidFill>
                <a:latin typeface="Arial"/>
                <a:cs typeface="+mn-cs"/>
              </a:rPr>
              <a:t>Market value and leverage as of January 31, 2012</a:t>
            </a:r>
            <a:endParaRPr lang="en-US" sz="750" dirty="0">
              <a:solidFill>
                <a:srgbClr val="50534D"/>
              </a:solidFill>
              <a:latin typeface="Arial"/>
              <a:cs typeface="+mn-cs"/>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799" y="1313066"/>
            <a:ext cx="3478357" cy="2182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379428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882" name="Rectangle 2"/>
          <p:cNvSpPr>
            <a:spLocks noGrp="1" noChangeArrowheads="1"/>
          </p:cNvSpPr>
          <p:nvPr>
            <p:ph type="title" idx="4294967295"/>
          </p:nvPr>
        </p:nvSpPr>
        <p:spPr/>
        <p:txBody>
          <a:bodyPr/>
          <a:lstStyle/>
          <a:p>
            <a:r>
              <a:rPr lang="en-US" dirty="0"/>
              <a:t>The </a:t>
            </a:r>
            <a:r>
              <a:rPr lang="en-US" dirty="0" smtClean="0"/>
              <a:t>Real </a:t>
            </a:r>
            <a:r>
              <a:rPr lang="en-US" dirty="0"/>
              <a:t>Estate Investable Universe </a:t>
            </a:r>
            <a:r>
              <a:rPr lang="en-GB" dirty="0" smtClean="0"/>
              <a:t>2012-13</a:t>
            </a:r>
            <a:br>
              <a:rPr lang="en-GB" dirty="0" smtClean="0"/>
            </a:br>
            <a:r>
              <a:rPr lang="en-US" sz="1800" dirty="0" smtClean="0">
                <a:solidFill>
                  <a:schemeClr val="accent1"/>
                </a:solidFill>
              </a:rPr>
              <a:t>Institutional </a:t>
            </a:r>
            <a:r>
              <a:rPr lang="en-US" sz="1800" dirty="0">
                <a:solidFill>
                  <a:schemeClr val="accent1"/>
                </a:solidFill>
              </a:rPr>
              <a:t>Universe </a:t>
            </a:r>
            <a:r>
              <a:rPr lang="en-US" sz="1800" dirty="0" smtClean="0">
                <a:solidFill>
                  <a:schemeClr val="accent1"/>
                </a:solidFill>
              </a:rPr>
              <a:t>grew 6.8%, </a:t>
            </a:r>
            <a:r>
              <a:rPr lang="en-US" sz="1800" dirty="0">
                <a:solidFill>
                  <a:schemeClr val="accent1"/>
                </a:solidFill>
              </a:rPr>
              <a:t>Driven by North America and Asia-Pacific Appreciation</a:t>
            </a:r>
            <a:r>
              <a:rPr lang="en-GB" dirty="0" smtClean="0"/>
              <a:t/>
            </a:r>
            <a:br>
              <a:rPr lang="en-GB" dirty="0" smtClean="0"/>
            </a:br>
            <a:endParaRPr lang="en-US" dirty="0"/>
          </a:p>
        </p:txBody>
      </p:sp>
      <p:sp>
        <p:nvSpPr>
          <p:cNvPr id="1146883" name="Text Box 74"/>
          <p:cNvSpPr txBox="1">
            <a:spLocks noChangeArrowheads="1"/>
          </p:cNvSpPr>
          <p:nvPr/>
        </p:nvSpPr>
        <p:spPr bwMode="auto">
          <a:xfrm>
            <a:off x="714375" y="5945188"/>
            <a:ext cx="7700963" cy="195262"/>
          </a:xfrm>
          <a:prstGeom prst="rect">
            <a:avLst/>
          </a:prstGeom>
          <a:noFill/>
          <a:ln w="9525" algn="ctr">
            <a:noFill/>
            <a:miter lim="800000"/>
            <a:headEnd/>
            <a:tailEnd/>
          </a:ln>
        </p:spPr>
        <p:txBody>
          <a:bodyPr lIns="36000" tIns="36000" rIns="36000" bIns="36000" anchor="b">
            <a:spAutoFit/>
          </a:bodyPr>
          <a:lstStyle/>
          <a:p>
            <a:pPr eaLnBrk="0" hangingPunct="0"/>
            <a:r>
              <a:rPr lang="en-GB" sz="800" dirty="0">
                <a:solidFill>
                  <a:srgbClr val="50534D"/>
                </a:solidFill>
                <a:latin typeface="Arial"/>
                <a:cs typeface="+mn-cs"/>
              </a:rPr>
              <a:t>Source: </a:t>
            </a:r>
            <a:r>
              <a:rPr lang="en-US" sz="800" dirty="0" smtClean="0">
                <a:solidFill>
                  <a:srgbClr val="50534D"/>
                </a:solidFill>
                <a:latin typeface="Arial"/>
                <a:cs typeface="+mn-cs"/>
              </a:rPr>
              <a:t>LaSalle </a:t>
            </a:r>
            <a:r>
              <a:rPr lang="en-US" sz="800" dirty="0">
                <a:solidFill>
                  <a:srgbClr val="50534D"/>
                </a:solidFill>
                <a:latin typeface="Arial"/>
                <a:cs typeface="+mn-cs"/>
              </a:rPr>
              <a:t>Investment Management				</a:t>
            </a:r>
            <a:r>
              <a:rPr lang="en-US" sz="800" dirty="0" smtClean="0">
                <a:solidFill>
                  <a:srgbClr val="50534D"/>
                </a:solidFill>
                <a:latin typeface="Arial"/>
                <a:cs typeface="+mn-cs"/>
              </a:rPr>
              <a:t>	As </a:t>
            </a:r>
            <a:r>
              <a:rPr lang="en-US" sz="800" dirty="0">
                <a:solidFill>
                  <a:srgbClr val="50534D"/>
                </a:solidFill>
                <a:latin typeface="Arial"/>
                <a:cs typeface="+mn-cs"/>
              </a:rPr>
              <a:t>of 3Q </a:t>
            </a:r>
            <a:r>
              <a:rPr lang="en-US" sz="800" dirty="0" smtClean="0">
                <a:solidFill>
                  <a:srgbClr val="50534D"/>
                </a:solidFill>
                <a:latin typeface="Arial"/>
                <a:cs typeface="+mn-cs"/>
              </a:rPr>
              <a:t>2012</a:t>
            </a:r>
            <a:endParaRPr lang="en-US" sz="800" dirty="0">
              <a:solidFill>
                <a:srgbClr val="50534D"/>
              </a:solidFill>
              <a:latin typeface="Arial"/>
              <a:cs typeface="+mn-cs"/>
            </a:endParaRPr>
          </a:p>
        </p:txBody>
      </p:sp>
      <p:sp>
        <p:nvSpPr>
          <p:cNvPr id="1146884" name="Oval 4"/>
          <p:cNvSpPr>
            <a:spLocks noChangeArrowheads="1"/>
          </p:cNvSpPr>
          <p:nvPr/>
        </p:nvSpPr>
        <p:spPr bwMode="auto">
          <a:xfrm>
            <a:off x="725488" y="1189038"/>
            <a:ext cx="7512050" cy="4264025"/>
          </a:xfrm>
          <a:prstGeom prst="ellipse">
            <a:avLst/>
          </a:prstGeom>
          <a:solidFill>
            <a:schemeClr val="hlink"/>
          </a:solidFill>
          <a:ln w="9525">
            <a:noFill/>
            <a:round/>
            <a:headEnd/>
            <a:tailEnd/>
          </a:ln>
          <a:effectLst/>
        </p:spPr>
        <p:txBody>
          <a:bodyPr wrap="none" anchor="ctr"/>
          <a:lstStyle/>
          <a:p>
            <a:pPr algn="ctr" eaLnBrk="0" hangingPunct="0"/>
            <a:endParaRPr lang="en-US" sz="1000">
              <a:solidFill>
                <a:srgbClr val="50534D"/>
              </a:solidFill>
              <a:latin typeface="Arial"/>
              <a:cs typeface="+mn-cs"/>
            </a:endParaRPr>
          </a:p>
        </p:txBody>
      </p:sp>
      <p:sp>
        <p:nvSpPr>
          <p:cNvPr id="1146885" name="Oval 5"/>
          <p:cNvSpPr>
            <a:spLocks noChangeArrowheads="1"/>
          </p:cNvSpPr>
          <p:nvPr/>
        </p:nvSpPr>
        <p:spPr bwMode="auto">
          <a:xfrm>
            <a:off x="1139825" y="2055813"/>
            <a:ext cx="3827463" cy="2312987"/>
          </a:xfrm>
          <a:prstGeom prst="ellipse">
            <a:avLst/>
          </a:prstGeom>
          <a:solidFill>
            <a:schemeClr val="accent2"/>
          </a:solidFill>
          <a:ln w="9525">
            <a:noFill/>
            <a:round/>
            <a:headEnd/>
            <a:tailEnd/>
          </a:ln>
          <a:effectLst/>
        </p:spPr>
        <p:txBody>
          <a:bodyPr wrap="none" anchor="ctr"/>
          <a:lstStyle/>
          <a:p>
            <a:pPr algn="ctr" eaLnBrk="0" hangingPunct="0"/>
            <a:endParaRPr lang="en-US" sz="1000">
              <a:solidFill>
                <a:srgbClr val="50534D"/>
              </a:solidFill>
              <a:latin typeface="Arial"/>
              <a:cs typeface="+mn-cs"/>
            </a:endParaRPr>
          </a:p>
        </p:txBody>
      </p:sp>
      <p:sp>
        <p:nvSpPr>
          <p:cNvPr id="1146886" name="Text Box 6"/>
          <p:cNvSpPr txBox="1">
            <a:spLocks noChangeArrowheads="1"/>
          </p:cNvSpPr>
          <p:nvPr/>
        </p:nvSpPr>
        <p:spPr bwMode="auto">
          <a:xfrm>
            <a:off x="5656263" y="2778125"/>
            <a:ext cx="1878012" cy="830997"/>
          </a:xfrm>
          <a:prstGeom prst="rect">
            <a:avLst/>
          </a:prstGeom>
          <a:noFill/>
          <a:ln w="9525">
            <a:noFill/>
            <a:miter lim="800000"/>
            <a:headEnd/>
            <a:tailEnd/>
          </a:ln>
          <a:effectLst/>
        </p:spPr>
        <p:txBody>
          <a:bodyPr>
            <a:spAutoFit/>
          </a:bodyPr>
          <a:lstStyle/>
          <a:p>
            <a:pPr algn="ctr">
              <a:spcBef>
                <a:spcPct val="50000"/>
              </a:spcBef>
            </a:pPr>
            <a:r>
              <a:rPr lang="en-US" sz="1600" b="1" dirty="0" smtClean="0">
                <a:solidFill>
                  <a:srgbClr val="FFFFFF"/>
                </a:solidFill>
                <a:latin typeface="Arial"/>
                <a:cs typeface="+mn-cs"/>
              </a:rPr>
              <a:t>Total Commercial Real </a:t>
            </a:r>
            <a:r>
              <a:rPr lang="en-US" sz="1600" b="1" dirty="0">
                <a:solidFill>
                  <a:srgbClr val="FFFFFF"/>
                </a:solidFill>
                <a:latin typeface="Arial"/>
                <a:cs typeface="+mn-cs"/>
              </a:rPr>
              <a:t>Estate     US$ </a:t>
            </a:r>
            <a:r>
              <a:rPr lang="en-US" sz="1600" b="1" dirty="0" smtClean="0">
                <a:solidFill>
                  <a:srgbClr val="FFFFFF"/>
                </a:solidFill>
                <a:latin typeface="Arial"/>
                <a:cs typeface="+mn-cs"/>
              </a:rPr>
              <a:t>37.9 </a:t>
            </a:r>
            <a:r>
              <a:rPr lang="en-US" sz="1600" b="1" dirty="0">
                <a:solidFill>
                  <a:srgbClr val="FFFFFF"/>
                </a:solidFill>
                <a:latin typeface="Arial"/>
                <a:cs typeface="+mn-cs"/>
              </a:rPr>
              <a:t>trillion</a:t>
            </a:r>
          </a:p>
        </p:txBody>
      </p:sp>
      <p:sp>
        <p:nvSpPr>
          <p:cNvPr id="1146887" name="Oval 7"/>
          <p:cNvSpPr>
            <a:spLocks noChangeArrowheads="1"/>
          </p:cNvSpPr>
          <p:nvPr/>
        </p:nvSpPr>
        <p:spPr bwMode="auto">
          <a:xfrm>
            <a:off x="1320800" y="2417763"/>
            <a:ext cx="1878013" cy="1638300"/>
          </a:xfrm>
          <a:prstGeom prst="ellipse">
            <a:avLst/>
          </a:prstGeom>
          <a:solidFill>
            <a:schemeClr val="accent1"/>
          </a:solidFill>
          <a:ln w="9525">
            <a:noFill/>
            <a:round/>
            <a:headEnd/>
            <a:tailEnd/>
          </a:ln>
          <a:effectLst/>
        </p:spPr>
        <p:txBody>
          <a:bodyPr wrap="none" anchor="ctr"/>
          <a:lstStyle/>
          <a:p>
            <a:pPr algn="ctr" eaLnBrk="0" hangingPunct="0"/>
            <a:endParaRPr lang="en-US" sz="1000">
              <a:solidFill>
                <a:srgbClr val="50534D"/>
              </a:solidFill>
              <a:latin typeface="Arial"/>
              <a:cs typeface="+mn-cs"/>
            </a:endParaRPr>
          </a:p>
        </p:txBody>
      </p:sp>
      <p:sp>
        <p:nvSpPr>
          <p:cNvPr id="1146888" name="Text Box 8"/>
          <p:cNvSpPr txBox="1">
            <a:spLocks noChangeArrowheads="1"/>
          </p:cNvSpPr>
          <p:nvPr/>
        </p:nvSpPr>
        <p:spPr bwMode="auto">
          <a:xfrm>
            <a:off x="3089275" y="2778125"/>
            <a:ext cx="1878013" cy="825500"/>
          </a:xfrm>
          <a:prstGeom prst="rect">
            <a:avLst/>
          </a:prstGeom>
          <a:noFill/>
          <a:ln w="9525">
            <a:noFill/>
            <a:miter lim="800000"/>
            <a:headEnd/>
            <a:tailEnd/>
          </a:ln>
          <a:effectLst/>
        </p:spPr>
        <p:txBody>
          <a:bodyPr>
            <a:spAutoFit/>
          </a:bodyPr>
          <a:lstStyle/>
          <a:p>
            <a:pPr algn="ctr">
              <a:spcBef>
                <a:spcPct val="50000"/>
              </a:spcBef>
            </a:pPr>
            <a:r>
              <a:rPr lang="en-US" sz="1600" b="1" dirty="0">
                <a:solidFill>
                  <a:srgbClr val="FFFFFF"/>
                </a:solidFill>
                <a:latin typeface="Arial"/>
                <a:cs typeface="+mn-cs"/>
              </a:rPr>
              <a:t>Institutional Public &amp; Private  </a:t>
            </a:r>
            <a:r>
              <a:rPr lang="en-US" sz="1600" b="1" dirty="0" smtClean="0">
                <a:solidFill>
                  <a:srgbClr val="FFFFFF"/>
                </a:solidFill>
                <a:latin typeface="Arial"/>
                <a:cs typeface="+mn-cs"/>
              </a:rPr>
              <a:t>US$7.4 trillion    </a:t>
            </a:r>
            <a:endParaRPr lang="en-US" sz="1600" b="1" dirty="0">
              <a:solidFill>
                <a:srgbClr val="FFFFFF"/>
              </a:solidFill>
              <a:latin typeface="Arial"/>
              <a:cs typeface="+mn-cs"/>
            </a:endParaRPr>
          </a:p>
        </p:txBody>
      </p:sp>
      <p:sp>
        <p:nvSpPr>
          <p:cNvPr id="1146889" name="Text Box 9"/>
          <p:cNvSpPr txBox="1">
            <a:spLocks noChangeArrowheads="1"/>
          </p:cNvSpPr>
          <p:nvPr/>
        </p:nvSpPr>
        <p:spPr bwMode="auto">
          <a:xfrm>
            <a:off x="1320800" y="2778125"/>
            <a:ext cx="1878013" cy="825500"/>
          </a:xfrm>
          <a:prstGeom prst="rect">
            <a:avLst/>
          </a:prstGeom>
          <a:noFill/>
          <a:ln w="9525">
            <a:noFill/>
            <a:miter lim="800000"/>
            <a:headEnd/>
            <a:tailEnd/>
          </a:ln>
          <a:effectLst/>
        </p:spPr>
        <p:txBody>
          <a:bodyPr>
            <a:spAutoFit/>
          </a:bodyPr>
          <a:lstStyle/>
          <a:p>
            <a:pPr algn="ctr">
              <a:spcBef>
                <a:spcPct val="50000"/>
              </a:spcBef>
            </a:pPr>
            <a:r>
              <a:rPr lang="en-US" sz="1600" b="1" dirty="0">
                <a:solidFill>
                  <a:srgbClr val="FFFFFF"/>
                </a:solidFill>
                <a:latin typeface="Arial"/>
                <a:cs typeface="+mn-cs"/>
              </a:rPr>
              <a:t>Public                Real Estate     US$ </a:t>
            </a:r>
            <a:r>
              <a:rPr lang="en-US" sz="1600" b="1" dirty="0" smtClean="0">
                <a:solidFill>
                  <a:srgbClr val="FFFFFF"/>
                </a:solidFill>
                <a:latin typeface="Arial"/>
                <a:cs typeface="+mn-cs"/>
              </a:rPr>
              <a:t>2.7 </a:t>
            </a:r>
            <a:r>
              <a:rPr lang="en-US" sz="1600" b="1" dirty="0">
                <a:solidFill>
                  <a:srgbClr val="FFFFFF"/>
                </a:solidFill>
                <a:latin typeface="Arial"/>
                <a:cs typeface="+mn-cs"/>
              </a:rPr>
              <a:t>trillion</a:t>
            </a:r>
          </a:p>
        </p:txBody>
      </p:sp>
    </p:spTree>
    <p:extLst>
      <p:ext uri="{BB962C8B-B14F-4D97-AF65-F5344CB8AC3E}">
        <p14:creationId xmlns:p14="http://schemas.microsoft.com/office/powerpoint/2010/main" val="12147422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0674" name="Rectangle 2"/>
          <p:cNvSpPr>
            <a:spLocks noGrp="1" noChangeArrowheads="1"/>
          </p:cNvSpPr>
          <p:nvPr>
            <p:ph type="title" idx="4294967295"/>
          </p:nvPr>
        </p:nvSpPr>
        <p:spPr>
          <a:xfrm>
            <a:off x="654050" y="423863"/>
            <a:ext cx="7734300" cy="904875"/>
          </a:xfrm>
        </p:spPr>
        <p:txBody>
          <a:bodyPr/>
          <a:lstStyle/>
          <a:p>
            <a:r>
              <a:rPr lang="en-US" dirty="0" smtClean="0"/>
              <a:t>Real Estate: Third Largest Asset Class</a:t>
            </a:r>
            <a:br>
              <a:rPr lang="en-US" dirty="0" smtClean="0"/>
            </a:br>
            <a:r>
              <a:rPr lang="en-US" sz="1800" dirty="0" smtClean="0">
                <a:solidFill>
                  <a:schemeClr val="accent1"/>
                </a:solidFill>
              </a:rPr>
              <a:t>Yet Only 20% of Real Estate Held by Institutional Investors</a:t>
            </a:r>
            <a:endParaRPr lang="en-US" dirty="0">
              <a:solidFill>
                <a:schemeClr val="accent1"/>
              </a:solidFill>
            </a:endParaRPr>
          </a:p>
        </p:txBody>
      </p:sp>
      <p:graphicFrame>
        <p:nvGraphicFramePr>
          <p:cNvPr id="8" name="Chart 7"/>
          <p:cNvGraphicFramePr/>
          <p:nvPr>
            <p:extLst>
              <p:ext uri="{D42A27DB-BD31-4B8C-83A1-F6EECF244321}">
                <p14:modId xmlns:p14="http://schemas.microsoft.com/office/powerpoint/2010/main" val="820598821"/>
              </p:ext>
            </p:extLst>
          </p:nvPr>
        </p:nvGraphicFramePr>
        <p:xfrm>
          <a:off x="725487" y="1397000"/>
          <a:ext cx="4062537" cy="40640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Box 1"/>
          <p:cNvSpPr txBox="1"/>
          <p:nvPr/>
        </p:nvSpPr>
        <p:spPr>
          <a:xfrm>
            <a:off x="3348038" y="2127250"/>
            <a:ext cx="1030268" cy="285752"/>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r>
              <a:rPr lang="en-US" b="1" dirty="0" smtClean="0">
                <a:solidFill>
                  <a:srgbClr val="50534D"/>
                </a:solidFill>
              </a:rPr>
              <a:t>Institutional Invested</a:t>
            </a:r>
          </a:p>
          <a:p>
            <a:pPr algn="ctr" eaLnBrk="0" hangingPunct="0"/>
            <a:r>
              <a:rPr lang="en-US" b="1" dirty="0" smtClean="0">
                <a:solidFill>
                  <a:srgbClr val="50534D"/>
                </a:solidFill>
              </a:rPr>
              <a:t>Portion</a:t>
            </a:r>
            <a:endParaRPr lang="en-US" b="1" dirty="0">
              <a:solidFill>
                <a:srgbClr val="50534D"/>
              </a:solidFill>
            </a:endParaRPr>
          </a:p>
        </p:txBody>
      </p:sp>
      <p:cxnSp>
        <p:nvCxnSpPr>
          <p:cNvPr id="7" name="Straight Arrow Connector 6"/>
          <p:cNvCxnSpPr/>
          <p:nvPr/>
        </p:nvCxnSpPr>
        <p:spPr bwMode="auto">
          <a:xfrm>
            <a:off x="3851920" y="2554290"/>
            <a:ext cx="259617" cy="499278"/>
          </a:xfrm>
          <a:prstGeom prst="straightConnector1">
            <a:avLst/>
          </a:prstGeom>
          <a:noFill/>
          <a:ln w="38100" cap="flat" cmpd="sng" algn="ctr">
            <a:solidFill>
              <a:schemeClr val="tx1"/>
            </a:solidFill>
            <a:prstDash val="solid"/>
            <a:round/>
            <a:headEnd type="none" w="med" len="med"/>
            <a:tailEnd type="arrow"/>
          </a:ln>
          <a:effectLst/>
        </p:spPr>
      </p:cxnSp>
      <p:sp>
        <p:nvSpPr>
          <p:cNvPr id="9" name="TextBox 1"/>
          <p:cNvSpPr txBox="1"/>
          <p:nvPr/>
        </p:nvSpPr>
        <p:spPr>
          <a:xfrm rot="16200000">
            <a:off x="1708180" y="3139359"/>
            <a:ext cx="1030268" cy="430060"/>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r>
              <a:rPr lang="en-US" b="1" dirty="0" smtClean="0">
                <a:solidFill>
                  <a:srgbClr val="50534D"/>
                </a:solidFill>
              </a:rPr>
              <a:t>Financial and </a:t>
            </a:r>
          </a:p>
          <a:p>
            <a:pPr algn="ctr" eaLnBrk="0" hangingPunct="0"/>
            <a:r>
              <a:rPr lang="en-US" b="1" dirty="0" smtClean="0">
                <a:solidFill>
                  <a:srgbClr val="50534D"/>
                </a:solidFill>
              </a:rPr>
              <a:t>Corporate Debt</a:t>
            </a:r>
            <a:endParaRPr lang="en-US" b="1" dirty="0">
              <a:solidFill>
                <a:srgbClr val="50534D"/>
              </a:solidFill>
            </a:endParaRPr>
          </a:p>
        </p:txBody>
      </p:sp>
      <p:sp>
        <p:nvSpPr>
          <p:cNvPr id="10" name="TextBox 1"/>
          <p:cNvSpPr txBox="1"/>
          <p:nvPr/>
        </p:nvSpPr>
        <p:spPr>
          <a:xfrm rot="16200000">
            <a:off x="1708180" y="2073066"/>
            <a:ext cx="1030268" cy="285752"/>
          </a:xfrm>
          <a:prstGeom prst="rect">
            <a:avLst/>
          </a:prstGeom>
        </p:spPr>
        <p:txBody>
          <a:bodyPr wrap="none" rtlCol="0"/>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eaLnBrk="0" hangingPunct="0"/>
            <a:r>
              <a:rPr lang="en-US" b="1" dirty="0" smtClean="0">
                <a:solidFill>
                  <a:srgbClr val="50534D"/>
                </a:solidFill>
              </a:rPr>
              <a:t>Sovereign Debt</a:t>
            </a:r>
            <a:endParaRPr lang="en-US" b="1" dirty="0">
              <a:solidFill>
                <a:srgbClr val="50534D"/>
              </a:solidFill>
            </a:endParaRPr>
          </a:p>
        </p:txBody>
      </p:sp>
      <p:sp>
        <p:nvSpPr>
          <p:cNvPr id="16" name="Text Box 2"/>
          <p:cNvSpPr txBox="1">
            <a:spLocks noChangeArrowheads="1"/>
          </p:cNvSpPr>
          <p:nvPr/>
        </p:nvSpPr>
        <p:spPr bwMode="auto">
          <a:xfrm>
            <a:off x="899592" y="5461000"/>
            <a:ext cx="3743846" cy="584775"/>
          </a:xfrm>
          <a:prstGeom prst="rect">
            <a:avLst/>
          </a:prstGeom>
          <a:solidFill>
            <a:srgbClr val="FFFFFF"/>
          </a:solidFill>
          <a:ln w="9525">
            <a:noFill/>
            <a:miter lim="800000"/>
            <a:headEnd/>
            <a:tailEnd/>
          </a:ln>
        </p:spPr>
        <p:txBody>
          <a:bodyPr rot="0" vert="horz" wrap="square" lIns="91440" tIns="45720" rIns="91440" bIns="45720" anchor="t" anchorCtr="0">
            <a:spAutoFit/>
          </a:bodyPr>
          <a:lstStyle/>
          <a:p>
            <a:pPr eaLnBrk="0" hangingPunct="0">
              <a:spcBef>
                <a:spcPts val="0"/>
              </a:spcBef>
              <a:spcAft>
                <a:spcPts val="0"/>
              </a:spcAft>
            </a:pPr>
            <a:r>
              <a:rPr lang="en-US" sz="800" dirty="0">
                <a:solidFill>
                  <a:srgbClr val="50534D"/>
                </a:solidFill>
                <a:latin typeface="Arial"/>
                <a:ea typeface="MS Mincho"/>
                <a:cs typeface="+mn-cs"/>
              </a:rPr>
              <a:t>Source: Bank of International Settlements, World Federation of Exchanges, LaSalle Investment Management. Note that equity and debt outstanding includes REITs and real estate loans, respectively, resulting in some double-counting. </a:t>
            </a:r>
            <a:r>
              <a:rPr lang="en-US" sz="800" dirty="0" smtClean="0">
                <a:solidFill>
                  <a:srgbClr val="50534D"/>
                </a:solidFill>
                <a:latin typeface="Arial"/>
                <a:ea typeface="MS Mincho"/>
                <a:cs typeface="+mn-cs"/>
              </a:rPr>
              <a:t>Debt estimates as of June 2012. All other estimates as </a:t>
            </a:r>
            <a:r>
              <a:rPr lang="en-US" sz="800" dirty="0">
                <a:solidFill>
                  <a:srgbClr val="50534D"/>
                </a:solidFill>
                <a:latin typeface="Arial"/>
                <a:ea typeface="MS Mincho"/>
                <a:cs typeface="+mn-cs"/>
              </a:rPr>
              <a:t>of 3Q 2012.</a:t>
            </a:r>
            <a:endParaRPr lang="en-US" dirty="0">
              <a:solidFill>
                <a:srgbClr val="50534D"/>
              </a:solidFill>
              <a:latin typeface="Times New Roman"/>
              <a:ea typeface="MS Mincho"/>
              <a:cs typeface="+mn-cs"/>
            </a:endParaRPr>
          </a:p>
        </p:txBody>
      </p:sp>
    </p:spTree>
    <p:extLst>
      <p:ext uri="{BB962C8B-B14F-4D97-AF65-F5344CB8AC3E}">
        <p14:creationId xmlns:p14="http://schemas.microsoft.com/office/powerpoint/2010/main" val="1732243739"/>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7906" name="Rectangle 2"/>
          <p:cNvSpPr>
            <a:spLocks noGrp="1" noChangeArrowheads="1"/>
          </p:cNvSpPr>
          <p:nvPr>
            <p:ph type="title" idx="4294967295"/>
          </p:nvPr>
        </p:nvSpPr>
        <p:spPr>
          <a:xfrm>
            <a:off x="725488" y="423863"/>
            <a:ext cx="7734300" cy="904875"/>
          </a:xfrm>
        </p:spPr>
        <p:txBody>
          <a:bodyPr/>
          <a:lstStyle/>
          <a:p>
            <a:r>
              <a:rPr lang="en-US" dirty="0"/>
              <a:t>Global Real Estate </a:t>
            </a:r>
            <a:r>
              <a:rPr lang="en-US" dirty="0" smtClean="0"/>
              <a:t>Universe by Region, 2012-2013</a:t>
            </a:r>
            <a:br>
              <a:rPr lang="en-US" dirty="0" smtClean="0"/>
            </a:br>
            <a:r>
              <a:rPr lang="en-US" sz="1800" dirty="0" smtClean="0">
                <a:solidFill>
                  <a:schemeClr val="accent1"/>
                </a:solidFill>
              </a:rPr>
              <a:t>Asia-Pacific Grows to 31.3% of Institutional Universe, Up From 30.5%</a:t>
            </a:r>
            <a:endParaRPr lang="en-US" dirty="0"/>
          </a:p>
        </p:txBody>
      </p:sp>
      <p:sp>
        <p:nvSpPr>
          <p:cNvPr id="1147910" name="Text Box 6"/>
          <p:cNvSpPr txBox="1">
            <a:spLocks noChangeArrowheads="1"/>
          </p:cNvSpPr>
          <p:nvPr/>
        </p:nvSpPr>
        <p:spPr bwMode="auto">
          <a:xfrm>
            <a:off x="1866900" y="1339850"/>
            <a:ext cx="1489075" cy="457200"/>
          </a:xfrm>
          <a:prstGeom prst="rect">
            <a:avLst/>
          </a:prstGeom>
          <a:noFill/>
          <a:ln w="6350" algn="ctr">
            <a:noFill/>
            <a:miter lim="800000"/>
            <a:headEnd/>
            <a:tailEnd/>
          </a:ln>
          <a:effectLst/>
        </p:spPr>
        <p:txBody>
          <a:bodyPr wrap="none" lIns="72000" rIns="72000">
            <a:spAutoFit/>
          </a:bodyPr>
          <a:lstStyle/>
          <a:p>
            <a:pPr algn="ctr" eaLnBrk="0" hangingPunct="0"/>
            <a:r>
              <a:rPr lang="en-US" b="1" dirty="0">
                <a:solidFill>
                  <a:srgbClr val="50534D"/>
                </a:solidFill>
                <a:latin typeface="Arial"/>
                <a:cs typeface="+mn-cs"/>
              </a:rPr>
              <a:t>Listed Real Estate</a:t>
            </a:r>
          </a:p>
          <a:p>
            <a:pPr algn="ctr" eaLnBrk="0" hangingPunct="0"/>
            <a:r>
              <a:rPr lang="en-US" b="1" dirty="0">
                <a:solidFill>
                  <a:srgbClr val="50534D"/>
                </a:solidFill>
                <a:latin typeface="Arial"/>
                <a:cs typeface="+mn-cs"/>
              </a:rPr>
              <a:t>Total = $</a:t>
            </a:r>
            <a:r>
              <a:rPr lang="en-US" b="1" dirty="0" smtClean="0">
                <a:solidFill>
                  <a:srgbClr val="50534D"/>
                </a:solidFill>
                <a:latin typeface="Arial"/>
                <a:cs typeface="+mn-cs"/>
              </a:rPr>
              <a:t>2.7 </a:t>
            </a:r>
            <a:r>
              <a:rPr lang="en-US" b="1" dirty="0">
                <a:solidFill>
                  <a:srgbClr val="50534D"/>
                </a:solidFill>
                <a:latin typeface="Arial"/>
                <a:cs typeface="+mn-cs"/>
              </a:rPr>
              <a:t>trillion</a:t>
            </a:r>
          </a:p>
        </p:txBody>
      </p:sp>
      <p:sp>
        <p:nvSpPr>
          <p:cNvPr id="1147912" name="Text Box 8"/>
          <p:cNvSpPr txBox="1">
            <a:spLocks noChangeArrowheads="1"/>
          </p:cNvSpPr>
          <p:nvPr/>
        </p:nvSpPr>
        <p:spPr bwMode="auto">
          <a:xfrm>
            <a:off x="5605281" y="1365250"/>
            <a:ext cx="1891077" cy="461665"/>
          </a:xfrm>
          <a:prstGeom prst="rect">
            <a:avLst/>
          </a:prstGeom>
          <a:noFill/>
          <a:ln w="6350" algn="ctr">
            <a:noFill/>
            <a:miter lim="800000"/>
            <a:headEnd/>
            <a:tailEnd/>
          </a:ln>
          <a:effectLst/>
        </p:spPr>
        <p:txBody>
          <a:bodyPr wrap="none" lIns="72000" rIns="72000">
            <a:spAutoFit/>
          </a:bodyPr>
          <a:lstStyle/>
          <a:p>
            <a:pPr algn="ctr" eaLnBrk="0" hangingPunct="0"/>
            <a:r>
              <a:rPr lang="en-US" b="1" dirty="0">
                <a:solidFill>
                  <a:srgbClr val="50534D"/>
                </a:solidFill>
                <a:latin typeface="Arial"/>
                <a:cs typeface="+mn-cs"/>
              </a:rPr>
              <a:t>Institutional Real Estate</a:t>
            </a:r>
          </a:p>
          <a:p>
            <a:pPr algn="ctr" eaLnBrk="0" hangingPunct="0"/>
            <a:r>
              <a:rPr lang="en-US" b="1" dirty="0">
                <a:solidFill>
                  <a:srgbClr val="50534D"/>
                </a:solidFill>
                <a:latin typeface="Arial"/>
                <a:cs typeface="+mn-cs"/>
              </a:rPr>
              <a:t>Total = </a:t>
            </a:r>
            <a:r>
              <a:rPr lang="en-US" b="1" dirty="0" smtClean="0">
                <a:solidFill>
                  <a:srgbClr val="50534D"/>
                </a:solidFill>
                <a:latin typeface="Arial"/>
                <a:cs typeface="+mn-cs"/>
              </a:rPr>
              <a:t>$7.4 </a:t>
            </a:r>
            <a:r>
              <a:rPr lang="en-US" b="1" dirty="0">
                <a:solidFill>
                  <a:srgbClr val="50534D"/>
                </a:solidFill>
                <a:latin typeface="Arial"/>
                <a:cs typeface="+mn-cs"/>
              </a:rPr>
              <a:t>trillion</a:t>
            </a:r>
          </a:p>
        </p:txBody>
      </p:sp>
      <p:sp>
        <p:nvSpPr>
          <p:cNvPr id="1147915" name="Text Box 74"/>
          <p:cNvSpPr txBox="1">
            <a:spLocks noChangeArrowheads="1"/>
          </p:cNvSpPr>
          <p:nvPr/>
        </p:nvSpPr>
        <p:spPr bwMode="auto">
          <a:xfrm>
            <a:off x="539552" y="5622215"/>
            <a:ext cx="8208912" cy="442035"/>
          </a:xfrm>
          <a:prstGeom prst="rect">
            <a:avLst/>
          </a:prstGeom>
          <a:noFill/>
          <a:ln w="9525" algn="ctr">
            <a:noFill/>
            <a:miter lim="800000"/>
            <a:headEnd/>
            <a:tailEnd/>
          </a:ln>
        </p:spPr>
        <p:txBody>
          <a:bodyPr wrap="square" lIns="36000" tIns="36000" rIns="36000" bIns="36000" anchor="b">
            <a:spAutoFit/>
          </a:bodyPr>
          <a:lstStyle/>
          <a:p>
            <a:pPr eaLnBrk="0" hangingPunct="0"/>
            <a:r>
              <a:rPr lang="en-GB" sz="800" dirty="0">
                <a:solidFill>
                  <a:srgbClr val="50534D"/>
                </a:solidFill>
                <a:latin typeface="Arial"/>
                <a:cs typeface="+mn-cs"/>
              </a:rPr>
              <a:t>Source: </a:t>
            </a:r>
            <a:r>
              <a:rPr lang="en-US" sz="800" dirty="0" smtClean="0">
                <a:solidFill>
                  <a:srgbClr val="50534D"/>
                </a:solidFill>
                <a:latin typeface="Arial"/>
                <a:cs typeface="+mn-cs"/>
              </a:rPr>
              <a:t>LaSalle </a:t>
            </a:r>
            <a:r>
              <a:rPr lang="en-US" sz="800" dirty="0">
                <a:solidFill>
                  <a:srgbClr val="50534D"/>
                </a:solidFill>
                <a:latin typeface="Arial"/>
                <a:cs typeface="+mn-cs"/>
              </a:rPr>
              <a:t>Investment </a:t>
            </a:r>
            <a:r>
              <a:rPr lang="en-US" sz="800" dirty="0" smtClean="0">
                <a:solidFill>
                  <a:srgbClr val="50534D"/>
                </a:solidFill>
                <a:latin typeface="Arial"/>
                <a:cs typeface="+mn-cs"/>
              </a:rPr>
              <a:t>Management		</a:t>
            </a:r>
            <a:r>
              <a:rPr lang="en-US" sz="800" dirty="0">
                <a:solidFill>
                  <a:srgbClr val="50534D"/>
                </a:solidFill>
                <a:latin typeface="Arial"/>
                <a:cs typeface="+mn-cs"/>
              </a:rPr>
              <a:t>				As of </a:t>
            </a:r>
            <a:r>
              <a:rPr lang="en-US" sz="800" dirty="0" smtClean="0">
                <a:solidFill>
                  <a:srgbClr val="50534D"/>
                </a:solidFill>
                <a:latin typeface="Arial"/>
                <a:cs typeface="+mn-cs"/>
              </a:rPr>
              <a:t>3Q 2012</a:t>
            </a:r>
            <a:endParaRPr lang="en-US" sz="800" dirty="0">
              <a:solidFill>
                <a:srgbClr val="50534D"/>
              </a:solidFill>
              <a:latin typeface="Arial"/>
              <a:cs typeface="+mn-cs"/>
            </a:endParaRPr>
          </a:p>
          <a:p>
            <a:pPr eaLnBrk="0" hangingPunct="0"/>
            <a:r>
              <a:rPr lang="en-US" sz="800" dirty="0">
                <a:solidFill>
                  <a:srgbClr val="50534D"/>
                </a:solidFill>
                <a:latin typeface="Arial"/>
                <a:cs typeface="+mn-cs"/>
              </a:rPr>
              <a:t>Note: The Listed Real Estate Universe includes all publicly listed property companies, primarily REITs and </a:t>
            </a:r>
            <a:r>
              <a:rPr lang="en-US" sz="800" dirty="0" smtClean="0">
                <a:solidFill>
                  <a:srgbClr val="50534D"/>
                </a:solidFill>
                <a:latin typeface="Arial"/>
                <a:cs typeface="+mn-cs"/>
              </a:rPr>
              <a:t>REOCs. Vertically integrated development </a:t>
            </a:r>
            <a:r>
              <a:rPr lang="en-US" sz="800" dirty="0">
                <a:solidFill>
                  <a:srgbClr val="50534D"/>
                </a:solidFill>
                <a:latin typeface="Arial"/>
                <a:cs typeface="+mn-cs"/>
              </a:rPr>
              <a:t>companies </a:t>
            </a:r>
            <a:r>
              <a:rPr lang="en-US" sz="800" dirty="0" smtClean="0">
                <a:solidFill>
                  <a:srgbClr val="50534D"/>
                </a:solidFill>
                <a:latin typeface="Arial"/>
                <a:cs typeface="+mn-cs"/>
              </a:rPr>
              <a:t>that hold real estate are </a:t>
            </a:r>
            <a:r>
              <a:rPr lang="en-US" sz="800" dirty="0">
                <a:solidFill>
                  <a:srgbClr val="50534D"/>
                </a:solidFill>
                <a:latin typeface="Arial"/>
                <a:cs typeface="+mn-cs"/>
              </a:rPr>
              <a:t>included in emerging markets, but homebuilders are excluded. The Institutional Real Estate Universe includes all institutional investor-owned property, public and private.</a:t>
            </a:r>
          </a:p>
        </p:txBody>
      </p:sp>
      <p:graphicFrame>
        <p:nvGraphicFramePr>
          <p:cNvPr id="2" name="Object 13"/>
          <p:cNvGraphicFramePr>
            <a:graphicFrameLocks noChangeAspect="1"/>
          </p:cNvGraphicFramePr>
          <p:nvPr>
            <p:extLst>
              <p:ext uri="{D42A27DB-BD31-4B8C-83A1-F6EECF244321}">
                <p14:modId xmlns:p14="http://schemas.microsoft.com/office/powerpoint/2010/main" val="3544983258"/>
              </p:ext>
            </p:extLst>
          </p:nvPr>
        </p:nvGraphicFramePr>
        <p:xfrm>
          <a:off x="823913" y="1847850"/>
          <a:ext cx="3606800" cy="37719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Object 13"/>
          <p:cNvGraphicFramePr>
            <a:graphicFrameLocks noChangeAspect="1"/>
          </p:cNvGraphicFramePr>
          <p:nvPr>
            <p:extLst>
              <p:ext uri="{D42A27DB-BD31-4B8C-83A1-F6EECF244321}">
                <p14:modId xmlns:p14="http://schemas.microsoft.com/office/powerpoint/2010/main" val="3677875662"/>
              </p:ext>
            </p:extLst>
          </p:nvPr>
        </p:nvGraphicFramePr>
        <p:xfrm>
          <a:off x="4852988" y="1832595"/>
          <a:ext cx="3606800" cy="377190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2456750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339497" y="44450"/>
            <a:ext cx="7772400" cy="647700"/>
          </a:xfrm>
        </p:spPr>
        <p:txBody>
          <a:bodyPr>
            <a:normAutofit/>
          </a:bodyPr>
          <a:lstStyle/>
          <a:p>
            <a:pPr algn="l"/>
            <a:r>
              <a:rPr lang="en-US" sz="3000" b="1" i="1" dirty="0" smtClean="0"/>
              <a:t>PRIT Fund Ratio of Expenses in Basis Points</a:t>
            </a:r>
          </a:p>
        </p:txBody>
      </p:sp>
      <p:graphicFrame>
        <p:nvGraphicFramePr>
          <p:cNvPr id="2" name="Content Placeholder 3"/>
          <p:cNvGraphicFramePr>
            <a:graphicFrameLocks noGrp="1"/>
          </p:cNvGraphicFramePr>
          <p:nvPr>
            <p:ph sz="quarter" idx="10"/>
            <p:extLst>
              <p:ext uri="{D42A27DB-BD31-4B8C-83A1-F6EECF244321}">
                <p14:modId xmlns:p14="http://schemas.microsoft.com/office/powerpoint/2010/main" val="2240143161"/>
              </p:ext>
            </p:extLst>
          </p:nvPr>
        </p:nvGraphicFramePr>
        <p:xfrm>
          <a:off x="395536" y="980728"/>
          <a:ext cx="8405775" cy="473846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3913517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Text Box 3"/>
          <p:cNvSpPr txBox="1">
            <a:spLocks noChangeArrowheads="1"/>
          </p:cNvSpPr>
          <p:nvPr/>
        </p:nvSpPr>
        <p:spPr bwMode="auto">
          <a:xfrm>
            <a:off x="680102" y="6047108"/>
            <a:ext cx="8265603" cy="4112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lIns="36000" tIns="36000" rIns="36000" bIns="36000" anchor="b">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defTabSz="957824" fontAlgn="auto">
              <a:spcBef>
                <a:spcPts val="0"/>
              </a:spcBef>
              <a:spcAft>
                <a:spcPts val="0"/>
              </a:spcAft>
            </a:pPr>
            <a:r>
              <a:rPr lang="en-GB" sz="1100" i="1" dirty="0">
                <a:solidFill>
                  <a:srgbClr val="50534D"/>
                </a:solidFill>
                <a:cs typeface="+mn-cs"/>
              </a:rPr>
              <a:t>Source: Global Insight					</a:t>
            </a:r>
            <a:r>
              <a:rPr lang="en-GB" sz="1100" i="1" dirty="0" smtClean="0">
                <a:solidFill>
                  <a:srgbClr val="50534D"/>
                </a:solidFill>
                <a:cs typeface="+mn-cs"/>
              </a:rPr>
              <a:t>      Forecast </a:t>
            </a:r>
            <a:r>
              <a:rPr lang="en-GB" sz="1100" i="1" dirty="0">
                <a:solidFill>
                  <a:srgbClr val="50534D"/>
                </a:solidFill>
                <a:cs typeface="+mn-cs"/>
              </a:rPr>
              <a:t>as of </a:t>
            </a:r>
            <a:r>
              <a:rPr lang="en-GB" sz="1100" i="1" dirty="0" smtClean="0">
                <a:solidFill>
                  <a:srgbClr val="50534D"/>
                </a:solidFill>
                <a:cs typeface="+mn-cs"/>
              </a:rPr>
              <a:t>15 January 2013</a:t>
            </a:r>
            <a:r>
              <a:rPr lang="en-GB" sz="1100" i="1" dirty="0">
                <a:solidFill>
                  <a:srgbClr val="50534D"/>
                </a:solidFill>
                <a:cs typeface="+mn-cs"/>
              </a:rPr>
              <a:t>								</a:t>
            </a:r>
          </a:p>
        </p:txBody>
      </p:sp>
      <p:graphicFrame>
        <p:nvGraphicFramePr>
          <p:cNvPr id="12" name="Object 12"/>
          <p:cNvGraphicFramePr>
            <a:graphicFrameLocks noChangeAspect="1"/>
          </p:cNvGraphicFramePr>
          <p:nvPr>
            <p:extLst>
              <p:ext uri="{D42A27DB-BD31-4B8C-83A1-F6EECF244321}">
                <p14:modId xmlns:p14="http://schemas.microsoft.com/office/powerpoint/2010/main" val="1094320019"/>
              </p:ext>
            </p:extLst>
          </p:nvPr>
        </p:nvGraphicFramePr>
        <p:xfrm>
          <a:off x="143508" y="1309369"/>
          <a:ext cx="8660015" cy="4747923"/>
        </p:xfrm>
        <a:graphic>
          <a:graphicData uri="http://schemas.openxmlformats.org/drawingml/2006/chart">
            <c:chart xmlns:c="http://schemas.openxmlformats.org/drawingml/2006/chart" xmlns:r="http://schemas.openxmlformats.org/officeDocument/2006/relationships" r:id="rId3"/>
          </a:graphicData>
        </a:graphic>
      </p:graphicFrame>
      <p:sp>
        <p:nvSpPr>
          <p:cNvPr id="226308" name="Rectangle 5"/>
          <p:cNvSpPr>
            <a:spLocks noChangeArrowheads="1"/>
          </p:cNvSpPr>
          <p:nvPr/>
        </p:nvSpPr>
        <p:spPr bwMode="auto">
          <a:xfrm>
            <a:off x="339725" y="458607"/>
            <a:ext cx="770096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a:lstStyle/>
          <a:p>
            <a:pPr defTabSz="957824" fontAlgn="auto">
              <a:spcBef>
                <a:spcPts val="0"/>
              </a:spcBef>
              <a:spcAft>
                <a:spcPts val="0"/>
              </a:spcAft>
            </a:pPr>
            <a:r>
              <a:rPr lang="en-GB" sz="2400" dirty="0">
                <a:solidFill>
                  <a:srgbClr val="00245D"/>
                </a:solidFill>
                <a:latin typeface="Arial"/>
                <a:cs typeface="+mn-cs"/>
              </a:rPr>
              <a:t>The Multi-Speed Global </a:t>
            </a:r>
            <a:r>
              <a:rPr lang="en-GB" sz="2400" dirty="0" smtClean="0">
                <a:solidFill>
                  <a:srgbClr val="00245D"/>
                </a:solidFill>
                <a:latin typeface="Arial"/>
                <a:cs typeface="+mn-cs"/>
              </a:rPr>
              <a:t>Economy</a:t>
            </a:r>
            <a:endParaRPr lang="en-US" sz="2400" dirty="0">
              <a:solidFill>
                <a:srgbClr val="78A22F"/>
              </a:solidFill>
              <a:latin typeface="Arial"/>
              <a:cs typeface="+mn-cs"/>
            </a:endParaRPr>
          </a:p>
        </p:txBody>
      </p:sp>
      <p:sp>
        <p:nvSpPr>
          <p:cNvPr id="226309" name="Text Box 7"/>
          <p:cNvSpPr txBox="1">
            <a:spLocks noChangeArrowheads="1"/>
          </p:cNvSpPr>
          <p:nvPr/>
        </p:nvSpPr>
        <p:spPr bwMode="auto">
          <a:xfrm>
            <a:off x="1593056" y="2330047"/>
            <a:ext cx="1643335" cy="1077218"/>
          </a:xfrm>
          <a:prstGeom prst="rect">
            <a:avLst/>
          </a:prstGeom>
          <a:solidFill>
            <a:srgbClr val="939BA1"/>
          </a:solidFill>
          <a:ln w="9525">
            <a:solidFill>
              <a:srgbClr val="50534D"/>
            </a:solidFill>
            <a:miter lim="800000"/>
            <a:headEnd/>
            <a:tailEnd/>
          </a:ln>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defTabSz="957824" fontAlgn="auto">
              <a:spcBef>
                <a:spcPts val="0"/>
              </a:spcBef>
              <a:spcAft>
                <a:spcPts val="0"/>
              </a:spcAft>
            </a:pPr>
            <a:r>
              <a:rPr lang="en-US" sz="1400" b="1" dirty="0" smtClean="0">
                <a:solidFill>
                  <a:srgbClr val="FFFFFF"/>
                </a:solidFill>
                <a:cs typeface="+mn-cs"/>
              </a:rPr>
              <a:t>Developed World</a:t>
            </a:r>
          </a:p>
          <a:p>
            <a:pPr defTabSz="957824" fontAlgn="auto">
              <a:spcBef>
                <a:spcPts val="0"/>
              </a:spcBef>
              <a:spcAft>
                <a:spcPts val="0"/>
              </a:spcAft>
            </a:pPr>
            <a:r>
              <a:rPr lang="en-US" sz="1200" b="1" dirty="0" smtClean="0">
                <a:solidFill>
                  <a:srgbClr val="FFFFFF"/>
                </a:solidFill>
                <a:cs typeface="+mn-cs"/>
              </a:rPr>
              <a:t>Low </a:t>
            </a:r>
            <a:r>
              <a:rPr lang="en-US" sz="1200" b="1" dirty="0">
                <a:solidFill>
                  <a:srgbClr val="FFFFFF"/>
                </a:solidFill>
                <a:cs typeface="+mn-cs"/>
              </a:rPr>
              <a:t>Interest Rates</a:t>
            </a:r>
          </a:p>
          <a:p>
            <a:pPr defTabSz="957824" fontAlgn="auto">
              <a:spcBef>
                <a:spcPts val="0"/>
              </a:spcBef>
              <a:spcAft>
                <a:spcPts val="0"/>
              </a:spcAft>
            </a:pPr>
            <a:r>
              <a:rPr lang="en-US" sz="1200" b="1" dirty="0">
                <a:solidFill>
                  <a:srgbClr val="FFFFFF"/>
                </a:solidFill>
                <a:cs typeface="+mn-cs"/>
              </a:rPr>
              <a:t>Low Inflation</a:t>
            </a:r>
          </a:p>
          <a:p>
            <a:pPr defTabSz="957824" fontAlgn="auto">
              <a:spcBef>
                <a:spcPts val="0"/>
              </a:spcBef>
              <a:spcAft>
                <a:spcPts val="0"/>
              </a:spcAft>
            </a:pPr>
            <a:r>
              <a:rPr lang="en-US" sz="1200" b="1" dirty="0">
                <a:solidFill>
                  <a:srgbClr val="FFFFFF"/>
                </a:solidFill>
                <a:cs typeface="+mn-cs"/>
              </a:rPr>
              <a:t>Low Growth</a:t>
            </a:r>
          </a:p>
          <a:p>
            <a:pPr defTabSz="957824" fontAlgn="auto">
              <a:spcBef>
                <a:spcPts val="0"/>
              </a:spcBef>
              <a:spcAft>
                <a:spcPts val="0"/>
              </a:spcAft>
            </a:pPr>
            <a:endParaRPr lang="en-US" sz="1400" b="1" dirty="0">
              <a:solidFill>
                <a:srgbClr val="FFFFFF"/>
              </a:solidFill>
              <a:cs typeface="+mn-cs"/>
            </a:endParaRPr>
          </a:p>
        </p:txBody>
      </p:sp>
      <p:sp>
        <p:nvSpPr>
          <p:cNvPr id="226310" name="Text Box 9"/>
          <p:cNvSpPr txBox="1">
            <a:spLocks noChangeArrowheads="1"/>
          </p:cNvSpPr>
          <p:nvPr/>
        </p:nvSpPr>
        <p:spPr bwMode="auto">
          <a:xfrm>
            <a:off x="4974625" y="1588172"/>
            <a:ext cx="2404826" cy="861774"/>
          </a:xfrm>
          <a:prstGeom prst="rect">
            <a:avLst/>
          </a:prstGeom>
          <a:solidFill>
            <a:srgbClr val="939BA1"/>
          </a:solidFill>
          <a:ln w="9525">
            <a:solidFill>
              <a:srgbClr val="50534D"/>
            </a:solidFill>
            <a:miter lim="800000"/>
            <a:headEnd/>
            <a:tailEnd/>
          </a:ln>
          <a:extLst/>
        </p:spPr>
        <p:txBody>
          <a:bodyPr wrap="none">
            <a:spAutoFit/>
          </a:bodyPr>
          <a:lstStyle>
            <a:lvl1pPr>
              <a:defRPr sz="1000">
                <a:solidFill>
                  <a:schemeClr val="tx1"/>
                </a:solidFill>
                <a:latin typeface="Arial" charset="0"/>
              </a:defRPr>
            </a:lvl1pPr>
            <a:lvl2pPr marL="742950" indent="-285750">
              <a:defRPr sz="1000">
                <a:solidFill>
                  <a:schemeClr val="tx1"/>
                </a:solidFill>
                <a:latin typeface="Arial" charset="0"/>
              </a:defRPr>
            </a:lvl2pPr>
            <a:lvl3pPr marL="1143000" indent="-228600">
              <a:defRPr sz="1000">
                <a:solidFill>
                  <a:schemeClr val="tx1"/>
                </a:solidFill>
                <a:latin typeface="Arial" charset="0"/>
              </a:defRPr>
            </a:lvl3pPr>
            <a:lvl4pPr marL="1600200" indent="-228600">
              <a:defRPr sz="1000">
                <a:solidFill>
                  <a:schemeClr val="tx1"/>
                </a:solidFill>
                <a:latin typeface="Arial" charset="0"/>
              </a:defRPr>
            </a:lvl4pPr>
            <a:lvl5pPr marL="2057400" indent="-228600">
              <a:defRPr sz="1000">
                <a:solidFill>
                  <a:schemeClr val="tx1"/>
                </a:solidFill>
                <a:latin typeface="Arial" charset="0"/>
              </a:defRPr>
            </a:lvl5pPr>
            <a:lvl6pPr marL="2514600" indent="-228600" algn="ctr" eaLnBrk="0" fontAlgn="base" hangingPunct="0">
              <a:spcBef>
                <a:spcPct val="0"/>
              </a:spcBef>
              <a:spcAft>
                <a:spcPct val="0"/>
              </a:spcAft>
              <a:defRPr sz="1000">
                <a:solidFill>
                  <a:schemeClr val="tx1"/>
                </a:solidFill>
                <a:latin typeface="Arial" charset="0"/>
              </a:defRPr>
            </a:lvl6pPr>
            <a:lvl7pPr marL="2971800" indent="-228600" algn="ctr" eaLnBrk="0" fontAlgn="base" hangingPunct="0">
              <a:spcBef>
                <a:spcPct val="0"/>
              </a:spcBef>
              <a:spcAft>
                <a:spcPct val="0"/>
              </a:spcAft>
              <a:defRPr sz="1000">
                <a:solidFill>
                  <a:schemeClr val="tx1"/>
                </a:solidFill>
                <a:latin typeface="Arial" charset="0"/>
              </a:defRPr>
            </a:lvl7pPr>
            <a:lvl8pPr marL="3429000" indent="-228600" algn="ctr" eaLnBrk="0" fontAlgn="base" hangingPunct="0">
              <a:spcBef>
                <a:spcPct val="0"/>
              </a:spcBef>
              <a:spcAft>
                <a:spcPct val="0"/>
              </a:spcAft>
              <a:defRPr sz="1000">
                <a:solidFill>
                  <a:schemeClr val="tx1"/>
                </a:solidFill>
                <a:latin typeface="Arial" charset="0"/>
              </a:defRPr>
            </a:lvl8pPr>
            <a:lvl9pPr marL="3886200" indent="-228600" algn="ctr" eaLnBrk="0" fontAlgn="base" hangingPunct="0">
              <a:spcBef>
                <a:spcPct val="0"/>
              </a:spcBef>
              <a:spcAft>
                <a:spcPct val="0"/>
              </a:spcAft>
              <a:defRPr sz="1000">
                <a:solidFill>
                  <a:schemeClr val="tx1"/>
                </a:solidFill>
                <a:latin typeface="Arial" charset="0"/>
              </a:defRPr>
            </a:lvl9pPr>
          </a:lstStyle>
          <a:p>
            <a:pPr defTabSz="957824" fontAlgn="auto">
              <a:spcBef>
                <a:spcPts val="0"/>
              </a:spcBef>
              <a:spcAft>
                <a:spcPts val="0"/>
              </a:spcAft>
            </a:pPr>
            <a:r>
              <a:rPr lang="en-US" sz="1400" b="1" dirty="0">
                <a:solidFill>
                  <a:srgbClr val="FFFFFF"/>
                </a:solidFill>
                <a:cs typeface="+mn-cs"/>
              </a:rPr>
              <a:t>Developing World</a:t>
            </a:r>
          </a:p>
          <a:p>
            <a:pPr defTabSz="957824" fontAlgn="auto">
              <a:spcBef>
                <a:spcPts val="0"/>
              </a:spcBef>
              <a:spcAft>
                <a:spcPts val="0"/>
              </a:spcAft>
            </a:pPr>
            <a:r>
              <a:rPr lang="en-US" sz="1200" b="1" dirty="0" smtClean="0">
                <a:solidFill>
                  <a:srgbClr val="FFFFFF"/>
                </a:solidFill>
                <a:cs typeface="+mn-cs"/>
              </a:rPr>
              <a:t>Higher </a:t>
            </a:r>
            <a:r>
              <a:rPr lang="en-US" sz="1200" b="1" dirty="0">
                <a:solidFill>
                  <a:srgbClr val="FFFFFF"/>
                </a:solidFill>
                <a:cs typeface="+mn-cs"/>
              </a:rPr>
              <a:t>Inflation</a:t>
            </a:r>
          </a:p>
          <a:p>
            <a:pPr defTabSz="957824" fontAlgn="auto">
              <a:spcBef>
                <a:spcPts val="0"/>
              </a:spcBef>
              <a:spcAft>
                <a:spcPts val="0"/>
              </a:spcAft>
            </a:pPr>
            <a:r>
              <a:rPr lang="en-US" sz="1200" b="1" dirty="0">
                <a:solidFill>
                  <a:srgbClr val="FFFFFF"/>
                </a:solidFill>
                <a:cs typeface="+mn-cs"/>
              </a:rPr>
              <a:t>High Growth and Urbanization</a:t>
            </a:r>
          </a:p>
          <a:p>
            <a:pPr defTabSz="957824" fontAlgn="auto">
              <a:spcBef>
                <a:spcPts val="0"/>
              </a:spcBef>
              <a:spcAft>
                <a:spcPts val="0"/>
              </a:spcAft>
            </a:pPr>
            <a:r>
              <a:rPr lang="en-US" sz="1200" b="1" dirty="0">
                <a:solidFill>
                  <a:srgbClr val="FFFFFF"/>
                </a:solidFill>
                <a:cs typeface="+mn-cs"/>
              </a:rPr>
              <a:t>Rising Interest </a:t>
            </a:r>
            <a:r>
              <a:rPr lang="en-US" sz="1200" b="1" dirty="0" smtClean="0">
                <a:solidFill>
                  <a:srgbClr val="FFFFFF"/>
                </a:solidFill>
                <a:cs typeface="+mn-cs"/>
              </a:rPr>
              <a:t>Rates</a:t>
            </a:r>
            <a:endParaRPr lang="en-US" sz="1200" b="1" dirty="0">
              <a:solidFill>
                <a:srgbClr val="FFFFFF"/>
              </a:solidFill>
              <a:cs typeface="+mn-cs"/>
            </a:endParaRPr>
          </a:p>
        </p:txBody>
      </p:sp>
      <p:sp>
        <p:nvSpPr>
          <p:cNvPr id="226311" name="Oval 11"/>
          <p:cNvSpPr>
            <a:spLocks noChangeArrowheads="1"/>
          </p:cNvSpPr>
          <p:nvPr/>
        </p:nvSpPr>
        <p:spPr bwMode="auto">
          <a:xfrm rot="21085056">
            <a:off x="1181879" y="3711044"/>
            <a:ext cx="3821445" cy="782471"/>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lIns="72000" rIns="72000" anchor="ctr">
            <a:noAutofit/>
          </a:bodyPr>
          <a:lstStyle/>
          <a:p>
            <a:pPr defTabSz="957824" fontAlgn="auto">
              <a:spcBef>
                <a:spcPts val="0"/>
              </a:spcBef>
              <a:spcAft>
                <a:spcPts val="0"/>
              </a:spcAft>
            </a:pPr>
            <a:endParaRPr lang="en-GB" sz="1800" dirty="0">
              <a:solidFill>
                <a:srgbClr val="50534D"/>
              </a:solidFill>
              <a:latin typeface="Arial"/>
              <a:cs typeface="+mn-cs"/>
            </a:endParaRPr>
          </a:p>
        </p:txBody>
      </p:sp>
      <p:cxnSp>
        <p:nvCxnSpPr>
          <p:cNvPr id="226312" name="Straight Arrow Connector 11"/>
          <p:cNvCxnSpPr>
            <a:cxnSpLocks noChangeShapeType="1"/>
            <a:stCxn id="226309" idx="2"/>
          </p:cNvCxnSpPr>
          <p:nvPr/>
        </p:nvCxnSpPr>
        <p:spPr bwMode="auto">
          <a:xfrm>
            <a:off x="2414724" y="3407265"/>
            <a:ext cx="371609" cy="345227"/>
          </a:xfrm>
          <a:prstGeom prst="straightConnector1">
            <a:avLst/>
          </a:prstGeom>
          <a:noFill/>
          <a:ln w="25400" algn="ctr">
            <a:solidFill>
              <a:srgbClr val="939BA1"/>
            </a:solidFill>
            <a:round/>
            <a:headEnd/>
            <a:tailEnd type="triangle" w="med" len="med"/>
          </a:ln>
        </p:spPr>
      </p:cxnSp>
      <p:sp>
        <p:nvSpPr>
          <p:cNvPr id="226313" name="Oval 4"/>
          <p:cNvSpPr>
            <a:spLocks noChangeArrowheads="1"/>
          </p:cNvSpPr>
          <p:nvPr/>
        </p:nvSpPr>
        <p:spPr bwMode="auto">
          <a:xfrm rot="-1814329">
            <a:off x="6629455" y="2470353"/>
            <a:ext cx="2265625" cy="813183"/>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square" lIns="72000" rIns="72000" anchor="ctr">
            <a:noAutofit/>
          </a:bodyPr>
          <a:lstStyle/>
          <a:p>
            <a:pPr defTabSz="957824" fontAlgn="auto">
              <a:spcBef>
                <a:spcPts val="0"/>
              </a:spcBef>
              <a:spcAft>
                <a:spcPts val="0"/>
              </a:spcAft>
            </a:pPr>
            <a:endParaRPr lang="en-GB" sz="1800" dirty="0">
              <a:solidFill>
                <a:srgbClr val="50534D"/>
              </a:solidFill>
              <a:latin typeface="Arial"/>
              <a:cs typeface="+mn-cs"/>
            </a:endParaRPr>
          </a:p>
        </p:txBody>
      </p:sp>
      <p:cxnSp>
        <p:nvCxnSpPr>
          <p:cNvPr id="226314" name="Straight Arrow Connector 13"/>
          <p:cNvCxnSpPr>
            <a:cxnSpLocks noChangeShapeType="1"/>
            <a:stCxn id="226310" idx="2"/>
          </p:cNvCxnSpPr>
          <p:nvPr/>
        </p:nvCxnSpPr>
        <p:spPr bwMode="auto">
          <a:xfrm>
            <a:off x="6177038" y="2449946"/>
            <a:ext cx="1138162" cy="215616"/>
          </a:xfrm>
          <a:prstGeom prst="straightConnector1">
            <a:avLst/>
          </a:prstGeom>
          <a:noFill/>
          <a:ln w="25400" algn="ctr">
            <a:solidFill>
              <a:srgbClr val="939BA1"/>
            </a:solidFill>
            <a:round/>
            <a:headEnd/>
            <a:tailEnd type="triangle" w="med" len="med"/>
          </a:ln>
        </p:spPr>
      </p:cxnSp>
      <p:sp>
        <p:nvSpPr>
          <p:cNvPr id="14" name="Rectangle 2"/>
          <p:cNvSpPr txBox="1">
            <a:spLocks noChangeArrowheads="1"/>
          </p:cNvSpPr>
          <p:nvPr/>
        </p:nvSpPr>
        <p:spPr>
          <a:xfrm>
            <a:off x="339725" y="838200"/>
            <a:ext cx="7700962" cy="257175"/>
          </a:xfrm>
          <a:prstGeom prst="rect">
            <a:avLst/>
          </a:prstGeom>
        </p:spPr>
        <p:txBody>
          <a:bodyPr vert="horz" lIns="0" tIns="0" rIns="0" bIns="0" rtlCol="0" anchor="b" anchorCtr="0">
            <a:normAutofit lnSpcReduction="10000"/>
          </a:bodyPr>
          <a:lstStyle>
            <a:lvl1pPr algn="l" defTabSz="957824" rtl="0" eaLnBrk="1" latinLnBrk="0" hangingPunct="1">
              <a:lnSpc>
                <a:spcPct val="100000"/>
              </a:lnSpc>
              <a:spcBef>
                <a:spcPct val="0"/>
              </a:spcBef>
              <a:buNone/>
              <a:defRPr sz="2200" b="0" kern="1200" baseline="0">
                <a:solidFill>
                  <a:srgbClr val="00245D"/>
                </a:solidFill>
                <a:latin typeface="+mj-lt"/>
                <a:ea typeface="+mj-ea"/>
                <a:cs typeface="Arial" pitchFamily="34" charset="0"/>
              </a:defRPr>
            </a:lvl1pPr>
          </a:lstStyle>
          <a:p>
            <a:pPr fontAlgn="auto">
              <a:spcAft>
                <a:spcPts val="0"/>
              </a:spcAft>
            </a:pPr>
            <a:r>
              <a:rPr lang="en-GB" sz="1800" dirty="0" smtClean="0">
                <a:solidFill>
                  <a:srgbClr val="78A22F"/>
                </a:solidFill>
              </a:rPr>
              <a:t>Low-low-low advanced and slower growing emerging economics</a:t>
            </a:r>
            <a:endParaRPr lang="en-US" sz="1800" dirty="0">
              <a:solidFill>
                <a:srgbClr val="78A22F"/>
              </a:solidFill>
            </a:endParaRPr>
          </a:p>
        </p:txBody>
      </p:sp>
    </p:spTree>
    <p:extLst>
      <p:ext uri="{BB962C8B-B14F-4D97-AF65-F5344CB8AC3E}">
        <p14:creationId xmlns:p14="http://schemas.microsoft.com/office/powerpoint/2010/main" val="228155159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p:cNvGraphicFramePr/>
          <p:nvPr>
            <p:extLst>
              <p:ext uri="{D42A27DB-BD31-4B8C-83A1-F6EECF244321}">
                <p14:modId xmlns:p14="http://schemas.microsoft.com/office/powerpoint/2010/main" val="3464110586"/>
              </p:ext>
            </p:extLst>
          </p:nvPr>
        </p:nvGraphicFramePr>
        <p:xfrm>
          <a:off x="448420" y="1391653"/>
          <a:ext cx="7929562" cy="4264248"/>
        </p:xfrm>
        <a:graphic>
          <a:graphicData uri="http://schemas.openxmlformats.org/drawingml/2006/chart">
            <c:chart xmlns:c="http://schemas.openxmlformats.org/drawingml/2006/chart" xmlns:r="http://schemas.openxmlformats.org/officeDocument/2006/relationships" r:id="rId2"/>
          </a:graphicData>
        </a:graphic>
      </p:graphicFrame>
      <p:sp>
        <p:nvSpPr>
          <p:cNvPr id="836611" name="Text Box 3"/>
          <p:cNvSpPr txBox="1">
            <a:spLocks noChangeArrowheads="1"/>
          </p:cNvSpPr>
          <p:nvPr/>
        </p:nvSpPr>
        <p:spPr bwMode="auto">
          <a:xfrm>
            <a:off x="695325" y="5777790"/>
            <a:ext cx="7700963" cy="442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36000" tIns="36000" rIns="36000" bIns="36000" anchor="b">
            <a:spAutoFit/>
          </a:bodyPr>
          <a:lstStyle/>
          <a:p>
            <a:pPr defTabSz="957824" fontAlgn="auto">
              <a:spcBef>
                <a:spcPts val="0"/>
              </a:spcBef>
              <a:spcAft>
                <a:spcPts val="0"/>
              </a:spcAft>
            </a:pPr>
            <a:r>
              <a:rPr lang="en-GB" sz="800" dirty="0">
                <a:solidFill>
                  <a:srgbClr val="50534D"/>
                </a:solidFill>
                <a:latin typeface="Arial"/>
                <a:cs typeface="+mn-cs"/>
              </a:rPr>
              <a:t>Source:  </a:t>
            </a:r>
            <a:r>
              <a:rPr lang="en-US" sz="800" dirty="0" smtClean="0">
                <a:solidFill>
                  <a:srgbClr val="50534D"/>
                </a:solidFill>
                <a:latin typeface="Arial"/>
                <a:cs typeface="+mn-cs"/>
              </a:rPr>
              <a:t>IPD, NCREIF (US)</a:t>
            </a:r>
            <a:r>
              <a:rPr lang="en-US" sz="800" dirty="0">
                <a:solidFill>
                  <a:srgbClr val="50534D"/>
                </a:solidFill>
                <a:latin typeface="Arial"/>
                <a:cs typeface="+mn-cs"/>
              </a:rPr>
              <a:t>			 </a:t>
            </a:r>
            <a:r>
              <a:rPr lang="en-US" sz="800" dirty="0" smtClean="0">
                <a:solidFill>
                  <a:srgbClr val="50534D"/>
                </a:solidFill>
                <a:latin typeface="Arial"/>
                <a:cs typeface="+mn-cs"/>
              </a:rPr>
              <a:t>                      Quarterly data Japan to 2Q 2012, all other markets through 4Q 2012</a:t>
            </a:r>
          </a:p>
          <a:p>
            <a:pPr defTabSz="957824" fontAlgn="auto">
              <a:spcBef>
                <a:spcPts val="0"/>
              </a:spcBef>
              <a:spcAft>
                <a:spcPts val="0"/>
              </a:spcAft>
            </a:pPr>
            <a:r>
              <a:rPr lang="en-US" sz="800" dirty="0" smtClean="0">
                <a:solidFill>
                  <a:srgbClr val="50534D"/>
                </a:solidFill>
                <a:latin typeface="Arial"/>
                <a:cs typeface="+mn-cs"/>
              </a:rPr>
              <a:t>Note: IPD’s quarterly returns for Australia, Canada, and Japan are presented only on a rolling annual basis; the quarter-over-quarter series has been estimated</a:t>
            </a:r>
          </a:p>
          <a:p>
            <a:pPr defTabSz="957824" fontAlgn="auto">
              <a:spcBef>
                <a:spcPts val="0"/>
              </a:spcBef>
              <a:spcAft>
                <a:spcPts val="0"/>
              </a:spcAft>
            </a:pPr>
            <a:r>
              <a:rPr lang="en-US" sz="800" dirty="0" smtClean="0">
                <a:solidFill>
                  <a:srgbClr val="50534D"/>
                </a:solidFill>
                <a:latin typeface="Arial"/>
                <a:cs typeface="+mn-cs"/>
              </a:rPr>
              <a:t>Series are adjusted to remove the impact of capital expenditures</a:t>
            </a:r>
            <a:endParaRPr lang="en-US" sz="800" dirty="0">
              <a:solidFill>
                <a:srgbClr val="50534D"/>
              </a:solidFill>
              <a:latin typeface="Arial"/>
              <a:cs typeface="+mn-cs"/>
            </a:endParaRPr>
          </a:p>
        </p:txBody>
      </p:sp>
      <p:sp>
        <p:nvSpPr>
          <p:cNvPr id="836613" name="Line 5"/>
          <p:cNvSpPr>
            <a:spLocks noChangeShapeType="1"/>
          </p:cNvSpPr>
          <p:nvPr/>
        </p:nvSpPr>
        <p:spPr bwMode="auto">
          <a:xfrm>
            <a:off x="1425575" y="2034555"/>
            <a:ext cx="6238973" cy="0"/>
          </a:xfrm>
          <a:prstGeom prst="line">
            <a:avLst/>
          </a:prstGeom>
          <a:noFill/>
          <a:ln w="28575">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72000" rIns="72000" anchor="ctr">
            <a:spAutoFit/>
          </a:bodyPr>
          <a:lstStyle/>
          <a:p>
            <a:pPr defTabSz="957824" fontAlgn="auto">
              <a:spcBef>
                <a:spcPts val="0"/>
              </a:spcBef>
              <a:spcAft>
                <a:spcPts val="0"/>
              </a:spcAft>
            </a:pPr>
            <a:endParaRPr lang="en-US" sz="1900" dirty="0">
              <a:solidFill>
                <a:srgbClr val="50534D"/>
              </a:solidFill>
              <a:latin typeface="Arial"/>
              <a:cs typeface="+mn-cs"/>
            </a:endParaRPr>
          </a:p>
        </p:txBody>
      </p:sp>
      <p:sp>
        <p:nvSpPr>
          <p:cNvPr id="836615" name="Text Box 7"/>
          <p:cNvSpPr txBox="1">
            <a:spLocks noChangeArrowheads="1"/>
          </p:cNvSpPr>
          <p:nvPr/>
        </p:nvSpPr>
        <p:spPr bwMode="auto">
          <a:xfrm>
            <a:off x="2356892" y="2792808"/>
            <a:ext cx="2056309" cy="1461939"/>
          </a:xfrm>
          <a:prstGeom prst="rect">
            <a:avLst/>
          </a:prstGeom>
          <a:solidFill>
            <a:schemeClr val="bg1"/>
          </a:solidFill>
          <a:ln w="9525">
            <a:solidFill>
              <a:schemeClr val="fo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defTabSz="957824" fontAlgn="auto">
              <a:spcBef>
                <a:spcPct val="50000"/>
              </a:spcBef>
              <a:spcAft>
                <a:spcPts val="0"/>
              </a:spcAft>
            </a:pPr>
            <a:r>
              <a:rPr lang="en-US" b="1" dirty="0" smtClean="0">
                <a:solidFill>
                  <a:srgbClr val="50534D"/>
                </a:solidFill>
                <a:latin typeface="Arial"/>
                <a:cs typeface="+mn-cs"/>
              </a:rPr>
              <a:t>Capital </a:t>
            </a:r>
            <a:r>
              <a:rPr lang="en-US" b="1" dirty="0">
                <a:solidFill>
                  <a:srgbClr val="50534D"/>
                </a:solidFill>
                <a:latin typeface="Arial"/>
                <a:cs typeface="+mn-cs"/>
              </a:rPr>
              <a:t>Value Change </a:t>
            </a:r>
            <a:r>
              <a:rPr lang="en-US" b="1" dirty="0" smtClean="0">
                <a:solidFill>
                  <a:srgbClr val="50534D"/>
                </a:solidFill>
                <a:latin typeface="Arial"/>
                <a:cs typeface="+mn-cs"/>
              </a:rPr>
              <a:t>-                Peak </a:t>
            </a:r>
            <a:r>
              <a:rPr lang="en-US" b="1" dirty="0">
                <a:solidFill>
                  <a:srgbClr val="50534D"/>
                </a:solidFill>
                <a:latin typeface="Arial"/>
                <a:cs typeface="+mn-cs"/>
              </a:rPr>
              <a:t>to Current </a:t>
            </a:r>
          </a:p>
          <a:p>
            <a:pPr defTabSz="957824" fontAlgn="auto">
              <a:spcBef>
                <a:spcPts val="0"/>
              </a:spcBef>
              <a:spcAft>
                <a:spcPts val="0"/>
              </a:spcAft>
            </a:pPr>
            <a:endParaRPr lang="en-US" sz="500" dirty="0" smtClean="0">
              <a:solidFill>
                <a:srgbClr val="50534D"/>
              </a:solidFill>
              <a:latin typeface="Arial"/>
              <a:cs typeface="+mn-cs"/>
            </a:endParaRPr>
          </a:p>
          <a:p>
            <a:pPr defTabSz="957824" fontAlgn="auto">
              <a:spcBef>
                <a:spcPts val="0"/>
              </a:spcBef>
              <a:spcAft>
                <a:spcPts val="0"/>
              </a:spcAft>
            </a:pPr>
            <a:r>
              <a:rPr lang="en-US" dirty="0" smtClean="0">
                <a:solidFill>
                  <a:srgbClr val="50534D"/>
                </a:solidFill>
                <a:latin typeface="Arial"/>
                <a:cs typeface="+mn-cs"/>
              </a:rPr>
              <a:t>US</a:t>
            </a:r>
          </a:p>
          <a:p>
            <a:pPr defTabSz="957824" fontAlgn="auto">
              <a:spcBef>
                <a:spcPts val="0"/>
              </a:spcBef>
              <a:spcAft>
                <a:spcPts val="0"/>
              </a:spcAft>
            </a:pPr>
            <a:r>
              <a:rPr lang="en-US" dirty="0" smtClean="0">
                <a:solidFill>
                  <a:srgbClr val="50534D"/>
                </a:solidFill>
                <a:latin typeface="Arial"/>
                <a:cs typeface="+mn-cs"/>
              </a:rPr>
              <a:t>Japan</a:t>
            </a:r>
          </a:p>
          <a:p>
            <a:pPr defTabSz="957824" fontAlgn="auto">
              <a:spcBef>
                <a:spcPts val="0"/>
              </a:spcBef>
              <a:spcAft>
                <a:spcPts val="0"/>
              </a:spcAft>
            </a:pPr>
            <a:r>
              <a:rPr lang="en-US" dirty="0" smtClean="0">
                <a:solidFill>
                  <a:srgbClr val="50534D"/>
                </a:solidFill>
                <a:latin typeface="Arial"/>
                <a:cs typeface="+mn-cs"/>
              </a:rPr>
              <a:t>UK</a:t>
            </a:r>
          </a:p>
          <a:p>
            <a:pPr defTabSz="957824" fontAlgn="auto">
              <a:spcBef>
                <a:spcPts val="0"/>
              </a:spcBef>
              <a:spcAft>
                <a:spcPts val="0"/>
              </a:spcAft>
            </a:pPr>
            <a:r>
              <a:rPr lang="en-US" dirty="0" smtClean="0">
                <a:solidFill>
                  <a:srgbClr val="50534D"/>
                </a:solidFill>
                <a:latin typeface="Arial"/>
                <a:cs typeface="+mn-cs"/>
              </a:rPr>
              <a:t>Canada</a:t>
            </a:r>
          </a:p>
          <a:p>
            <a:pPr defTabSz="957824" fontAlgn="auto">
              <a:spcBef>
                <a:spcPts val="0"/>
              </a:spcBef>
              <a:spcAft>
                <a:spcPts val="0"/>
              </a:spcAft>
            </a:pPr>
            <a:r>
              <a:rPr lang="en-US" dirty="0" smtClean="0">
                <a:solidFill>
                  <a:srgbClr val="50534D"/>
                </a:solidFill>
                <a:latin typeface="Arial"/>
                <a:cs typeface="+mn-cs"/>
              </a:rPr>
              <a:t>Australia	</a:t>
            </a:r>
            <a:endParaRPr lang="en-US" dirty="0">
              <a:solidFill>
                <a:srgbClr val="50534D"/>
              </a:solidFill>
              <a:latin typeface="Arial"/>
              <a:cs typeface="+mn-cs"/>
            </a:endParaRPr>
          </a:p>
        </p:txBody>
      </p:sp>
      <p:sp>
        <p:nvSpPr>
          <p:cNvPr id="836616" name="Text Box 8"/>
          <p:cNvSpPr txBox="1">
            <a:spLocks noChangeArrowheads="1"/>
          </p:cNvSpPr>
          <p:nvPr/>
        </p:nvSpPr>
        <p:spPr bwMode="auto">
          <a:xfrm>
            <a:off x="3563888" y="3219653"/>
            <a:ext cx="84931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defTabSz="957824" fontAlgn="auto">
              <a:spcBef>
                <a:spcPts val="0"/>
              </a:spcBef>
              <a:spcAft>
                <a:spcPts val="0"/>
              </a:spcAft>
            </a:pPr>
            <a:r>
              <a:rPr lang="en-US" dirty="0" smtClean="0">
                <a:solidFill>
                  <a:srgbClr val="50534D"/>
                </a:solidFill>
                <a:latin typeface="Arial"/>
                <a:cs typeface="+mn-cs"/>
              </a:rPr>
              <a:t>-17.5%            -21.6%                -32.5%             8.5%                          -9.0%</a:t>
            </a:r>
            <a:endParaRPr lang="en-US" dirty="0">
              <a:solidFill>
                <a:srgbClr val="50534D"/>
              </a:solidFill>
              <a:latin typeface="Arial"/>
              <a:cs typeface="+mn-cs"/>
            </a:endParaRPr>
          </a:p>
        </p:txBody>
      </p:sp>
      <p:sp>
        <p:nvSpPr>
          <p:cNvPr id="836617" name="Text Box 9"/>
          <p:cNvSpPr txBox="1">
            <a:spLocks noChangeArrowheads="1"/>
          </p:cNvSpPr>
          <p:nvPr/>
        </p:nvSpPr>
        <p:spPr bwMode="auto">
          <a:xfrm>
            <a:off x="6426298" y="1595289"/>
            <a:ext cx="1076325" cy="304800"/>
          </a:xfrm>
          <a:prstGeom prst="rect">
            <a:avLst/>
          </a:prstGeom>
          <a:noFill/>
          <a:ln>
            <a:noFill/>
          </a:ln>
        </p:spPr>
        <p:txBody>
          <a:bodyPr>
            <a:spAutoFit/>
          </a:bodyPr>
          <a:lstStyle/>
          <a:p>
            <a:pPr defTabSz="957824" fontAlgn="auto">
              <a:spcBef>
                <a:spcPts val="0"/>
              </a:spcBef>
              <a:spcAft>
                <a:spcPts val="0"/>
              </a:spcAft>
            </a:pPr>
            <a:r>
              <a:rPr lang="en-US" sz="1400" b="1" dirty="0" smtClean="0">
                <a:solidFill>
                  <a:srgbClr val="50534D"/>
                </a:solidFill>
                <a:latin typeface="Arial"/>
                <a:cs typeface="+mn-cs"/>
              </a:rPr>
              <a:t>Canada</a:t>
            </a:r>
            <a:endParaRPr lang="en-US" sz="1400" b="1" dirty="0">
              <a:solidFill>
                <a:srgbClr val="50534D"/>
              </a:solidFill>
              <a:latin typeface="Arial"/>
              <a:cs typeface="+mn-cs"/>
            </a:endParaRPr>
          </a:p>
        </p:txBody>
      </p:sp>
      <p:sp>
        <p:nvSpPr>
          <p:cNvPr id="12" name="Rectangle 2"/>
          <p:cNvSpPr>
            <a:spLocks noGrp="1" noChangeArrowheads="1"/>
          </p:cNvSpPr>
          <p:nvPr>
            <p:ph type="title"/>
          </p:nvPr>
        </p:nvSpPr>
        <p:spPr>
          <a:xfrm>
            <a:off x="378619" y="336551"/>
            <a:ext cx="7700962" cy="904875"/>
          </a:xfrm>
        </p:spPr>
        <p:txBody>
          <a:bodyPr/>
          <a:lstStyle/>
          <a:p>
            <a:r>
              <a:rPr lang="en-GB" dirty="0" smtClean="0"/>
              <a:t>Property Capital Market Cycles Differ by Market</a:t>
            </a:r>
            <a:br>
              <a:rPr lang="en-GB" dirty="0" smtClean="0"/>
            </a:br>
            <a:r>
              <a:rPr lang="en-GB" sz="1800" dirty="0" smtClean="0">
                <a:solidFill>
                  <a:schemeClr val="accent1"/>
                </a:solidFill>
              </a:rPr>
              <a:t>Canada Above Pre-Recession Level; UK Furthest Below Peak</a:t>
            </a:r>
            <a:endParaRPr lang="en-US" sz="1800" dirty="0">
              <a:solidFill>
                <a:schemeClr val="accent1"/>
              </a:solidFill>
            </a:endParaRPr>
          </a:p>
        </p:txBody>
      </p:sp>
      <p:sp>
        <p:nvSpPr>
          <p:cNvPr id="11" name="Text Box 9"/>
          <p:cNvSpPr txBox="1">
            <a:spLocks noChangeArrowheads="1"/>
          </p:cNvSpPr>
          <p:nvPr/>
        </p:nvSpPr>
        <p:spPr bwMode="auto">
          <a:xfrm>
            <a:off x="6843067" y="3524631"/>
            <a:ext cx="1076325" cy="304800"/>
          </a:xfrm>
          <a:prstGeom prst="rect">
            <a:avLst/>
          </a:prstGeom>
          <a:noFill/>
          <a:ln>
            <a:noFill/>
          </a:ln>
        </p:spPr>
        <p:txBody>
          <a:bodyPr>
            <a:spAutoFit/>
          </a:bodyPr>
          <a:lstStyle/>
          <a:p>
            <a:pPr defTabSz="957824" fontAlgn="auto">
              <a:spcBef>
                <a:spcPts val="0"/>
              </a:spcBef>
              <a:spcAft>
                <a:spcPts val="0"/>
              </a:spcAft>
            </a:pPr>
            <a:r>
              <a:rPr lang="en-US" sz="1400" b="1" dirty="0" smtClean="0">
                <a:solidFill>
                  <a:srgbClr val="50534D"/>
                </a:solidFill>
                <a:latin typeface="Arial"/>
                <a:cs typeface="+mn-cs"/>
              </a:rPr>
              <a:t>UK</a:t>
            </a:r>
            <a:endParaRPr lang="en-US" sz="1400" b="1" dirty="0">
              <a:solidFill>
                <a:srgbClr val="50534D"/>
              </a:solidFill>
              <a:latin typeface="Arial"/>
              <a:cs typeface="+mn-cs"/>
            </a:endParaRPr>
          </a:p>
        </p:txBody>
      </p:sp>
      <p:sp>
        <p:nvSpPr>
          <p:cNvPr id="3" name="TextBox 2"/>
          <p:cNvSpPr txBox="1"/>
          <p:nvPr/>
        </p:nvSpPr>
        <p:spPr>
          <a:xfrm>
            <a:off x="7720159" y="2755330"/>
            <a:ext cx="672548" cy="217403"/>
          </a:xfrm>
          <a:prstGeom prst="rect">
            <a:avLst/>
          </a:prstGeom>
          <a:noFill/>
        </p:spPr>
        <p:txBody>
          <a:bodyPr wrap="none" lIns="0" tIns="0" rIns="0" bIns="0" rtlCol="0">
            <a:noAutofit/>
          </a:bodyPr>
          <a:lstStyle/>
          <a:p>
            <a:pPr defTabSz="957824" fontAlgn="auto">
              <a:spcBef>
                <a:spcPts val="0"/>
              </a:spcBef>
              <a:spcAft>
                <a:spcPts val="0"/>
              </a:spcAft>
            </a:pPr>
            <a:r>
              <a:rPr lang="en-US" sz="1400" b="1" dirty="0" smtClean="0">
                <a:solidFill>
                  <a:srgbClr val="50534D"/>
                </a:solidFill>
                <a:latin typeface="Arial"/>
                <a:cs typeface="+mn-cs"/>
              </a:rPr>
              <a:t>US</a:t>
            </a:r>
          </a:p>
        </p:txBody>
      </p:sp>
    </p:spTree>
    <p:extLst>
      <p:ext uri="{BB962C8B-B14F-4D97-AF65-F5344CB8AC3E}">
        <p14:creationId xmlns:p14="http://schemas.microsoft.com/office/powerpoint/2010/main" val="325134875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1850" y="370073"/>
            <a:ext cx="8424862" cy="904875"/>
          </a:xfrm>
        </p:spPr>
        <p:txBody>
          <a:bodyPr anchor="ctr"/>
          <a:lstStyle/>
          <a:p>
            <a:r>
              <a:rPr lang="en-US" dirty="0" smtClean="0"/>
              <a:t>Forecast Earnings Growth – Wide Variation</a:t>
            </a:r>
            <a:br>
              <a:rPr lang="en-US" dirty="0" smtClean="0"/>
            </a:br>
            <a:r>
              <a:rPr lang="en-US" sz="1800" dirty="0" smtClean="0">
                <a:solidFill>
                  <a:schemeClr val="accent1"/>
                </a:solidFill>
              </a:rPr>
              <a:t>LaSalle’s forecast earnings growth for 2013 – 2016 </a:t>
            </a:r>
            <a:endParaRPr lang="en-US" sz="1800" dirty="0">
              <a:solidFill>
                <a:schemeClr val="accent1"/>
              </a:solidFill>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21616373"/>
              </p:ext>
            </p:extLst>
          </p:nvPr>
        </p:nvGraphicFramePr>
        <p:xfrm>
          <a:off x="304800" y="1447800"/>
          <a:ext cx="8229600" cy="3886200"/>
        </p:xfrm>
        <a:graphic>
          <a:graphicData uri="http://schemas.openxmlformats.org/drawingml/2006/chart">
            <c:chart xmlns:c="http://schemas.openxmlformats.org/drawingml/2006/chart" xmlns:r="http://schemas.openxmlformats.org/officeDocument/2006/relationships" r:id="rId2"/>
          </a:graphicData>
        </a:graphic>
      </p:graphicFrame>
      <p:sp>
        <p:nvSpPr>
          <p:cNvPr id="5" name="Text Placeholder 4"/>
          <p:cNvSpPr>
            <a:spLocks noGrp="1"/>
          </p:cNvSpPr>
          <p:nvPr>
            <p:ph type="body" sz="quarter" idx="10"/>
          </p:nvPr>
        </p:nvSpPr>
        <p:spPr>
          <a:xfrm>
            <a:off x="1587501" y="5943600"/>
            <a:ext cx="6838950" cy="330200"/>
          </a:xfrm>
        </p:spPr>
        <p:txBody>
          <a:bodyPr/>
          <a:lstStyle/>
          <a:p>
            <a:r>
              <a:rPr lang="en-US" dirty="0"/>
              <a:t>Source: LaSalle Investment Management (Securities), UBS Global Investors Index. </a:t>
            </a:r>
            <a:r>
              <a:rPr lang="en-US" dirty="0" smtClean="0"/>
              <a:t>Projections </a:t>
            </a:r>
            <a:r>
              <a:rPr lang="en-US" dirty="0"/>
              <a:t>as at </a:t>
            </a:r>
            <a:r>
              <a:rPr lang="en-US" dirty="0" smtClean="0"/>
              <a:t> December 31, 2012</a:t>
            </a:r>
            <a:r>
              <a:rPr lang="en-US" dirty="0"/>
              <a:t>.</a:t>
            </a:r>
          </a:p>
        </p:txBody>
      </p:sp>
      <p:sp>
        <p:nvSpPr>
          <p:cNvPr id="3" name="TextBox 2"/>
          <p:cNvSpPr txBox="1"/>
          <p:nvPr/>
        </p:nvSpPr>
        <p:spPr>
          <a:xfrm>
            <a:off x="2438400" y="1371600"/>
            <a:ext cx="5410200" cy="307777"/>
          </a:xfrm>
          <a:prstGeom prst="rect">
            <a:avLst/>
          </a:prstGeom>
          <a:solidFill>
            <a:schemeClr val="accent2"/>
          </a:solidFill>
        </p:spPr>
        <p:txBody>
          <a:bodyPr wrap="square" rtlCol="0">
            <a:spAutoFit/>
          </a:bodyPr>
          <a:lstStyle/>
          <a:p>
            <a:pPr algn="ctr" fontAlgn="auto">
              <a:spcBef>
                <a:spcPts val="0"/>
              </a:spcBef>
              <a:spcAft>
                <a:spcPts val="0"/>
              </a:spcAft>
            </a:pPr>
            <a:r>
              <a:rPr lang="en-US" sz="1400" b="1" dirty="0" smtClean="0">
                <a:solidFill>
                  <a:srgbClr val="FFFFFF"/>
                </a:solidFill>
                <a:latin typeface="Arial"/>
                <a:cs typeface="+mn-cs"/>
              </a:rPr>
              <a:t>Global Real Estate Securities FFO Change</a:t>
            </a:r>
            <a:endParaRPr lang="en-US" sz="1400" b="1" dirty="0">
              <a:solidFill>
                <a:srgbClr val="FFFFFF"/>
              </a:solidFill>
              <a:latin typeface="Arial"/>
              <a:cs typeface="+mn-cs"/>
            </a:endParaRPr>
          </a:p>
        </p:txBody>
      </p:sp>
    </p:spTree>
    <p:extLst>
      <p:ext uri="{BB962C8B-B14F-4D97-AF65-F5344CB8AC3E}">
        <p14:creationId xmlns:p14="http://schemas.microsoft.com/office/powerpoint/2010/main" val="14586312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6" name="Rectangle 9"/>
          <p:cNvSpPr>
            <a:spLocks noChangeArrowheads="1"/>
          </p:cNvSpPr>
          <p:nvPr/>
        </p:nvSpPr>
        <p:spPr bwMode="auto">
          <a:xfrm>
            <a:off x="4462190" y="4441248"/>
            <a:ext cx="4502298" cy="520700"/>
          </a:xfrm>
          <a:prstGeom prst="rect">
            <a:avLst/>
          </a:prstGeom>
          <a:solidFill>
            <a:srgbClr val="D6E3C0"/>
          </a:solidFill>
          <a:ln>
            <a:noFill/>
          </a:ln>
        </p:spPr>
        <p:txBody>
          <a:bodyPr lIns="72000" rIns="72000" anchor="ctr"/>
          <a:lstStyle/>
          <a:p>
            <a:pPr marL="285750" indent="-285750" defTabSz="957824" fontAlgn="auto">
              <a:spcBef>
                <a:spcPts val="0"/>
              </a:spcBef>
              <a:spcAft>
                <a:spcPts val="0"/>
              </a:spcAft>
              <a:buFont typeface="Arial" pitchFamily="34" charset="0"/>
              <a:buChar char="•"/>
            </a:pPr>
            <a:r>
              <a:rPr lang="en-GB" sz="1800" dirty="0" smtClean="0">
                <a:solidFill>
                  <a:srgbClr val="50534D"/>
                </a:solidFill>
                <a:latin typeface="Arial"/>
                <a:cs typeface="+mn-cs"/>
              </a:rPr>
              <a:t>Tax Drag and Capital Controls in Some Markets</a:t>
            </a:r>
            <a:endParaRPr lang="en-GB" sz="1800" dirty="0">
              <a:solidFill>
                <a:srgbClr val="50534D"/>
              </a:solidFill>
              <a:latin typeface="Arial"/>
              <a:cs typeface="+mn-cs"/>
            </a:endParaRPr>
          </a:p>
        </p:txBody>
      </p:sp>
      <p:sp>
        <p:nvSpPr>
          <p:cNvPr id="18437" name="Rectangle 10"/>
          <p:cNvSpPr>
            <a:spLocks noChangeArrowheads="1"/>
          </p:cNvSpPr>
          <p:nvPr/>
        </p:nvSpPr>
        <p:spPr bwMode="auto">
          <a:xfrm>
            <a:off x="4462190" y="3752273"/>
            <a:ext cx="4502298" cy="522288"/>
          </a:xfrm>
          <a:prstGeom prst="rect">
            <a:avLst/>
          </a:prstGeom>
          <a:solidFill>
            <a:srgbClr val="D6E3C0"/>
          </a:solidFill>
          <a:ln>
            <a:noFill/>
          </a:ln>
        </p:spPr>
        <p:txBody>
          <a:bodyPr lIns="72000" rIns="72000" anchor="ctr"/>
          <a:lstStyle/>
          <a:p>
            <a:pPr marL="285750" indent="-285750" defTabSz="957824" fontAlgn="auto">
              <a:spcBef>
                <a:spcPts val="0"/>
              </a:spcBef>
              <a:spcAft>
                <a:spcPts val="0"/>
              </a:spcAft>
              <a:buFont typeface="Arial" pitchFamily="34" charset="0"/>
              <a:buChar char="•"/>
            </a:pPr>
            <a:r>
              <a:rPr lang="en-GB" sz="1800" dirty="0" smtClean="0">
                <a:solidFill>
                  <a:srgbClr val="50534D"/>
                </a:solidFill>
                <a:latin typeface="Arial"/>
                <a:cs typeface="+mn-cs"/>
              </a:rPr>
              <a:t>Currency and Political Risk</a:t>
            </a:r>
            <a:endParaRPr lang="en-GB" sz="1800" dirty="0">
              <a:solidFill>
                <a:srgbClr val="50534D"/>
              </a:solidFill>
              <a:latin typeface="Arial"/>
              <a:cs typeface="+mn-cs"/>
            </a:endParaRPr>
          </a:p>
        </p:txBody>
      </p:sp>
      <p:sp>
        <p:nvSpPr>
          <p:cNvPr id="18438" name="Rectangle 11"/>
          <p:cNvSpPr>
            <a:spLocks noChangeArrowheads="1"/>
          </p:cNvSpPr>
          <p:nvPr/>
        </p:nvSpPr>
        <p:spPr bwMode="auto">
          <a:xfrm>
            <a:off x="4462190" y="3064886"/>
            <a:ext cx="4502298" cy="520700"/>
          </a:xfrm>
          <a:prstGeom prst="rect">
            <a:avLst/>
          </a:prstGeom>
          <a:solidFill>
            <a:srgbClr val="D6E3C0"/>
          </a:solidFill>
          <a:ln>
            <a:noFill/>
          </a:ln>
        </p:spPr>
        <p:txBody>
          <a:bodyPr lIns="72000" rIns="72000" anchor="ctr"/>
          <a:lstStyle/>
          <a:p>
            <a:pPr marL="285750" indent="-285750" defTabSz="957824" fontAlgn="auto">
              <a:spcBef>
                <a:spcPts val="0"/>
              </a:spcBef>
              <a:spcAft>
                <a:spcPts val="0"/>
              </a:spcAft>
              <a:buFont typeface="Arial" pitchFamily="34" charset="0"/>
              <a:buChar char="•"/>
            </a:pPr>
            <a:r>
              <a:rPr lang="en-GB" sz="1800" dirty="0" smtClean="0">
                <a:solidFill>
                  <a:srgbClr val="50534D"/>
                </a:solidFill>
                <a:latin typeface="Arial"/>
                <a:cs typeface="+mn-cs"/>
              </a:rPr>
              <a:t>Limited Regional and Cross-Border Benchmarks</a:t>
            </a:r>
            <a:endParaRPr lang="en-GB" sz="1800" dirty="0">
              <a:solidFill>
                <a:srgbClr val="50534D"/>
              </a:solidFill>
              <a:latin typeface="Arial"/>
              <a:cs typeface="+mn-cs"/>
            </a:endParaRPr>
          </a:p>
        </p:txBody>
      </p:sp>
      <p:sp>
        <p:nvSpPr>
          <p:cNvPr id="18439" name="Rectangle 12"/>
          <p:cNvSpPr>
            <a:spLocks noChangeArrowheads="1"/>
          </p:cNvSpPr>
          <p:nvPr/>
        </p:nvSpPr>
        <p:spPr bwMode="auto">
          <a:xfrm>
            <a:off x="4462190" y="2379086"/>
            <a:ext cx="4502298" cy="517525"/>
          </a:xfrm>
          <a:prstGeom prst="rect">
            <a:avLst/>
          </a:prstGeom>
          <a:solidFill>
            <a:srgbClr val="D6E3C0"/>
          </a:solidFill>
          <a:ln>
            <a:noFill/>
          </a:ln>
        </p:spPr>
        <p:txBody>
          <a:bodyPr lIns="72000" rIns="72000" anchor="ctr"/>
          <a:lstStyle/>
          <a:p>
            <a:pPr marL="285750" indent="-285750" defTabSz="957824" fontAlgn="auto">
              <a:spcBef>
                <a:spcPts val="0"/>
              </a:spcBef>
              <a:spcAft>
                <a:spcPts val="0"/>
              </a:spcAft>
              <a:buFont typeface="Arial" pitchFamily="34" charset="0"/>
              <a:buChar char="•"/>
            </a:pPr>
            <a:r>
              <a:rPr lang="en-GB" sz="1800" dirty="0" smtClean="0">
                <a:solidFill>
                  <a:srgbClr val="50534D"/>
                </a:solidFill>
                <a:latin typeface="Arial"/>
                <a:cs typeface="+mn-cs"/>
              </a:rPr>
              <a:t>Low Market Transparency in Many Emerging Markets</a:t>
            </a:r>
            <a:endParaRPr lang="en-GB" sz="1800" dirty="0">
              <a:solidFill>
                <a:srgbClr val="50534D"/>
              </a:solidFill>
              <a:latin typeface="Arial"/>
              <a:cs typeface="+mn-cs"/>
            </a:endParaRPr>
          </a:p>
        </p:txBody>
      </p:sp>
      <p:sp>
        <p:nvSpPr>
          <p:cNvPr id="18440" name="Rectangle 12"/>
          <p:cNvSpPr>
            <a:spLocks noChangeArrowheads="1"/>
          </p:cNvSpPr>
          <p:nvPr/>
        </p:nvSpPr>
        <p:spPr bwMode="auto">
          <a:xfrm>
            <a:off x="4462190" y="1694873"/>
            <a:ext cx="4502298" cy="517525"/>
          </a:xfrm>
          <a:prstGeom prst="rect">
            <a:avLst/>
          </a:prstGeom>
          <a:solidFill>
            <a:srgbClr val="D6E3C0"/>
          </a:solidFill>
          <a:ln>
            <a:noFill/>
          </a:ln>
        </p:spPr>
        <p:txBody>
          <a:bodyPr lIns="72000" rIns="72000" anchor="ctr"/>
          <a:lstStyle/>
          <a:p>
            <a:pPr marL="285750" indent="-285750" defTabSz="957824" fontAlgn="auto">
              <a:spcBef>
                <a:spcPts val="0"/>
              </a:spcBef>
              <a:spcAft>
                <a:spcPts val="0"/>
              </a:spcAft>
              <a:buFont typeface="Arial" pitchFamily="34" charset="0"/>
              <a:buChar char="•"/>
            </a:pPr>
            <a:r>
              <a:rPr lang="en-GB" sz="1800" dirty="0" smtClean="0">
                <a:solidFill>
                  <a:srgbClr val="50534D"/>
                </a:solidFill>
                <a:latin typeface="Arial"/>
                <a:cs typeface="+mn-cs"/>
              </a:rPr>
              <a:t>Finding Reliable Local Partners</a:t>
            </a:r>
            <a:endParaRPr lang="en-GB" sz="1800" dirty="0">
              <a:solidFill>
                <a:srgbClr val="50534D"/>
              </a:solidFill>
              <a:latin typeface="Arial"/>
              <a:cs typeface="+mn-cs"/>
            </a:endParaRPr>
          </a:p>
        </p:txBody>
      </p:sp>
      <p:sp>
        <p:nvSpPr>
          <p:cNvPr id="8" name="Rectangle 9"/>
          <p:cNvSpPr>
            <a:spLocks noChangeArrowheads="1"/>
          </p:cNvSpPr>
          <p:nvPr/>
        </p:nvSpPr>
        <p:spPr bwMode="auto">
          <a:xfrm>
            <a:off x="4462190" y="5114348"/>
            <a:ext cx="4502298" cy="769938"/>
          </a:xfrm>
          <a:prstGeom prst="rect">
            <a:avLst/>
          </a:prstGeom>
          <a:solidFill>
            <a:srgbClr val="D6E3C0"/>
          </a:solidFill>
          <a:ln>
            <a:noFill/>
          </a:ln>
        </p:spPr>
        <p:txBody>
          <a:bodyPr lIns="72000" rIns="72000" anchor="ctr"/>
          <a:lstStyle/>
          <a:p>
            <a:pPr marL="285750" indent="-285750" defTabSz="957824" fontAlgn="auto">
              <a:spcBef>
                <a:spcPts val="0"/>
              </a:spcBef>
              <a:spcAft>
                <a:spcPts val="0"/>
              </a:spcAft>
              <a:buFont typeface="Arial" pitchFamily="34" charset="0"/>
              <a:buChar char="•"/>
            </a:pPr>
            <a:r>
              <a:rPr lang="en-GB" sz="1800" dirty="0" smtClean="0">
                <a:solidFill>
                  <a:srgbClr val="50534D"/>
                </a:solidFill>
                <a:latin typeface="Arial"/>
                <a:cs typeface="+mn-cs"/>
              </a:rPr>
              <a:t>Greater Global Interconnectedness Erodes Diversification Benefits</a:t>
            </a:r>
            <a:endParaRPr lang="en-GB" sz="1800" dirty="0">
              <a:solidFill>
                <a:srgbClr val="50534D"/>
              </a:solidFill>
              <a:latin typeface="Arial"/>
              <a:cs typeface="+mn-cs"/>
            </a:endParaRPr>
          </a:p>
        </p:txBody>
      </p:sp>
      <p:sp>
        <p:nvSpPr>
          <p:cNvPr id="9" name="Rectangle 9"/>
          <p:cNvSpPr>
            <a:spLocks noChangeArrowheads="1"/>
          </p:cNvSpPr>
          <p:nvPr/>
        </p:nvSpPr>
        <p:spPr bwMode="auto">
          <a:xfrm>
            <a:off x="446315" y="5114348"/>
            <a:ext cx="3746872" cy="769938"/>
          </a:xfrm>
          <a:prstGeom prst="rect">
            <a:avLst/>
          </a:prstGeom>
          <a:solidFill>
            <a:srgbClr val="C0C0C0"/>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72000" rIns="72000" anchor="ctr"/>
          <a:lstStyle/>
          <a:p>
            <a:pPr algn="ctr" defTabSz="957824" fontAlgn="auto">
              <a:spcBef>
                <a:spcPts val="0"/>
              </a:spcBef>
              <a:spcAft>
                <a:spcPts val="0"/>
              </a:spcAft>
            </a:pPr>
            <a:r>
              <a:rPr lang="en-GB" sz="1800" dirty="0" smtClean="0">
                <a:solidFill>
                  <a:srgbClr val="50534D"/>
                </a:solidFill>
                <a:latin typeface="Arial"/>
                <a:cs typeface="+mn-cs"/>
              </a:rPr>
              <a:t>Access to Emerging Market Growth</a:t>
            </a:r>
            <a:endParaRPr lang="en-GB" sz="1800" dirty="0">
              <a:solidFill>
                <a:srgbClr val="50534D"/>
              </a:solidFill>
              <a:latin typeface="Arial"/>
              <a:cs typeface="+mn-cs"/>
            </a:endParaRPr>
          </a:p>
        </p:txBody>
      </p:sp>
      <p:sp>
        <p:nvSpPr>
          <p:cNvPr id="10" name="Rectangle 10"/>
          <p:cNvSpPr>
            <a:spLocks noChangeArrowheads="1"/>
          </p:cNvSpPr>
          <p:nvPr/>
        </p:nvSpPr>
        <p:spPr bwMode="auto">
          <a:xfrm>
            <a:off x="467544" y="3773084"/>
            <a:ext cx="3746872" cy="522288"/>
          </a:xfrm>
          <a:prstGeom prst="rect">
            <a:avLst/>
          </a:prstGeom>
          <a:solidFill>
            <a:srgbClr val="C0C0C0"/>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72000" rIns="72000" anchor="ctr"/>
          <a:lstStyle/>
          <a:p>
            <a:pPr algn="ctr" defTabSz="957824" fontAlgn="auto">
              <a:spcBef>
                <a:spcPts val="0"/>
              </a:spcBef>
              <a:spcAft>
                <a:spcPts val="0"/>
              </a:spcAft>
            </a:pPr>
            <a:r>
              <a:rPr lang="en-GB" sz="1800" dirty="0" smtClean="0">
                <a:solidFill>
                  <a:srgbClr val="50534D"/>
                </a:solidFill>
                <a:latin typeface="Arial"/>
                <a:cs typeface="+mn-cs"/>
              </a:rPr>
              <a:t>Availability of Tax-Efficient Structures</a:t>
            </a:r>
            <a:endParaRPr lang="en-GB" sz="1800" dirty="0">
              <a:solidFill>
                <a:srgbClr val="50534D"/>
              </a:solidFill>
              <a:latin typeface="Arial"/>
              <a:cs typeface="+mn-cs"/>
            </a:endParaRPr>
          </a:p>
        </p:txBody>
      </p:sp>
      <p:sp>
        <p:nvSpPr>
          <p:cNvPr id="11" name="Rectangle 11"/>
          <p:cNvSpPr>
            <a:spLocks noChangeArrowheads="1"/>
          </p:cNvSpPr>
          <p:nvPr/>
        </p:nvSpPr>
        <p:spPr bwMode="auto">
          <a:xfrm>
            <a:off x="467544" y="3085697"/>
            <a:ext cx="3746872" cy="520700"/>
          </a:xfrm>
          <a:prstGeom prst="rect">
            <a:avLst/>
          </a:prstGeom>
          <a:solidFill>
            <a:srgbClr val="C0C0C0"/>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72000" rIns="72000" anchor="ctr"/>
          <a:lstStyle/>
          <a:p>
            <a:pPr algn="ctr" defTabSz="957824" fontAlgn="auto">
              <a:spcBef>
                <a:spcPts val="0"/>
              </a:spcBef>
              <a:spcAft>
                <a:spcPts val="0"/>
              </a:spcAft>
            </a:pPr>
            <a:r>
              <a:rPr lang="en-GB" sz="1800" dirty="0">
                <a:solidFill>
                  <a:srgbClr val="50534D"/>
                </a:solidFill>
                <a:latin typeface="Arial"/>
                <a:cs typeface="+mn-cs"/>
              </a:rPr>
              <a:t>Diversification</a:t>
            </a:r>
          </a:p>
        </p:txBody>
      </p:sp>
      <p:sp>
        <p:nvSpPr>
          <p:cNvPr id="12" name="Rectangle 12"/>
          <p:cNvSpPr>
            <a:spLocks noChangeArrowheads="1"/>
          </p:cNvSpPr>
          <p:nvPr/>
        </p:nvSpPr>
        <p:spPr bwMode="auto">
          <a:xfrm>
            <a:off x="467544" y="2399897"/>
            <a:ext cx="3746872" cy="517525"/>
          </a:xfrm>
          <a:prstGeom prst="rect">
            <a:avLst/>
          </a:prstGeom>
          <a:solidFill>
            <a:srgbClr val="C0C0C0"/>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72000" rIns="72000" anchor="ctr"/>
          <a:lstStyle/>
          <a:p>
            <a:pPr algn="ctr" defTabSz="957824" fontAlgn="auto">
              <a:spcBef>
                <a:spcPts val="0"/>
              </a:spcBef>
              <a:spcAft>
                <a:spcPts val="0"/>
              </a:spcAft>
            </a:pPr>
            <a:r>
              <a:rPr lang="en-GB" sz="1800" dirty="0" smtClean="0">
                <a:solidFill>
                  <a:srgbClr val="50534D"/>
                </a:solidFill>
                <a:latin typeface="Arial"/>
                <a:cs typeface="+mn-cs"/>
              </a:rPr>
              <a:t>Greater Variety of Potential Risk-Return Strategies</a:t>
            </a:r>
            <a:endParaRPr lang="en-GB" sz="1800" dirty="0">
              <a:solidFill>
                <a:srgbClr val="50534D"/>
              </a:solidFill>
              <a:latin typeface="Arial"/>
              <a:cs typeface="+mn-cs"/>
            </a:endParaRPr>
          </a:p>
        </p:txBody>
      </p:sp>
      <p:sp>
        <p:nvSpPr>
          <p:cNvPr id="13" name="Rectangle 12"/>
          <p:cNvSpPr>
            <a:spLocks noChangeArrowheads="1"/>
          </p:cNvSpPr>
          <p:nvPr/>
        </p:nvSpPr>
        <p:spPr bwMode="auto">
          <a:xfrm>
            <a:off x="467544" y="1715684"/>
            <a:ext cx="3746872" cy="517525"/>
          </a:xfrm>
          <a:prstGeom prst="rect">
            <a:avLst/>
          </a:prstGeom>
          <a:solidFill>
            <a:srgbClr val="C0C0C0"/>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72000" rIns="72000" anchor="ctr"/>
          <a:lstStyle/>
          <a:p>
            <a:pPr algn="ctr" defTabSz="957824" fontAlgn="auto">
              <a:spcBef>
                <a:spcPts val="0"/>
              </a:spcBef>
              <a:spcAft>
                <a:spcPts val="0"/>
              </a:spcAft>
            </a:pPr>
            <a:r>
              <a:rPr lang="en-GB" sz="1800" dirty="0" smtClean="0">
                <a:solidFill>
                  <a:srgbClr val="50534D"/>
                </a:solidFill>
                <a:latin typeface="Arial"/>
                <a:cs typeface="+mn-cs"/>
              </a:rPr>
              <a:t>Larger Investment Universe</a:t>
            </a:r>
            <a:endParaRPr lang="en-GB" sz="1800" dirty="0">
              <a:solidFill>
                <a:srgbClr val="50534D"/>
              </a:solidFill>
              <a:latin typeface="Arial"/>
              <a:cs typeface="+mn-cs"/>
            </a:endParaRPr>
          </a:p>
        </p:txBody>
      </p:sp>
      <p:sp>
        <p:nvSpPr>
          <p:cNvPr id="15" name="Title 1"/>
          <p:cNvSpPr txBox="1">
            <a:spLocks/>
          </p:cNvSpPr>
          <p:nvPr/>
        </p:nvSpPr>
        <p:spPr>
          <a:xfrm>
            <a:off x="685800" y="304800"/>
            <a:ext cx="7700962" cy="904875"/>
          </a:xfrm>
          <a:prstGeom prst="rect">
            <a:avLst/>
          </a:prstGeom>
        </p:spPr>
        <p:txBody>
          <a:bodyPr vert="horz" lIns="0" tIns="0" rIns="0" bIns="0" rtlCol="0" anchor="t" anchorCtr="0">
            <a:noAutofit/>
          </a:bodyPr>
          <a:lstStyle>
            <a:lvl1pPr algn="l" defTabSz="957824" rtl="0" eaLnBrk="1" latinLnBrk="0" hangingPunct="1">
              <a:lnSpc>
                <a:spcPct val="100000"/>
              </a:lnSpc>
              <a:spcBef>
                <a:spcPct val="0"/>
              </a:spcBef>
              <a:buNone/>
              <a:defRPr sz="2400" b="0" kern="1200" baseline="0">
                <a:solidFill>
                  <a:srgbClr val="00245D"/>
                </a:solidFill>
                <a:latin typeface="+mj-lt"/>
                <a:ea typeface="+mj-ea"/>
                <a:cs typeface="Arial" pitchFamily="34" charset="0"/>
              </a:defRPr>
            </a:lvl1pPr>
          </a:lstStyle>
          <a:p>
            <a:pPr fontAlgn="auto">
              <a:spcAft>
                <a:spcPts val="0"/>
              </a:spcAft>
            </a:pPr>
            <a:r>
              <a:rPr lang="en-US" dirty="0" smtClean="0"/>
              <a:t>Cross Border Investment – Rationale and Challenges</a:t>
            </a:r>
            <a:br>
              <a:rPr lang="en-US" dirty="0" smtClean="0"/>
            </a:br>
            <a:endParaRPr lang="en-US" sz="1800" dirty="0">
              <a:solidFill>
                <a:srgbClr val="78A22F"/>
              </a:solidFill>
            </a:endParaRPr>
          </a:p>
        </p:txBody>
      </p:sp>
      <p:sp>
        <p:nvSpPr>
          <p:cNvPr id="17" name="TextBox 16"/>
          <p:cNvSpPr txBox="1"/>
          <p:nvPr/>
        </p:nvSpPr>
        <p:spPr>
          <a:xfrm>
            <a:off x="467544" y="1139647"/>
            <a:ext cx="3746872" cy="400110"/>
          </a:xfrm>
          <a:prstGeom prst="rect">
            <a:avLst/>
          </a:prstGeom>
          <a:solidFill>
            <a:schemeClr val="accent2"/>
          </a:solidFill>
        </p:spPr>
        <p:txBody>
          <a:bodyPr wrap="square" rtlCol="0">
            <a:spAutoFit/>
          </a:bodyPr>
          <a:lstStyle/>
          <a:p>
            <a:pPr algn="ctr" fontAlgn="auto">
              <a:spcBef>
                <a:spcPts val="0"/>
              </a:spcBef>
              <a:spcAft>
                <a:spcPts val="0"/>
              </a:spcAft>
            </a:pPr>
            <a:r>
              <a:rPr lang="en-US" sz="2000" b="1" dirty="0" smtClean="0">
                <a:solidFill>
                  <a:srgbClr val="FFFFFF"/>
                </a:solidFill>
                <a:latin typeface="Arial"/>
                <a:cs typeface="+mn-cs"/>
              </a:rPr>
              <a:t>Rationale</a:t>
            </a:r>
            <a:endParaRPr lang="en-US" sz="2000" b="1" dirty="0">
              <a:solidFill>
                <a:srgbClr val="FFFFFF"/>
              </a:solidFill>
              <a:latin typeface="Arial"/>
              <a:cs typeface="+mn-cs"/>
            </a:endParaRPr>
          </a:p>
        </p:txBody>
      </p:sp>
      <p:sp>
        <p:nvSpPr>
          <p:cNvPr id="18" name="TextBox 17"/>
          <p:cNvSpPr txBox="1"/>
          <p:nvPr/>
        </p:nvSpPr>
        <p:spPr>
          <a:xfrm>
            <a:off x="4462190" y="1139647"/>
            <a:ext cx="4502298" cy="400110"/>
          </a:xfrm>
          <a:prstGeom prst="rect">
            <a:avLst/>
          </a:prstGeom>
          <a:solidFill>
            <a:schemeClr val="accent2"/>
          </a:solidFill>
        </p:spPr>
        <p:txBody>
          <a:bodyPr wrap="square" rtlCol="0">
            <a:spAutoFit/>
          </a:bodyPr>
          <a:lstStyle/>
          <a:p>
            <a:pPr algn="ctr" fontAlgn="auto">
              <a:spcBef>
                <a:spcPts val="0"/>
              </a:spcBef>
              <a:spcAft>
                <a:spcPts val="0"/>
              </a:spcAft>
            </a:pPr>
            <a:r>
              <a:rPr lang="en-US" sz="2000" b="1" dirty="0" smtClean="0">
                <a:solidFill>
                  <a:srgbClr val="FFFFFF"/>
                </a:solidFill>
                <a:latin typeface="Arial"/>
                <a:cs typeface="+mn-cs"/>
              </a:rPr>
              <a:t>Challenges</a:t>
            </a:r>
            <a:endParaRPr lang="en-US" sz="2000" b="1" dirty="0">
              <a:solidFill>
                <a:srgbClr val="FFFFFF"/>
              </a:solidFill>
              <a:latin typeface="Arial"/>
              <a:cs typeface="+mn-cs"/>
            </a:endParaRPr>
          </a:p>
        </p:txBody>
      </p:sp>
      <p:sp>
        <p:nvSpPr>
          <p:cNvPr id="16" name="Rectangle 9"/>
          <p:cNvSpPr>
            <a:spLocks noChangeArrowheads="1"/>
          </p:cNvSpPr>
          <p:nvPr/>
        </p:nvSpPr>
        <p:spPr bwMode="auto">
          <a:xfrm>
            <a:off x="446315" y="4441248"/>
            <a:ext cx="3746872" cy="520700"/>
          </a:xfrm>
          <a:prstGeom prst="rect">
            <a:avLst/>
          </a:prstGeom>
          <a:solidFill>
            <a:srgbClr val="C0C0C0"/>
          </a:solidFill>
          <a:ln>
            <a:noFill/>
          </a:ln>
          <a:extLst>
            <a:ext uri="{91240B29-F687-4F45-9708-019B960494DF}">
              <a14:hiddenLine xmlns:a14="http://schemas.microsoft.com/office/drawing/2010/main" w="6350" algn="ctr">
                <a:solidFill>
                  <a:srgbClr val="000000"/>
                </a:solidFill>
                <a:miter lim="800000"/>
                <a:headEnd/>
                <a:tailEnd/>
              </a14:hiddenLine>
            </a:ext>
          </a:extLst>
        </p:spPr>
        <p:txBody>
          <a:bodyPr lIns="72000" rIns="72000" anchor="ctr"/>
          <a:lstStyle/>
          <a:p>
            <a:pPr algn="ctr" defTabSz="957824" fontAlgn="auto">
              <a:spcBef>
                <a:spcPts val="0"/>
              </a:spcBef>
              <a:spcAft>
                <a:spcPts val="0"/>
              </a:spcAft>
            </a:pPr>
            <a:r>
              <a:rPr lang="en-GB" sz="1800" dirty="0" smtClean="0">
                <a:solidFill>
                  <a:srgbClr val="50534D"/>
                </a:solidFill>
                <a:latin typeface="Arial"/>
                <a:cs typeface="+mn-cs"/>
              </a:rPr>
              <a:t>More Opportunities to Out-perform Domestic Market </a:t>
            </a:r>
            <a:endParaRPr lang="en-GB" sz="1800" dirty="0">
              <a:solidFill>
                <a:srgbClr val="50534D"/>
              </a:solidFill>
              <a:latin typeface="Arial"/>
              <a:cs typeface="+mn-cs"/>
            </a:endParaRPr>
          </a:p>
        </p:txBody>
      </p:sp>
    </p:spTree>
    <p:extLst>
      <p:ext uri="{BB962C8B-B14F-4D97-AF65-F5344CB8AC3E}">
        <p14:creationId xmlns:p14="http://schemas.microsoft.com/office/powerpoint/2010/main" val="157736191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5" name="Freeform 227"/>
          <p:cNvSpPr>
            <a:spLocks/>
          </p:cNvSpPr>
          <p:nvPr/>
        </p:nvSpPr>
        <p:spPr bwMode="auto">
          <a:xfrm>
            <a:off x="8845550" y="4357688"/>
            <a:ext cx="47625" cy="25400"/>
          </a:xfrm>
          <a:custGeom>
            <a:avLst/>
            <a:gdLst>
              <a:gd name="T0" fmla="*/ 2147483647 w 30"/>
              <a:gd name="T1" fmla="*/ 2147483647 h 16"/>
              <a:gd name="T2" fmla="*/ 2147483647 w 30"/>
              <a:gd name="T3" fmla="*/ 2147483647 h 16"/>
              <a:gd name="T4" fmla="*/ 2147483647 w 30"/>
              <a:gd name="T5" fmla="*/ 2147483647 h 16"/>
              <a:gd name="T6" fmla="*/ 2147483647 w 30"/>
              <a:gd name="T7" fmla="*/ 2147483647 h 16"/>
              <a:gd name="T8" fmla="*/ 2147483647 w 30"/>
              <a:gd name="T9" fmla="*/ 2147483647 h 16"/>
              <a:gd name="T10" fmla="*/ 2147483647 w 30"/>
              <a:gd name="T11" fmla="*/ 2147483647 h 16"/>
              <a:gd name="T12" fmla="*/ 0 w 30"/>
              <a:gd name="T13" fmla="*/ 2147483647 h 16"/>
              <a:gd name="T14" fmla="*/ 0 w 30"/>
              <a:gd name="T15" fmla="*/ 2147483647 h 16"/>
              <a:gd name="T16" fmla="*/ 2147483647 w 30"/>
              <a:gd name="T17" fmla="*/ 2147483647 h 16"/>
              <a:gd name="T18" fmla="*/ 2147483647 w 30"/>
              <a:gd name="T19" fmla="*/ 2147483647 h 16"/>
              <a:gd name="T20" fmla="*/ 2147483647 w 30"/>
              <a:gd name="T21" fmla="*/ 0 h 16"/>
              <a:gd name="T22" fmla="*/ 2147483647 w 30"/>
              <a:gd name="T23" fmla="*/ 0 h 16"/>
              <a:gd name="T24" fmla="*/ 2147483647 w 30"/>
              <a:gd name="T25" fmla="*/ 0 h 16"/>
              <a:gd name="T26" fmla="*/ 2147483647 w 30"/>
              <a:gd name="T27" fmla="*/ 2147483647 h 16"/>
              <a:gd name="T28" fmla="*/ 2147483647 w 30"/>
              <a:gd name="T29" fmla="*/ 2147483647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0"/>
              <a:gd name="T46" fmla="*/ 0 h 16"/>
              <a:gd name="T47" fmla="*/ 30 w 30"/>
              <a:gd name="T48" fmla="*/ 16 h 1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0" h="16">
                <a:moveTo>
                  <a:pt x="28" y="4"/>
                </a:moveTo>
                <a:lnTo>
                  <a:pt x="24" y="8"/>
                </a:lnTo>
                <a:lnTo>
                  <a:pt x="20" y="12"/>
                </a:lnTo>
                <a:lnTo>
                  <a:pt x="12" y="14"/>
                </a:lnTo>
                <a:lnTo>
                  <a:pt x="6" y="16"/>
                </a:lnTo>
                <a:lnTo>
                  <a:pt x="2" y="14"/>
                </a:lnTo>
                <a:lnTo>
                  <a:pt x="0" y="12"/>
                </a:lnTo>
                <a:lnTo>
                  <a:pt x="0" y="8"/>
                </a:lnTo>
                <a:lnTo>
                  <a:pt x="2" y="6"/>
                </a:lnTo>
                <a:lnTo>
                  <a:pt x="8" y="2"/>
                </a:lnTo>
                <a:lnTo>
                  <a:pt x="16" y="0"/>
                </a:lnTo>
                <a:lnTo>
                  <a:pt x="24" y="0"/>
                </a:lnTo>
                <a:lnTo>
                  <a:pt x="28" y="0"/>
                </a:lnTo>
                <a:lnTo>
                  <a:pt x="30" y="2"/>
                </a:lnTo>
                <a:lnTo>
                  <a:pt x="28" y="4"/>
                </a:lnTo>
                <a:close/>
              </a:path>
            </a:pathLst>
          </a:custGeom>
          <a:solidFill>
            <a:srgbClr val="C0C0C0"/>
          </a:solidFill>
          <a:ln w="12700" cmpd="sng">
            <a:solidFill>
              <a:schemeClr val="bg1"/>
            </a:solidFill>
            <a:prstDash val="solid"/>
            <a:round/>
            <a:headEnd/>
            <a:tailEnd/>
          </a:ln>
        </p:spPr>
        <p:txBody>
          <a:bodyPr/>
          <a:lstStyle/>
          <a:p>
            <a:pPr defTabSz="957824" fontAlgn="auto">
              <a:spcBef>
                <a:spcPts val="0"/>
              </a:spcBef>
              <a:spcAft>
                <a:spcPts val="0"/>
              </a:spcAft>
            </a:pPr>
            <a:endParaRPr lang="en-US" sz="1900">
              <a:solidFill>
                <a:srgbClr val="50534D"/>
              </a:solidFill>
              <a:latin typeface="Arial"/>
              <a:cs typeface="+mn-cs"/>
            </a:endParaRPr>
          </a:p>
        </p:txBody>
      </p:sp>
      <p:sp>
        <p:nvSpPr>
          <p:cNvPr id="43263" name="Rectangle 290"/>
          <p:cNvSpPr>
            <a:spLocks noGrp="1" noChangeArrowheads="1"/>
          </p:cNvSpPr>
          <p:nvPr>
            <p:ph type="title"/>
          </p:nvPr>
        </p:nvSpPr>
        <p:spPr/>
        <p:txBody>
          <a:bodyPr/>
          <a:lstStyle/>
          <a:p>
            <a:pPr defTabSz="1019175" eaLnBrk="1" hangingPunct="1"/>
            <a:r>
              <a:rPr lang="en-GB" dirty="0" smtClean="0"/>
              <a:t>Real Estate Transparency Index 2012</a:t>
            </a:r>
            <a:br>
              <a:rPr lang="en-GB" dirty="0" smtClean="0"/>
            </a:br>
            <a:r>
              <a:rPr lang="en-GB" sz="1800" dirty="0" smtClean="0">
                <a:solidFill>
                  <a:schemeClr val="accent1"/>
                </a:solidFill>
              </a:rPr>
              <a:t>Back on Track – Significant Improvements Since 2010</a:t>
            </a:r>
            <a:endParaRPr lang="en-US" sz="1800" dirty="0" smtClean="0">
              <a:solidFill>
                <a:schemeClr val="accent1"/>
              </a:solidFill>
            </a:endParaRPr>
          </a:p>
        </p:txBody>
      </p:sp>
      <p:sp>
        <p:nvSpPr>
          <p:cNvPr id="43264" name="Text Box 291"/>
          <p:cNvSpPr txBox="1">
            <a:spLocks noChangeArrowheads="1"/>
          </p:cNvSpPr>
          <p:nvPr/>
        </p:nvSpPr>
        <p:spPr bwMode="auto">
          <a:xfrm>
            <a:off x="711200" y="5945188"/>
            <a:ext cx="3535363" cy="21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type="none" w="sm" len="sm"/>
                <a:tailEnd type="none" w="sm" len="sm"/>
              </a14:hiddenLine>
            </a:ext>
          </a:extLst>
        </p:spPr>
        <p:txBody>
          <a:bodyPr wrap="none">
            <a:spAutoFit/>
          </a:bodyPr>
          <a:lstStyle>
            <a:lvl1pPr eaLnBrk="0" hangingPunct="0">
              <a:defRPr sz="1000">
                <a:solidFill>
                  <a:schemeClr val="tx1"/>
                </a:solidFill>
                <a:latin typeface="Arial" pitchFamily="34" charset="0"/>
              </a:defRPr>
            </a:lvl1pPr>
            <a:lvl2pPr marL="742950" indent="-285750" eaLnBrk="0" hangingPunct="0">
              <a:defRPr sz="1000">
                <a:solidFill>
                  <a:schemeClr val="tx1"/>
                </a:solidFill>
                <a:latin typeface="Arial" pitchFamily="34" charset="0"/>
              </a:defRPr>
            </a:lvl2pPr>
            <a:lvl3pPr marL="1143000" indent="-228600" eaLnBrk="0" hangingPunct="0">
              <a:defRPr sz="1000">
                <a:solidFill>
                  <a:schemeClr val="tx1"/>
                </a:solidFill>
                <a:latin typeface="Arial" pitchFamily="34" charset="0"/>
              </a:defRPr>
            </a:lvl3pPr>
            <a:lvl4pPr marL="1600200" indent="-228600" eaLnBrk="0" hangingPunct="0">
              <a:defRPr sz="1000">
                <a:solidFill>
                  <a:schemeClr val="tx1"/>
                </a:solidFill>
                <a:latin typeface="Arial" pitchFamily="34" charset="0"/>
              </a:defRPr>
            </a:lvl4pPr>
            <a:lvl5pPr marL="2057400" indent="-228600" eaLnBrk="0" hangingPunct="0">
              <a:defRPr sz="1000">
                <a:solidFill>
                  <a:schemeClr val="tx1"/>
                </a:solidFill>
                <a:latin typeface="Arial" pitchFamily="34" charset="0"/>
              </a:defRPr>
            </a:lvl5pPr>
            <a:lvl6pPr marL="2514600" indent="-228600" eaLnBrk="0" fontAlgn="base" hangingPunct="0">
              <a:spcBef>
                <a:spcPct val="0"/>
              </a:spcBef>
              <a:spcAft>
                <a:spcPct val="0"/>
              </a:spcAft>
              <a:defRPr sz="1000">
                <a:solidFill>
                  <a:schemeClr val="tx1"/>
                </a:solidFill>
                <a:latin typeface="Arial" pitchFamily="34" charset="0"/>
              </a:defRPr>
            </a:lvl6pPr>
            <a:lvl7pPr marL="2971800" indent="-228600" eaLnBrk="0" fontAlgn="base" hangingPunct="0">
              <a:spcBef>
                <a:spcPct val="0"/>
              </a:spcBef>
              <a:spcAft>
                <a:spcPct val="0"/>
              </a:spcAft>
              <a:defRPr sz="1000">
                <a:solidFill>
                  <a:schemeClr val="tx1"/>
                </a:solidFill>
                <a:latin typeface="Arial" pitchFamily="34" charset="0"/>
              </a:defRPr>
            </a:lvl7pPr>
            <a:lvl8pPr marL="3429000" indent="-228600" eaLnBrk="0" fontAlgn="base" hangingPunct="0">
              <a:spcBef>
                <a:spcPct val="0"/>
              </a:spcBef>
              <a:spcAft>
                <a:spcPct val="0"/>
              </a:spcAft>
              <a:defRPr sz="1000">
                <a:solidFill>
                  <a:schemeClr val="tx1"/>
                </a:solidFill>
                <a:latin typeface="Arial" pitchFamily="34" charset="0"/>
              </a:defRPr>
            </a:lvl8pPr>
            <a:lvl9pPr marL="3886200" indent="-228600" eaLnBrk="0" fontAlgn="base" hangingPunct="0">
              <a:spcBef>
                <a:spcPct val="0"/>
              </a:spcBef>
              <a:spcAft>
                <a:spcPct val="0"/>
              </a:spcAft>
              <a:defRPr sz="1000">
                <a:solidFill>
                  <a:schemeClr val="tx1"/>
                </a:solidFill>
                <a:latin typeface="Arial" pitchFamily="34" charset="0"/>
              </a:defRPr>
            </a:lvl9pPr>
          </a:lstStyle>
          <a:p>
            <a:pPr defTabSz="957824" eaLnBrk="1" fontAlgn="auto" hangingPunct="1">
              <a:spcBef>
                <a:spcPts val="0"/>
              </a:spcBef>
              <a:spcAft>
                <a:spcPts val="0"/>
              </a:spcAft>
            </a:pPr>
            <a:r>
              <a:rPr lang="en-GB" sz="800">
                <a:solidFill>
                  <a:srgbClr val="50534D"/>
                </a:solidFill>
                <a:cs typeface="+mn-cs"/>
              </a:rPr>
              <a:t>Source: Jones Lang LaSalle Global Real Estate Transparency Index 2010</a:t>
            </a:r>
          </a:p>
        </p:txBody>
      </p:sp>
      <p:sp>
        <p:nvSpPr>
          <p:cNvPr id="288" name="Freeform 34"/>
          <p:cNvSpPr>
            <a:spLocks/>
          </p:cNvSpPr>
          <p:nvPr/>
        </p:nvSpPr>
        <p:spPr bwMode="auto">
          <a:xfrm>
            <a:off x="2028825" y="3490913"/>
            <a:ext cx="361950" cy="346075"/>
          </a:xfrm>
          <a:custGeom>
            <a:avLst/>
            <a:gdLst>
              <a:gd name="T0" fmla="*/ 554434375 w 228"/>
              <a:gd name="T1" fmla="*/ 186491563 h 218"/>
              <a:gd name="T2" fmla="*/ 539313438 w 228"/>
              <a:gd name="T3" fmla="*/ 226814063 h 218"/>
              <a:gd name="T4" fmla="*/ 509071563 w 228"/>
              <a:gd name="T5" fmla="*/ 297378438 h 218"/>
              <a:gd name="T6" fmla="*/ 529232813 w 228"/>
              <a:gd name="T7" fmla="*/ 322580000 h 218"/>
              <a:gd name="T8" fmla="*/ 519152188 w 228"/>
              <a:gd name="T9" fmla="*/ 362902500 h 218"/>
              <a:gd name="T10" fmla="*/ 458668438 w 228"/>
              <a:gd name="T11" fmla="*/ 393144375 h 218"/>
              <a:gd name="T12" fmla="*/ 403225000 w 228"/>
              <a:gd name="T13" fmla="*/ 398184688 h 218"/>
              <a:gd name="T14" fmla="*/ 383063750 w 228"/>
              <a:gd name="T15" fmla="*/ 433466875 h 218"/>
              <a:gd name="T16" fmla="*/ 408265313 w 228"/>
              <a:gd name="T17" fmla="*/ 473789375 h 218"/>
              <a:gd name="T18" fmla="*/ 332660625 w 228"/>
              <a:gd name="T19" fmla="*/ 539313438 h 218"/>
              <a:gd name="T20" fmla="*/ 272176875 w 228"/>
              <a:gd name="T21" fmla="*/ 549394063 h 218"/>
              <a:gd name="T22" fmla="*/ 252015625 w 228"/>
              <a:gd name="T23" fmla="*/ 498990938 h 218"/>
              <a:gd name="T24" fmla="*/ 231854375 w 228"/>
              <a:gd name="T25" fmla="*/ 448587813 h 218"/>
              <a:gd name="T26" fmla="*/ 241935000 w 228"/>
              <a:gd name="T27" fmla="*/ 423386250 h 218"/>
              <a:gd name="T28" fmla="*/ 231854375 w 228"/>
              <a:gd name="T29" fmla="*/ 393144375 h 218"/>
              <a:gd name="T30" fmla="*/ 221773750 w 228"/>
              <a:gd name="T31" fmla="*/ 347781563 h 218"/>
              <a:gd name="T32" fmla="*/ 226814063 w 228"/>
              <a:gd name="T33" fmla="*/ 277217188 h 218"/>
              <a:gd name="T34" fmla="*/ 176410938 w 228"/>
              <a:gd name="T35" fmla="*/ 287297813 h 218"/>
              <a:gd name="T36" fmla="*/ 136088438 w 228"/>
              <a:gd name="T37" fmla="*/ 267136563 h 218"/>
              <a:gd name="T38" fmla="*/ 65524063 w 228"/>
              <a:gd name="T39" fmla="*/ 241935000 h 218"/>
              <a:gd name="T40" fmla="*/ 30241875 w 228"/>
              <a:gd name="T41" fmla="*/ 221773750 h 218"/>
              <a:gd name="T42" fmla="*/ 40322500 w 228"/>
              <a:gd name="T43" fmla="*/ 186491563 h 218"/>
              <a:gd name="T44" fmla="*/ 20161250 w 228"/>
              <a:gd name="T45" fmla="*/ 151209375 h 218"/>
              <a:gd name="T46" fmla="*/ 0 w 228"/>
              <a:gd name="T47" fmla="*/ 115927188 h 218"/>
              <a:gd name="T48" fmla="*/ 45362813 w 228"/>
              <a:gd name="T49" fmla="*/ 40322500 h 218"/>
              <a:gd name="T50" fmla="*/ 80645000 w 228"/>
              <a:gd name="T51" fmla="*/ 40322500 h 218"/>
              <a:gd name="T52" fmla="*/ 65524063 w 228"/>
              <a:gd name="T53" fmla="*/ 75604688 h 218"/>
              <a:gd name="T54" fmla="*/ 75604688 w 228"/>
              <a:gd name="T55" fmla="*/ 126007813 h 218"/>
              <a:gd name="T56" fmla="*/ 100806250 w 228"/>
              <a:gd name="T57" fmla="*/ 115927188 h 218"/>
              <a:gd name="T58" fmla="*/ 95765938 w 228"/>
              <a:gd name="T59" fmla="*/ 80645000 h 218"/>
              <a:gd name="T60" fmla="*/ 85685313 w 228"/>
              <a:gd name="T61" fmla="*/ 50403125 h 218"/>
              <a:gd name="T62" fmla="*/ 136088438 w 228"/>
              <a:gd name="T63" fmla="*/ 10080625 h 218"/>
              <a:gd name="T64" fmla="*/ 176410938 w 228"/>
              <a:gd name="T65" fmla="*/ 10080625 h 218"/>
              <a:gd name="T66" fmla="*/ 221773750 w 228"/>
              <a:gd name="T67" fmla="*/ 30241875 h 218"/>
              <a:gd name="T68" fmla="*/ 287297813 w 228"/>
              <a:gd name="T69" fmla="*/ 55443438 h 218"/>
              <a:gd name="T70" fmla="*/ 337700938 w 228"/>
              <a:gd name="T71" fmla="*/ 70564375 h 218"/>
              <a:gd name="T72" fmla="*/ 438507188 w 228"/>
              <a:gd name="T73" fmla="*/ 50403125 h 218"/>
              <a:gd name="T74" fmla="*/ 468749063 w 228"/>
              <a:gd name="T75" fmla="*/ 45362813 h 218"/>
              <a:gd name="T76" fmla="*/ 468749063 w 228"/>
              <a:gd name="T77" fmla="*/ 90725625 h 218"/>
              <a:gd name="T78" fmla="*/ 514111875 w 228"/>
              <a:gd name="T79" fmla="*/ 100806250 h 218"/>
              <a:gd name="T80" fmla="*/ 529232813 w 228"/>
              <a:gd name="T81" fmla="*/ 136088438 h 218"/>
              <a:gd name="T82" fmla="*/ 549394063 w 228"/>
              <a:gd name="T83" fmla="*/ 146169063 h 218"/>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28" h="218">
                <a:moveTo>
                  <a:pt x="228" y="60"/>
                </a:moveTo>
                <a:lnTo>
                  <a:pt x="224" y="68"/>
                </a:lnTo>
                <a:lnTo>
                  <a:pt x="220" y="74"/>
                </a:lnTo>
                <a:lnTo>
                  <a:pt x="214" y="78"/>
                </a:lnTo>
                <a:lnTo>
                  <a:pt x="212" y="84"/>
                </a:lnTo>
                <a:lnTo>
                  <a:pt x="214" y="90"/>
                </a:lnTo>
                <a:lnTo>
                  <a:pt x="220" y="94"/>
                </a:lnTo>
                <a:lnTo>
                  <a:pt x="202" y="104"/>
                </a:lnTo>
                <a:lnTo>
                  <a:pt x="202" y="118"/>
                </a:lnTo>
                <a:lnTo>
                  <a:pt x="204" y="122"/>
                </a:lnTo>
                <a:lnTo>
                  <a:pt x="206" y="124"/>
                </a:lnTo>
                <a:lnTo>
                  <a:pt x="210" y="128"/>
                </a:lnTo>
                <a:lnTo>
                  <a:pt x="210" y="132"/>
                </a:lnTo>
                <a:lnTo>
                  <a:pt x="210" y="138"/>
                </a:lnTo>
                <a:lnTo>
                  <a:pt x="206" y="144"/>
                </a:lnTo>
                <a:lnTo>
                  <a:pt x="202" y="146"/>
                </a:lnTo>
                <a:lnTo>
                  <a:pt x="196" y="150"/>
                </a:lnTo>
                <a:lnTo>
                  <a:pt x="182" y="156"/>
                </a:lnTo>
                <a:lnTo>
                  <a:pt x="178" y="160"/>
                </a:lnTo>
                <a:lnTo>
                  <a:pt x="174" y="164"/>
                </a:lnTo>
                <a:lnTo>
                  <a:pt x="160" y="158"/>
                </a:lnTo>
                <a:lnTo>
                  <a:pt x="154" y="154"/>
                </a:lnTo>
                <a:lnTo>
                  <a:pt x="144" y="152"/>
                </a:lnTo>
                <a:lnTo>
                  <a:pt x="152" y="172"/>
                </a:lnTo>
                <a:lnTo>
                  <a:pt x="156" y="182"/>
                </a:lnTo>
                <a:lnTo>
                  <a:pt x="158" y="184"/>
                </a:lnTo>
                <a:lnTo>
                  <a:pt x="162" y="188"/>
                </a:lnTo>
                <a:lnTo>
                  <a:pt x="156" y="198"/>
                </a:lnTo>
                <a:lnTo>
                  <a:pt x="144" y="208"/>
                </a:lnTo>
                <a:lnTo>
                  <a:pt x="132" y="214"/>
                </a:lnTo>
                <a:lnTo>
                  <a:pt x="124" y="218"/>
                </a:lnTo>
                <a:lnTo>
                  <a:pt x="116" y="218"/>
                </a:lnTo>
                <a:lnTo>
                  <a:pt x="108" y="218"/>
                </a:lnTo>
                <a:lnTo>
                  <a:pt x="104" y="216"/>
                </a:lnTo>
                <a:lnTo>
                  <a:pt x="102" y="212"/>
                </a:lnTo>
                <a:lnTo>
                  <a:pt x="100" y="198"/>
                </a:lnTo>
                <a:lnTo>
                  <a:pt x="96" y="188"/>
                </a:lnTo>
                <a:lnTo>
                  <a:pt x="92" y="182"/>
                </a:lnTo>
                <a:lnTo>
                  <a:pt x="92" y="178"/>
                </a:lnTo>
                <a:lnTo>
                  <a:pt x="92" y="174"/>
                </a:lnTo>
                <a:lnTo>
                  <a:pt x="94" y="172"/>
                </a:lnTo>
                <a:lnTo>
                  <a:pt x="96" y="168"/>
                </a:lnTo>
                <a:lnTo>
                  <a:pt x="96" y="166"/>
                </a:lnTo>
                <a:lnTo>
                  <a:pt x="94" y="160"/>
                </a:lnTo>
                <a:lnTo>
                  <a:pt x="92" y="156"/>
                </a:lnTo>
                <a:lnTo>
                  <a:pt x="88" y="152"/>
                </a:lnTo>
                <a:lnTo>
                  <a:pt x="86" y="146"/>
                </a:lnTo>
                <a:lnTo>
                  <a:pt x="88" y="138"/>
                </a:lnTo>
                <a:lnTo>
                  <a:pt x="90" y="128"/>
                </a:lnTo>
                <a:lnTo>
                  <a:pt x="98" y="110"/>
                </a:lnTo>
                <a:lnTo>
                  <a:pt x="90" y="110"/>
                </a:lnTo>
                <a:lnTo>
                  <a:pt x="84" y="112"/>
                </a:lnTo>
                <a:lnTo>
                  <a:pt x="78" y="114"/>
                </a:lnTo>
                <a:lnTo>
                  <a:pt x="70" y="114"/>
                </a:lnTo>
                <a:lnTo>
                  <a:pt x="64" y="114"/>
                </a:lnTo>
                <a:lnTo>
                  <a:pt x="58" y="110"/>
                </a:lnTo>
                <a:lnTo>
                  <a:pt x="54" y="106"/>
                </a:lnTo>
                <a:lnTo>
                  <a:pt x="52" y="100"/>
                </a:lnTo>
                <a:lnTo>
                  <a:pt x="40" y="98"/>
                </a:lnTo>
                <a:lnTo>
                  <a:pt x="26" y="96"/>
                </a:lnTo>
                <a:lnTo>
                  <a:pt x="20" y="94"/>
                </a:lnTo>
                <a:lnTo>
                  <a:pt x="16" y="92"/>
                </a:lnTo>
                <a:lnTo>
                  <a:pt x="12" y="88"/>
                </a:lnTo>
                <a:lnTo>
                  <a:pt x="10" y="84"/>
                </a:lnTo>
                <a:lnTo>
                  <a:pt x="12" y="80"/>
                </a:lnTo>
                <a:lnTo>
                  <a:pt x="16" y="74"/>
                </a:lnTo>
                <a:lnTo>
                  <a:pt x="14" y="68"/>
                </a:lnTo>
                <a:lnTo>
                  <a:pt x="10" y="64"/>
                </a:lnTo>
                <a:lnTo>
                  <a:pt x="8" y="60"/>
                </a:lnTo>
                <a:lnTo>
                  <a:pt x="6" y="54"/>
                </a:lnTo>
                <a:lnTo>
                  <a:pt x="2" y="52"/>
                </a:lnTo>
                <a:lnTo>
                  <a:pt x="0" y="46"/>
                </a:lnTo>
                <a:lnTo>
                  <a:pt x="2" y="38"/>
                </a:lnTo>
                <a:lnTo>
                  <a:pt x="6" y="30"/>
                </a:lnTo>
                <a:lnTo>
                  <a:pt x="18" y="16"/>
                </a:lnTo>
                <a:lnTo>
                  <a:pt x="28" y="6"/>
                </a:lnTo>
                <a:lnTo>
                  <a:pt x="30" y="12"/>
                </a:lnTo>
                <a:lnTo>
                  <a:pt x="32" y="16"/>
                </a:lnTo>
                <a:lnTo>
                  <a:pt x="32" y="20"/>
                </a:lnTo>
                <a:lnTo>
                  <a:pt x="30" y="24"/>
                </a:lnTo>
                <a:lnTo>
                  <a:pt x="26" y="30"/>
                </a:lnTo>
                <a:lnTo>
                  <a:pt x="26" y="36"/>
                </a:lnTo>
                <a:lnTo>
                  <a:pt x="26" y="46"/>
                </a:lnTo>
                <a:lnTo>
                  <a:pt x="30" y="50"/>
                </a:lnTo>
                <a:lnTo>
                  <a:pt x="32" y="50"/>
                </a:lnTo>
                <a:lnTo>
                  <a:pt x="36" y="48"/>
                </a:lnTo>
                <a:lnTo>
                  <a:pt x="40" y="46"/>
                </a:lnTo>
                <a:lnTo>
                  <a:pt x="42" y="40"/>
                </a:lnTo>
                <a:lnTo>
                  <a:pt x="40" y="36"/>
                </a:lnTo>
                <a:lnTo>
                  <a:pt x="38" y="32"/>
                </a:lnTo>
                <a:lnTo>
                  <a:pt x="34" y="28"/>
                </a:lnTo>
                <a:lnTo>
                  <a:pt x="32" y="24"/>
                </a:lnTo>
                <a:lnTo>
                  <a:pt x="34" y="20"/>
                </a:lnTo>
                <a:lnTo>
                  <a:pt x="36" y="16"/>
                </a:lnTo>
                <a:lnTo>
                  <a:pt x="46" y="10"/>
                </a:lnTo>
                <a:lnTo>
                  <a:pt x="54" y="4"/>
                </a:lnTo>
                <a:lnTo>
                  <a:pt x="62" y="0"/>
                </a:lnTo>
                <a:lnTo>
                  <a:pt x="66" y="4"/>
                </a:lnTo>
                <a:lnTo>
                  <a:pt x="70" y="4"/>
                </a:lnTo>
                <a:lnTo>
                  <a:pt x="74" y="6"/>
                </a:lnTo>
                <a:lnTo>
                  <a:pt x="80" y="6"/>
                </a:lnTo>
                <a:lnTo>
                  <a:pt x="88" y="12"/>
                </a:lnTo>
                <a:lnTo>
                  <a:pt x="94" y="18"/>
                </a:lnTo>
                <a:lnTo>
                  <a:pt x="100" y="20"/>
                </a:lnTo>
                <a:lnTo>
                  <a:pt x="114" y="22"/>
                </a:lnTo>
                <a:lnTo>
                  <a:pt x="122" y="22"/>
                </a:lnTo>
                <a:lnTo>
                  <a:pt x="128" y="26"/>
                </a:lnTo>
                <a:lnTo>
                  <a:pt x="134" y="28"/>
                </a:lnTo>
                <a:lnTo>
                  <a:pt x="140" y="30"/>
                </a:lnTo>
                <a:lnTo>
                  <a:pt x="156" y="26"/>
                </a:lnTo>
                <a:lnTo>
                  <a:pt x="174" y="20"/>
                </a:lnTo>
                <a:lnTo>
                  <a:pt x="186" y="16"/>
                </a:lnTo>
                <a:lnTo>
                  <a:pt x="188" y="16"/>
                </a:lnTo>
                <a:lnTo>
                  <a:pt x="186" y="18"/>
                </a:lnTo>
                <a:lnTo>
                  <a:pt x="182" y="24"/>
                </a:lnTo>
                <a:lnTo>
                  <a:pt x="182" y="28"/>
                </a:lnTo>
                <a:lnTo>
                  <a:pt x="186" y="36"/>
                </a:lnTo>
                <a:lnTo>
                  <a:pt x="192" y="34"/>
                </a:lnTo>
                <a:lnTo>
                  <a:pt x="196" y="36"/>
                </a:lnTo>
                <a:lnTo>
                  <a:pt x="204" y="40"/>
                </a:lnTo>
                <a:lnTo>
                  <a:pt x="208" y="42"/>
                </a:lnTo>
                <a:lnTo>
                  <a:pt x="210" y="48"/>
                </a:lnTo>
                <a:lnTo>
                  <a:pt x="210" y="54"/>
                </a:lnTo>
                <a:lnTo>
                  <a:pt x="206" y="60"/>
                </a:lnTo>
                <a:lnTo>
                  <a:pt x="214" y="58"/>
                </a:lnTo>
                <a:lnTo>
                  <a:pt x="218" y="58"/>
                </a:lnTo>
                <a:lnTo>
                  <a:pt x="222" y="60"/>
                </a:lnTo>
                <a:lnTo>
                  <a:pt x="228" y="60"/>
                </a:lnTo>
                <a:close/>
              </a:path>
            </a:pathLst>
          </a:custGeom>
          <a:solidFill>
            <a:srgbClr val="004758"/>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289" name="Freeform 70"/>
          <p:cNvSpPr>
            <a:spLocks/>
          </p:cNvSpPr>
          <p:nvPr/>
        </p:nvSpPr>
        <p:spPr bwMode="auto">
          <a:xfrm>
            <a:off x="6105525" y="2233613"/>
            <a:ext cx="822325" cy="314325"/>
          </a:xfrm>
          <a:custGeom>
            <a:avLst/>
            <a:gdLst>
              <a:gd name="T0" fmla="*/ 6350 w 518"/>
              <a:gd name="T1" fmla="*/ 95250 h 198"/>
              <a:gd name="T2" fmla="*/ 22225 w 518"/>
              <a:gd name="T3" fmla="*/ 107950 h 198"/>
              <a:gd name="T4" fmla="*/ 57150 w 518"/>
              <a:gd name="T5" fmla="*/ 120650 h 198"/>
              <a:gd name="T6" fmla="*/ 82550 w 518"/>
              <a:gd name="T7" fmla="*/ 130175 h 198"/>
              <a:gd name="T8" fmla="*/ 111125 w 518"/>
              <a:gd name="T9" fmla="*/ 155575 h 198"/>
              <a:gd name="T10" fmla="*/ 123825 w 518"/>
              <a:gd name="T11" fmla="*/ 193675 h 198"/>
              <a:gd name="T12" fmla="*/ 136525 w 518"/>
              <a:gd name="T13" fmla="*/ 212725 h 198"/>
              <a:gd name="T14" fmla="*/ 203200 w 518"/>
              <a:gd name="T15" fmla="*/ 219075 h 198"/>
              <a:gd name="T16" fmla="*/ 234950 w 518"/>
              <a:gd name="T17" fmla="*/ 228600 h 198"/>
              <a:gd name="T18" fmla="*/ 266700 w 518"/>
              <a:gd name="T19" fmla="*/ 247650 h 198"/>
              <a:gd name="T20" fmla="*/ 295275 w 518"/>
              <a:gd name="T21" fmla="*/ 273050 h 198"/>
              <a:gd name="T22" fmla="*/ 365125 w 518"/>
              <a:gd name="T23" fmla="*/ 282575 h 198"/>
              <a:gd name="T24" fmla="*/ 441325 w 518"/>
              <a:gd name="T25" fmla="*/ 285750 h 198"/>
              <a:gd name="T26" fmla="*/ 479425 w 518"/>
              <a:gd name="T27" fmla="*/ 304800 h 198"/>
              <a:gd name="T28" fmla="*/ 530225 w 518"/>
              <a:gd name="T29" fmla="*/ 314325 h 198"/>
              <a:gd name="T30" fmla="*/ 552450 w 518"/>
              <a:gd name="T31" fmla="*/ 304800 h 198"/>
              <a:gd name="T32" fmla="*/ 619125 w 518"/>
              <a:gd name="T33" fmla="*/ 292100 h 198"/>
              <a:gd name="T34" fmla="*/ 654050 w 518"/>
              <a:gd name="T35" fmla="*/ 276225 h 198"/>
              <a:gd name="T36" fmla="*/ 676275 w 518"/>
              <a:gd name="T37" fmla="*/ 254000 h 198"/>
              <a:gd name="T38" fmla="*/ 676275 w 518"/>
              <a:gd name="T39" fmla="*/ 241300 h 198"/>
              <a:gd name="T40" fmla="*/ 663575 w 518"/>
              <a:gd name="T41" fmla="*/ 234950 h 198"/>
              <a:gd name="T42" fmla="*/ 650875 w 518"/>
              <a:gd name="T43" fmla="*/ 225425 h 198"/>
              <a:gd name="T44" fmla="*/ 654050 w 518"/>
              <a:gd name="T45" fmla="*/ 212725 h 198"/>
              <a:gd name="T46" fmla="*/ 666750 w 518"/>
              <a:gd name="T47" fmla="*/ 209550 h 198"/>
              <a:gd name="T48" fmla="*/ 679450 w 518"/>
              <a:gd name="T49" fmla="*/ 215900 h 198"/>
              <a:gd name="T50" fmla="*/ 698500 w 518"/>
              <a:gd name="T51" fmla="*/ 212725 h 198"/>
              <a:gd name="T52" fmla="*/ 714375 w 518"/>
              <a:gd name="T53" fmla="*/ 203200 h 198"/>
              <a:gd name="T54" fmla="*/ 736600 w 518"/>
              <a:gd name="T55" fmla="*/ 196850 h 198"/>
              <a:gd name="T56" fmla="*/ 749300 w 518"/>
              <a:gd name="T57" fmla="*/ 193675 h 198"/>
              <a:gd name="T58" fmla="*/ 752475 w 518"/>
              <a:gd name="T59" fmla="*/ 177800 h 198"/>
              <a:gd name="T60" fmla="*/ 758825 w 518"/>
              <a:gd name="T61" fmla="*/ 165100 h 198"/>
              <a:gd name="T62" fmla="*/ 822325 w 518"/>
              <a:gd name="T63" fmla="*/ 158750 h 198"/>
              <a:gd name="T64" fmla="*/ 796925 w 518"/>
              <a:gd name="T65" fmla="*/ 133350 h 198"/>
              <a:gd name="T66" fmla="*/ 765175 w 518"/>
              <a:gd name="T67" fmla="*/ 120650 h 198"/>
              <a:gd name="T68" fmla="*/ 739775 w 518"/>
              <a:gd name="T69" fmla="*/ 127000 h 198"/>
              <a:gd name="T70" fmla="*/ 698500 w 518"/>
              <a:gd name="T71" fmla="*/ 127000 h 198"/>
              <a:gd name="T72" fmla="*/ 688975 w 518"/>
              <a:gd name="T73" fmla="*/ 114300 h 198"/>
              <a:gd name="T74" fmla="*/ 685800 w 518"/>
              <a:gd name="T75" fmla="*/ 66675 h 198"/>
              <a:gd name="T76" fmla="*/ 638175 w 518"/>
              <a:gd name="T77" fmla="*/ 50800 h 198"/>
              <a:gd name="T78" fmla="*/ 615950 w 518"/>
              <a:gd name="T79" fmla="*/ 50800 h 198"/>
              <a:gd name="T80" fmla="*/ 587375 w 518"/>
              <a:gd name="T81" fmla="*/ 66675 h 198"/>
              <a:gd name="T82" fmla="*/ 555625 w 518"/>
              <a:gd name="T83" fmla="*/ 82550 h 198"/>
              <a:gd name="T84" fmla="*/ 517525 w 518"/>
              <a:gd name="T85" fmla="*/ 79375 h 198"/>
              <a:gd name="T86" fmla="*/ 450850 w 518"/>
              <a:gd name="T87" fmla="*/ 57150 h 198"/>
              <a:gd name="T88" fmla="*/ 409575 w 518"/>
              <a:gd name="T89" fmla="*/ 44450 h 198"/>
              <a:gd name="T90" fmla="*/ 361950 w 518"/>
              <a:gd name="T91" fmla="*/ 44450 h 198"/>
              <a:gd name="T92" fmla="*/ 339725 w 518"/>
              <a:gd name="T93" fmla="*/ 44450 h 198"/>
              <a:gd name="T94" fmla="*/ 327025 w 518"/>
              <a:gd name="T95" fmla="*/ 34925 h 198"/>
              <a:gd name="T96" fmla="*/ 307975 w 518"/>
              <a:gd name="T97" fmla="*/ 12700 h 198"/>
              <a:gd name="T98" fmla="*/ 260350 w 518"/>
              <a:gd name="T99" fmla="*/ 0 h 198"/>
              <a:gd name="T100" fmla="*/ 219075 w 518"/>
              <a:gd name="T101" fmla="*/ 3175 h 198"/>
              <a:gd name="T102" fmla="*/ 212725 w 518"/>
              <a:gd name="T103" fmla="*/ 6350 h 198"/>
              <a:gd name="T104" fmla="*/ 219075 w 518"/>
              <a:gd name="T105" fmla="*/ 19050 h 198"/>
              <a:gd name="T106" fmla="*/ 234950 w 518"/>
              <a:gd name="T107" fmla="*/ 38100 h 198"/>
              <a:gd name="T108" fmla="*/ 238125 w 518"/>
              <a:gd name="T109" fmla="*/ 50800 h 198"/>
              <a:gd name="T110" fmla="*/ 228600 w 518"/>
              <a:gd name="T111" fmla="*/ 60325 h 198"/>
              <a:gd name="T112" fmla="*/ 212725 w 518"/>
              <a:gd name="T113" fmla="*/ 63500 h 198"/>
              <a:gd name="T114" fmla="*/ 177800 w 518"/>
              <a:gd name="T115" fmla="*/ 60325 h 198"/>
              <a:gd name="T116" fmla="*/ 117475 w 518"/>
              <a:gd name="T117" fmla="*/ 41275 h 198"/>
              <a:gd name="T118" fmla="*/ 92075 w 518"/>
              <a:gd name="T119" fmla="*/ 34925 h 198"/>
              <a:gd name="T120" fmla="*/ 66675 w 518"/>
              <a:gd name="T121" fmla="*/ 41275 h 198"/>
              <a:gd name="T122" fmla="*/ 19050 w 518"/>
              <a:gd name="T123" fmla="*/ 69850 h 198"/>
              <a:gd name="T124" fmla="*/ 0 w 518"/>
              <a:gd name="T125" fmla="*/ 82550 h 198"/>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18" h="198">
                <a:moveTo>
                  <a:pt x="0" y="52"/>
                </a:moveTo>
                <a:lnTo>
                  <a:pt x="4" y="60"/>
                </a:lnTo>
                <a:lnTo>
                  <a:pt x="8" y="64"/>
                </a:lnTo>
                <a:lnTo>
                  <a:pt x="14" y="68"/>
                </a:lnTo>
                <a:lnTo>
                  <a:pt x="22" y="70"/>
                </a:lnTo>
                <a:lnTo>
                  <a:pt x="36" y="76"/>
                </a:lnTo>
                <a:lnTo>
                  <a:pt x="44" y="78"/>
                </a:lnTo>
                <a:lnTo>
                  <a:pt x="52" y="82"/>
                </a:lnTo>
                <a:lnTo>
                  <a:pt x="64" y="92"/>
                </a:lnTo>
                <a:lnTo>
                  <a:pt x="70" y="98"/>
                </a:lnTo>
                <a:lnTo>
                  <a:pt x="74" y="106"/>
                </a:lnTo>
                <a:lnTo>
                  <a:pt x="78" y="122"/>
                </a:lnTo>
                <a:lnTo>
                  <a:pt x="82" y="128"/>
                </a:lnTo>
                <a:lnTo>
                  <a:pt x="86" y="134"/>
                </a:lnTo>
                <a:lnTo>
                  <a:pt x="118" y="134"/>
                </a:lnTo>
                <a:lnTo>
                  <a:pt x="128" y="138"/>
                </a:lnTo>
                <a:lnTo>
                  <a:pt x="138" y="142"/>
                </a:lnTo>
                <a:lnTo>
                  <a:pt x="148" y="144"/>
                </a:lnTo>
                <a:lnTo>
                  <a:pt x="158" y="150"/>
                </a:lnTo>
                <a:lnTo>
                  <a:pt x="168" y="156"/>
                </a:lnTo>
                <a:lnTo>
                  <a:pt x="176" y="164"/>
                </a:lnTo>
                <a:lnTo>
                  <a:pt x="186" y="172"/>
                </a:lnTo>
                <a:lnTo>
                  <a:pt x="194" y="178"/>
                </a:lnTo>
                <a:lnTo>
                  <a:pt x="230" y="178"/>
                </a:lnTo>
                <a:lnTo>
                  <a:pt x="230" y="180"/>
                </a:lnTo>
                <a:lnTo>
                  <a:pt x="278" y="180"/>
                </a:lnTo>
                <a:lnTo>
                  <a:pt x="288" y="186"/>
                </a:lnTo>
                <a:lnTo>
                  <a:pt x="302" y="192"/>
                </a:lnTo>
                <a:lnTo>
                  <a:pt x="318" y="196"/>
                </a:lnTo>
                <a:lnTo>
                  <a:pt x="334" y="198"/>
                </a:lnTo>
                <a:lnTo>
                  <a:pt x="342" y="196"/>
                </a:lnTo>
                <a:lnTo>
                  <a:pt x="348" y="192"/>
                </a:lnTo>
                <a:lnTo>
                  <a:pt x="358" y="184"/>
                </a:lnTo>
                <a:lnTo>
                  <a:pt x="390" y="184"/>
                </a:lnTo>
                <a:lnTo>
                  <a:pt x="402" y="180"/>
                </a:lnTo>
                <a:lnTo>
                  <a:pt x="412" y="174"/>
                </a:lnTo>
                <a:lnTo>
                  <a:pt x="422" y="166"/>
                </a:lnTo>
                <a:lnTo>
                  <a:pt x="426" y="160"/>
                </a:lnTo>
                <a:lnTo>
                  <a:pt x="426" y="156"/>
                </a:lnTo>
                <a:lnTo>
                  <a:pt x="426" y="152"/>
                </a:lnTo>
                <a:lnTo>
                  <a:pt x="424" y="150"/>
                </a:lnTo>
                <a:lnTo>
                  <a:pt x="418" y="148"/>
                </a:lnTo>
                <a:lnTo>
                  <a:pt x="412" y="144"/>
                </a:lnTo>
                <a:lnTo>
                  <a:pt x="410" y="142"/>
                </a:lnTo>
                <a:lnTo>
                  <a:pt x="410" y="138"/>
                </a:lnTo>
                <a:lnTo>
                  <a:pt x="412" y="134"/>
                </a:lnTo>
                <a:lnTo>
                  <a:pt x="416" y="132"/>
                </a:lnTo>
                <a:lnTo>
                  <a:pt x="420" y="132"/>
                </a:lnTo>
                <a:lnTo>
                  <a:pt x="424" y="134"/>
                </a:lnTo>
                <a:lnTo>
                  <a:pt x="428" y="136"/>
                </a:lnTo>
                <a:lnTo>
                  <a:pt x="434" y="136"/>
                </a:lnTo>
                <a:lnTo>
                  <a:pt x="440" y="134"/>
                </a:lnTo>
                <a:lnTo>
                  <a:pt x="446" y="132"/>
                </a:lnTo>
                <a:lnTo>
                  <a:pt x="450" y="128"/>
                </a:lnTo>
                <a:lnTo>
                  <a:pt x="454" y="126"/>
                </a:lnTo>
                <a:lnTo>
                  <a:pt x="464" y="124"/>
                </a:lnTo>
                <a:lnTo>
                  <a:pt x="468" y="124"/>
                </a:lnTo>
                <a:lnTo>
                  <a:pt x="472" y="122"/>
                </a:lnTo>
                <a:lnTo>
                  <a:pt x="472" y="116"/>
                </a:lnTo>
                <a:lnTo>
                  <a:pt x="474" y="112"/>
                </a:lnTo>
                <a:lnTo>
                  <a:pt x="474" y="108"/>
                </a:lnTo>
                <a:lnTo>
                  <a:pt x="478" y="104"/>
                </a:lnTo>
                <a:lnTo>
                  <a:pt x="496" y="102"/>
                </a:lnTo>
                <a:lnTo>
                  <a:pt x="518" y="100"/>
                </a:lnTo>
                <a:lnTo>
                  <a:pt x="512" y="92"/>
                </a:lnTo>
                <a:lnTo>
                  <a:pt x="502" y="84"/>
                </a:lnTo>
                <a:lnTo>
                  <a:pt x="492" y="78"/>
                </a:lnTo>
                <a:lnTo>
                  <a:pt x="482" y="76"/>
                </a:lnTo>
                <a:lnTo>
                  <a:pt x="474" y="78"/>
                </a:lnTo>
                <a:lnTo>
                  <a:pt x="466" y="80"/>
                </a:lnTo>
                <a:lnTo>
                  <a:pt x="446" y="80"/>
                </a:lnTo>
                <a:lnTo>
                  <a:pt x="440" y="80"/>
                </a:lnTo>
                <a:lnTo>
                  <a:pt x="438" y="76"/>
                </a:lnTo>
                <a:lnTo>
                  <a:pt x="434" y="72"/>
                </a:lnTo>
                <a:lnTo>
                  <a:pt x="434" y="66"/>
                </a:lnTo>
                <a:lnTo>
                  <a:pt x="432" y="42"/>
                </a:lnTo>
                <a:lnTo>
                  <a:pt x="412" y="34"/>
                </a:lnTo>
                <a:lnTo>
                  <a:pt x="402" y="32"/>
                </a:lnTo>
                <a:lnTo>
                  <a:pt x="396" y="32"/>
                </a:lnTo>
                <a:lnTo>
                  <a:pt x="388" y="32"/>
                </a:lnTo>
                <a:lnTo>
                  <a:pt x="382" y="34"/>
                </a:lnTo>
                <a:lnTo>
                  <a:pt x="370" y="42"/>
                </a:lnTo>
                <a:lnTo>
                  <a:pt x="358" y="50"/>
                </a:lnTo>
                <a:lnTo>
                  <a:pt x="350" y="52"/>
                </a:lnTo>
                <a:lnTo>
                  <a:pt x="342" y="52"/>
                </a:lnTo>
                <a:lnTo>
                  <a:pt x="326" y="50"/>
                </a:lnTo>
                <a:lnTo>
                  <a:pt x="312" y="48"/>
                </a:lnTo>
                <a:lnTo>
                  <a:pt x="284" y="36"/>
                </a:lnTo>
                <a:lnTo>
                  <a:pt x="272" y="30"/>
                </a:lnTo>
                <a:lnTo>
                  <a:pt x="258" y="28"/>
                </a:lnTo>
                <a:lnTo>
                  <a:pt x="244" y="26"/>
                </a:lnTo>
                <a:lnTo>
                  <a:pt x="228" y="28"/>
                </a:lnTo>
                <a:lnTo>
                  <a:pt x="220" y="30"/>
                </a:lnTo>
                <a:lnTo>
                  <a:pt x="214" y="28"/>
                </a:lnTo>
                <a:lnTo>
                  <a:pt x="210" y="26"/>
                </a:lnTo>
                <a:lnTo>
                  <a:pt x="206" y="22"/>
                </a:lnTo>
                <a:lnTo>
                  <a:pt x="200" y="14"/>
                </a:lnTo>
                <a:lnTo>
                  <a:pt x="194" y="8"/>
                </a:lnTo>
                <a:lnTo>
                  <a:pt x="184" y="4"/>
                </a:lnTo>
                <a:lnTo>
                  <a:pt x="164" y="0"/>
                </a:lnTo>
                <a:lnTo>
                  <a:pt x="144" y="0"/>
                </a:lnTo>
                <a:lnTo>
                  <a:pt x="138" y="2"/>
                </a:lnTo>
                <a:lnTo>
                  <a:pt x="136" y="2"/>
                </a:lnTo>
                <a:lnTo>
                  <a:pt x="134" y="4"/>
                </a:lnTo>
                <a:lnTo>
                  <a:pt x="136" y="8"/>
                </a:lnTo>
                <a:lnTo>
                  <a:pt x="138" y="12"/>
                </a:lnTo>
                <a:lnTo>
                  <a:pt x="142" y="18"/>
                </a:lnTo>
                <a:lnTo>
                  <a:pt x="148" y="24"/>
                </a:lnTo>
                <a:lnTo>
                  <a:pt x="150" y="28"/>
                </a:lnTo>
                <a:lnTo>
                  <a:pt x="150" y="32"/>
                </a:lnTo>
                <a:lnTo>
                  <a:pt x="148" y="36"/>
                </a:lnTo>
                <a:lnTo>
                  <a:pt x="144" y="38"/>
                </a:lnTo>
                <a:lnTo>
                  <a:pt x="140" y="40"/>
                </a:lnTo>
                <a:lnTo>
                  <a:pt x="134" y="40"/>
                </a:lnTo>
                <a:lnTo>
                  <a:pt x="122" y="40"/>
                </a:lnTo>
                <a:lnTo>
                  <a:pt x="112" y="38"/>
                </a:lnTo>
                <a:lnTo>
                  <a:pt x="92" y="32"/>
                </a:lnTo>
                <a:lnTo>
                  <a:pt x="74" y="26"/>
                </a:lnTo>
                <a:lnTo>
                  <a:pt x="66" y="24"/>
                </a:lnTo>
                <a:lnTo>
                  <a:pt x="58" y="22"/>
                </a:lnTo>
                <a:lnTo>
                  <a:pt x="50" y="24"/>
                </a:lnTo>
                <a:lnTo>
                  <a:pt x="42" y="26"/>
                </a:lnTo>
                <a:lnTo>
                  <a:pt x="26" y="32"/>
                </a:lnTo>
                <a:lnTo>
                  <a:pt x="12" y="44"/>
                </a:lnTo>
                <a:lnTo>
                  <a:pt x="0" y="54"/>
                </a:lnTo>
                <a:lnTo>
                  <a:pt x="0" y="52"/>
                </a:lnTo>
                <a:close/>
              </a:path>
            </a:pathLst>
          </a:custGeom>
          <a:solidFill>
            <a:srgbClr val="004758"/>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290" name="Freeform 72"/>
          <p:cNvSpPr>
            <a:spLocks/>
          </p:cNvSpPr>
          <p:nvPr/>
        </p:nvSpPr>
        <p:spPr bwMode="auto">
          <a:xfrm>
            <a:off x="5019675" y="2684463"/>
            <a:ext cx="263525" cy="257175"/>
          </a:xfrm>
          <a:custGeom>
            <a:avLst/>
            <a:gdLst>
              <a:gd name="T0" fmla="*/ 73025 w 166"/>
              <a:gd name="T1" fmla="*/ 3175 h 162"/>
              <a:gd name="T2" fmla="*/ 104775 w 166"/>
              <a:gd name="T3" fmla="*/ 3175 h 162"/>
              <a:gd name="T4" fmla="*/ 111125 w 166"/>
              <a:gd name="T5" fmla="*/ 0 h 162"/>
              <a:gd name="T6" fmla="*/ 120650 w 166"/>
              <a:gd name="T7" fmla="*/ 3175 h 162"/>
              <a:gd name="T8" fmla="*/ 130175 w 166"/>
              <a:gd name="T9" fmla="*/ 3175 h 162"/>
              <a:gd name="T10" fmla="*/ 136525 w 166"/>
              <a:gd name="T11" fmla="*/ 22225 h 162"/>
              <a:gd name="T12" fmla="*/ 149225 w 166"/>
              <a:gd name="T13" fmla="*/ 34925 h 162"/>
              <a:gd name="T14" fmla="*/ 165100 w 166"/>
              <a:gd name="T15" fmla="*/ 41275 h 162"/>
              <a:gd name="T16" fmla="*/ 184150 w 166"/>
              <a:gd name="T17" fmla="*/ 47625 h 162"/>
              <a:gd name="T18" fmla="*/ 174625 w 166"/>
              <a:gd name="T19" fmla="*/ 69850 h 162"/>
              <a:gd name="T20" fmla="*/ 171450 w 166"/>
              <a:gd name="T21" fmla="*/ 82550 h 162"/>
              <a:gd name="T22" fmla="*/ 168275 w 166"/>
              <a:gd name="T23" fmla="*/ 95250 h 162"/>
              <a:gd name="T24" fmla="*/ 171450 w 166"/>
              <a:gd name="T25" fmla="*/ 107950 h 162"/>
              <a:gd name="T26" fmla="*/ 174625 w 166"/>
              <a:gd name="T27" fmla="*/ 117475 h 162"/>
              <a:gd name="T28" fmla="*/ 184150 w 166"/>
              <a:gd name="T29" fmla="*/ 127000 h 162"/>
              <a:gd name="T30" fmla="*/ 190500 w 166"/>
              <a:gd name="T31" fmla="*/ 133350 h 162"/>
              <a:gd name="T32" fmla="*/ 209550 w 166"/>
              <a:gd name="T33" fmla="*/ 146050 h 162"/>
              <a:gd name="T34" fmla="*/ 225425 w 166"/>
              <a:gd name="T35" fmla="*/ 158750 h 162"/>
              <a:gd name="T36" fmla="*/ 231775 w 166"/>
              <a:gd name="T37" fmla="*/ 165100 h 162"/>
              <a:gd name="T38" fmla="*/ 231775 w 166"/>
              <a:gd name="T39" fmla="*/ 174625 h 162"/>
              <a:gd name="T40" fmla="*/ 234950 w 166"/>
              <a:gd name="T41" fmla="*/ 190500 h 162"/>
              <a:gd name="T42" fmla="*/ 241300 w 166"/>
              <a:gd name="T43" fmla="*/ 200025 h 162"/>
              <a:gd name="T44" fmla="*/ 250825 w 166"/>
              <a:gd name="T45" fmla="*/ 209550 h 162"/>
              <a:gd name="T46" fmla="*/ 257175 w 166"/>
              <a:gd name="T47" fmla="*/ 215900 h 162"/>
              <a:gd name="T48" fmla="*/ 263525 w 166"/>
              <a:gd name="T49" fmla="*/ 225425 h 162"/>
              <a:gd name="T50" fmla="*/ 257175 w 166"/>
              <a:gd name="T51" fmla="*/ 228600 h 162"/>
              <a:gd name="T52" fmla="*/ 250825 w 166"/>
              <a:gd name="T53" fmla="*/ 225425 h 162"/>
              <a:gd name="T54" fmla="*/ 241300 w 166"/>
              <a:gd name="T55" fmla="*/ 225425 h 162"/>
              <a:gd name="T56" fmla="*/ 234950 w 166"/>
              <a:gd name="T57" fmla="*/ 225425 h 162"/>
              <a:gd name="T58" fmla="*/ 228600 w 166"/>
              <a:gd name="T59" fmla="*/ 231775 h 162"/>
              <a:gd name="T60" fmla="*/ 222250 w 166"/>
              <a:gd name="T61" fmla="*/ 241300 h 162"/>
              <a:gd name="T62" fmla="*/ 215900 w 166"/>
              <a:gd name="T63" fmla="*/ 257175 h 162"/>
              <a:gd name="T64" fmla="*/ 168275 w 166"/>
              <a:gd name="T65" fmla="*/ 257175 h 162"/>
              <a:gd name="T66" fmla="*/ 136525 w 166"/>
              <a:gd name="T67" fmla="*/ 238125 h 162"/>
              <a:gd name="T68" fmla="*/ 136525 w 166"/>
              <a:gd name="T69" fmla="*/ 222250 h 162"/>
              <a:gd name="T70" fmla="*/ 127000 w 166"/>
              <a:gd name="T71" fmla="*/ 219075 h 162"/>
              <a:gd name="T72" fmla="*/ 120650 w 166"/>
              <a:gd name="T73" fmla="*/ 215900 h 162"/>
              <a:gd name="T74" fmla="*/ 114300 w 166"/>
              <a:gd name="T75" fmla="*/ 209550 h 162"/>
              <a:gd name="T76" fmla="*/ 107950 w 166"/>
              <a:gd name="T77" fmla="*/ 206375 h 162"/>
              <a:gd name="T78" fmla="*/ 12700 w 166"/>
              <a:gd name="T79" fmla="*/ 165100 h 162"/>
              <a:gd name="T80" fmla="*/ 0 w 166"/>
              <a:gd name="T81" fmla="*/ 127000 h 162"/>
              <a:gd name="T82" fmla="*/ 50800 w 166"/>
              <a:gd name="T83" fmla="*/ 95250 h 162"/>
              <a:gd name="T84" fmla="*/ 50800 w 166"/>
              <a:gd name="T85" fmla="*/ 82550 h 162"/>
              <a:gd name="T86" fmla="*/ 50800 w 166"/>
              <a:gd name="T87" fmla="*/ 73025 h 162"/>
              <a:gd name="T88" fmla="*/ 53975 w 166"/>
              <a:gd name="T89" fmla="*/ 63500 h 162"/>
              <a:gd name="T90" fmla="*/ 57150 w 166"/>
              <a:gd name="T91" fmla="*/ 50800 h 162"/>
              <a:gd name="T92" fmla="*/ 53975 w 166"/>
              <a:gd name="T93" fmla="*/ 47625 h 162"/>
              <a:gd name="T94" fmla="*/ 50800 w 166"/>
              <a:gd name="T95" fmla="*/ 41275 h 162"/>
              <a:gd name="T96" fmla="*/ 53975 w 166"/>
              <a:gd name="T97" fmla="*/ 31750 h 162"/>
              <a:gd name="T98" fmla="*/ 57150 w 166"/>
              <a:gd name="T99" fmla="*/ 28575 h 162"/>
              <a:gd name="T100" fmla="*/ 63500 w 166"/>
              <a:gd name="T101" fmla="*/ 28575 h 162"/>
              <a:gd name="T102" fmla="*/ 76200 w 166"/>
              <a:gd name="T103" fmla="*/ 12700 h 162"/>
              <a:gd name="T104" fmla="*/ 76200 w 166"/>
              <a:gd name="T105" fmla="*/ 3175 h 162"/>
              <a:gd name="T106" fmla="*/ 73025 w 166"/>
              <a:gd name="T107" fmla="*/ 3175 h 1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166" h="162">
                <a:moveTo>
                  <a:pt x="46" y="2"/>
                </a:moveTo>
                <a:lnTo>
                  <a:pt x="66" y="2"/>
                </a:lnTo>
                <a:lnTo>
                  <a:pt x="70" y="0"/>
                </a:lnTo>
                <a:lnTo>
                  <a:pt x="76" y="2"/>
                </a:lnTo>
                <a:lnTo>
                  <a:pt x="82" y="2"/>
                </a:lnTo>
                <a:lnTo>
                  <a:pt x="86" y="14"/>
                </a:lnTo>
                <a:lnTo>
                  <a:pt x="94" y="22"/>
                </a:lnTo>
                <a:lnTo>
                  <a:pt x="104" y="26"/>
                </a:lnTo>
                <a:lnTo>
                  <a:pt x="116" y="30"/>
                </a:lnTo>
                <a:lnTo>
                  <a:pt x="110" y="44"/>
                </a:lnTo>
                <a:lnTo>
                  <a:pt x="108" y="52"/>
                </a:lnTo>
                <a:lnTo>
                  <a:pt x="106" y="60"/>
                </a:lnTo>
                <a:lnTo>
                  <a:pt x="108" y="68"/>
                </a:lnTo>
                <a:lnTo>
                  <a:pt x="110" y="74"/>
                </a:lnTo>
                <a:lnTo>
                  <a:pt x="116" y="80"/>
                </a:lnTo>
                <a:lnTo>
                  <a:pt x="120" y="84"/>
                </a:lnTo>
                <a:lnTo>
                  <a:pt x="132" y="92"/>
                </a:lnTo>
                <a:lnTo>
                  <a:pt x="142" y="100"/>
                </a:lnTo>
                <a:lnTo>
                  <a:pt x="146" y="104"/>
                </a:lnTo>
                <a:lnTo>
                  <a:pt x="146" y="110"/>
                </a:lnTo>
                <a:lnTo>
                  <a:pt x="148" y="120"/>
                </a:lnTo>
                <a:lnTo>
                  <a:pt x="152" y="126"/>
                </a:lnTo>
                <a:lnTo>
                  <a:pt x="158" y="132"/>
                </a:lnTo>
                <a:lnTo>
                  <a:pt x="162" y="136"/>
                </a:lnTo>
                <a:lnTo>
                  <a:pt x="166" y="142"/>
                </a:lnTo>
                <a:lnTo>
                  <a:pt x="162" y="144"/>
                </a:lnTo>
                <a:lnTo>
                  <a:pt x="158" y="142"/>
                </a:lnTo>
                <a:lnTo>
                  <a:pt x="152" y="142"/>
                </a:lnTo>
                <a:lnTo>
                  <a:pt x="148" y="142"/>
                </a:lnTo>
                <a:lnTo>
                  <a:pt x="144" y="146"/>
                </a:lnTo>
                <a:lnTo>
                  <a:pt x="140" y="152"/>
                </a:lnTo>
                <a:lnTo>
                  <a:pt x="136" y="162"/>
                </a:lnTo>
                <a:lnTo>
                  <a:pt x="106" y="162"/>
                </a:lnTo>
                <a:lnTo>
                  <a:pt x="86" y="150"/>
                </a:lnTo>
                <a:lnTo>
                  <a:pt x="86" y="140"/>
                </a:lnTo>
                <a:lnTo>
                  <a:pt x="80" y="138"/>
                </a:lnTo>
                <a:lnTo>
                  <a:pt x="76" y="136"/>
                </a:lnTo>
                <a:lnTo>
                  <a:pt x="72" y="132"/>
                </a:lnTo>
                <a:lnTo>
                  <a:pt x="68" y="130"/>
                </a:lnTo>
                <a:lnTo>
                  <a:pt x="8" y="104"/>
                </a:lnTo>
                <a:lnTo>
                  <a:pt x="0" y="80"/>
                </a:lnTo>
                <a:lnTo>
                  <a:pt x="32" y="60"/>
                </a:lnTo>
                <a:lnTo>
                  <a:pt x="32" y="52"/>
                </a:lnTo>
                <a:lnTo>
                  <a:pt x="32" y="46"/>
                </a:lnTo>
                <a:lnTo>
                  <a:pt x="34" y="40"/>
                </a:lnTo>
                <a:lnTo>
                  <a:pt x="36" y="32"/>
                </a:lnTo>
                <a:lnTo>
                  <a:pt x="34" y="30"/>
                </a:lnTo>
                <a:lnTo>
                  <a:pt x="32" y="26"/>
                </a:lnTo>
                <a:lnTo>
                  <a:pt x="34" y="20"/>
                </a:lnTo>
                <a:lnTo>
                  <a:pt x="36" y="18"/>
                </a:lnTo>
                <a:lnTo>
                  <a:pt x="40" y="18"/>
                </a:lnTo>
                <a:lnTo>
                  <a:pt x="48" y="8"/>
                </a:lnTo>
                <a:lnTo>
                  <a:pt x="48" y="2"/>
                </a:lnTo>
                <a:lnTo>
                  <a:pt x="46" y="2"/>
                </a:lnTo>
                <a:close/>
              </a:path>
            </a:pathLst>
          </a:custGeom>
          <a:solidFill>
            <a:srgbClr val="004758"/>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291" name="Freeform 85"/>
          <p:cNvSpPr>
            <a:spLocks/>
          </p:cNvSpPr>
          <p:nvPr/>
        </p:nvSpPr>
        <p:spPr bwMode="auto">
          <a:xfrm>
            <a:off x="3783013" y="2690813"/>
            <a:ext cx="542925" cy="568325"/>
          </a:xfrm>
          <a:custGeom>
            <a:avLst/>
            <a:gdLst>
              <a:gd name="T0" fmla="*/ 187325 w 342"/>
              <a:gd name="T1" fmla="*/ 60325 h 358"/>
              <a:gd name="T2" fmla="*/ 212725 w 342"/>
              <a:gd name="T3" fmla="*/ 44450 h 358"/>
              <a:gd name="T4" fmla="*/ 250825 w 342"/>
              <a:gd name="T5" fmla="*/ 25400 h 358"/>
              <a:gd name="T6" fmla="*/ 317500 w 342"/>
              <a:gd name="T7" fmla="*/ 9525 h 358"/>
              <a:gd name="T8" fmla="*/ 346075 w 342"/>
              <a:gd name="T9" fmla="*/ 9525 h 358"/>
              <a:gd name="T10" fmla="*/ 358775 w 342"/>
              <a:gd name="T11" fmla="*/ 15875 h 358"/>
              <a:gd name="T12" fmla="*/ 374650 w 342"/>
              <a:gd name="T13" fmla="*/ 12700 h 358"/>
              <a:gd name="T14" fmla="*/ 384175 w 342"/>
              <a:gd name="T15" fmla="*/ 6350 h 358"/>
              <a:gd name="T16" fmla="*/ 425450 w 342"/>
              <a:gd name="T17" fmla="*/ 3175 h 358"/>
              <a:gd name="T18" fmla="*/ 441325 w 342"/>
              <a:gd name="T19" fmla="*/ 19050 h 358"/>
              <a:gd name="T20" fmla="*/ 438150 w 342"/>
              <a:gd name="T21" fmla="*/ 60325 h 358"/>
              <a:gd name="T22" fmla="*/ 434975 w 342"/>
              <a:gd name="T23" fmla="*/ 82550 h 358"/>
              <a:gd name="T24" fmla="*/ 425450 w 342"/>
              <a:gd name="T25" fmla="*/ 92075 h 358"/>
              <a:gd name="T26" fmla="*/ 419100 w 342"/>
              <a:gd name="T27" fmla="*/ 104775 h 358"/>
              <a:gd name="T28" fmla="*/ 428625 w 342"/>
              <a:gd name="T29" fmla="*/ 123825 h 358"/>
              <a:gd name="T30" fmla="*/ 438150 w 342"/>
              <a:gd name="T31" fmla="*/ 136525 h 358"/>
              <a:gd name="T32" fmla="*/ 450850 w 342"/>
              <a:gd name="T33" fmla="*/ 155575 h 358"/>
              <a:gd name="T34" fmla="*/ 463550 w 342"/>
              <a:gd name="T35" fmla="*/ 174625 h 358"/>
              <a:gd name="T36" fmla="*/ 473075 w 342"/>
              <a:gd name="T37" fmla="*/ 215900 h 358"/>
              <a:gd name="T38" fmla="*/ 476250 w 342"/>
              <a:gd name="T39" fmla="*/ 238125 h 358"/>
              <a:gd name="T40" fmla="*/ 482600 w 342"/>
              <a:gd name="T41" fmla="*/ 257175 h 358"/>
              <a:gd name="T42" fmla="*/ 485775 w 342"/>
              <a:gd name="T43" fmla="*/ 323850 h 358"/>
              <a:gd name="T44" fmla="*/ 476250 w 342"/>
              <a:gd name="T45" fmla="*/ 346075 h 358"/>
              <a:gd name="T46" fmla="*/ 482600 w 342"/>
              <a:gd name="T47" fmla="*/ 358775 h 358"/>
              <a:gd name="T48" fmla="*/ 495300 w 342"/>
              <a:gd name="T49" fmla="*/ 390525 h 358"/>
              <a:gd name="T50" fmla="*/ 523875 w 342"/>
              <a:gd name="T51" fmla="*/ 403225 h 358"/>
              <a:gd name="T52" fmla="*/ 536575 w 342"/>
              <a:gd name="T53" fmla="*/ 415925 h 358"/>
              <a:gd name="T54" fmla="*/ 422275 w 342"/>
              <a:gd name="T55" fmla="*/ 511175 h 358"/>
              <a:gd name="T56" fmla="*/ 311150 w 342"/>
              <a:gd name="T57" fmla="*/ 568325 h 358"/>
              <a:gd name="T58" fmla="*/ 292100 w 342"/>
              <a:gd name="T59" fmla="*/ 536575 h 358"/>
              <a:gd name="T60" fmla="*/ 260350 w 342"/>
              <a:gd name="T61" fmla="*/ 517525 h 358"/>
              <a:gd name="T62" fmla="*/ 254000 w 342"/>
              <a:gd name="T63" fmla="*/ 501650 h 358"/>
              <a:gd name="T64" fmla="*/ 0 w 342"/>
              <a:gd name="T65" fmla="*/ 273050 h 358"/>
              <a:gd name="T66" fmla="*/ 31750 w 342"/>
              <a:gd name="T67" fmla="*/ 247650 h 358"/>
              <a:gd name="T68" fmla="*/ 82550 w 342"/>
              <a:gd name="T69" fmla="*/ 225425 h 358"/>
              <a:gd name="T70" fmla="*/ 95250 w 342"/>
              <a:gd name="T71" fmla="*/ 212725 h 358"/>
              <a:gd name="T72" fmla="*/ 114300 w 342"/>
              <a:gd name="T73" fmla="*/ 200025 h 358"/>
              <a:gd name="T74" fmla="*/ 123825 w 342"/>
              <a:gd name="T75" fmla="*/ 193675 h 358"/>
              <a:gd name="T76" fmla="*/ 123825 w 342"/>
              <a:gd name="T77" fmla="*/ 174625 h 358"/>
              <a:gd name="T78" fmla="*/ 146050 w 342"/>
              <a:gd name="T79" fmla="*/ 165100 h 358"/>
              <a:gd name="T80" fmla="*/ 165100 w 342"/>
              <a:gd name="T81" fmla="*/ 158750 h 358"/>
              <a:gd name="T82" fmla="*/ 187325 w 342"/>
              <a:gd name="T83" fmla="*/ 158750 h 358"/>
              <a:gd name="T84" fmla="*/ 193675 w 342"/>
              <a:gd name="T85" fmla="*/ 149225 h 358"/>
              <a:gd name="T86" fmla="*/ 165100 w 342"/>
              <a:gd name="T87" fmla="*/ 63500 h 35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42" h="358">
                <a:moveTo>
                  <a:pt x="106" y="40"/>
                </a:moveTo>
                <a:lnTo>
                  <a:pt x="118" y="38"/>
                </a:lnTo>
                <a:lnTo>
                  <a:pt x="126" y="34"/>
                </a:lnTo>
                <a:lnTo>
                  <a:pt x="134" y="28"/>
                </a:lnTo>
                <a:lnTo>
                  <a:pt x="142" y="22"/>
                </a:lnTo>
                <a:lnTo>
                  <a:pt x="158" y="16"/>
                </a:lnTo>
                <a:lnTo>
                  <a:pt x="178" y="10"/>
                </a:lnTo>
                <a:lnTo>
                  <a:pt x="200" y="6"/>
                </a:lnTo>
                <a:lnTo>
                  <a:pt x="214" y="6"/>
                </a:lnTo>
                <a:lnTo>
                  <a:pt x="218" y="6"/>
                </a:lnTo>
                <a:lnTo>
                  <a:pt x="222" y="8"/>
                </a:lnTo>
                <a:lnTo>
                  <a:pt x="226" y="10"/>
                </a:lnTo>
                <a:lnTo>
                  <a:pt x="230" y="10"/>
                </a:lnTo>
                <a:lnTo>
                  <a:pt x="236" y="8"/>
                </a:lnTo>
                <a:lnTo>
                  <a:pt x="240" y="6"/>
                </a:lnTo>
                <a:lnTo>
                  <a:pt x="242" y="4"/>
                </a:lnTo>
                <a:lnTo>
                  <a:pt x="248" y="2"/>
                </a:lnTo>
                <a:lnTo>
                  <a:pt x="268" y="2"/>
                </a:lnTo>
                <a:lnTo>
                  <a:pt x="280" y="0"/>
                </a:lnTo>
                <a:lnTo>
                  <a:pt x="278" y="12"/>
                </a:lnTo>
                <a:lnTo>
                  <a:pt x="276" y="24"/>
                </a:lnTo>
                <a:lnTo>
                  <a:pt x="276" y="38"/>
                </a:lnTo>
                <a:lnTo>
                  <a:pt x="276" y="44"/>
                </a:lnTo>
                <a:lnTo>
                  <a:pt x="274" y="52"/>
                </a:lnTo>
                <a:lnTo>
                  <a:pt x="272" y="56"/>
                </a:lnTo>
                <a:lnTo>
                  <a:pt x="268" y="58"/>
                </a:lnTo>
                <a:lnTo>
                  <a:pt x="264" y="62"/>
                </a:lnTo>
                <a:lnTo>
                  <a:pt x="264" y="66"/>
                </a:lnTo>
                <a:lnTo>
                  <a:pt x="264" y="72"/>
                </a:lnTo>
                <a:lnTo>
                  <a:pt x="270" y="78"/>
                </a:lnTo>
                <a:lnTo>
                  <a:pt x="274" y="82"/>
                </a:lnTo>
                <a:lnTo>
                  <a:pt x="276" y="86"/>
                </a:lnTo>
                <a:lnTo>
                  <a:pt x="280" y="92"/>
                </a:lnTo>
                <a:lnTo>
                  <a:pt x="284" y="98"/>
                </a:lnTo>
                <a:lnTo>
                  <a:pt x="288" y="104"/>
                </a:lnTo>
                <a:lnTo>
                  <a:pt x="292" y="110"/>
                </a:lnTo>
                <a:lnTo>
                  <a:pt x="298" y="138"/>
                </a:lnTo>
                <a:lnTo>
                  <a:pt x="298" y="136"/>
                </a:lnTo>
                <a:lnTo>
                  <a:pt x="300" y="142"/>
                </a:lnTo>
                <a:lnTo>
                  <a:pt x="300" y="150"/>
                </a:lnTo>
                <a:lnTo>
                  <a:pt x="302" y="156"/>
                </a:lnTo>
                <a:lnTo>
                  <a:pt x="304" y="162"/>
                </a:lnTo>
                <a:lnTo>
                  <a:pt x="304" y="170"/>
                </a:lnTo>
                <a:lnTo>
                  <a:pt x="306" y="204"/>
                </a:lnTo>
                <a:lnTo>
                  <a:pt x="302" y="210"/>
                </a:lnTo>
                <a:lnTo>
                  <a:pt x="300" y="218"/>
                </a:lnTo>
                <a:lnTo>
                  <a:pt x="302" y="222"/>
                </a:lnTo>
                <a:lnTo>
                  <a:pt x="304" y="226"/>
                </a:lnTo>
                <a:lnTo>
                  <a:pt x="310" y="240"/>
                </a:lnTo>
                <a:lnTo>
                  <a:pt x="312" y="246"/>
                </a:lnTo>
                <a:lnTo>
                  <a:pt x="318" y="250"/>
                </a:lnTo>
                <a:lnTo>
                  <a:pt x="330" y="254"/>
                </a:lnTo>
                <a:lnTo>
                  <a:pt x="334" y="256"/>
                </a:lnTo>
                <a:lnTo>
                  <a:pt x="338" y="262"/>
                </a:lnTo>
                <a:lnTo>
                  <a:pt x="342" y="272"/>
                </a:lnTo>
                <a:lnTo>
                  <a:pt x="266" y="322"/>
                </a:lnTo>
                <a:lnTo>
                  <a:pt x="238" y="352"/>
                </a:lnTo>
                <a:lnTo>
                  <a:pt x="196" y="358"/>
                </a:lnTo>
                <a:lnTo>
                  <a:pt x="196" y="342"/>
                </a:lnTo>
                <a:lnTo>
                  <a:pt x="184" y="338"/>
                </a:lnTo>
                <a:lnTo>
                  <a:pt x="172" y="334"/>
                </a:lnTo>
                <a:lnTo>
                  <a:pt x="164" y="326"/>
                </a:lnTo>
                <a:lnTo>
                  <a:pt x="160" y="320"/>
                </a:lnTo>
                <a:lnTo>
                  <a:pt x="160" y="316"/>
                </a:lnTo>
                <a:lnTo>
                  <a:pt x="0" y="196"/>
                </a:lnTo>
                <a:lnTo>
                  <a:pt x="0" y="172"/>
                </a:lnTo>
                <a:lnTo>
                  <a:pt x="10" y="160"/>
                </a:lnTo>
                <a:lnTo>
                  <a:pt x="20" y="156"/>
                </a:lnTo>
                <a:lnTo>
                  <a:pt x="36" y="150"/>
                </a:lnTo>
                <a:lnTo>
                  <a:pt x="52" y="142"/>
                </a:lnTo>
                <a:lnTo>
                  <a:pt x="58" y="138"/>
                </a:lnTo>
                <a:lnTo>
                  <a:pt x="60" y="134"/>
                </a:lnTo>
                <a:lnTo>
                  <a:pt x="66" y="128"/>
                </a:lnTo>
                <a:lnTo>
                  <a:pt x="72" y="126"/>
                </a:lnTo>
                <a:lnTo>
                  <a:pt x="76" y="124"/>
                </a:lnTo>
                <a:lnTo>
                  <a:pt x="78" y="122"/>
                </a:lnTo>
                <a:lnTo>
                  <a:pt x="78" y="120"/>
                </a:lnTo>
                <a:lnTo>
                  <a:pt x="78" y="110"/>
                </a:lnTo>
                <a:lnTo>
                  <a:pt x="86" y="108"/>
                </a:lnTo>
                <a:lnTo>
                  <a:pt x="92" y="104"/>
                </a:lnTo>
                <a:lnTo>
                  <a:pt x="98" y="100"/>
                </a:lnTo>
                <a:lnTo>
                  <a:pt x="104" y="100"/>
                </a:lnTo>
                <a:lnTo>
                  <a:pt x="114" y="100"/>
                </a:lnTo>
                <a:lnTo>
                  <a:pt x="118" y="100"/>
                </a:lnTo>
                <a:lnTo>
                  <a:pt x="120" y="98"/>
                </a:lnTo>
                <a:lnTo>
                  <a:pt x="122" y="94"/>
                </a:lnTo>
                <a:lnTo>
                  <a:pt x="112" y="66"/>
                </a:lnTo>
                <a:lnTo>
                  <a:pt x="104" y="40"/>
                </a:lnTo>
                <a:lnTo>
                  <a:pt x="106" y="40"/>
                </a:lnTo>
                <a:close/>
              </a:path>
            </a:pathLst>
          </a:custGeom>
          <a:solidFill>
            <a:srgbClr val="004758"/>
          </a:solidFill>
          <a:ln w="9525" cap="flat" cmpd="sng">
            <a:solidFill>
              <a:schemeClr val="bg1"/>
            </a:solidFill>
            <a:prstDash val="solid"/>
            <a:round/>
            <a:headEnd type="none" w="med" len="med"/>
            <a:tailEnd type="none" w="med" len="med"/>
          </a:ln>
          <a:effectLst/>
        </p:spPr>
        <p:txBody>
          <a:bodyPr wrap="none" anchor="ctr"/>
          <a:lstStyle/>
          <a:p>
            <a:pPr defTabSz="957824" fontAlgn="auto">
              <a:spcBef>
                <a:spcPts val="0"/>
              </a:spcBef>
              <a:spcAft>
                <a:spcPts val="0"/>
              </a:spcAft>
              <a:defRPr/>
            </a:pPr>
            <a:endParaRPr lang="en-GB" sz="1900">
              <a:solidFill>
                <a:srgbClr val="50534D"/>
              </a:solidFill>
              <a:latin typeface="Arial"/>
              <a:cs typeface="+mn-cs"/>
            </a:endParaRPr>
          </a:p>
        </p:txBody>
      </p:sp>
      <p:sp>
        <p:nvSpPr>
          <p:cNvPr id="292" name="Freeform 88"/>
          <p:cNvSpPr>
            <a:spLocks/>
          </p:cNvSpPr>
          <p:nvPr/>
        </p:nvSpPr>
        <p:spPr bwMode="auto">
          <a:xfrm>
            <a:off x="4603750" y="3135313"/>
            <a:ext cx="450850" cy="603250"/>
          </a:xfrm>
          <a:custGeom>
            <a:avLst/>
            <a:gdLst>
              <a:gd name="T0" fmla="*/ 31750 w 284"/>
              <a:gd name="T1" fmla="*/ 371475 h 380"/>
              <a:gd name="T2" fmla="*/ 41275 w 284"/>
              <a:gd name="T3" fmla="*/ 396875 h 380"/>
              <a:gd name="T4" fmla="*/ 47625 w 284"/>
              <a:gd name="T5" fmla="*/ 422275 h 380"/>
              <a:gd name="T6" fmla="*/ 66675 w 284"/>
              <a:gd name="T7" fmla="*/ 444500 h 380"/>
              <a:gd name="T8" fmla="*/ 69850 w 284"/>
              <a:gd name="T9" fmla="*/ 454025 h 380"/>
              <a:gd name="T10" fmla="*/ 88900 w 284"/>
              <a:gd name="T11" fmla="*/ 466725 h 380"/>
              <a:gd name="T12" fmla="*/ 92075 w 284"/>
              <a:gd name="T13" fmla="*/ 479425 h 380"/>
              <a:gd name="T14" fmla="*/ 104775 w 284"/>
              <a:gd name="T15" fmla="*/ 495300 h 380"/>
              <a:gd name="T16" fmla="*/ 136525 w 284"/>
              <a:gd name="T17" fmla="*/ 523875 h 380"/>
              <a:gd name="T18" fmla="*/ 149225 w 284"/>
              <a:gd name="T19" fmla="*/ 539750 h 380"/>
              <a:gd name="T20" fmla="*/ 149225 w 284"/>
              <a:gd name="T21" fmla="*/ 555625 h 380"/>
              <a:gd name="T22" fmla="*/ 168275 w 284"/>
              <a:gd name="T23" fmla="*/ 571500 h 380"/>
              <a:gd name="T24" fmla="*/ 190500 w 284"/>
              <a:gd name="T25" fmla="*/ 581025 h 380"/>
              <a:gd name="T26" fmla="*/ 196850 w 284"/>
              <a:gd name="T27" fmla="*/ 574675 h 380"/>
              <a:gd name="T28" fmla="*/ 212725 w 284"/>
              <a:gd name="T29" fmla="*/ 574675 h 380"/>
              <a:gd name="T30" fmla="*/ 228600 w 284"/>
              <a:gd name="T31" fmla="*/ 581025 h 380"/>
              <a:gd name="T32" fmla="*/ 247650 w 284"/>
              <a:gd name="T33" fmla="*/ 603250 h 380"/>
              <a:gd name="T34" fmla="*/ 266700 w 284"/>
              <a:gd name="T35" fmla="*/ 596900 h 380"/>
              <a:gd name="T36" fmla="*/ 317500 w 284"/>
              <a:gd name="T37" fmla="*/ 596900 h 380"/>
              <a:gd name="T38" fmla="*/ 336550 w 284"/>
              <a:gd name="T39" fmla="*/ 584200 h 380"/>
              <a:gd name="T40" fmla="*/ 387350 w 284"/>
              <a:gd name="T41" fmla="*/ 574675 h 380"/>
              <a:gd name="T42" fmla="*/ 374650 w 284"/>
              <a:gd name="T43" fmla="*/ 552450 h 380"/>
              <a:gd name="T44" fmla="*/ 361950 w 284"/>
              <a:gd name="T45" fmla="*/ 533400 h 380"/>
              <a:gd name="T46" fmla="*/ 352425 w 284"/>
              <a:gd name="T47" fmla="*/ 504825 h 380"/>
              <a:gd name="T48" fmla="*/ 323850 w 284"/>
              <a:gd name="T49" fmla="*/ 482600 h 380"/>
              <a:gd name="T50" fmla="*/ 307975 w 284"/>
              <a:gd name="T51" fmla="*/ 466725 h 380"/>
              <a:gd name="T52" fmla="*/ 311150 w 284"/>
              <a:gd name="T53" fmla="*/ 460375 h 380"/>
              <a:gd name="T54" fmla="*/ 327025 w 284"/>
              <a:gd name="T55" fmla="*/ 454025 h 380"/>
              <a:gd name="T56" fmla="*/ 336550 w 284"/>
              <a:gd name="T57" fmla="*/ 428625 h 380"/>
              <a:gd name="T58" fmla="*/ 336550 w 284"/>
              <a:gd name="T59" fmla="*/ 400050 h 380"/>
              <a:gd name="T60" fmla="*/ 346075 w 284"/>
              <a:gd name="T61" fmla="*/ 381000 h 380"/>
              <a:gd name="T62" fmla="*/ 361950 w 284"/>
              <a:gd name="T63" fmla="*/ 361950 h 380"/>
              <a:gd name="T64" fmla="*/ 377825 w 284"/>
              <a:gd name="T65" fmla="*/ 323850 h 380"/>
              <a:gd name="T66" fmla="*/ 396875 w 284"/>
              <a:gd name="T67" fmla="*/ 288925 h 380"/>
              <a:gd name="T68" fmla="*/ 396875 w 284"/>
              <a:gd name="T69" fmla="*/ 241300 h 380"/>
              <a:gd name="T70" fmla="*/ 403225 w 284"/>
              <a:gd name="T71" fmla="*/ 215900 h 380"/>
              <a:gd name="T72" fmla="*/ 406400 w 284"/>
              <a:gd name="T73" fmla="*/ 184150 h 380"/>
              <a:gd name="T74" fmla="*/ 431800 w 284"/>
              <a:gd name="T75" fmla="*/ 174625 h 380"/>
              <a:gd name="T76" fmla="*/ 450850 w 284"/>
              <a:gd name="T77" fmla="*/ 155575 h 380"/>
              <a:gd name="T78" fmla="*/ 438150 w 284"/>
              <a:gd name="T79" fmla="*/ 142875 h 380"/>
              <a:gd name="T80" fmla="*/ 425450 w 284"/>
              <a:gd name="T81" fmla="*/ 130175 h 380"/>
              <a:gd name="T82" fmla="*/ 412750 w 284"/>
              <a:gd name="T83" fmla="*/ 98425 h 380"/>
              <a:gd name="T84" fmla="*/ 403225 w 284"/>
              <a:gd name="T85" fmla="*/ 47625 h 380"/>
              <a:gd name="T86" fmla="*/ 390525 w 284"/>
              <a:gd name="T87" fmla="*/ 19050 h 380"/>
              <a:gd name="T88" fmla="*/ 368300 w 284"/>
              <a:gd name="T89" fmla="*/ 6350 h 380"/>
              <a:gd name="T90" fmla="*/ 352425 w 284"/>
              <a:gd name="T91" fmla="*/ 0 h 380"/>
              <a:gd name="T92" fmla="*/ 330200 w 284"/>
              <a:gd name="T93" fmla="*/ 15875 h 380"/>
              <a:gd name="T94" fmla="*/ 304800 w 284"/>
              <a:gd name="T95" fmla="*/ 38100 h 380"/>
              <a:gd name="T96" fmla="*/ 76200 w 284"/>
              <a:gd name="T97" fmla="*/ 28575 h 380"/>
              <a:gd name="T98" fmla="*/ 53975 w 284"/>
              <a:gd name="T99" fmla="*/ 92075 h 380"/>
              <a:gd name="T100" fmla="*/ 57150 w 284"/>
              <a:gd name="T101" fmla="*/ 222250 h 380"/>
              <a:gd name="T102" fmla="*/ 31750 w 284"/>
              <a:gd name="T103" fmla="*/ 231775 h 380"/>
              <a:gd name="T104" fmla="*/ 19050 w 284"/>
              <a:gd name="T105" fmla="*/ 254000 h 380"/>
              <a:gd name="T106" fmla="*/ 9525 w 284"/>
              <a:gd name="T107" fmla="*/ 279400 h 380"/>
              <a:gd name="T108" fmla="*/ 6350 w 284"/>
              <a:gd name="T109" fmla="*/ 317500 h 380"/>
              <a:gd name="T110" fmla="*/ 0 w 284"/>
              <a:gd name="T111" fmla="*/ 330200 h 380"/>
              <a:gd name="T112" fmla="*/ 15875 w 284"/>
              <a:gd name="T113" fmla="*/ 336550 h 380"/>
              <a:gd name="T114" fmla="*/ 22225 w 284"/>
              <a:gd name="T115" fmla="*/ 355600 h 380"/>
              <a:gd name="T116" fmla="*/ 31750 w 284"/>
              <a:gd name="T117" fmla="*/ 374650 h 38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84" h="380">
                <a:moveTo>
                  <a:pt x="18" y="234"/>
                </a:moveTo>
                <a:lnTo>
                  <a:pt x="20" y="234"/>
                </a:lnTo>
                <a:lnTo>
                  <a:pt x="22" y="242"/>
                </a:lnTo>
                <a:lnTo>
                  <a:pt x="26" y="250"/>
                </a:lnTo>
                <a:lnTo>
                  <a:pt x="28" y="258"/>
                </a:lnTo>
                <a:lnTo>
                  <a:pt x="30" y="266"/>
                </a:lnTo>
                <a:lnTo>
                  <a:pt x="30" y="280"/>
                </a:lnTo>
                <a:lnTo>
                  <a:pt x="42" y="280"/>
                </a:lnTo>
                <a:lnTo>
                  <a:pt x="42" y="284"/>
                </a:lnTo>
                <a:lnTo>
                  <a:pt x="44" y="286"/>
                </a:lnTo>
                <a:lnTo>
                  <a:pt x="50" y="290"/>
                </a:lnTo>
                <a:lnTo>
                  <a:pt x="56" y="294"/>
                </a:lnTo>
                <a:lnTo>
                  <a:pt x="58" y="296"/>
                </a:lnTo>
                <a:lnTo>
                  <a:pt x="58" y="302"/>
                </a:lnTo>
                <a:lnTo>
                  <a:pt x="62" y="308"/>
                </a:lnTo>
                <a:lnTo>
                  <a:pt x="66" y="312"/>
                </a:lnTo>
                <a:lnTo>
                  <a:pt x="76" y="322"/>
                </a:lnTo>
                <a:lnTo>
                  <a:pt x="86" y="330"/>
                </a:lnTo>
                <a:lnTo>
                  <a:pt x="90" y="334"/>
                </a:lnTo>
                <a:lnTo>
                  <a:pt x="94" y="340"/>
                </a:lnTo>
                <a:lnTo>
                  <a:pt x="94" y="346"/>
                </a:lnTo>
                <a:lnTo>
                  <a:pt x="94" y="350"/>
                </a:lnTo>
                <a:lnTo>
                  <a:pt x="96" y="352"/>
                </a:lnTo>
                <a:lnTo>
                  <a:pt x="106" y="360"/>
                </a:lnTo>
                <a:lnTo>
                  <a:pt x="112" y="362"/>
                </a:lnTo>
                <a:lnTo>
                  <a:pt x="120" y="366"/>
                </a:lnTo>
                <a:lnTo>
                  <a:pt x="120" y="362"/>
                </a:lnTo>
                <a:lnTo>
                  <a:pt x="124" y="362"/>
                </a:lnTo>
                <a:lnTo>
                  <a:pt x="128" y="366"/>
                </a:lnTo>
                <a:lnTo>
                  <a:pt x="134" y="362"/>
                </a:lnTo>
                <a:lnTo>
                  <a:pt x="142" y="362"/>
                </a:lnTo>
                <a:lnTo>
                  <a:pt x="144" y="366"/>
                </a:lnTo>
                <a:lnTo>
                  <a:pt x="146" y="372"/>
                </a:lnTo>
                <a:lnTo>
                  <a:pt x="156" y="380"/>
                </a:lnTo>
                <a:lnTo>
                  <a:pt x="160" y="378"/>
                </a:lnTo>
                <a:lnTo>
                  <a:pt x="168" y="376"/>
                </a:lnTo>
                <a:lnTo>
                  <a:pt x="192" y="376"/>
                </a:lnTo>
                <a:lnTo>
                  <a:pt x="200" y="376"/>
                </a:lnTo>
                <a:lnTo>
                  <a:pt x="206" y="372"/>
                </a:lnTo>
                <a:lnTo>
                  <a:pt x="212" y="368"/>
                </a:lnTo>
                <a:lnTo>
                  <a:pt x="216" y="362"/>
                </a:lnTo>
                <a:lnTo>
                  <a:pt x="244" y="362"/>
                </a:lnTo>
                <a:lnTo>
                  <a:pt x="240" y="354"/>
                </a:lnTo>
                <a:lnTo>
                  <a:pt x="236" y="348"/>
                </a:lnTo>
                <a:lnTo>
                  <a:pt x="232" y="342"/>
                </a:lnTo>
                <a:lnTo>
                  <a:pt x="228" y="336"/>
                </a:lnTo>
                <a:lnTo>
                  <a:pt x="226" y="322"/>
                </a:lnTo>
                <a:lnTo>
                  <a:pt x="222" y="318"/>
                </a:lnTo>
                <a:lnTo>
                  <a:pt x="218" y="314"/>
                </a:lnTo>
                <a:lnTo>
                  <a:pt x="204" y="304"/>
                </a:lnTo>
                <a:lnTo>
                  <a:pt x="198" y="298"/>
                </a:lnTo>
                <a:lnTo>
                  <a:pt x="194" y="294"/>
                </a:lnTo>
                <a:lnTo>
                  <a:pt x="194" y="292"/>
                </a:lnTo>
                <a:lnTo>
                  <a:pt x="196" y="290"/>
                </a:lnTo>
                <a:lnTo>
                  <a:pt x="200" y="288"/>
                </a:lnTo>
                <a:lnTo>
                  <a:pt x="206" y="286"/>
                </a:lnTo>
                <a:lnTo>
                  <a:pt x="210" y="282"/>
                </a:lnTo>
                <a:lnTo>
                  <a:pt x="212" y="270"/>
                </a:lnTo>
                <a:lnTo>
                  <a:pt x="212" y="262"/>
                </a:lnTo>
                <a:lnTo>
                  <a:pt x="212" y="252"/>
                </a:lnTo>
                <a:lnTo>
                  <a:pt x="214" y="242"/>
                </a:lnTo>
                <a:lnTo>
                  <a:pt x="218" y="240"/>
                </a:lnTo>
                <a:lnTo>
                  <a:pt x="226" y="238"/>
                </a:lnTo>
                <a:lnTo>
                  <a:pt x="228" y="228"/>
                </a:lnTo>
                <a:lnTo>
                  <a:pt x="230" y="218"/>
                </a:lnTo>
                <a:lnTo>
                  <a:pt x="238" y="204"/>
                </a:lnTo>
                <a:lnTo>
                  <a:pt x="248" y="190"/>
                </a:lnTo>
                <a:lnTo>
                  <a:pt x="250" y="182"/>
                </a:lnTo>
                <a:lnTo>
                  <a:pt x="250" y="174"/>
                </a:lnTo>
                <a:lnTo>
                  <a:pt x="250" y="152"/>
                </a:lnTo>
                <a:lnTo>
                  <a:pt x="252" y="144"/>
                </a:lnTo>
                <a:lnTo>
                  <a:pt x="254" y="136"/>
                </a:lnTo>
                <a:lnTo>
                  <a:pt x="256" y="128"/>
                </a:lnTo>
                <a:lnTo>
                  <a:pt x="256" y="116"/>
                </a:lnTo>
                <a:lnTo>
                  <a:pt x="264" y="114"/>
                </a:lnTo>
                <a:lnTo>
                  <a:pt x="272" y="110"/>
                </a:lnTo>
                <a:lnTo>
                  <a:pt x="280" y="104"/>
                </a:lnTo>
                <a:lnTo>
                  <a:pt x="284" y="98"/>
                </a:lnTo>
                <a:lnTo>
                  <a:pt x="280" y="94"/>
                </a:lnTo>
                <a:lnTo>
                  <a:pt x="276" y="90"/>
                </a:lnTo>
                <a:lnTo>
                  <a:pt x="272" y="86"/>
                </a:lnTo>
                <a:lnTo>
                  <a:pt x="268" y="82"/>
                </a:lnTo>
                <a:lnTo>
                  <a:pt x="264" y="72"/>
                </a:lnTo>
                <a:lnTo>
                  <a:pt x="260" y="62"/>
                </a:lnTo>
                <a:lnTo>
                  <a:pt x="256" y="40"/>
                </a:lnTo>
                <a:lnTo>
                  <a:pt x="254" y="30"/>
                </a:lnTo>
                <a:lnTo>
                  <a:pt x="250" y="20"/>
                </a:lnTo>
                <a:lnTo>
                  <a:pt x="246" y="12"/>
                </a:lnTo>
                <a:lnTo>
                  <a:pt x="238" y="8"/>
                </a:lnTo>
                <a:lnTo>
                  <a:pt x="232" y="4"/>
                </a:lnTo>
                <a:lnTo>
                  <a:pt x="228" y="0"/>
                </a:lnTo>
                <a:lnTo>
                  <a:pt x="222" y="0"/>
                </a:lnTo>
                <a:lnTo>
                  <a:pt x="218" y="4"/>
                </a:lnTo>
                <a:lnTo>
                  <a:pt x="208" y="10"/>
                </a:lnTo>
                <a:lnTo>
                  <a:pt x="202" y="18"/>
                </a:lnTo>
                <a:lnTo>
                  <a:pt x="192" y="24"/>
                </a:lnTo>
                <a:lnTo>
                  <a:pt x="186" y="18"/>
                </a:lnTo>
                <a:lnTo>
                  <a:pt x="48" y="18"/>
                </a:lnTo>
                <a:lnTo>
                  <a:pt x="48" y="58"/>
                </a:lnTo>
                <a:lnTo>
                  <a:pt x="34" y="58"/>
                </a:lnTo>
                <a:lnTo>
                  <a:pt x="30" y="66"/>
                </a:lnTo>
                <a:lnTo>
                  <a:pt x="36" y="140"/>
                </a:lnTo>
                <a:lnTo>
                  <a:pt x="26" y="142"/>
                </a:lnTo>
                <a:lnTo>
                  <a:pt x="20" y="146"/>
                </a:lnTo>
                <a:lnTo>
                  <a:pt x="14" y="152"/>
                </a:lnTo>
                <a:lnTo>
                  <a:pt x="12" y="160"/>
                </a:lnTo>
                <a:lnTo>
                  <a:pt x="8" y="168"/>
                </a:lnTo>
                <a:lnTo>
                  <a:pt x="6" y="176"/>
                </a:lnTo>
                <a:lnTo>
                  <a:pt x="6" y="196"/>
                </a:lnTo>
                <a:lnTo>
                  <a:pt x="4" y="200"/>
                </a:lnTo>
                <a:lnTo>
                  <a:pt x="0" y="206"/>
                </a:lnTo>
                <a:lnTo>
                  <a:pt x="0" y="208"/>
                </a:lnTo>
                <a:lnTo>
                  <a:pt x="2" y="208"/>
                </a:lnTo>
                <a:lnTo>
                  <a:pt x="10" y="212"/>
                </a:lnTo>
                <a:lnTo>
                  <a:pt x="12" y="220"/>
                </a:lnTo>
                <a:lnTo>
                  <a:pt x="14" y="224"/>
                </a:lnTo>
                <a:lnTo>
                  <a:pt x="18" y="228"/>
                </a:lnTo>
                <a:lnTo>
                  <a:pt x="20" y="236"/>
                </a:lnTo>
                <a:lnTo>
                  <a:pt x="18" y="234"/>
                </a:lnTo>
                <a:close/>
              </a:path>
            </a:pathLst>
          </a:custGeom>
          <a:solidFill>
            <a:srgbClr val="004758"/>
          </a:solidFill>
          <a:ln w="9525" cap="flat" cmpd="sng">
            <a:solidFill>
              <a:schemeClr val="bg1"/>
            </a:solidFill>
            <a:prstDash val="solid"/>
            <a:round/>
            <a:headEnd/>
            <a:tailEnd/>
          </a:ln>
          <a:effectLst/>
        </p:spPr>
        <p:txBody>
          <a:bodyPr wrap="none" anchor="ctr"/>
          <a:lstStyle/>
          <a:p>
            <a:pPr defTabSz="957824" fontAlgn="auto">
              <a:spcBef>
                <a:spcPts val="0"/>
              </a:spcBef>
              <a:spcAft>
                <a:spcPts val="0"/>
              </a:spcAft>
              <a:defRPr/>
            </a:pPr>
            <a:endParaRPr lang="en-GB" sz="1900">
              <a:solidFill>
                <a:srgbClr val="50534D"/>
              </a:solidFill>
              <a:latin typeface="Arial"/>
              <a:cs typeface="+mn-cs"/>
            </a:endParaRPr>
          </a:p>
        </p:txBody>
      </p:sp>
      <p:sp>
        <p:nvSpPr>
          <p:cNvPr id="293" name="Freeform 100"/>
          <p:cNvSpPr>
            <a:spLocks/>
          </p:cNvSpPr>
          <p:nvPr/>
        </p:nvSpPr>
        <p:spPr bwMode="auto">
          <a:xfrm>
            <a:off x="4329113" y="4037013"/>
            <a:ext cx="334962" cy="374650"/>
          </a:xfrm>
          <a:custGeom>
            <a:avLst/>
            <a:gdLst>
              <a:gd name="T0" fmla="*/ 271462 w 211"/>
              <a:gd name="T1" fmla="*/ 374650 h 236"/>
              <a:gd name="T2" fmla="*/ 180975 w 211"/>
              <a:gd name="T3" fmla="*/ 368300 h 236"/>
              <a:gd name="T4" fmla="*/ 171450 w 211"/>
              <a:gd name="T5" fmla="*/ 358775 h 236"/>
              <a:gd name="T6" fmla="*/ 44450 w 211"/>
              <a:gd name="T7" fmla="*/ 352425 h 236"/>
              <a:gd name="T8" fmla="*/ 34925 w 211"/>
              <a:gd name="T9" fmla="*/ 349250 h 236"/>
              <a:gd name="T10" fmla="*/ 6350 w 211"/>
              <a:gd name="T11" fmla="*/ 352425 h 236"/>
              <a:gd name="T12" fmla="*/ 0 w 211"/>
              <a:gd name="T13" fmla="*/ 333375 h 236"/>
              <a:gd name="T14" fmla="*/ 6350 w 211"/>
              <a:gd name="T15" fmla="*/ 307975 h 236"/>
              <a:gd name="T16" fmla="*/ 9525 w 211"/>
              <a:gd name="T17" fmla="*/ 276225 h 236"/>
              <a:gd name="T18" fmla="*/ 22225 w 211"/>
              <a:gd name="T19" fmla="*/ 241300 h 236"/>
              <a:gd name="T20" fmla="*/ 41275 w 211"/>
              <a:gd name="T21" fmla="*/ 209550 h 236"/>
              <a:gd name="T22" fmla="*/ 57150 w 211"/>
              <a:gd name="T23" fmla="*/ 177800 h 236"/>
              <a:gd name="T24" fmla="*/ 53975 w 211"/>
              <a:gd name="T25" fmla="*/ 142875 h 236"/>
              <a:gd name="T26" fmla="*/ 41275 w 211"/>
              <a:gd name="T27" fmla="*/ 114300 h 236"/>
              <a:gd name="T28" fmla="*/ 38100 w 211"/>
              <a:gd name="T29" fmla="*/ 88900 h 236"/>
              <a:gd name="T30" fmla="*/ 44450 w 211"/>
              <a:gd name="T31" fmla="*/ 76200 h 236"/>
              <a:gd name="T32" fmla="*/ 44450 w 211"/>
              <a:gd name="T33" fmla="*/ 57150 h 236"/>
              <a:gd name="T34" fmla="*/ 25400 w 211"/>
              <a:gd name="T35" fmla="*/ 0 h 236"/>
              <a:gd name="T36" fmla="*/ 133350 w 211"/>
              <a:gd name="T37" fmla="*/ 22225 h 236"/>
              <a:gd name="T38" fmla="*/ 155575 w 211"/>
              <a:gd name="T39" fmla="*/ 57150 h 236"/>
              <a:gd name="T40" fmla="*/ 168275 w 211"/>
              <a:gd name="T41" fmla="*/ 60325 h 236"/>
              <a:gd name="T42" fmla="*/ 200025 w 211"/>
              <a:gd name="T43" fmla="*/ 60325 h 236"/>
              <a:gd name="T44" fmla="*/ 209550 w 211"/>
              <a:gd name="T45" fmla="*/ 47625 h 236"/>
              <a:gd name="T46" fmla="*/ 242887 w 211"/>
              <a:gd name="T47" fmla="*/ 34925 h 236"/>
              <a:gd name="T48" fmla="*/ 249237 w 211"/>
              <a:gd name="T49" fmla="*/ 41275 h 236"/>
              <a:gd name="T50" fmla="*/ 271462 w 211"/>
              <a:gd name="T51" fmla="*/ 44450 h 236"/>
              <a:gd name="T52" fmla="*/ 284162 w 211"/>
              <a:gd name="T53" fmla="*/ 79375 h 236"/>
              <a:gd name="T54" fmla="*/ 280987 w 211"/>
              <a:gd name="T55" fmla="*/ 123825 h 236"/>
              <a:gd name="T56" fmla="*/ 290512 w 211"/>
              <a:gd name="T57" fmla="*/ 139700 h 236"/>
              <a:gd name="T58" fmla="*/ 287337 w 211"/>
              <a:gd name="T59" fmla="*/ 158750 h 236"/>
              <a:gd name="T60" fmla="*/ 306387 w 211"/>
              <a:gd name="T61" fmla="*/ 161925 h 236"/>
              <a:gd name="T62" fmla="*/ 325437 w 211"/>
              <a:gd name="T63" fmla="*/ 158750 h 236"/>
              <a:gd name="T64" fmla="*/ 334962 w 211"/>
              <a:gd name="T65" fmla="*/ 209550 h 236"/>
              <a:gd name="T66" fmla="*/ 325437 w 211"/>
              <a:gd name="T67" fmla="*/ 219075 h 236"/>
              <a:gd name="T68" fmla="*/ 280987 w 211"/>
              <a:gd name="T69" fmla="*/ 219075 h 236"/>
              <a:gd name="T70" fmla="*/ 309562 w 211"/>
              <a:gd name="T71" fmla="*/ 358775 h 2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211" h="236">
                <a:moveTo>
                  <a:pt x="195" y="228"/>
                </a:moveTo>
                <a:lnTo>
                  <a:pt x="171" y="236"/>
                </a:lnTo>
                <a:lnTo>
                  <a:pt x="124" y="236"/>
                </a:lnTo>
                <a:lnTo>
                  <a:pt x="114" y="232"/>
                </a:lnTo>
                <a:lnTo>
                  <a:pt x="112" y="230"/>
                </a:lnTo>
                <a:lnTo>
                  <a:pt x="108" y="226"/>
                </a:lnTo>
                <a:lnTo>
                  <a:pt x="34" y="226"/>
                </a:lnTo>
                <a:lnTo>
                  <a:pt x="28" y="222"/>
                </a:lnTo>
                <a:lnTo>
                  <a:pt x="26" y="220"/>
                </a:lnTo>
                <a:lnTo>
                  <a:pt x="22" y="220"/>
                </a:lnTo>
                <a:lnTo>
                  <a:pt x="10" y="222"/>
                </a:lnTo>
                <a:lnTo>
                  <a:pt x="4" y="222"/>
                </a:lnTo>
                <a:lnTo>
                  <a:pt x="0" y="220"/>
                </a:lnTo>
                <a:lnTo>
                  <a:pt x="0" y="210"/>
                </a:lnTo>
                <a:lnTo>
                  <a:pt x="4" y="202"/>
                </a:lnTo>
                <a:lnTo>
                  <a:pt x="4" y="194"/>
                </a:lnTo>
                <a:lnTo>
                  <a:pt x="4" y="188"/>
                </a:lnTo>
                <a:lnTo>
                  <a:pt x="6" y="174"/>
                </a:lnTo>
                <a:lnTo>
                  <a:pt x="10" y="162"/>
                </a:lnTo>
                <a:lnTo>
                  <a:pt x="14" y="152"/>
                </a:lnTo>
                <a:lnTo>
                  <a:pt x="20" y="142"/>
                </a:lnTo>
                <a:lnTo>
                  <a:pt x="26" y="132"/>
                </a:lnTo>
                <a:lnTo>
                  <a:pt x="32" y="122"/>
                </a:lnTo>
                <a:lnTo>
                  <a:pt x="36" y="112"/>
                </a:lnTo>
                <a:lnTo>
                  <a:pt x="36" y="100"/>
                </a:lnTo>
                <a:lnTo>
                  <a:pt x="34" y="90"/>
                </a:lnTo>
                <a:lnTo>
                  <a:pt x="30" y="80"/>
                </a:lnTo>
                <a:lnTo>
                  <a:pt x="26" y="72"/>
                </a:lnTo>
                <a:lnTo>
                  <a:pt x="24" y="60"/>
                </a:lnTo>
                <a:lnTo>
                  <a:pt x="24" y="56"/>
                </a:lnTo>
                <a:lnTo>
                  <a:pt x="26" y="52"/>
                </a:lnTo>
                <a:lnTo>
                  <a:pt x="28" y="48"/>
                </a:lnTo>
                <a:lnTo>
                  <a:pt x="28" y="44"/>
                </a:lnTo>
                <a:lnTo>
                  <a:pt x="28" y="36"/>
                </a:lnTo>
                <a:lnTo>
                  <a:pt x="24" y="26"/>
                </a:lnTo>
                <a:lnTo>
                  <a:pt x="16" y="0"/>
                </a:lnTo>
                <a:lnTo>
                  <a:pt x="84" y="0"/>
                </a:lnTo>
                <a:lnTo>
                  <a:pt x="84" y="14"/>
                </a:lnTo>
                <a:lnTo>
                  <a:pt x="90" y="26"/>
                </a:lnTo>
                <a:lnTo>
                  <a:pt x="98" y="36"/>
                </a:lnTo>
                <a:lnTo>
                  <a:pt x="102" y="38"/>
                </a:lnTo>
                <a:lnTo>
                  <a:pt x="106" y="38"/>
                </a:lnTo>
                <a:lnTo>
                  <a:pt x="118" y="38"/>
                </a:lnTo>
                <a:lnTo>
                  <a:pt x="126" y="38"/>
                </a:lnTo>
                <a:lnTo>
                  <a:pt x="130" y="36"/>
                </a:lnTo>
                <a:lnTo>
                  <a:pt x="132" y="30"/>
                </a:lnTo>
                <a:lnTo>
                  <a:pt x="132" y="22"/>
                </a:lnTo>
                <a:lnTo>
                  <a:pt x="153" y="22"/>
                </a:lnTo>
                <a:lnTo>
                  <a:pt x="155" y="24"/>
                </a:lnTo>
                <a:lnTo>
                  <a:pt x="157" y="26"/>
                </a:lnTo>
                <a:lnTo>
                  <a:pt x="163" y="28"/>
                </a:lnTo>
                <a:lnTo>
                  <a:pt x="171" y="28"/>
                </a:lnTo>
                <a:lnTo>
                  <a:pt x="177" y="26"/>
                </a:lnTo>
                <a:lnTo>
                  <a:pt x="179" y="50"/>
                </a:lnTo>
                <a:lnTo>
                  <a:pt x="177" y="74"/>
                </a:lnTo>
                <a:lnTo>
                  <a:pt x="177" y="78"/>
                </a:lnTo>
                <a:lnTo>
                  <a:pt x="181" y="80"/>
                </a:lnTo>
                <a:lnTo>
                  <a:pt x="183" y="88"/>
                </a:lnTo>
                <a:lnTo>
                  <a:pt x="183" y="92"/>
                </a:lnTo>
                <a:lnTo>
                  <a:pt x="181" y="100"/>
                </a:lnTo>
                <a:lnTo>
                  <a:pt x="189" y="102"/>
                </a:lnTo>
                <a:lnTo>
                  <a:pt x="193" y="102"/>
                </a:lnTo>
                <a:lnTo>
                  <a:pt x="197" y="100"/>
                </a:lnTo>
                <a:lnTo>
                  <a:pt x="205" y="100"/>
                </a:lnTo>
                <a:lnTo>
                  <a:pt x="211" y="100"/>
                </a:lnTo>
                <a:lnTo>
                  <a:pt x="211" y="132"/>
                </a:lnTo>
                <a:lnTo>
                  <a:pt x="209" y="136"/>
                </a:lnTo>
                <a:lnTo>
                  <a:pt x="205" y="138"/>
                </a:lnTo>
                <a:lnTo>
                  <a:pt x="203" y="138"/>
                </a:lnTo>
                <a:lnTo>
                  <a:pt x="177" y="138"/>
                </a:lnTo>
                <a:lnTo>
                  <a:pt x="177" y="206"/>
                </a:lnTo>
                <a:lnTo>
                  <a:pt x="195" y="226"/>
                </a:lnTo>
                <a:lnTo>
                  <a:pt x="195" y="228"/>
                </a:lnTo>
                <a:close/>
              </a:path>
            </a:pathLst>
          </a:custGeom>
          <a:solidFill>
            <a:srgbClr val="004758"/>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294" name="Freeform 107"/>
          <p:cNvSpPr>
            <a:spLocks/>
          </p:cNvSpPr>
          <p:nvPr/>
        </p:nvSpPr>
        <p:spPr bwMode="auto">
          <a:xfrm>
            <a:off x="4086225" y="3421063"/>
            <a:ext cx="319088" cy="295275"/>
          </a:xfrm>
          <a:custGeom>
            <a:avLst/>
            <a:gdLst>
              <a:gd name="T0" fmla="*/ 126371 w 202"/>
              <a:gd name="T1" fmla="*/ 288925 h 186"/>
              <a:gd name="T2" fmla="*/ 88460 w 202"/>
              <a:gd name="T3" fmla="*/ 292100 h 186"/>
              <a:gd name="T4" fmla="*/ 66345 w 202"/>
              <a:gd name="T5" fmla="*/ 260350 h 186"/>
              <a:gd name="T6" fmla="*/ 53708 w 202"/>
              <a:gd name="T7" fmla="*/ 234950 h 186"/>
              <a:gd name="T8" fmla="*/ 28434 w 202"/>
              <a:gd name="T9" fmla="*/ 225425 h 186"/>
              <a:gd name="T10" fmla="*/ 0 w 202"/>
              <a:gd name="T11" fmla="*/ 152400 h 186"/>
              <a:gd name="T12" fmla="*/ 22115 w 202"/>
              <a:gd name="T13" fmla="*/ 114300 h 186"/>
              <a:gd name="T14" fmla="*/ 22115 w 202"/>
              <a:gd name="T15" fmla="*/ 82550 h 186"/>
              <a:gd name="T16" fmla="*/ 22115 w 202"/>
              <a:gd name="T17" fmla="*/ 44450 h 186"/>
              <a:gd name="T18" fmla="*/ 37911 w 202"/>
              <a:gd name="T19" fmla="*/ 12700 h 186"/>
              <a:gd name="T20" fmla="*/ 56867 w 202"/>
              <a:gd name="T21" fmla="*/ 0 h 186"/>
              <a:gd name="T22" fmla="*/ 78982 w 202"/>
              <a:gd name="T23" fmla="*/ 0 h 186"/>
              <a:gd name="T24" fmla="*/ 94779 w 202"/>
              <a:gd name="T25" fmla="*/ 12700 h 186"/>
              <a:gd name="T26" fmla="*/ 107416 w 202"/>
              <a:gd name="T27" fmla="*/ 25400 h 186"/>
              <a:gd name="T28" fmla="*/ 120053 w 202"/>
              <a:gd name="T29" fmla="*/ 25400 h 186"/>
              <a:gd name="T30" fmla="*/ 126371 w 202"/>
              <a:gd name="T31" fmla="*/ 19050 h 186"/>
              <a:gd name="T32" fmla="*/ 145327 w 202"/>
              <a:gd name="T33" fmla="*/ 19050 h 186"/>
              <a:gd name="T34" fmla="*/ 157964 w 202"/>
              <a:gd name="T35" fmla="*/ 28575 h 186"/>
              <a:gd name="T36" fmla="*/ 183239 w 202"/>
              <a:gd name="T37" fmla="*/ 28575 h 186"/>
              <a:gd name="T38" fmla="*/ 202194 w 202"/>
              <a:gd name="T39" fmla="*/ 15875 h 186"/>
              <a:gd name="T40" fmla="*/ 227469 w 202"/>
              <a:gd name="T41" fmla="*/ 12700 h 186"/>
              <a:gd name="T42" fmla="*/ 240106 w 202"/>
              <a:gd name="T43" fmla="*/ 19050 h 186"/>
              <a:gd name="T44" fmla="*/ 262221 w 202"/>
              <a:gd name="T45" fmla="*/ 19050 h 186"/>
              <a:gd name="T46" fmla="*/ 287495 w 202"/>
              <a:gd name="T47" fmla="*/ 0 h 186"/>
              <a:gd name="T48" fmla="*/ 300132 w 202"/>
              <a:gd name="T49" fmla="*/ 19050 h 186"/>
              <a:gd name="T50" fmla="*/ 312769 w 202"/>
              <a:gd name="T51" fmla="*/ 44450 h 186"/>
              <a:gd name="T52" fmla="*/ 315929 w 202"/>
              <a:gd name="T53" fmla="*/ 79375 h 186"/>
              <a:gd name="T54" fmla="*/ 300132 w 202"/>
              <a:gd name="T55" fmla="*/ 79375 h 186"/>
              <a:gd name="T56" fmla="*/ 287495 w 202"/>
              <a:gd name="T57" fmla="*/ 120650 h 186"/>
              <a:gd name="T58" fmla="*/ 271699 w 202"/>
              <a:gd name="T59" fmla="*/ 158750 h 186"/>
              <a:gd name="T60" fmla="*/ 265380 w 202"/>
              <a:gd name="T61" fmla="*/ 165100 h 186"/>
              <a:gd name="T62" fmla="*/ 255902 w 202"/>
              <a:gd name="T63" fmla="*/ 168275 h 186"/>
              <a:gd name="T64" fmla="*/ 246424 w 202"/>
              <a:gd name="T65" fmla="*/ 206375 h 186"/>
              <a:gd name="T66" fmla="*/ 233787 w 202"/>
              <a:gd name="T67" fmla="*/ 228600 h 186"/>
              <a:gd name="T68" fmla="*/ 224309 w 202"/>
              <a:gd name="T69" fmla="*/ 228600 h 186"/>
              <a:gd name="T70" fmla="*/ 217991 w 202"/>
              <a:gd name="T71" fmla="*/ 212725 h 186"/>
              <a:gd name="T72" fmla="*/ 195876 w 202"/>
              <a:gd name="T73" fmla="*/ 222250 h 186"/>
              <a:gd name="T74" fmla="*/ 176920 w 202"/>
              <a:gd name="T75" fmla="*/ 234950 h 186"/>
              <a:gd name="T76" fmla="*/ 164283 w 202"/>
              <a:gd name="T77" fmla="*/ 257175 h 186"/>
              <a:gd name="T78" fmla="*/ 161124 w 202"/>
              <a:gd name="T79" fmla="*/ 285750 h 186"/>
              <a:gd name="T80" fmla="*/ 151646 w 202"/>
              <a:gd name="T81" fmla="*/ 285750 h 18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02" h="186">
                <a:moveTo>
                  <a:pt x="96" y="180"/>
                </a:moveTo>
                <a:lnTo>
                  <a:pt x="80" y="182"/>
                </a:lnTo>
                <a:lnTo>
                  <a:pt x="62" y="186"/>
                </a:lnTo>
                <a:lnTo>
                  <a:pt x="56" y="184"/>
                </a:lnTo>
                <a:lnTo>
                  <a:pt x="50" y="178"/>
                </a:lnTo>
                <a:lnTo>
                  <a:pt x="42" y="164"/>
                </a:lnTo>
                <a:lnTo>
                  <a:pt x="38" y="156"/>
                </a:lnTo>
                <a:lnTo>
                  <a:pt x="34" y="148"/>
                </a:lnTo>
                <a:lnTo>
                  <a:pt x="26" y="144"/>
                </a:lnTo>
                <a:lnTo>
                  <a:pt x="18" y="142"/>
                </a:lnTo>
                <a:lnTo>
                  <a:pt x="0" y="144"/>
                </a:lnTo>
                <a:lnTo>
                  <a:pt x="0" y="96"/>
                </a:lnTo>
                <a:lnTo>
                  <a:pt x="10" y="82"/>
                </a:lnTo>
                <a:lnTo>
                  <a:pt x="14" y="72"/>
                </a:lnTo>
                <a:lnTo>
                  <a:pt x="16" y="64"/>
                </a:lnTo>
                <a:lnTo>
                  <a:pt x="14" y="52"/>
                </a:lnTo>
                <a:lnTo>
                  <a:pt x="10" y="44"/>
                </a:lnTo>
                <a:lnTo>
                  <a:pt x="14" y="28"/>
                </a:lnTo>
                <a:lnTo>
                  <a:pt x="20" y="14"/>
                </a:lnTo>
                <a:lnTo>
                  <a:pt x="24" y="8"/>
                </a:lnTo>
                <a:lnTo>
                  <a:pt x="30" y="4"/>
                </a:lnTo>
                <a:lnTo>
                  <a:pt x="36" y="0"/>
                </a:lnTo>
                <a:lnTo>
                  <a:pt x="46" y="0"/>
                </a:lnTo>
                <a:lnTo>
                  <a:pt x="50" y="0"/>
                </a:lnTo>
                <a:lnTo>
                  <a:pt x="54" y="2"/>
                </a:lnTo>
                <a:lnTo>
                  <a:pt x="60" y="8"/>
                </a:lnTo>
                <a:lnTo>
                  <a:pt x="66" y="14"/>
                </a:lnTo>
                <a:lnTo>
                  <a:pt x="68" y="16"/>
                </a:lnTo>
                <a:lnTo>
                  <a:pt x="72" y="18"/>
                </a:lnTo>
                <a:lnTo>
                  <a:pt x="76" y="16"/>
                </a:lnTo>
                <a:lnTo>
                  <a:pt x="78" y="14"/>
                </a:lnTo>
                <a:lnTo>
                  <a:pt x="80" y="12"/>
                </a:lnTo>
                <a:lnTo>
                  <a:pt x="84" y="10"/>
                </a:lnTo>
                <a:lnTo>
                  <a:pt x="92" y="12"/>
                </a:lnTo>
                <a:lnTo>
                  <a:pt x="96" y="16"/>
                </a:lnTo>
                <a:lnTo>
                  <a:pt x="100" y="18"/>
                </a:lnTo>
                <a:lnTo>
                  <a:pt x="108" y="20"/>
                </a:lnTo>
                <a:lnTo>
                  <a:pt x="116" y="18"/>
                </a:lnTo>
                <a:lnTo>
                  <a:pt x="122" y="14"/>
                </a:lnTo>
                <a:lnTo>
                  <a:pt x="128" y="10"/>
                </a:lnTo>
                <a:lnTo>
                  <a:pt x="138" y="8"/>
                </a:lnTo>
                <a:lnTo>
                  <a:pt x="144" y="8"/>
                </a:lnTo>
                <a:lnTo>
                  <a:pt x="148" y="10"/>
                </a:lnTo>
                <a:lnTo>
                  <a:pt x="152" y="12"/>
                </a:lnTo>
                <a:lnTo>
                  <a:pt x="160" y="14"/>
                </a:lnTo>
                <a:lnTo>
                  <a:pt x="166" y="12"/>
                </a:lnTo>
                <a:lnTo>
                  <a:pt x="172" y="8"/>
                </a:lnTo>
                <a:lnTo>
                  <a:pt x="182" y="0"/>
                </a:lnTo>
                <a:lnTo>
                  <a:pt x="186" y="6"/>
                </a:lnTo>
                <a:lnTo>
                  <a:pt x="190" y="12"/>
                </a:lnTo>
                <a:lnTo>
                  <a:pt x="194" y="24"/>
                </a:lnTo>
                <a:lnTo>
                  <a:pt x="198" y="28"/>
                </a:lnTo>
                <a:lnTo>
                  <a:pt x="202" y="32"/>
                </a:lnTo>
                <a:lnTo>
                  <a:pt x="200" y="50"/>
                </a:lnTo>
                <a:lnTo>
                  <a:pt x="194" y="50"/>
                </a:lnTo>
                <a:lnTo>
                  <a:pt x="190" y="50"/>
                </a:lnTo>
                <a:lnTo>
                  <a:pt x="186" y="64"/>
                </a:lnTo>
                <a:lnTo>
                  <a:pt x="182" y="76"/>
                </a:lnTo>
                <a:lnTo>
                  <a:pt x="176" y="88"/>
                </a:lnTo>
                <a:lnTo>
                  <a:pt x="172" y="100"/>
                </a:lnTo>
                <a:lnTo>
                  <a:pt x="170" y="102"/>
                </a:lnTo>
                <a:lnTo>
                  <a:pt x="168" y="104"/>
                </a:lnTo>
                <a:lnTo>
                  <a:pt x="164" y="106"/>
                </a:lnTo>
                <a:lnTo>
                  <a:pt x="162" y="106"/>
                </a:lnTo>
                <a:lnTo>
                  <a:pt x="160" y="116"/>
                </a:lnTo>
                <a:lnTo>
                  <a:pt x="156" y="130"/>
                </a:lnTo>
                <a:lnTo>
                  <a:pt x="152" y="140"/>
                </a:lnTo>
                <a:lnTo>
                  <a:pt x="148" y="144"/>
                </a:lnTo>
                <a:lnTo>
                  <a:pt x="144" y="146"/>
                </a:lnTo>
                <a:lnTo>
                  <a:pt x="142" y="144"/>
                </a:lnTo>
                <a:lnTo>
                  <a:pt x="140" y="142"/>
                </a:lnTo>
                <a:lnTo>
                  <a:pt x="138" y="134"/>
                </a:lnTo>
                <a:lnTo>
                  <a:pt x="130" y="136"/>
                </a:lnTo>
                <a:lnTo>
                  <a:pt x="124" y="140"/>
                </a:lnTo>
                <a:lnTo>
                  <a:pt x="118" y="144"/>
                </a:lnTo>
                <a:lnTo>
                  <a:pt x="112" y="148"/>
                </a:lnTo>
                <a:lnTo>
                  <a:pt x="108" y="156"/>
                </a:lnTo>
                <a:lnTo>
                  <a:pt x="104" y="162"/>
                </a:lnTo>
                <a:lnTo>
                  <a:pt x="102" y="170"/>
                </a:lnTo>
                <a:lnTo>
                  <a:pt x="102" y="180"/>
                </a:lnTo>
                <a:lnTo>
                  <a:pt x="100" y="180"/>
                </a:lnTo>
                <a:lnTo>
                  <a:pt x="96" y="180"/>
                </a:lnTo>
                <a:close/>
              </a:path>
            </a:pathLst>
          </a:custGeom>
          <a:solidFill>
            <a:srgbClr val="004758"/>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295" name="Freeform 114"/>
          <p:cNvSpPr>
            <a:spLocks/>
          </p:cNvSpPr>
          <p:nvPr/>
        </p:nvSpPr>
        <p:spPr bwMode="auto">
          <a:xfrm>
            <a:off x="4548188" y="2100263"/>
            <a:ext cx="227012" cy="139700"/>
          </a:xfrm>
          <a:custGeom>
            <a:avLst/>
            <a:gdLst>
              <a:gd name="T0" fmla="*/ 207962 w 143"/>
              <a:gd name="T1" fmla="*/ 120650 h 88"/>
              <a:gd name="T2" fmla="*/ 188912 w 143"/>
              <a:gd name="T3" fmla="*/ 123825 h 88"/>
              <a:gd name="T4" fmla="*/ 182562 w 143"/>
              <a:gd name="T5" fmla="*/ 139700 h 88"/>
              <a:gd name="T6" fmla="*/ 169862 w 143"/>
              <a:gd name="T7" fmla="*/ 136525 h 88"/>
              <a:gd name="T8" fmla="*/ 153987 w 143"/>
              <a:gd name="T9" fmla="*/ 136525 h 88"/>
              <a:gd name="T10" fmla="*/ 138112 w 143"/>
              <a:gd name="T11" fmla="*/ 136525 h 88"/>
              <a:gd name="T12" fmla="*/ 125412 w 143"/>
              <a:gd name="T13" fmla="*/ 139700 h 88"/>
              <a:gd name="T14" fmla="*/ 106362 w 143"/>
              <a:gd name="T15" fmla="*/ 133350 h 88"/>
              <a:gd name="T16" fmla="*/ 90487 w 143"/>
              <a:gd name="T17" fmla="*/ 127000 h 88"/>
              <a:gd name="T18" fmla="*/ 68262 w 143"/>
              <a:gd name="T19" fmla="*/ 127000 h 88"/>
              <a:gd name="T20" fmla="*/ 55562 w 143"/>
              <a:gd name="T21" fmla="*/ 123825 h 88"/>
              <a:gd name="T22" fmla="*/ 39687 w 143"/>
              <a:gd name="T23" fmla="*/ 127000 h 88"/>
              <a:gd name="T24" fmla="*/ 26987 w 143"/>
              <a:gd name="T25" fmla="*/ 130175 h 88"/>
              <a:gd name="T26" fmla="*/ 0 w 143"/>
              <a:gd name="T27" fmla="*/ 136525 h 88"/>
              <a:gd name="T28" fmla="*/ 0 w 143"/>
              <a:gd name="T29" fmla="*/ 123825 h 88"/>
              <a:gd name="T30" fmla="*/ 15875 w 143"/>
              <a:gd name="T31" fmla="*/ 117475 h 88"/>
              <a:gd name="T32" fmla="*/ 12700 w 143"/>
              <a:gd name="T33" fmla="*/ 104775 h 88"/>
              <a:gd name="T34" fmla="*/ 6350 w 143"/>
              <a:gd name="T35" fmla="*/ 88900 h 88"/>
              <a:gd name="T36" fmla="*/ 6350 w 143"/>
              <a:gd name="T37" fmla="*/ 79375 h 88"/>
              <a:gd name="T38" fmla="*/ 19050 w 143"/>
              <a:gd name="T39" fmla="*/ 76200 h 88"/>
              <a:gd name="T40" fmla="*/ 30162 w 143"/>
              <a:gd name="T41" fmla="*/ 57150 h 88"/>
              <a:gd name="T42" fmla="*/ 46037 w 143"/>
              <a:gd name="T43" fmla="*/ 41275 h 88"/>
              <a:gd name="T44" fmla="*/ 46037 w 143"/>
              <a:gd name="T45" fmla="*/ 28575 h 88"/>
              <a:gd name="T46" fmla="*/ 52387 w 143"/>
              <a:gd name="T47" fmla="*/ 28575 h 88"/>
              <a:gd name="T48" fmla="*/ 68262 w 143"/>
              <a:gd name="T49" fmla="*/ 28575 h 88"/>
              <a:gd name="T50" fmla="*/ 77787 w 143"/>
              <a:gd name="T51" fmla="*/ 22225 h 88"/>
              <a:gd name="T52" fmla="*/ 84137 w 143"/>
              <a:gd name="T53" fmla="*/ 9525 h 88"/>
              <a:gd name="T54" fmla="*/ 100012 w 143"/>
              <a:gd name="T55" fmla="*/ 6350 h 88"/>
              <a:gd name="T56" fmla="*/ 119062 w 143"/>
              <a:gd name="T57" fmla="*/ 0 h 88"/>
              <a:gd name="T58" fmla="*/ 138112 w 143"/>
              <a:gd name="T59" fmla="*/ 6350 h 88"/>
              <a:gd name="T60" fmla="*/ 166687 w 143"/>
              <a:gd name="T61" fmla="*/ 6350 h 88"/>
              <a:gd name="T62" fmla="*/ 179387 w 143"/>
              <a:gd name="T63" fmla="*/ 25400 h 88"/>
              <a:gd name="T64" fmla="*/ 185737 w 143"/>
              <a:gd name="T65" fmla="*/ 41275 h 88"/>
              <a:gd name="T66" fmla="*/ 188912 w 143"/>
              <a:gd name="T67" fmla="*/ 47625 h 88"/>
              <a:gd name="T68" fmla="*/ 198437 w 143"/>
              <a:gd name="T69" fmla="*/ 57150 h 88"/>
              <a:gd name="T70" fmla="*/ 204787 w 143"/>
              <a:gd name="T71" fmla="*/ 66675 h 88"/>
              <a:gd name="T72" fmla="*/ 207962 w 143"/>
              <a:gd name="T73" fmla="*/ 69850 h 88"/>
              <a:gd name="T74" fmla="*/ 223837 w 143"/>
              <a:gd name="T75" fmla="*/ 73025 h 88"/>
              <a:gd name="T76" fmla="*/ 227012 w 143"/>
              <a:gd name="T77" fmla="*/ 85725 h 88"/>
              <a:gd name="T78" fmla="*/ 214312 w 143"/>
              <a:gd name="T79" fmla="*/ 88900 h 88"/>
              <a:gd name="T80" fmla="*/ 195262 w 143"/>
              <a:gd name="T81" fmla="*/ 88900 h 88"/>
              <a:gd name="T82" fmla="*/ 201612 w 143"/>
              <a:gd name="T83" fmla="*/ 104775 h 88"/>
              <a:gd name="T84" fmla="*/ 207962 w 143"/>
              <a:gd name="T85" fmla="*/ 120650 h 8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43" h="88">
                <a:moveTo>
                  <a:pt x="131" y="76"/>
                </a:moveTo>
                <a:lnTo>
                  <a:pt x="119" y="78"/>
                </a:lnTo>
                <a:lnTo>
                  <a:pt x="115" y="88"/>
                </a:lnTo>
                <a:lnTo>
                  <a:pt x="107" y="86"/>
                </a:lnTo>
                <a:lnTo>
                  <a:pt x="97" y="86"/>
                </a:lnTo>
                <a:lnTo>
                  <a:pt x="87" y="86"/>
                </a:lnTo>
                <a:lnTo>
                  <a:pt x="79" y="88"/>
                </a:lnTo>
                <a:lnTo>
                  <a:pt x="67" y="84"/>
                </a:lnTo>
                <a:lnTo>
                  <a:pt x="57" y="80"/>
                </a:lnTo>
                <a:lnTo>
                  <a:pt x="43" y="80"/>
                </a:lnTo>
                <a:lnTo>
                  <a:pt x="35" y="78"/>
                </a:lnTo>
                <a:lnTo>
                  <a:pt x="25" y="80"/>
                </a:lnTo>
                <a:lnTo>
                  <a:pt x="17" y="82"/>
                </a:lnTo>
                <a:lnTo>
                  <a:pt x="0" y="86"/>
                </a:lnTo>
                <a:lnTo>
                  <a:pt x="0" y="78"/>
                </a:lnTo>
                <a:lnTo>
                  <a:pt x="10" y="74"/>
                </a:lnTo>
                <a:lnTo>
                  <a:pt x="8" y="66"/>
                </a:lnTo>
                <a:lnTo>
                  <a:pt x="4" y="56"/>
                </a:lnTo>
                <a:lnTo>
                  <a:pt x="4" y="50"/>
                </a:lnTo>
                <a:lnTo>
                  <a:pt x="12" y="48"/>
                </a:lnTo>
                <a:lnTo>
                  <a:pt x="19" y="36"/>
                </a:lnTo>
                <a:lnTo>
                  <a:pt x="29" y="26"/>
                </a:lnTo>
                <a:lnTo>
                  <a:pt x="29" y="18"/>
                </a:lnTo>
                <a:lnTo>
                  <a:pt x="33" y="18"/>
                </a:lnTo>
                <a:lnTo>
                  <a:pt x="43" y="18"/>
                </a:lnTo>
                <a:lnTo>
                  <a:pt x="49" y="14"/>
                </a:lnTo>
                <a:lnTo>
                  <a:pt x="53" y="6"/>
                </a:lnTo>
                <a:lnTo>
                  <a:pt x="63" y="4"/>
                </a:lnTo>
                <a:lnTo>
                  <a:pt x="75" y="0"/>
                </a:lnTo>
                <a:lnTo>
                  <a:pt x="87" y="4"/>
                </a:lnTo>
                <a:lnTo>
                  <a:pt x="105" y="4"/>
                </a:lnTo>
                <a:lnTo>
                  <a:pt x="113" y="16"/>
                </a:lnTo>
                <a:lnTo>
                  <a:pt x="117" y="26"/>
                </a:lnTo>
                <a:lnTo>
                  <a:pt x="119" y="30"/>
                </a:lnTo>
                <a:lnTo>
                  <a:pt x="125" y="36"/>
                </a:lnTo>
                <a:lnTo>
                  <a:pt x="129" y="42"/>
                </a:lnTo>
                <a:lnTo>
                  <a:pt x="131" y="44"/>
                </a:lnTo>
                <a:lnTo>
                  <a:pt x="141" y="46"/>
                </a:lnTo>
                <a:lnTo>
                  <a:pt x="143" y="54"/>
                </a:lnTo>
                <a:lnTo>
                  <a:pt x="135" y="56"/>
                </a:lnTo>
                <a:lnTo>
                  <a:pt x="123" y="56"/>
                </a:lnTo>
                <a:lnTo>
                  <a:pt x="127" y="66"/>
                </a:lnTo>
                <a:lnTo>
                  <a:pt x="131" y="76"/>
                </a:lnTo>
                <a:close/>
              </a:path>
            </a:pathLst>
          </a:custGeom>
          <a:solidFill>
            <a:srgbClr val="004758"/>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296" name="Freeform 134"/>
          <p:cNvSpPr>
            <a:spLocks/>
          </p:cNvSpPr>
          <p:nvPr/>
        </p:nvSpPr>
        <p:spPr bwMode="auto">
          <a:xfrm>
            <a:off x="5613400" y="2697163"/>
            <a:ext cx="406400" cy="409575"/>
          </a:xfrm>
          <a:custGeom>
            <a:avLst/>
            <a:gdLst>
              <a:gd name="T0" fmla="*/ 390525 w 256"/>
              <a:gd name="T1" fmla="*/ 41275 h 258"/>
              <a:gd name="T2" fmla="*/ 361950 w 256"/>
              <a:gd name="T3" fmla="*/ 34925 h 258"/>
              <a:gd name="T4" fmla="*/ 339725 w 256"/>
              <a:gd name="T5" fmla="*/ 6350 h 258"/>
              <a:gd name="T6" fmla="*/ 295275 w 256"/>
              <a:gd name="T7" fmla="*/ 3175 h 258"/>
              <a:gd name="T8" fmla="*/ 250825 w 256"/>
              <a:gd name="T9" fmla="*/ 9525 h 258"/>
              <a:gd name="T10" fmla="*/ 234950 w 256"/>
              <a:gd name="T11" fmla="*/ 25400 h 258"/>
              <a:gd name="T12" fmla="*/ 247650 w 256"/>
              <a:gd name="T13" fmla="*/ 47625 h 258"/>
              <a:gd name="T14" fmla="*/ 238125 w 256"/>
              <a:gd name="T15" fmla="*/ 79375 h 258"/>
              <a:gd name="T16" fmla="*/ 225425 w 256"/>
              <a:gd name="T17" fmla="*/ 107950 h 258"/>
              <a:gd name="T18" fmla="*/ 212725 w 256"/>
              <a:gd name="T19" fmla="*/ 127000 h 258"/>
              <a:gd name="T20" fmla="*/ 206375 w 256"/>
              <a:gd name="T21" fmla="*/ 149225 h 258"/>
              <a:gd name="T22" fmla="*/ 203200 w 256"/>
              <a:gd name="T23" fmla="*/ 161925 h 258"/>
              <a:gd name="T24" fmla="*/ 177800 w 256"/>
              <a:gd name="T25" fmla="*/ 161925 h 258"/>
              <a:gd name="T26" fmla="*/ 165100 w 256"/>
              <a:gd name="T27" fmla="*/ 177800 h 258"/>
              <a:gd name="T28" fmla="*/ 146050 w 256"/>
              <a:gd name="T29" fmla="*/ 184150 h 258"/>
              <a:gd name="T30" fmla="*/ 139700 w 256"/>
              <a:gd name="T31" fmla="*/ 203200 h 258"/>
              <a:gd name="T32" fmla="*/ 136525 w 256"/>
              <a:gd name="T33" fmla="*/ 222250 h 258"/>
              <a:gd name="T34" fmla="*/ 73025 w 256"/>
              <a:gd name="T35" fmla="*/ 234950 h 258"/>
              <a:gd name="T36" fmla="*/ 19050 w 256"/>
              <a:gd name="T37" fmla="*/ 228600 h 258"/>
              <a:gd name="T38" fmla="*/ 19050 w 256"/>
              <a:gd name="T39" fmla="*/ 238125 h 258"/>
              <a:gd name="T40" fmla="*/ 47625 w 256"/>
              <a:gd name="T41" fmla="*/ 260350 h 258"/>
              <a:gd name="T42" fmla="*/ 60325 w 256"/>
              <a:gd name="T43" fmla="*/ 288925 h 258"/>
              <a:gd name="T44" fmla="*/ 73025 w 256"/>
              <a:gd name="T45" fmla="*/ 307975 h 258"/>
              <a:gd name="T46" fmla="*/ 44450 w 256"/>
              <a:gd name="T47" fmla="*/ 327025 h 258"/>
              <a:gd name="T48" fmla="*/ 34925 w 256"/>
              <a:gd name="T49" fmla="*/ 355600 h 258"/>
              <a:gd name="T50" fmla="*/ 69850 w 256"/>
              <a:gd name="T51" fmla="*/ 368300 h 258"/>
              <a:gd name="T52" fmla="*/ 149225 w 256"/>
              <a:gd name="T53" fmla="*/ 361950 h 258"/>
              <a:gd name="T54" fmla="*/ 193675 w 256"/>
              <a:gd name="T55" fmla="*/ 390525 h 258"/>
              <a:gd name="T56" fmla="*/ 215900 w 256"/>
              <a:gd name="T57" fmla="*/ 406400 h 258"/>
              <a:gd name="T58" fmla="*/ 234950 w 256"/>
              <a:gd name="T59" fmla="*/ 396875 h 258"/>
              <a:gd name="T60" fmla="*/ 250825 w 256"/>
              <a:gd name="T61" fmla="*/ 393700 h 258"/>
              <a:gd name="T62" fmla="*/ 282575 w 256"/>
              <a:gd name="T63" fmla="*/ 396875 h 258"/>
              <a:gd name="T64" fmla="*/ 292100 w 256"/>
              <a:gd name="T65" fmla="*/ 371475 h 258"/>
              <a:gd name="T66" fmla="*/ 266700 w 256"/>
              <a:gd name="T67" fmla="*/ 346075 h 258"/>
              <a:gd name="T68" fmla="*/ 260350 w 256"/>
              <a:gd name="T69" fmla="*/ 323850 h 258"/>
              <a:gd name="T70" fmla="*/ 244475 w 256"/>
              <a:gd name="T71" fmla="*/ 307975 h 258"/>
              <a:gd name="T72" fmla="*/ 260350 w 256"/>
              <a:gd name="T73" fmla="*/ 282575 h 258"/>
              <a:gd name="T74" fmla="*/ 282575 w 256"/>
              <a:gd name="T75" fmla="*/ 285750 h 258"/>
              <a:gd name="T76" fmla="*/ 304800 w 256"/>
              <a:gd name="T77" fmla="*/ 266700 h 258"/>
              <a:gd name="T78" fmla="*/ 330200 w 256"/>
              <a:gd name="T79" fmla="*/ 222250 h 258"/>
              <a:gd name="T80" fmla="*/ 346075 w 256"/>
              <a:gd name="T81" fmla="*/ 193675 h 258"/>
              <a:gd name="T82" fmla="*/ 355600 w 256"/>
              <a:gd name="T83" fmla="*/ 155575 h 258"/>
              <a:gd name="T84" fmla="*/ 368300 w 256"/>
              <a:gd name="T85" fmla="*/ 142875 h 258"/>
              <a:gd name="T86" fmla="*/ 323850 w 256"/>
              <a:gd name="T87" fmla="*/ 101600 h 258"/>
              <a:gd name="T88" fmla="*/ 317500 w 256"/>
              <a:gd name="T89" fmla="*/ 85725 h 258"/>
              <a:gd name="T90" fmla="*/ 330200 w 256"/>
              <a:gd name="T91" fmla="*/ 66675 h 258"/>
              <a:gd name="T92" fmla="*/ 346075 w 256"/>
              <a:gd name="T93" fmla="*/ 73025 h 258"/>
              <a:gd name="T94" fmla="*/ 381000 w 256"/>
              <a:gd name="T95" fmla="*/ 66675 h 25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6" h="258">
                <a:moveTo>
                  <a:pt x="254" y="30"/>
                </a:moveTo>
                <a:lnTo>
                  <a:pt x="250" y="28"/>
                </a:lnTo>
                <a:lnTo>
                  <a:pt x="246" y="26"/>
                </a:lnTo>
                <a:lnTo>
                  <a:pt x="240" y="24"/>
                </a:lnTo>
                <a:lnTo>
                  <a:pt x="234" y="24"/>
                </a:lnTo>
                <a:lnTo>
                  <a:pt x="228" y="22"/>
                </a:lnTo>
                <a:lnTo>
                  <a:pt x="224" y="18"/>
                </a:lnTo>
                <a:lnTo>
                  <a:pt x="220" y="10"/>
                </a:lnTo>
                <a:lnTo>
                  <a:pt x="214" y="4"/>
                </a:lnTo>
                <a:lnTo>
                  <a:pt x="206" y="0"/>
                </a:lnTo>
                <a:lnTo>
                  <a:pt x="196" y="0"/>
                </a:lnTo>
                <a:lnTo>
                  <a:pt x="186" y="2"/>
                </a:lnTo>
                <a:lnTo>
                  <a:pt x="176" y="2"/>
                </a:lnTo>
                <a:lnTo>
                  <a:pt x="164" y="4"/>
                </a:lnTo>
                <a:lnTo>
                  <a:pt x="158" y="6"/>
                </a:lnTo>
                <a:lnTo>
                  <a:pt x="152" y="8"/>
                </a:lnTo>
                <a:lnTo>
                  <a:pt x="150" y="12"/>
                </a:lnTo>
                <a:lnTo>
                  <a:pt x="148" y="16"/>
                </a:lnTo>
                <a:lnTo>
                  <a:pt x="150" y="20"/>
                </a:lnTo>
                <a:lnTo>
                  <a:pt x="152" y="24"/>
                </a:lnTo>
                <a:lnTo>
                  <a:pt x="156" y="30"/>
                </a:lnTo>
                <a:lnTo>
                  <a:pt x="158" y="36"/>
                </a:lnTo>
                <a:lnTo>
                  <a:pt x="156" y="42"/>
                </a:lnTo>
                <a:lnTo>
                  <a:pt x="150" y="50"/>
                </a:lnTo>
                <a:lnTo>
                  <a:pt x="146" y="56"/>
                </a:lnTo>
                <a:lnTo>
                  <a:pt x="142" y="64"/>
                </a:lnTo>
                <a:lnTo>
                  <a:pt x="142" y="68"/>
                </a:lnTo>
                <a:lnTo>
                  <a:pt x="142" y="72"/>
                </a:lnTo>
                <a:lnTo>
                  <a:pt x="142" y="74"/>
                </a:lnTo>
                <a:lnTo>
                  <a:pt x="134" y="80"/>
                </a:lnTo>
                <a:lnTo>
                  <a:pt x="132" y="86"/>
                </a:lnTo>
                <a:lnTo>
                  <a:pt x="130" y="90"/>
                </a:lnTo>
                <a:lnTo>
                  <a:pt x="130" y="94"/>
                </a:lnTo>
                <a:lnTo>
                  <a:pt x="134" y="96"/>
                </a:lnTo>
                <a:lnTo>
                  <a:pt x="132" y="100"/>
                </a:lnTo>
                <a:lnTo>
                  <a:pt x="128" y="102"/>
                </a:lnTo>
                <a:lnTo>
                  <a:pt x="122" y="102"/>
                </a:lnTo>
                <a:lnTo>
                  <a:pt x="114" y="102"/>
                </a:lnTo>
                <a:lnTo>
                  <a:pt x="112" y="102"/>
                </a:lnTo>
                <a:lnTo>
                  <a:pt x="110" y="106"/>
                </a:lnTo>
                <a:lnTo>
                  <a:pt x="106" y="110"/>
                </a:lnTo>
                <a:lnTo>
                  <a:pt x="104" y="112"/>
                </a:lnTo>
                <a:lnTo>
                  <a:pt x="102" y="114"/>
                </a:lnTo>
                <a:lnTo>
                  <a:pt x="96" y="114"/>
                </a:lnTo>
                <a:lnTo>
                  <a:pt x="92" y="116"/>
                </a:lnTo>
                <a:lnTo>
                  <a:pt x="88" y="120"/>
                </a:lnTo>
                <a:lnTo>
                  <a:pt x="86" y="124"/>
                </a:lnTo>
                <a:lnTo>
                  <a:pt x="88" y="128"/>
                </a:lnTo>
                <a:lnTo>
                  <a:pt x="90" y="134"/>
                </a:lnTo>
                <a:lnTo>
                  <a:pt x="90" y="136"/>
                </a:lnTo>
                <a:lnTo>
                  <a:pt x="86" y="140"/>
                </a:lnTo>
                <a:lnTo>
                  <a:pt x="72" y="144"/>
                </a:lnTo>
                <a:lnTo>
                  <a:pt x="58" y="148"/>
                </a:lnTo>
                <a:lnTo>
                  <a:pt x="46" y="148"/>
                </a:lnTo>
                <a:lnTo>
                  <a:pt x="36" y="148"/>
                </a:lnTo>
                <a:lnTo>
                  <a:pt x="24" y="146"/>
                </a:lnTo>
                <a:lnTo>
                  <a:pt x="12" y="144"/>
                </a:lnTo>
                <a:lnTo>
                  <a:pt x="0" y="142"/>
                </a:lnTo>
                <a:lnTo>
                  <a:pt x="6" y="144"/>
                </a:lnTo>
                <a:lnTo>
                  <a:pt x="12" y="150"/>
                </a:lnTo>
                <a:lnTo>
                  <a:pt x="18" y="158"/>
                </a:lnTo>
                <a:lnTo>
                  <a:pt x="24" y="164"/>
                </a:lnTo>
                <a:lnTo>
                  <a:pt x="30" y="164"/>
                </a:lnTo>
                <a:lnTo>
                  <a:pt x="34" y="166"/>
                </a:lnTo>
                <a:lnTo>
                  <a:pt x="36" y="174"/>
                </a:lnTo>
                <a:lnTo>
                  <a:pt x="38" y="182"/>
                </a:lnTo>
                <a:lnTo>
                  <a:pt x="44" y="186"/>
                </a:lnTo>
                <a:lnTo>
                  <a:pt x="48" y="190"/>
                </a:lnTo>
                <a:lnTo>
                  <a:pt x="46" y="194"/>
                </a:lnTo>
                <a:lnTo>
                  <a:pt x="42" y="196"/>
                </a:lnTo>
                <a:lnTo>
                  <a:pt x="32" y="202"/>
                </a:lnTo>
                <a:lnTo>
                  <a:pt x="28" y="206"/>
                </a:lnTo>
                <a:lnTo>
                  <a:pt x="24" y="212"/>
                </a:lnTo>
                <a:lnTo>
                  <a:pt x="22" y="216"/>
                </a:lnTo>
                <a:lnTo>
                  <a:pt x="22" y="224"/>
                </a:lnTo>
                <a:lnTo>
                  <a:pt x="32" y="230"/>
                </a:lnTo>
                <a:lnTo>
                  <a:pt x="36" y="230"/>
                </a:lnTo>
                <a:lnTo>
                  <a:pt x="44" y="232"/>
                </a:lnTo>
                <a:lnTo>
                  <a:pt x="76" y="232"/>
                </a:lnTo>
                <a:lnTo>
                  <a:pt x="86" y="230"/>
                </a:lnTo>
                <a:lnTo>
                  <a:pt x="94" y="228"/>
                </a:lnTo>
                <a:lnTo>
                  <a:pt x="110" y="222"/>
                </a:lnTo>
                <a:lnTo>
                  <a:pt x="116" y="236"/>
                </a:lnTo>
                <a:lnTo>
                  <a:pt x="122" y="246"/>
                </a:lnTo>
                <a:lnTo>
                  <a:pt x="126" y="250"/>
                </a:lnTo>
                <a:lnTo>
                  <a:pt x="130" y="254"/>
                </a:lnTo>
                <a:lnTo>
                  <a:pt x="136" y="256"/>
                </a:lnTo>
                <a:lnTo>
                  <a:pt x="146" y="258"/>
                </a:lnTo>
                <a:lnTo>
                  <a:pt x="146" y="252"/>
                </a:lnTo>
                <a:lnTo>
                  <a:pt x="148" y="250"/>
                </a:lnTo>
                <a:lnTo>
                  <a:pt x="150" y="248"/>
                </a:lnTo>
                <a:lnTo>
                  <a:pt x="154" y="248"/>
                </a:lnTo>
                <a:lnTo>
                  <a:pt x="158" y="248"/>
                </a:lnTo>
                <a:lnTo>
                  <a:pt x="162" y="250"/>
                </a:lnTo>
                <a:lnTo>
                  <a:pt x="166" y="252"/>
                </a:lnTo>
                <a:lnTo>
                  <a:pt x="178" y="250"/>
                </a:lnTo>
                <a:lnTo>
                  <a:pt x="184" y="246"/>
                </a:lnTo>
                <a:lnTo>
                  <a:pt x="186" y="242"/>
                </a:lnTo>
                <a:lnTo>
                  <a:pt x="184" y="234"/>
                </a:lnTo>
                <a:lnTo>
                  <a:pt x="180" y="228"/>
                </a:lnTo>
                <a:lnTo>
                  <a:pt x="170" y="220"/>
                </a:lnTo>
                <a:lnTo>
                  <a:pt x="168" y="218"/>
                </a:lnTo>
                <a:lnTo>
                  <a:pt x="166" y="214"/>
                </a:lnTo>
                <a:lnTo>
                  <a:pt x="166" y="206"/>
                </a:lnTo>
                <a:lnTo>
                  <a:pt x="164" y="204"/>
                </a:lnTo>
                <a:lnTo>
                  <a:pt x="160" y="202"/>
                </a:lnTo>
                <a:lnTo>
                  <a:pt x="156" y="198"/>
                </a:lnTo>
                <a:lnTo>
                  <a:pt x="154" y="194"/>
                </a:lnTo>
                <a:lnTo>
                  <a:pt x="156" y="190"/>
                </a:lnTo>
                <a:lnTo>
                  <a:pt x="160" y="184"/>
                </a:lnTo>
                <a:lnTo>
                  <a:pt x="164" y="178"/>
                </a:lnTo>
                <a:lnTo>
                  <a:pt x="168" y="176"/>
                </a:lnTo>
                <a:lnTo>
                  <a:pt x="174" y="178"/>
                </a:lnTo>
                <a:lnTo>
                  <a:pt x="178" y="180"/>
                </a:lnTo>
                <a:lnTo>
                  <a:pt x="182" y="180"/>
                </a:lnTo>
                <a:lnTo>
                  <a:pt x="186" y="176"/>
                </a:lnTo>
                <a:lnTo>
                  <a:pt x="192" y="168"/>
                </a:lnTo>
                <a:lnTo>
                  <a:pt x="202" y="156"/>
                </a:lnTo>
                <a:lnTo>
                  <a:pt x="206" y="150"/>
                </a:lnTo>
                <a:lnTo>
                  <a:pt x="208" y="140"/>
                </a:lnTo>
                <a:lnTo>
                  <a:pt x="212" y="134"/>
                </a:lnTo>
                <a:lnTo>
                  <a:pt x="216" y="128"/>
                </a:lnTo>
                <a:lnTo>
                  <a:pt x="218" y="122"/>
                </a:lnTo>
                <a:lnTo>
                  <a:pt x="222" y="118"/>
                </a:lnTo>
                <a:lnTo>
                  <a:pt x="222" y="102"/>
                </a:lnTo>
                <a:lnTo>
                  <a:pt x="224" y="98"/>
                </a:lnTo>
                <a:lnTo>
                  <a:pt x="228" y="96"/>
                </a:lnTo>
                <a:lnTo>
                  <a:pt x="230" y="94"/>
                </a:lnTo>
                <a:lnTo>
                  <a:pt x="232" y="90"/>
                </a:lnTo>
                <a:lnTo>
                  <a:pt x="222" y="86"/>
                </a:lnTo>
                <a:lnTo>
                  <a:pt x="212" y="76"/>
                </a:lnTo>
                <a:lnTo>
                  <a:pt x="204" y="64"/>
                </a:lnTo>
                <a:lnTo>
                  <a:pt x="202" y="60"/>
                </a:lnTo>
                <a:lnTo>
                  <a:pt x="202" y="54"/>
                </a:lnTo>
                <a:lnTo>
                  <a:pt x="200" y="54"/>
                </a:lnTo>
                <a:lnTo>
                  <a:pt x="198" y="52"/>
                </a:lnTo>
                <a:lnTo>
                  <a:pt x="204" y="46"/>
                </a:lnTo>
                <a:lnTo>
                  <a:pt x="208" y="42"/>
                </a:lnTo>
                <a:lnTo>
                  <a:pt x="212" y="44"/>
                </a:lnTo>
                <a:lnTo>
                  <a:pt x="216" y="46"/>
                </a:lnTo>
                <a:lnTo>
                  <a:pt x="218" y="46"/>
                </a:lnTo>
                <a:lnTo>
                  <a:pt x="222" y="48"/>
                </a:lnTo>
                <a:lnTo>
                  <a:pt x="232" y="46"/>
                </a:lnTo>
                <a:lnTo>
                  <a:pt x="240" y="42"/>
                </a:lnTo>
                <a:lnTo>
                  <a:pt x="256" y="30"/>
                </a:lnTo>
                <a:lnTo>
                  <a:pt x="254" y="30"/>
                </a:lnTo>
                <a:close/>
              </a:path>
            </a:pathLst>
          </a:custGeom>
          <a:solidFill>
            <a:srgbClr val="004758"/>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297" name="Freeform 162"/>
          <p:cNvSpPr>
            <a:spLocks/>
          </p:cNvSpPr>
          <p:nvPr/>
        </p:nvSpPr>
        <p:spPr bwMode="auto">
          <a:xfrm>
            <a:off x="4202113" y="2687638"/>
            <a:ext cx="107950" cy="228600"/>
          </a:xfrm>
          <a:custGeom>
            <a:avLst/>
            <a:gdLst>
              <a:gd name="T0" fmla="*/ 53975 w 68"/>
              <a:gd name="T1" fmla="*/ 219075 h 144"/>
              <a:gd name="T2" fmla="*/ 53975 w 68"/>
              <a:gd name="T3" fmla="*/ 222250 h 144"/>
              <a:gd name="T4" fmla="*/ 44450 w 68"/>
              <a:gd name="T5" fmla="*/ 177800 h 144"/>
              <a:gd name="T6" fmla="*/ 38100 w 68"/>
              <a:gd name="T7" fmla="*/ 168275 h 144"/>
              <a:gd name="T8" fmla="*/ 31750 w 68"/>
              <a:gd name="T9" fmla="*/ 158750 h 144"/>
              <a:gd name="T10" fmla="*/ 25400 w 68"/>
              <a:gd name="T11" fmla="*/ 149225 h 144"/>
              <a:gd name="T12" fmla="*/ 19050 w 68"/>
              <a:gd name="T13" fmla="*/ 139700 h 144"/>
              <a:gd name="T14" fmla="*/ 15875 w 68"/>
              <a:gd name="T15" fmla="*/ 133350 h 144"/>
              <a:gd name="T16" fmla="*/ 9525 w 68"/>
              <a:gd name="T17" fmla="*/ 127000 h 144"/>
              <a:gd name="T18" fmla="*/ 0 w 68"/>
              <a:gd name="T19" fmla="*/ 117475 h 144"/>
              <a:gd name="T20" fmla="*/ 0 w 68"/>
              <a:gd name="T21" fmla="*/ 107950 h 144"/>
              <a:gd name="T22" fmla="*/ 0 w 68"/>
              <a:gd name="T23" fmla="*/ 101600 h 144"/>
              <a:gd name="T24" fmla="*/ 6350 w 68"/>
              <a:gd name="T25" fmla="*/ 95250 h 144"/>
              <a:gd name="T26" fmla="*/ 12700 w 68"/>
              <a:gd name="T27" fmla="*/ 92075 h 144"/>
              <a:gd name="T28" fmla="*/ 15875 w 68"/>
              <a:gd name="T29" fmla="*/ 85725 h 144"/>
              <a:gd name="T30" fmla="*/ 19050 w 68"/>
              <a:gd name="T31" fmla="*/ 73025 h 144"/>
              <a:gd name="T32" fmla="*/ 19050 w 68"/>
              <a:gd name="T33" fmla="*/ 63500 h 144"/>
              <a:gd name="T34" fmla="*/ 19050 w 68"/>
              <a:gd name="T35" fmla="*/ 41275 h 144"/>
              <a:gd name="T36" fmla="*/ 19050 w 68"/>
              <a:gd name="T37" fmla="*/ 25400 h 144"/>
              <a:gd name="T38" fmla="*/ 22225 w 68"/>
              <a:gd name="T39" fmla="*/ 9525 h 144"/>
              <a:gd name="T40" fmla="*/ 22225 w 68"/>
              <a:gd name="T41" fmla="*/ 6350 h 144"/>
              <a:gd name="T42" fmla="*/ 25400 w 68"/>
              <a:gd name="T43" fmla="*/ 3175 h 144"/>
              <a:gd name="T44" fmla="*/ 34925 w 68"/>
              <a:gd name="T45" fmla="*/ 0 h 144"/>
              <a:gd name="T46" fmla="*/ 50800 w 68"/>
              <a:gd name="T47" fmla="*/ 0 h 144"/>
              <a:gd name="T48" fmla="*/ 60325 w 68"/>
              <a:gd name="T49" fmla="*/ 0 h 144"/>
              <a:gd name="T50" fmla="*/ 66675 w 68"/>
              <a:gd name="T51" fmla="*/ 3175 h 144"/>
              <a:gd name="T52" fmla="*/ 73025 w 68"/>
              <a:gd name="T53" fmla="*/ 6350 h 144"/>
              <a:gd name="T54" fmla="*/ 82550 w 68"/>
              <a:gd name="T55" fmla="*/ 9525 h 144"/>
              <a:gd name="T56" fmla="*/ 79375 w 68"/>
              <a:gd name="T57" fmla="*/ 15875 h 144"/>
              <a:gd name="T58" fmla="*/ 76200 w 68"/>
              <a:gd name="T59" fmla="*/ 22225 h 144"/>
              <a:gd name="T60" fmla="*/ 76200 w 68"/>
              <a:gd name="T61" fmla="*/ 28575 h 144"/>
              <a:gd name="T62" fmla="*/ 73025 w 68"/>
              <a:gd name="T63" fmla="*/ 34925 h 144"/>
              <a:gd name="T64" fmla="*/ 76200 w 68"/>
              <a:gd name="T65" fmla="*/ 41275 h 144"/>
              <a:gd name="T66" fmla="*/ 79375 w 68"/>
              <a:gd name="T67" fmla="*/ 47625 h 144"/>
              <a:gd name="T68" fmla="*/ 85725 w 68"/>
              <a:gd name="T69" fmla="*/ 50800 h 144"/>
              <a:gd name="T70" fmla="*/ 88900 w 68"/>
              <a:gd name="T71" fmla="*/ 57150 h 144"/>
              <a:gd name="T72" fmla="*/ 85725 w 68"/>
              <a:gd name="T73" fmla="*/ 73025 h 144"/>
              <a:gd name="T74" fmla="*/ 79375 w 68"/>
              <a:gd name="T75" fmla="*/ 79375 h 144"/>
              <a:gd name="T76" fmla="*/ 73025 w 68"/>
              <a:gd name="T77" fmla="*/ 88900 h 144"/>
              <a:gd name="T78" fmla="*/ 69850 w 68"/>
              <a:gd name="T79" fmla="*/ 98425 h 144"/>
              <a:gd name="T80" fmla="*/ 73025 w 68"/>
              <a:gd name="T81" fmla="*/ 104775 h 144"/>
              <a:gd name="T82" fmla="*/ 79375 w 68"/>
              <a:gd name="T83" fmla="*/ 111125 h 144"/>
              <a:gd name="T84" fmla="*/ 92075 w 68"/>
              <a:gd name="T85" fmla="*/ 114300 h 144"/>
              <a:gd name="T86" fmla="*/ 107950 w 68"/>
              <a:gd name="T87" fmla="*/ 123825 h 144"/>
              <a:gd name="T88" fmla="*/ 101600 w 68"/>
              <a:gd name="T89" fmla="*/ 130175 h 144"/>
              <a:gd name="T90" fmla="*/ 101600 w 68"/>
              <a:gd name="T91" fmla="*/ 139700 h 144"/>
              <a:gd name="T92" fmla="*/ 101600 w 68"/>
              <a:gd name="T93" fmla="*/ 146050 h 144"/>
              <a:gd name="T94" fmla="*/ 101600 w 68"/>
              <a:gd name="T95" fmla="*/ 155575 h 144"/>
              <a:gd name="T96" fmla="*/ 85725 w 68"/>
              <a:gd name="T97" fmla="*/ 165100 h 144"/>
              <a:gd name="T98" fmla="*/ 76200 w 68"/>
              <a:gd name="T99" fmla="*/ 174625 h 144"/>
              <a:gd name="T100" fmla="*/ 69850 w 68"/>
              <a:gd name="T101" fmla="*/ 184150 h 144"/>
              <a:gd name="T102" fmla="*/ 69850 w 68"/>
              <a:gd name="T103" fmla="*/ 190500 h 144"/>
              <a:gd name="T104" fmla="*/ 73025 w 68"/>
              <a:gd name="T105" fmla="*/ 193675 h 144"/>
              <a:gd name="T106" fmla="*/ 63500 w 68"/>
              <a:gd name="T107" fmla="*/ 212725 h 144"/>
              <a:gd name="T108" fmla="*/ 57150 w 68"/>
              <a:gd name="T109" fmla="*/ 219075 h 144"/>
              <a:gd name="T110" fmla="*/ 57150 w 68"/>
              <a:gd name="T111" fmla="*/ 228600 h 144"/>
              <a:gd name="T112" fmla="*/ 53975 w 68"/>
              <a:gd name="T113" fmla="*/ 219075 h 1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68" h="144">
                <a:moveTo>
                  <a:pt x="34" y="138"/>
                </a:moveTo>
                <a:lnTo>
                  <a:pt x="34" y="140"/>
                </a:lnTo>
                <a:lnTo>
                  <a:pt x="28" y="112"/>
                </a:lnTo>
                <a:lnTo>
                  <a:pt x="24" y="106"/>
                </a:lnTo>
                <a:lnTo>
                  <a:pt x="20" y="100"/>
                </a:lnTo>
                <a:lnTo>
                  <a:pt x="16" y="94"/>
                </a:lnTo>
                <a:lnTo>
                  <a:pt x="12" y="88"/>
                </a:lnTo>
                <a:lnTo>
                  <a:pt x="10" y="84"/>
                </a:lnTo>
                <a:lnTo>
                  <a:pt x="6" y="80"/>
                </a:lnTo>
                <a:lnTo>
                  <a:pt x="0" y="74"/>
                </a:lnTo>
                <a:lnTo>
                  <a:pt x="0" y="68"/>
                </a:lnTo>
                <a:lnTo>
                  <a:pt x="0" y="64"/>
                </a:lnTo>
                <a:lnTo>
                  <a:pt x="4" y="60"/>
                </a:lnTo>
                <a:lnTo>
                  <a:pt x="8" y="58"/>
                </a:lnTo>
                <a:lnTo>
                  <a:pt x="10" y="54"/>
                </a:lnTo>
                <a:lnTo>
                  <a:pt x="12" y="46"/>
                </a:lnTo>
                <a:lnTo>
                  <a:pt x="12" y="40"/>
                </a:lnTo>
                <a:lnTo>
                  <a:pt x="12" y="26"/>
                </a:lnTo>
                <a:lnTo>
                  <a:pt x="12" y="16"/>
                </a:lnTo>
                <a:lnTo>
                  <a:pt x="14" y="6"/>
                </a:lnTo>
                <a:lnTo>
                  <a:pt x="14" y="4"/>
                </a:lnTo>
                <a:lnTo>
                  <a:pt x="16" y="2"/>
                </a:lnTo>
                <a:lnTo>
                  <a:pt x="22" y="0"/>
                </a:lnTo>
                <a:lnTo>
                  <a:pt x="32" y="0"/>
                </a:lnTo>
                <a:lnTo>
                  <a:pt x="38" y="0"/>
                </a:lnTo>
                <a:lnTo>
                  <a:pt x="42" y="2"/>
                </a:lnTo>
                <a:lnTo>
                  <a:pt x="46" y="4"/>
                </a:lnTo>
                <a:lnTo>
                  <a:pt x="52" y="6"/>
                </a:lnTo>
                <a:lnTo>
                  <a:pt x="50" y="10"/>
                </a:lnTo>
                <a:lnTo>
                  <a:pt x="48" y="14"/>
                </a:lnTo>
                <a:lnTo>
                  <a:pt x="48" y="18"/>
                </a:lnTo>
                <a:lnTo>
                  <a:pt x="46" y="22"/>
                </a:lnTo>
                <a:lnTo>
                  <a:pt x="48" y="26"/>
                </a:lnTo>
                <a:lnTo>
                  <a:pt x="50" y="30"/>
                </a:lnTo>
                <a:lnTo>
                  <a:pt x="54" y="32"/>
                </a:lnTo>
                <a:lnTo>
                  <a:pt x="56" y="36"/>
                </a:lnTo>
                <a:lnTo>
                  <a:pt x="54" y="46"/>
                </a:lnTo>
                <a:lnTo>
                  <a:pt x="50" y="50"/>
                </a:lnTo>
                <a:lnTo>
                  <a:pt x="46" y="56"/>
                </a:lnTo>
                <a:lnTo>
                  <a:pt x="44" y="62"/>
                </a:lnTo>
                <a:lnTo>
                  <a:pt x="46" y="66"/>
                </a:lnTo>
                <a:lnTo>
                  <a:pt x="50" y="70"/>
                </a:lnTo>
                <a:lnTo>
                  <a:pt x="58" y="72"/>
                </a:lnTo>
                <a:lnTo>
                  <a:pt x="68" y="78"/>
                </a:lnTo>
                <a:lnTo>
                  <a:pt x="64" y="82"/>
                </a:lnTo>
                <a:lnTo>
                  <a:pt x="64" y="88"/>
                </a:lnTo>
                <a:lnTo>
                  <a:pt x="64" y="92"/>
                </a:lnTo>
                <a:lnTo>
                  <a:pt x="64" y="98"/>
                </a:lnTo>
                <a:lnTo>
                  <a:pt x="54" y="104"/>
                </a:lnTo>
                <a:lnTo>
                  <a:pt x="48" y="110"/>
                </a:lnTo>
                <a:lnTo>
                  <a:pt x="44" y="116"/>
                </a:lnTo>
                <a:lnTo>
                  <a:pt x="44" y="120"/>
                </a:lnTo>
                <a:lnTo>
                  <a:pt x="46" y="122"/>
                </a:lnTo>
                <a:lnTo>
                  <a:pt x="40" y="134"/>
                </a:lnTo>
                <a:lnTo>
                  <a:pt x="36" y="138"/>
                </a:lnTo>
                <a:lnTo>
                  <a:pt x="36" y="144"/>
                </a:lnTo>
                <a:lnTo>
                  <a:pt x="34" y="138"/>
                </a:lnTo>
                <a:close/>
              </a:path>
            </a:pathLst>
          </a:custGeom>
          <a:solidFill>
            <a:srgbClr val="004758"/>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298" name="Freeform 167"/>
          <p:cNvSpPr>
            <a:spLocks/>
          </p:cNvSpPr>
          <p:nvPr/>
        </p:nvSpPr>
        <p:spPr bwMode="auto">
          <a:xfrm>
            <a:off x="3922713" y="3509963"/>
            <a:ext cx="125412" cy="190500"/>
          </a:xfrm>
          <a:custGeom>
            <a:avLst/>
            <a:gdLst>
              <a:gd name="T0" fmla="*/ 125412 w 78"/>
              <a:gd name="T1" fmla="*/ 152400 h 120"/>
              <a:gd name="T2" fmla="*/ 106118 w 78"/>
              <a:gd name="T3" fmla="*/ 161925 h 120"/>
              <a:gd name="T4" fmla="*/ 86824 w 78"/>
              <a:gd name="T5" fmla="*/ 168275 h 120"/>
              <a:gd name="T6" fmla="*/ 61098 w 78"/>
              <a:gd name="T7" fmla="*/ 184150 h 120"/>
              <a:gd name="T8" fmla="*/ 48235 w 78"/>
              <a:gd name="T9" fmla="*/ 187325 h 120"/>
              <a:gd name="T10" fmla="*/ 28941 w 78"/>
              <a:gd name="T11" fmla="*/ 190500 h 120"/>
              <a:gd name="T12" fmla="*/ 16078 w 78"/>
              <a:gd name="T13" fmla="*/ 190500 h 120"/>
              <a:gd name="T14" fmla="*/ 6431 w 78"/>
              <a:gd name="T15" fmla="*/ 158750 h 120"/>
              <a:gd name="T16" fmla="*/ 0 w 78"/>
              <a:gd name="T17" fmla="*/ 133350 h 120"/>
              <a:gd name="T18" fmla="*/ 3216 w 78"/>
              <a:gd name="T19" fmla="*/ 117475 h 120"/>
              <a:gd name="T20" fmla="*/ 9647 w 78"/>
              <a:gd name="T21" fmla="*/ 104775 h 120"/>
              <a:gd name="T22" fmla="*/ 16078 w 78"/>
              <a:gd name="T23" fmla="*/ 92075 h 120"/>
              <a:gd name="T24" fmla="*/ 19294 w 78"/>
              <a:gd name="T25" fmla="*/ 76200 h 120"/>
              <a:gd name="T26" fmla="*/ 19294 w 78"/>
              <a:gd name="T27" fmla="*/ 66675 h 120"/>
              <a:gd name="T28" fmla="*/ 16078 w 78"/>
              <a:gd name="T29" fmla="*/ 60325 h 120"/>
              <a:gd name="T30" fmla="*/ 9647 w 78"/>
              <a:gd name="T31" fmla="*/ 44450 h 120"/>
              <a:gd name="T32" fmla="*/ 9647 w 78"/>
              <a:gd name="T33" fmla="*/ 25400 h 120"/>
              <a:gd name="T34" fmla="*/ 9647 w 78"/>
              <a:gd name="T35" fmla="*/ 0 h 120"/>
              <a:gd name="T36" fmla="*/ 22510 w 78"/>
              <a:gd name="T37" fmla="*/ 0 h 120"/>
              <a:gd name="T38" fmla="*/ 35373 w 78"/>
              <a:gd name="T39" fmla="*/ 0 h 120"/>
              <a:gd name="T40" fmla="*/ 67530 w 78"/>
              <a:gd name="T41" fmla="*/ 0 h 120"/>
              <a:gd name="T42" fmla="*/ 86824 w 78"/>
              <a:gd name="T43" fmla="*/ 0 h 120"/>
              <a:gd name="T44" fmla="*/ 90039 w 78"/>
              <a:gd name="T45" fmla="*/ 9525 h 120"/>
              <a:gd name="T46" fmla="*/ 93255 w 78"/>
              <a:gd name="T47" fmla="*/ 19050 h 120"/>
              <a:gd name="T48" fmla="*/ 96471 w 78"/>
              <a:gd name="T49" fmla="*/ 25400 h 120"/>
              <a:gd name="T50" fmla="*/ 99686 w 78"/>
              <a:gd name="T51" fmla="*/ 34925 h 120"/>
              <a:gd name="T52" fmla="*/ 96471 w 78"/>
              <a:gd name="T53" fmla="*/ 44450 h 120"/>
              <a:gd name="T54" fmla="*/ 96471 w 78"/>
              <a:gd name="T55" fmla="*/ 47625 h 120"/>
              <a:gd name="T56" fmla="*/ 99686 w 78"/>
              <a:gd name="T57" fmla="*/ 50800 h 120"/>
              <a:gd name="T58" fmla="*/ 102902 w 78"/>
              <a:gd name="T59" fmla="*/ 60325 h 120"/>
              <a:gd name="T60" fmla="*/ 102902 w 78"/>
              <a:gd name="T61" fmla="*/ 69850 h 120"/>
              <a:gd name="T62" fmla="*/ 102902 w 78"/>
              <a:gd name="T63" fmla="*/ 76200 h 120"/>
              <a:gd name="T64" fmla="*/ 106118 w 78"/>
              <a:gd name="T65" fmla="*/ 85725 h 120"/>
              <a:gd name="T66" fmla="*/ 106118 w 78"/>
              <a:gd name="T67" fmla="*/ 127000 h 120"/>
              <a:gd name="T68" fmla="*/ 99686 w 78"/>
              <a:gd name="T69" fmla="*/ 130175 h 120"/>
              <a:gd name="T70" fmla="*/ 109334 w 78"/>
              <a:gd name="T71" fmla="*/ 142875 h 120"/>
              <a:gd name="T72" fmla="*/ 122196 w 78"/>
              <a:gd name="T73" fmla="*/ 155575 h 120"/>
              <a:gd name="T74" fmla="*/ 125412 w 78"/>
              <a:gd name="T75" fmla="*/ 152400 h 1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8" h="120">
                <a:moveTo>
                  <a:pt x="78" y="96"/>
                </a:moveTo>
                <a:lnTo>
                  <a:pt x="66" y="102"/>
                </a:lnTo>
                <a:lnTo>
                  <a:pt x="54" y="106"/>
                </a:lnTo>
                <a:lnTo>
                  <a:pt x="38" y="116"/>
                </a:lnTo>
                <a:lnTo>
                  <a:pt x="30" y="118"/>
                </a:lnTo>
                <a:lnTo>
                  <a:pt x="18" y="120"/>
                </a:lnTo>
                <a:lnTo>
                  <a:pt x="10" y="120"/>
                </a:lnTo>
                <a:lnTo>
                  <a:pt x="4" y="100"/>
                </a:lnTo>
                <a:lnTo>
                  <a:pt x="0" y="84"/>
                </a:lnTo>
                <a:lnTo>
                  <a:pt x="2" y="74"/>
                </a:lnTo>
                <a:lnTo>
                  <a:pt x="6" y="66"/>
                </a:lnTo>
                <a:lnTo>
                  <a:pt x="10" y="58"/>
                </a:lnTo>
                <a:lnTo>
                  <a:pt x="12" y="48"/>
                </a:lnTo>
                <a:lnTo>
                  <a:pt x="12" y="42"/>
                </a:lnTo>
                <a:lnTo>
                  <a:pt x="10" y="38"/>
                </a:lnTo>
                <a:lnTo>
                  <a:pt x="6" y="28"/>
                </a:lnTo>
                <a:lnTo>
                  <a:pt x="6" y="16"/>
                </a:lnTo>
                <a:lnTo>
                  <a:pt x="6" y="0"/>
                </a:lnTo>
                <a:lnTo>
                  <a:pt x="14" y="0"/>
                </a:lnTo>
                <a:lnTo>
                  <a:pt x="22" y="0"/>
                </a:lnTo>
                <a:lnTo>
                  <a:pt x="42" y="0"/>
                </a:lnTo>
                <a:lnTo>
                  <a:pt x="54" y="0"/>
                </a:lnTo>
                <a:lnTo>
                  <a:pt x="56" y="6"/>
                </a:lnTo>
                <a:lnTo>
                  <a:pt x="58" y="12"/>
                </a:lnTo>
                <a:lnTo>
                  <a:pt x="60" y="16"/>
                </a:lnTo>
                <a:lnTo>
                  <a:pt x="62" y="22"/>
                </a:lnTo>
                <a:lnTo>
                  <a:pt x="60" y="28"/>
                </a:lnTo>
                <a:lnTo>
                  <a:pt x="60" y="30"/>
                </a:lnTo>
                <a:lnTo>
                  <a:pt x="62" y="32"/>
                </a:lnTo>
                <a:lnTo>
                  <a:pt x="64" y="38"/>
                </a:lnTo>
                <a:lnTo>
                  <a:pt x="64" y="44"/>
                </a:lnTo>
                <a:lnTo>
                  <a:pt x="64" y="48"/>
                </a:lnTo>
                <a:lnTo>
                  <a:pt x="66" y="54"/>
                </a:lnTo>
                <a:lnTo>
                  <a:pt x="66" y="80"/>
                </a:lnTo>
                <a:lnTo>
                  <a:pt x="62" y="82"/>
                </a:lnTo>
                <a:lnTo>
                  <a:pt x="68" y="90"/>
                </a:lnTo>
                <a:lnTo>
                  <a:pt x="76" y="98"/>
                </a:lnTo>
                <a:lnTo>
                  <a:pt x="78" y="96"/>
                </a:lnTo>
                <a:close/>
              </a:path>
            </a:pathLst>
          </a:custGeom>
          <a:solidFill>
            <a:srgbClr val="004758"/>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299" name="Freeform 25"/>
          <p:cNvSpPr>
            <a:spLocks/>
          </p:cNvSpPr>
          <p:nvPr/>
        </p:nvSpPr>
        <p:spPr bwMode="auto">
          <a:xfrm>
            <a:off x="2638425" y="3849688"/>
            <a:ext cx="65088" cy="60325"/>
          </a:xfrm>
          <a:custGeom>
            <a:avLst/>
            <a:gdLst>
              <a:gd name="T0" fmla="*/ 0 w 42"/>
              <a:gd name="T1" fmla="*/ 38100 h 38"/>
              <a:gd name="T2" fmla="*/ 6199 w 42"/>
              <a:gd name="T3" fmla="*/ 50800 h 38"/>
              <a:gd name="T4" fmla="*/ 27895 w 42"/>
              <a:gd name="T5" fmla="*/ 57150 h 38"/>
              <a:gd name="T6" fmla="*/ 43392 w 42"/>
              <a:gd name="T7" fmla="*/ 60325 h 38"/>
              <a:gd name="T8" fmla="*/ 46491 w 42"/>
              <a:gd name="T9" fmla="*/ 57150 h 38"/>
              <a:gd name="T10" fmla="*/ 52690 w 42"/>
              <a:gd name="T11" fmla="*/ 53975 h 38"/>
              <a:gd name="T12" fmla="*/ 58889 w 42"/>
              <a:gd name="T13" fmla="*/ 38100 h 38"/>
              <a:gd name="T14" fmla="*/ 61989 w 42"/>
              <a:gd name="T15" fmla="*/ 22225 h 38"/>
              <a:gd name="T16" fmla="*/ 65088 w 42"/>
              <a:gd name="T17" fmla="*/ 12700 h 38"/>
              <a:gd name="T18" fmla="*/ 49591 w 42"/>
              <a:gd name="T19" fmla="*/ 9525 h 38"/>
              <a:gd name="T20" fmla="*/ 37193 w 42"/>
              <a:gd name="T21" fmla="*/ 6350 h 38"/>
              <a:gd name="T22" fmla="*/ 24795 w 42"/>
              <a:gd name="T23" fmla="*/ 0 h 38"/>
              <a:gd name="T24" fmla="*/ 15497 w 42"/>
              <a:gd name="T25" fmla="*/ 0 h 38"/>
              <a:gd name="T26" fmla="*/ 12398 w 42"/>
              <a:gd name="T27" fmla="*/ 0 h 38"/>
              <a:gd name="T28" fmla="*/ 9298 w 42"/>
              <a:gd name="T29" fmla="*/ 3175 h 38"/>
              <a:gd name="T30" fmla="*/ 6199 w 42"/>
              <a:gd name="T31" fmla="*/ 9525 h 38"/>
              <a:gd name="T32" fmla="*/ 3099 w 42"/>
              <a:gd name="T33" fmla="*/ 25400 h 38"/>
              <a:gd name="T34" fmla="*/ 0 w 42"/>
              <a:gd name="T35" fmla="*/ 38100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2" h="38">
                <a:moveTo>
                  <a:pt x="0" y="24"/>
                </a:moveTo>
                <a:lnTo>
                  <a:pt x="4" y="32"/>
                </a:lnTo>
                <a:lnTo>
                  <a:pt x="18" y="36"/>
                </a:lnTo>
                <a:lnTo>
                  <a:pt x="28" y="38"/>
                </a:lnTo>
                <a:lnTo>
                  <a:pt x="30" y="36"/>
                </a:lnTo>
                <a:lnTo>
                  <a:pt x="34" y="34"/>
                </a:lnTo>
                <a:lnTo>
                  <a:pt x="38" y="24"/>
                </a:lnTo>
                <a:lnTo>
                  <a:pt x="40" y="14"/>
                </a:lnTo>
                <a:lnTo>
                  <a:pt x="42" y="8"/>
                </a:lnTo>
                <a:lnTo>
                  <a:pt x="32" y="6"/>
                </a:lnTo>
                <a:lnTo>
                  <a:pt x="24" y="4"/>
                </a:lnTo>
                <a:lnTo>
                  <a:pt x="16" y="0"/>
                </a:lnTo>
                <a:lnTo>
                  <a:pt x="10" y="0"/>
                </a:lnTo>
                <a:lnTo>
                  <a:pt x="8" y="0"/>
                </a:lnTo>
                <a:lnTo>
                  <a:pt x="6" y="2"/>
                </a:lnTo>
                <a:lnTo>
                  <a:pt x="4" y="6"/>
                </a:lnTo>
                <a:lnTo>
                  <a:pt x="2" y="16"/>
                </a:lnTo>
                <a:lnTo>
                  <a:pt x="0" y="24"/>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00" name="Freeform 26"/>
          <p:cNvSpPr>
            <a:spLocks/>
          </p:cNvSpPr>
          <p:nvPr/>
        </p:nvSpPr>
        <p:spPr bwMode="auto">
          <a:xfrm>
            <a:off x="1757363" y="3132138"/>
            <a:ext cx="276225" cy="107950"/>
          </a:xfrm>
          <a:custGeom>
            <a:avLst/>
            <a:gdLst>
              <a:gd name="T0" fmla="*/ 76200 w 174"/>
              <a:gd name="T1" fmla="*/ 31750 h 68"/>
              <a:gd name="T2" fmla="*/ 76200 w 174"/>
              <a:gd name="T3" fmla="*/ 25400 h 68"/>
              <a:gd name="T4" fmla="*/ 82550 w 174"/>
              <a:gd name="T5" fmla="*/ 25400 h 68"/>
              <a:gd name="T6" fmla="*/ 82550 w 174"/>
              <a:gd name="T7" fmla="*/ 19050 h 68"/>
              <a:gd name="T8" fmla="*/ 76200 w 174"/>
              <a:gd name="T9" fmla="*/ 15875 h 68"/>
              <a:gd name="T10" fmla="*/ 73025 w 174"/>
              <a:gd name="T11" fmla="*/ 19050 h 68"/>
              <a:gd name="T12" fmla="*/ 60325 w 174"/>
              <a:gd name="T13" fmla="*/ 19050 h 68"/>
              <a:gd name="T14" fmla="*/ 50800 w 174"/>
              <a:gd name="T15" fmla="*/ 25400 h 68"/>
              <a:gd name="T16" fmla="*/ 38100 w 174"/>
              <a:gd name="T17" fmla="*/ 31750 h 68"/>
              <a:gd name="T18" fmla="*/ 25400 w 174"/>
              <a:gd name="T19" fmla="*/ 34925 h 68"/>
              <a:gd name="T20" fmla="*/ 22225 w 174"/>
              <a:gd name="T21" fmla="*/ 38100 h 68"/>
              <a:gd name="T22" fmla="*/ 19050 w 174"/>
              <a:gd name="T23" fmla="*/ 41275 h 68"/>
              <a:gd name="T24" fmla="*/ 9525 w 174"/>
              <a:gd name="T25" fmla="*/ 44450 h 68"/>
              <a:gd name="T26" fmla="*/ 0 w 174"/>
              <a:gd name="T27" fmla="*/ 44450 h 68"/>
              <a:gd name="T28" fmla="*/ 6350 w 174"/>
              <a:gd name="T29" fmla="*/ 41275 h 68"/>
              <a:gd name="T30" fmla="*/ 9525 w 174"/>
              <a:gd name="T31" fmla="*/ 41275 h 68"/>
              <a:gd name="T32" fmla="*/ 12700 w 174"/>
              <a:gd name="T33" fmla="*/ 31750 h 68"/>
              <a:gd name="T34" fmla="*/ 19050 w 174"/>
              <a:gd name="T35" fmla="*/ 22225 h 68"/>
              <a:gd name="T36" fmla="*/ 28575 w 174"/>
              <a:gd name="T37" fmla="*/ 15875 h 68"/>
              <a:gd name="T38" fmla="*/ 41275 w 174"/>
              <a:gd name="T39" fmla="*/ 9525 h 68"/>
              <a:gd name="T40" fmla="*/ 69850 w 174"/>
              <a:gd name="T41" fmla="*/ 0 h 68"/>
              <a:gd name="T42" fmla="*/ 95250 w 174"/>
              <a:gd name="T43" fmla="*/ 0 h 68"/>
              <a:gd name="T44" fmla="*/ 101600 w 174"/>
              <a:gd name="T45" fmla="*/ 0 h 68"/>
              <a:gd name="T46" fmla="*/ 104775 w 174"/>
              <a:gd name="T47" fmla="*/ 3175 h 68"/>
              <a:gd name="T48" fmla="*/ 111125 w 174"/>
              <a:gd name="T49" fmla="*/ 6350 h 68"/>
              <a:gd name="T50" fmla="*/ 133350 w 174"/>
              <a:gd name="T51" fmla="*/ 12700 h 68"/>
              <a:gd name="T52" fmla="*/ 146050 w 174"/>
              <a:gd name="T53" fmla="*/ 25400 h 68"/>
              <a:gd name="T54" fmla="*/ 152400 w 174"/>
              <a:gd name="T55" fmla="*/ 28575 h 68"/>
              <a:gd name="T56" fmla="*/ 161925 w 174"/>
              <a:gd name="T57" fmla="*/ 28575 h 68"/>
              <a:gd name="T58" fmla="*/ 174625 w 174"/>
              <a:gd name="T59" fmla="*/ 31750 h 68"/>
              <a:gd name="T60" fmla="*/ 193675 w 174"/>
              <a:gd name="T61" fmla="*/ 41275 h 68"/>
              <a:gd name="T62" fmla="*/ 206375 w 174"/>
              <a:gd name="T63" fmla="*/ 53975 h 68"/>
              <a:gd name="T64" fmla="*/ 222250 w 174"/>
              <a:gd name="T65" fmla="*/ 63500 h 68"/>
              <a:gd name="T66" fmla="*/ 241300 w 174"/>
              <a:gd name="T67" fmla="*/ 69850 h 68"/>
              <a:gd name="T68" fmla="*/ 238125 w 174"/>
              <a:gd name="T69" fmla="*/ 73025 h 68"/>
              <a:gd name="T70" fmla="*/ 238125 w 174"/>
              <a:gd name="T71" fmla="*/ 76200 h 68"/>
              <a:gd name="T72" fmla="*/ 263525 w 174"/>
              <a:gd name="T73" fmla="*/ 82550 h 68"/>
              <a:gd name="T74" fmla="*/ 273050 w 174"/>
              <a:gd name="T75" fmla="*/ 88900 h 68"/>
              <a:gd name="T76" fmla="*/ 276225 w 174"/>
              <a:gd name="T77" fmla="*/ 98425 h 68"/>
              <a:gd name="T78" fmla="*/ 263525 w 174"/>
              <a:gd name="T79" fmla="*/ 101600 h 68"/>
              <a:gd name="T80" fmla="*/ 257175 w 174"/>
              <a:gd name="T81" fmla="*/ 101600 h 68"/>
              <a:gd name="T82" fmla="*/ 257175 w 174"/>
              <a:gd name="T83" fmla="*/ 104775 h 68"/>
              <a:gd name="T84" fmla="*/ 241300 w 174"/>
              <a:gd name="T85" fmla="*/ 107950 h 68"/>
              <a:gd name="T86" fmla="*/ 222250 w 174"/>
              <a:gd name="T87" fmla="*/ 107950 h 68"/>
              <a:gd name="T88" fmla="*/ 184150 w 174"/>
              <a:gd name="T89" fmla="*/ 104775 h 68"/>
              <a:gd name="T90" fmla="*/ 190500 w 174"/>
              <a:gd name="T91" fmla="*/ 98425 h 68"/>
              <a:gd name="T92" fmla="*/ 200025 w 174"/>
              <a:gd name="T93" fmla="*/ 88900 h 68"/>
              <a:gd name="T94" fmla="*/ 200025 w 174"/>
              <a:gd name="T95" fmla="*/ 82550 h 68"/>
              <a:gd name="T96" fmla="*/ 187325 w 174"/>
              <a:gd name="T97" fmla="*/ 82550 h 68"/>
              <a:gd name="T98" fmla="*/ 174625 w 174"/>
              <a:gd name="T99" fmla="*/ 79375 h 68"/>
              <a:gd name="T100" fmla="*/ 168275 w 174"/>
              <a:gd name="T101" fmla="*/ 73025 h 68"/>
              <a:gd name="T102" fmla="*/ 165100 w 174"/>
              <a:gd name="T103" fmla="*/ 63500 h 68"/>
              <a:gd name="T104" fmla="*/ 165100 w 174"/>
              <a:gd name="T105" fmla="*/ 57150 h 68"/>
              <a:gd name="T106" fmla="*/ 161925 w 174"/>
              <a:gd name="T107" fmla="*/ 53975 h 68"/>
              <a:gd name="T108" fmla="*/ 155575 w 174"/>
              <a:gd name="T109" fmla="*/ 50800 h 68"/>
              <a:gd name="T110" fmla="*/ 133350 w 174"/>
              <a:gd name="T111" fmla="*/ 50800 h 68"/>
              <a:gd name="T112" fmla="*/ 130175 w 174"/>
              <a:gd name="T113" fmla="*/ 47625 h 68"/>
              <a:gd name="T114" fmla="*/ 123825 w 174"/>
              <a:gd name="T115" fmla="*/ 44450 h 68"/>
              <a:gd name="T116" fmla="*/ 101600 w 174"/>
              <a:gd name="T117" fmla="*/ 38100 h 68"/>
              <a:gd name="T118" fmla="*/ 85725 w 174"/>
              <a:gd name="T119" fmla="*/ 31750 h 68"/>
              <a:gd name="T120" fmla="*/ 76200 w 174"/>
              <a:gd name="T121" fmla="*/ 28575 h 68"/>
              <a:gd name="T122" fmla="*/ 76200 w 174"/>
              <a:gd name="T123" fmla="*/ 31750 h 6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74" h="68">
                <a:moveTo>
                  <a:pt x="48" y="20"/>
                </a:moveTo>
                <a:lnTo>
                  <a:pt x="48" y="16"/>
                </a:lnTo>
                <a:lnTo>
                  <a:pt x="52" y="16"/>
                </a:lnTo>
                <a:lnTo>
                  <a:pt x="52" y="12"/>
                </a:lnTo>
                <a:lnTo>
                  <a:pt x="48" y="10"/>
                </a:lnTo>
                <a:lnTo>
                  <a:pt x="46" y="12"/>
                </a:lnTo>
                <a:lnTo>
                  <a:pt x="38" y="12"/>
                </a:lnTo>
                <a:lnTo>
                  <a:pt x="32" y="16"/>
                </a:lnTo>
                <a:lnTo>
                  <a:pt x="24" y="20"/>
                </a:lnTo>
                <a:lnTo>
                  <a:pt x="16" y="22"/>
                </a:lnTo>
                <a:lnTo>
                  <a:pt x="14" y="24"/>
                </a:lnTo>
                <a:lnTo>
                  <a:pt x="12" y="26"/>
                </a:lnTo>
                <a:lnTo>
                  <a:pt x="6" y="28"/>
                </a:lnTo>
                <a:lnTo>
                  <a:pt x="0" y="28"/>
                </a:lnTo>
                <a:lnTo>
                  <a:pt x="4" y="26"/>
                </a:lnTo>
                <a:lnTo>
                  <a:pt x="6" y="26"/>
                </a:lnTo>
                <a:lnTo>
                  <a:pt x="8" y="20"/>
                </a:lnTo>
                <a:lnTo>
                  <a:pt x="12" y="14"/>
                </a:lnTo>
                <a:lnTo>
                  <a:pt x="18" y="10"/>
                </a:lnTo>
                <a:lnTo>
                  <a:pt x="26" y="6"/>
                </a:lnTo>
                <a:lnTo>
                  <a:pt x="44" y="0"/>
                </a:lnTo>
                <a:lnTo>
                  <a:pt x="60" y="0"/>
                </a:lnTo>
                <a:lnTo>
                  <a:pt x="64" y="0"/>
                </a:lnTo>
                <a:lnTo>
                  <a:pt x="66" y="2"/>
                </a:lnTo>
                <a:lnTo>
                  <a:pt x="70" y="4"/>
                </a:lnTo>
                <a:lnTo>
                  <a:pt x="84" y="8"/>
                </a:lnTo>
                <a:lnTo>
                  <a:pt x="92" y="16"/>
                </a:lnTo>
                <a:lnTo>
                  <a:pt x="96" y="18"/>
                </a:lnTo>
                <a:lnTo>
                  <a:pt x="102" y="18"/>
                </a:lnTo>
                <a:lnTo>
                  <a:pt x="110" y="20"/>
                </a:lnTo>
                <a:lnTo>
                  <a:pt x="122" y="26"/>
                </a:lnTo>
                <a:lnTo>
                  <a:pt x="130" y="34"/>
                </a:lnTo>
                <a:lnTo>
                  <a:pt x="140" y="40"/>
                </a:lnTo>
                <a:lnTo>
                  <a:pt x="152" y="44"/>
                </a:lnTo>
                <a:lnTo>
                  <a:pt x="150" y="46"/>
                </a:lnTo>
                <a:lnTo>
                  <a:pt x="150" y="48"/>
                </a:lnTo>
                <a:lnTo>
                  <a:pt x="166" y="52"/>
                </a:lnTo>
                <a:lnTo>
                  <a:pt x="172" y="56"/>
                </a:lnTo>
                <a:lnTo>
                  <a:pt x="174" y="62"/>
                </a:lnTo>
                <a:lnTo>
                  <a:pt x="166" y="64"/>
                </a:lnTo>
                <a:lnTo>
                  <a:pt x="162" y="64"/>
                </a:lnTo>
                <a:lnTo>
                  <a:pt x="162" y="66"/>
                </a:lnTo>
                <a:lnTo>
                  <a:pt x="152" y="68"/>
                </a:lnTo>
                <a:lnTo>
                  <a:pt x="140" y="68"/>
                </a:lnTo>
                <a:lnTo>
                  <a:pt x="116" y="66"/>
                </a:lnTo>
                <a:lnTo>
                  <a:pt x="120" y="62"/>
                </a:lnTo>
                <a:lnTo>
                  <a:pt x="126" y="56"/>
                </a:lnTo>
                <a:lnTo>
                  <a:pt x="126" y="52"/>
                </a:lnTo>
                <a:lnTo>
                  <a:pt x="118" y="52"/>
                </a:lnTo>
                <a:lnTo>
                  <a:pt x="110" y="50"/>
                </a:lnTo>
                <a:lnTo>
                  <a:pt x="106" y="46"/>
                </a:lnTo>
                <a:lnTo>
                  <a:pt x="104" y="40"/>
                </a:lnTo>
                <a:lnTo>
                  <a:pt x="104" y="36"/>
                </a:lnTo>
                <a:lnTo>
                  <a:pt x="102" y="34"/>
                </a:lnTo>
                <a:lnTo>
                  <a:pt x="98" y="32"/>
                </a:lnTo>
                <a:lnTo>
                  <a:pt x="84" y="32"/>
                </a:lnTo>
                <a:lnTo>
                  <a:pt x="82" y="30"/>
                </a:lnTo>
                <a:lnTo>
                  <a:pt x="78" y="28"/>
                </a:lnTo>
                <a:lnTo>
                  <a:pt x="64" y="24"/>
                </a:lnTo>
                <a:lnTo>
                  <a:pt x="54" y="20"/>
                </a:lnTo>
                <a:lnTo>
                  <a:pt x="48" y="18"/>
                </a:lnTo>
                <a:lnTo>
                  <a:pt x="48" y="2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01" name="Freeform 29"/>
          <p:cNvSpPr>
            <a:spLocks/>
          </p:cNvSpPr>
          <p:nvPr/>
        </p:nvSpPr>
        <p:spPr bwMode="auto">
          <a:xfrm>
            <a:off x="2754313" y="1408113"/>
            <a:ext cx="1069975" cy="587375"/>
          </a:xfrm>
          <a:custGeom>
            <a:avLst/>
            <a:gdLst>
              <a:gd name="T0" fmla="*/ 666750 w 674"/>
              <a:gd name="T1" fmla="*/ 358775 h 370"/>
              <a:gd name="T2" fmla="*/ 615950 w 674"/>
              <a:gd name="T3" fmla="*/ 361950 h 370"/>
              <a:gd name="T4" fmla="*/ 552450 w 674"/>
              <a:gd name="T5" fmla="*/ 409575 h 370"/>
              <a:gd name="T6" fmla="*/ 498475 w 674"/>
              <a:gd name="T7" fmla="*/ 425450 h 370"/>
              <a:gd name="T8" fmla="*/ 428625 w 674"/>
              <a:gd name="T9" fmla="*/ 438150 h 370"/>
              <a:gd name="T10" fmla="*/ 428625 w 674"/>
              <a:gd name="T11" fmla="*/ 460375 h 370"/>
              <a:gd name="T12" fmla="*/ 393700 w 674"/>
              <a:gd name="T13" fmla="*/ 495300 h 370"/>
              <a:gd name="T14" fmla="*/ 355600 w 674"/>
              <a:gd name="T15" fmla="*/ 536575 h 370"/>
              <a:gd name="T16" fmla="*/ 330200 w 674"/>
              <a:gd name="T17" fmla="*/ 577850 h 370"/>
              <a:gd name="T18" fmla="*/ 288925 w 674"/>
              <a:gd name="T19" fmla="*/ 584200 h 370"/>
              <a:gd name="T20" fmla="*/ 238125 w 674"/>
              <a:gd name="T21" fmla="*/ 558800 h 370"/>
              <a:gd name="T22" fmla="*/ 215900 w 674"/>
              <a:gd name="T23" fmla="*/ 527050 h 370"/>
              <a:gd name="T24" fmla="*/ 190500 w 674"/>
              <a:gd name="T25" fmla="*/ 482600 h 370"/>
              <a:gd name="T26" fmla="*/ 187325 w 674"/>
              <a:gd name="T27" fmla="*/ 460375 h 370"/>
              <a:gd name="T28" fmla="*/ 200025 w 674"/>
              <a:gd name="T29" fmla="*/ 434975 h 370"/>
              <a:gd name="T30" fmla="*/ 193675 w 674"/>
              <a:gd name="T31" fmla="*/ 409575 h 370"/>
              <a:gd name="T32" fmla="*/ 187325 w 674"/>
              <a:gd name="T33" fmla="*/ 384175 h 370"/>
              <a:gd name="T34" fmla="*/ 250825 w 674"/>
              <a:gd name="T35" fmla="*/ 346075 h 370"/>
              <a:gd name="T36" fmla="*/ 234950 w 674"/>
              <a:gd name="T37" fmla="*/ 304800 h 370"/>
              <a:gd name="T38" fmla="*/ 225425 w 674"/>
              <a:gd name="T39" fmla="*/ 327025 h 370"/>
              <a:gd name="T40" fmla="*/ 193675 w 674"/>
              <a:gd name="T41" fmla="*/ 311150 h 370"/>
              <a:gd name="T42" fmla="*/ 250825 w 674"/>
              <a:gd name="T43" fmla="*/ 292100 h 370"/>
              <a:gd name="T44" fmla="*/ 231775 w 674"/>
              <a:gd name="T45" fmla="*/ 263525 h 370"/>
              <a:gd name="T46" fmla="*/ 203200 w 674"/>
              <a:gd name="T47" fmla="*/ 263525 h 370"/>
              <a:gd name="T48" fmla="*/ 225425 w 674"/>
              <a:gd name="T49" fmla="*/ 187325 h 370"/>
              <a:gd name="T50" fmla="*/ 184150 w 674"/>
              <a:gd name="T51" fmla="*/ 168275 h 370"/>
              <a:gd name="T52" fmla="*/ 85725 w 674"/>
              <a:gd name="T53" fmla="*/ 158750 h 370"/>
              <a:gd name="T54" fmla="*/ 28575 w 674"/>
              <a:gd name="T55" fmla="*/ 149225 h 370"/>
              <a:gd name="T56" fmla="*/ 15875 w 674"/>
              <a:gd name="T57" fmla="*/ 133350 h 370"/>
              <a:gd name="T58" fmla="*/ 85725 w 674"/>
              <a:gd name="T59" fmla="*/ 123825 h 370"/>
              <a:gd name="T60" fmla="*/ 3175 w 674"/>
              <a:gd name="T61" fmla="*/ 120650 h 370"/>
              <a:gd name="T62" fmla="*/ 19050 w 674"/>
              <a:gd name="T63" fmla="*/ 95250 h 370"/>
              <a:gd name="T64" fmla="*/ 168275 w 674"/>
              <a:gd name="T65" fmla="*/ 82550 h 370"/>
              <a:gd name="T66" fmla="*/ 222250 w 674"/>
              <a:gd name="T67" fmla="*/ 57150 h 370"/>
              <a:gd name="T68" fmla="*/ 301625 w 674"/>
              <a:gd name="T69" fmla="*/ 34925 h 370"/>
              <a:gd name="T70" fmla="*/ 415925 w 674"/>
              <a:gd name="T71" fmla="*/ 38100 h 370"/>
              <a:gd name="T72" fmla="*/ 501650 w 674"/>
              <a:gd name="T73" fmla="*/ 22225 h 370"/>
              <a:gd name="T74" fmla="*/ 647700 w 674"/>
              <a:gd name="T75" fmla="*/ 12700 h 370"/>
              <a:gd name="T76" fmla="*/ 736600 w 674"/>
              <a:gd name="T77" fmla="*/ 3175 h 370"/>
              <a:gd name="T78" fmla="*/ 838200 w 674"/>
              <a:gd name="T79" fmla="*/ 9525 h 370"/>
              <a:gd name="T80" fmla="*/ 838200 w 674"/>
              <a:gd name="T81" fmla="*/ 28575 h 370"/>
              <a:gd name="T82" fmla="*/ 901700 w 674"/>
              <a:gd name="T83" fmla="*/ 34925 h 370"/>
              <a:gd name="T84" fmla="*/ 1060450 w 674"/>
              <a:gd name="T85" fmla="*/ 50800 h 370"/>
              <a:gd name="T86" fmla="*/ 971550 w 674"/>
              <a:gd name="T87" fmla="*/ 60325 h 370"/>
              <a:gd name="T88" fmla="*/ 939800 w 674"/>
              <a:gd name="T89" fmla="*/ 79375 h 370"/>
              <a:gd name="T90" fmla="*/ 927100 w 674"/>
              <a:gd name="T91" fmla="*/ 107950 h 370"/>
              <a:gd name="T92" fmla="*/ 952500 w 674"/>
              <a:gd name="T93" fmla="*/ 130175 h 370"/>
              <a:gd name="T94" fmla="*/ 879475 w 674"/>
              <a:gd name="T95" fmla="*/ 142875 h 370"/>
              <a:gd name="T96" fmla="*/ 920750 w 674"/>
              <a:gd name="T97" fmla="*/ 168275 h 370"/>
              <a:gd name="T98" fmla="*/ 908050 w 674"/>
              <a:gd name="T99" fmla="*/ 180975 h 370"/>
              <a:gd name="T100" fmla="*/ 885825 w 674"/>
              <a:gd name="T101" fmla="*/ 196850 h 370"/>
              <a:gd name="T102" fmla="*/ 812800 w 674"/>
              <a:gd name="T103" fmla="*/ 215900 h 370"/>
              <a:gd name="T104" fmla="*/ 854075 w 674"/>
              <a:gd name="T105" fmla="*/ 238125 h 370"/>
              <a:gd name="T106" fmla="*/ 822325 w 674"/>
              <a:gd name="T107" fmla="*/ 244475 h 370"/>
              <a:gd name="T108" fmla="*/ 828675 w 674"/>
              <a:gd name="T109" fmla="*/ 250825 h 370"/>
              <a:gd name="T110" fmla="*/ 847725 w 674"/>
              <a:gd name="T111" fmla="*/ 292100 h 370"/>
              <a:gd name="T112" fmla="*/ 796925 w 674"/>
              <a:gd name="T113" fmla="*/ 285750 h 370"/>
              <a:gd name="T114" fmla="*/ 774700 w 674"/>
              <a:gd name="T115" fmla="*/ 276225 h 370"/>
              <a:gd name="T116" fmla="*/ 787400 w 674"/>
              <a:gd name="T117" fmla="*/ 304800 h 3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674" h="370">
                <a:moveTo>
                  <a:pt x="524" y="194"/>
                </a:moveTo>
                <a:lnTo>
                  <a:pt x="498" y="206"/>
                </a:lnTo>
                <a:lnTo>
                  <a:pt x="468" y="216"/>
                </a:lnTo>
                <a:lnTo>
                  <a:pt x="436" y="224"/>
                </a:lnTo>
                <a:lnTo>
                  <a:pt x="420" y="226"/>
                </a:lnTo>
                <a:lnTo>
                  <a:pt x="404" y="226"/>
                </a:lnTo>
                <a:lnTo>
                  <a:pt x="400" y="226"/>
                </a:lnTo>
                <a:lnTo>
                  <a:pt x="398" y="224"/>
                </a:lnTo>
                <a:lnTo>
                  <a:pt x="392" y="220"/>
                </a:lnTo>
                <a:lnTo>
                  <a:pt x="388" y="228"/>
                </a:lnTo>
                <a:lnTo>
                  <a:pt x="382" y="236"/>
                </a:lnTo>
                <a:lnTo>
                  <a:pt x="376" y="242"/>
                </a:lnTo>
                <a:lnTo>
                  <a:pt x="366" y="248"/>
                </a:lnTo>
                <a:lnTo>
                  <a:pt x="358" y="254"/>
                </a:lnTo>
                <a:lnTo>
                  <a:pt x="348" y="258"/>
                </a:lnTo>
                <a:lnTo>
                  <a:pt x="338" y="260"/>
                </a:lnTo>
                <a:lnTo>
                  <a:pt x="328" y="262"/>
                </a:lnTo>
                <a:lnTo>
                  <a:pt x="322" y="262"/>
                </a:lnTo>
                <a:lnTo>
                  <a:pt x="318" y="264"/>
                </a:lnTo>
                <a:lnTo>
                  <a:pt x="314" y="268"/>
                </a:lnTo>
                <a:lnTo>
                  <a:pt x="308" y="268"/>
                </a:lnTo>
                <a:lnTo>
                  <a:pt x="294" y="268"/>
                </a:lnTo>
                <a:lnTo>
                  <a:pt x="280" y="270"/>
                </a:lnTo>
                <a:lnTo>
                  <a:pt x="272" y="274"/>
                </a:lnTo>
                <a:lnTo>
                  <a:pt x="270" y="276"/>
                </a:lnTo>
                <a:lnTo>
                  <a:pt x="270" y="278"/>
                </a:lnTo>
                <a:lnTo>
                  <a:pt x="270" y="280"/>
                </a:lnTo>
                <a:lnTo>
                  <a:pt x="272" y="282"/>
                </a:lnTo>
                <a:lnTo>
                  <a:pt x="276" y="286"/>
                </a:lnTo>
                <a:lnTo>
                  <a:pt x="270" y="290"/>
                </a:lnTo>
                <a:lnTo>
                  <a:pt x="266" y="286"/>
                </a:lnTo>
                <a:lnTo>
                  <a:pt x="266" y="298"/>
                </a:lnTo>
                <a:lnTo>
                  <a:pt x="262" y="302"/>
                </a:lnTo>
                <a:lnTo>
                  <a:pt x="258" y="306"/>
                </a:lnTo>
                <a:lnTo>
                  <a:pt x="248" y="312"/>
                </a:lnTo>
                <a:lnTo>
                  <a:pt x="238" y="320"/>
                </a:lnTo>
                <a:lnTo>
                  <a:pt x="234" y="324"/>
                </a:lnTo>
                <a:lnTo>
                  <a:pt x="230" y="330"/>
                </a:lnTo>
                <a:lnTo>
                  <a:pt x="228" y="334"/>
                </a:lnTo>
                <a:lnTo>
                  <a:pt x="224" y="338"/>
                </a:lnTo>
                <a:lnTo>
                  <a:pt x="222" y="338"/>
                </a:lnTo>
                <a:lnTo>
                  <a:pt x="218" y="342"/>
                </a:lnTo>
                <a:lnTo>
                  <a:pt x="214" y="350"/>
                </a:lnTo>
                <a:lnTo>
                  <a:pt x="210" y="360"/>
                </a:lnTo>
                <a:lnTo>
                  <a:pt x="208" y="364"/>
                </a:lnTo>
                <a:lnTo>
                  <a:pt x="204" y="368"/>
                </a:lnTo>
                <a:lnTo>
                  <a:pt x="198" y="370"/>
                </a:lnTo>
                <a:lnTo>
                  <a:pt x="192" y="370"/>
                </a:lnTo>
                <a:lnTo>
                  <a:pt x="186" y="370"/>
                </a:lnTo>
                <a:lnTo>
                  <a:pt x="182" y="368"/>
                </a:lnTo>
                <a:lnTo>
                  <a:pt x="174" y="362"/>
                </a:lnTo>
                <a:lnTo>
                  <a:pt x="168" y="356"/>
                </a:lnTo>
                <a:lnTo>
                  <a:pt x="164" y="354"/>
                </a:lnTo>
                <a:lnTo>
                  <a:pt x="156" y="354"/>
                </a:lnTo>
                <a:lnTo>
                  <a:pt x="150" y="352"/>
                </a:lnTo>
                <a:lnTo>
                  <a:pt x="146" y="350"/>
                </a:lnTo>
                <a:lnTo>
                  <a:pt x="142" y="344"/>
                </a:lnTo>
                <a:lnTo>
                  <a:pt x="142" y="340"/>
                </a:lnTo>
                <a:lnTo>
                  <a:pt x="140" y="336"/>
                </a:lnTo>
                <a:lnTo>
                  <a:pt x="136" y="332"/>
                </a:lnTo>
                <a:lnTo>
                  <a:pt x="134" y="326"/>
                </a:lnTo>
                <a:lnTo>
                  <a:pt x="132" y="320"/>
                </a:lnTo>
                <a:lnTo>
                  <a:pt x="126" y="318"/>
                </a:lnTo>
                <a:lnTo>
                  <a:pt x="122" y="312"/>
                </a:lnTo>
                <a:lnTo>
                  <a:pt x="120" y="304"/>
                </a:lnTo>
                <a:lnTo>
                  <a:pt x="120" y="298"/>
                </a:lnTo>
                <a:lnTo>
                  <a:pt x="128" y="296"/>
                </a:lnTo>
                <a:lnTo>
                  <a:pt x="134" y="292"/>
                </a:lnTo>
                <a:lnTo>
                  <a:pt x="122" y="292"/>
                </a:lnTo>
                <a:lnTo>
                  <a:pt x="118" y="290"/>
                </a:lnTo>
                <a:lnTo>
                  <a:pt x="116" y="286"/>
                </a:lnTo>
                <a:lnTo>
                  <a:pt x="118" y="282"/>
                </a:lnTo>
                <a:lnTo>
                  <a:pt x="118" y="278"/>
                </a:lnTo>
                <a:lnTo>
                  <a:pt x="116" y="274"/>
                </a:lnTo>
                <a:lnTo>
                  <a:pt x="126" y="274"/>
                </a:lnTo>
                <a:lnTo>
                  <a:pt x="132" y="270"/>
                </a:lnTo>
                <a:lnTo>
                  <a:pt x="126" y="268"/>
                </a:lnTo>
                <a:lnTo>
                  <a:pt x="120" y="266"/>
                </a:lnTo>
                <a:lnTo>
                  <a:pt x="108" y="262"/>
                </a:lnTo>
                <a:lnTo>
                  <a:pt x="122" y="258"/>
                </a:lnTo>
                <a:lnTo>
                  <a:pt x="134" y="254"/>
                </a:lnTo>
                <a:lnTo>
                  <a:pt x="122" y="254"/>
                </a:lnTo>
                <a:lnTo>
                  <a:pt x="114" y="254"/>
                </a:lnTo>
                <a:lnTo>
                  <a:pt x="116" y="246"/>
                </a:lnTo>
                <a:lnTo>
                  <a:pt x="118" y="242"/>
                </a:lnTo>
                <a:lnTo>
                  <a:pt x="124" y="238"/>
                </a:lnTo>
                <a:lnTo>
                  <a:pt x="130" y="234"/>
                </a:lnTo>
                <a:lnTo>
                  <a:pt x="142" y="228"/>
                </a:lnTo>
                <a:lnTo>
                  <a:pt x="152" y="224"/>
                </a:lnTo>
                <a:lnTo>
                  <a:pt x="158" y="218"/>
                </a:lnTo>
                <a:lnTo>
                  <a:pt x="164" y="212"/>
                </a:lnTo>
                <a:lnTo>
                  <a:pt x="170" y="196"/>
                </a:lnTo>
                <a:lnTo>
                  <a:pt x="164" y="194"/>
                </a:lnTo>
                <a:lnTo>
                  <a:pt x="154" y="192"/>
                </a:lnTo>
                <a:lnTo>
                  <a:pt x="148" y="192"/>
                </a:lnTo>
                <a:lnTo>
                  <a:pt x="142" y="194"/>
                </a:lnTo>
                <a:lnTo>
                  <a:pt x="152" y="196"/>
                </a:lnTo>
                <a:lnTo>
                  <a:pt x="150" y="202"/>
                </a:lnTo>
                <a:lnTo>
                  <a:pt x="146" y="204"/>
                </a:lnTo>
                <a:lnTo>
                  <a:pt x="142" y="206"/>
                </a:lnTo>
                <a:lnTo>
                  <a:pt x="136" y="206"/>
                </a:lnTo>
                <a:lnTo>
                  <a:pt x="130" y="206"/>
                </a:lnTo>
                <a:lnTo>
                  <a:pt x="126" y="204"/>
                </a:lnTo>
                <a:lnTo>
                  <a:pt x="124" y="202"/>
                </a:lnTo>
                <a:lnTo>
                  <a:pt x="122" y="196"/>
                </a:lnTo>
                <a:lnTo>
                  <a:pt x="124" y="192"/>
                </a:lnTo>
                <a:lnTo>
                  <a:pt x="128" y="188"/>
                </a:lnTo>
                <a:lnTo>
                  <a:pt x="134" y="186"/>
                </a:lnTo>
                <a:lnTo>
                  <a:pt x="142" y="184"/>
                </a:lnTo>
                <a:lnTo>
                  <a:pt x="158" y="184"/>
                </a:lnTo>
                <a:lnTo>
                  <a:pt x="168" y="182"/>
                </a:lnTo>
                <a:lnTo>
                  <a:pt x="160" y="174"/>
                </a:lnTo>
                <a:lnTo>
                  <a:pt x="156" y="168"/>
                </a:lnTo>
                <a:lnTo>
                  <a:pt x="152" y="164"/>
                </a:lnTo>
                <a:lnTo>
                  <a:pt x="146" y="166"/>
                </a:lnTo>
                <a:lnTo>
                  <a:pt x="144" y="168"/>
                </a:lnTo>
                <a:lnTo>
                  <a:pt x="140" y="172"/>
                </a:lnTo>
                <a:lnTo>
                  <a:pt x="136" y="172"/>
                </a:lnTo>
                <a:lnTo>
                  <a:pt x="130" y="170"/>
                </a:lnTo>
                <a:lnTo>
                  <a:pt x="128" y="166"/>
                </a:lnTo>
                <a:lnTo>
                  <a:pt x="144" y="136"/>
                </a:lnTo>
                <a:lnTo>
                  <a:pt x="140" y="134"/>
                </a:lnTo>
                <a:lnTo>
                  <a:pt x="138" y="128"/>
                </a:lnTo>
                <a:lnTo>
                  <a:pt x="140" y="122"/>
                </a:lnTo>
                <a:lnTo>
                  <a:pt x="142" y="118"/>
                </a:lnTo>
                <a:lnTo>
                  <a:pt x="136" y="118"/>
                </a:lnTo>
                <a:lnTo>
                  <a:pt x="132" y="116"/>
                </a:lnTo>
                <a:lnTo>
                  <a:pt x="128" y="112"/>
                </a:lnTo>
                <a:lnTo>
                  <a:pt x="126" y="106"/>
                </a:lnTo>
                <a:lnTo>
                  <a:pt x="116" y="106"/>
                </a:lnTo>
                <a:lnTo>
                  <a:pt x="106" y="102"/>
                </a:lnTo>
                <a:lnTo>
                  <a:pt x="96" y="98"/>
                </a:lnTo>
                <a:lnTo>
                  <a:pt x="84" y="96"/>
                </a:lnTo>
                <a:lnTo>
                  <a:pt x="68" y="98"/>
                </a:lnTo>
                <a:lnTo>
                  <a:pt x="54" y="100"/>
                </a:lnTo>
                <a:lnTo>
                  <a:pt x="42" y="102"/>
                </a:lnTo>
                <a:lnTo>
                  <a:pt x="30" y="102"/>
                </a:lnTo>
                <a:lnTo>
                  <a:pt x="26" y="102"/>
                </a:lnTo>
                <a:lnTo>
                  <a:pt x="24" y="98"/>
                </a:lnTo>
                <a:lnTo>
                  <a:pt x="18" y="94"/>
                </a:lnTo>
                <a:lnTo>
                  <a:pt x="20" y="94"/>
                </a:lnTo>
                <a:lnTo>
                  <a:pt x="12" y="92"/>
                </a:lnTo>
                <a:lnTo>
                  <a:pt x="10" y="90"/>
                </a:lnTo>
                <a:lnTo>
                  <a:pt x="8" y="86"/>
                </a:lnTo>
                <a:lnTo>
                  <a:pt x="10" y="84"/>
                </a:lnTo>
                <a:lnTo>
                  <a:pt x="14" y="82"/>
                </a:lnTo>
                <a:lnTo>
                  <a:pt x="20" y="80"/>
                </a:lnTo>
                <a:lnTo>
                  <a:pt x="40" y="82"/>
                </a:lnTo>
                <a:lnTo>
                  <a:pt x="50" y="80"/>
                </a:lnTo>
                <a:lnTo>
                  <a:pt x="54" y="78"/>
                </a:lnTo>
                <a:lnTo>
                  <a:pt x="58" y="74"/>
                </a:lnTo>
                <a:lnTo>
                  <a:pt x="24" y="74"/>
                </a:lnTo>
                <a:lnTo>
                  <a:pt x="10" y="76"/>
                </a:lnTo>
                <a:lnTo>
                  <a:pt x="6" y="76"/>
                </a:lnTo>
                <a:lnTo>
                  <a:pt x="2" y="76"/>
                </a:lnTo>
                <a:lnTo>
                  <a:pt x="0" y="72"/>
                </a:lnTo>
                <a:lnTo>
                  <a:pt x="0" y="66"/>
                </a:lnTo>
                <a:lnTo>
                  <a:pt x="0" y="64"/>
                </a:lnTo>
                <a:lnTo>
                  <a:pt x="4" y="62"/>
                </a:lnTo>
                <a:lnTo>
                  <a:pt x="12" y="60"/>
                </a:lnTo>
                <a:lnTo>
                  <a:pt x="26" y="60"/>
                </a:lnTo>
                <a:lnTo>
                  <a:pt x="46" y="60"/>
                </a:lnTo>
                <a:lnTo>
                  <a:pt x="72" y="58"/>
                </a:lnTo>
                <a:lnTo>
                  <a:pt x="96" y="54"/>
                </a:lnTo>
                <a:lnTo>
                  <a:pt x="106" y="52"/>
                </a:lnTo>
                <a:lnTo>
                  <a:pt x="112" y="48"/>
                </a:lnTo>
                <a:lnTo>
                  <a:pt x="100" y="44"/>
                </a:lnTo>
                <a:lnTo>
                  <a:pt x="108" y="40"/>
                </a:lnTo>
                <a:lnTo>
                  <a:pt x="118" y="38"/>
                </a:lnTo>
                <a:lnTo>
                  <a:pt x="140" y="36"/>
                </a:lnTo>
                <a:lnTo>
                  <a:pt x="148" y="36"/>
                </a:lnTo>
                <a:lnTo>
                  <a:pt x="156" y="34"/>
                </a:lnTo>
                <a:lnTo>
                  <a:pt x="170" y="30"/>
                </a:lnTo>
                <a:lnTo>
                  <a:pt x="182" y="24"/>
                </a:lnTo>
                <a:lnTo>
                  <a:pt x="190" y="22"/>
                </a:lnTo>
                <a:lnTo>
                  <a:pt x="198" y="22"/>
                </a:lnTo>
                <a:lnTo>
                  <a:pt x="224" y="18"/>
                </a:lnTo>
                <a:lnTo>
                  <a:pt x="252" y="18"/>
                </a:lnTo>
                <a:lnTo>
                  <a:pt x="250" y="24"/>
                </a:lnTo>
                <a:lnTo>
                  <a:pt x="262" y="24"/>
                </a:lnTo>
                <a:lnTo>
                  <a:pt x="276" y="22"/>
                </a:lnTo>
                <a:lnTo>
                  <a:pt x="290" y="18"/>
                </a:lnTo>
                <a:lnTo>
                  <a:pt x="304" y="18"/>
                </a:lnTo>
                <a:lnTo>
                  <a:pt x="310" y="16"/>
                </a:lnTo>
                <a:lnTo>
                  <a:pt x="316" y="14"/>
                </a:lnTo>
                <a:lnTo>
                  <a:pt x="332" y="6"/>
                </a:lnTo>
                <a:lnTo>
                  <a:pt x="388" y="6"/>
                </a:lnTo>
                <a:lnTo>
                  <a:pt x="392" y="8"/>
                </a:lnTo>
                <a:lnTo>
                  <a:pt x="396" y="10"/>
                </a:lnTo>
                <a:lnTo>
                  <a:pt x="408" y="8"/>
                </a:lnTo>
                <a:lnTo>
                  <a:pt x="422" y="4"/>
                </a:lnTo>
                <a:lnTo>
                  <a:pt x="438" y="2"/>
                </a:lnTo>
                <a:lnTo>
                  <a:pt x="452" y="0"/>
                </a:lnTo>
                <a:lnTo>
                  <a:pt x="458" y="0"/>
                </a:lnTo>
                <a:lnTo>
                  <a:pt x="464" y="2"/>
                </a:lnTo>
                <a:lnTo>
                  <a:pt x="470" y="6"/>
                </a:lnTo>
                <a:lnTo>
                  <a:pt x="472" y="12"/>
                </a:lnTo>
                <a:lnTo>
                  <a:pt x="518" y="12"/>
                </a:lnTo>
                <a:lnTo>
                  <a:pt x="522" y="8"/>
                </a:lnTo>
                <a:lnTo>
                  <a:pt x="528" y="6"/>
                </a:lnTo>
                <a:lnTo>
                  <a:pt x="538" y="6"/>
                </a:lnTo>
                <a:lnTo>
                  <a:pt x="558" y="8"/>
                </a:lnTo>
                <a:lnTo>
                  <a:pt x="578" y="12"/>
                </a:lnTo>
                <a:lnTo>
                  <a:pt x="578" y="18"/>
                </a:lnTo>
                <a:lnTo>
                  <a:pt x="528" y="18"/>
                </a:lnTo>
                <a:lnTo>
                  <a:pt x="528" y="20"/>
                </a:lnTo>
                <a:lnTo>
                  <a:pt x="564" y="20"/>
                </a:lnTo>
                <a:lnTo>
                  <a:pt x="564" y="18"/>
                </a:lnTo>
                <a:lnTo>
                  <a:pt x="572" y="18"/>
                </a:lnTo>
                <a:lnTo>
                  <a:pt x="568" y="22"/>
                </a:lnTo>
                <a:lnTo>
                  <a:pt x="564" y="24"/>
                </a:lnTo>
                <a:lnTo>
                  <a:pt x="674" y="24"/>
                </a:lnTo>
                <a:lnTo>
                  <a:pt x="672" y="28"/>
                </a:lnTo>
                <a:lnTo>
                  <a:pt x="670" y="30"/>
                </a:lnTo>
                <a:lnTo>
                  <a:pt x="668" y="32"/>
                </a:lnTo>
                <a:lnTo>
                  <a:pt x="664" y="32"/>
                </a:lnTo>
                <a:lnTo>
                  <a:pt x="646" y="34"/>
                </a:lnTo>
                <a:lnTo>
                  <a:pt x="634" y="34"/>
                </a:lnTo>
                <a:lnTo>
                  <a:pt x="624" y="36"/>
                </a:lnTo>
                <a:lnTo>
                  <a:pt x="612" y="38"/>
                </a:lnTo>
                <a:lnTo>
                  <a:pt x="598" y="42"/>
                </a:lnTo>
                <a:lnTo>
                  <a:pt x="606" y="42"/>
                </a:lnTo>
                <a:lnTo>
                  <a:pt x="596" y="44"/>
                </a:lnTo>
                <a:lnTo>
                  <a:pt x="590" y="46"/>
                </a:lnTo>
                <a:lnTo>
                  <a:pt x="592" y="50"/>
                </a:lnTo>
                <a:lnTo>
                  <a:pt x="574" y="58"/>
                </a:lnTo>
                <a:lnTo>
                  <a:pt x="566" y="64"/>
                </a:lnTo>
                <a:lnTo>
                  <a:pt x="560" y="72"/>
                </a:lnTo>
                <a:lnTo>
                  <a:pt x="572" y="70"/>
                </a:lnTo>
                <a:lnTo>
                  <a:pt x="584" y="68"/>
                </a:lnTo>
                <a:lnTo>
                  <a:pt x="586" y="72"/>
                </a:lnTo>
                <a:lnTo>
                  <a:pt x="586" y="76"/>
                </a:lnTo>
                <a:lnTo>
                  <a:pt x="592" y="78"/>
                </a:lnTo>
                <a:lnTo>
                  <a:pt x="596" y="80"/>
                </a:lnTo>
                <a:lnTo>
                  <a:pt x="600" y="82"/>
                </a:lnTo>
                <a:lnTo>
                  <a:pt x="594" y="86"/>
                </a:lnTo>
                <a:lnTo>
                  <a:pt x="588" y="86"/>
                </a:lnTo>
                <a:lnTo>
                  <a:pt x="572" y="88"/>
                </a:lnTo>
                <a:lnTo>
                  <a:pt x="558" y="88"/>
                </a:lnTo>
                <a:lnTo>
                  <a:pt x="554" y="90"/>
                </a:lnTo>
                <a:lnTo>
                  <a:pt x="552" y="94"/>
                </a:lnTo>
                <a:lnTo>
                  <a:pt x="562" y="96"/>
                </a:lnTo>
                <a:lnTo>
                  <a:pt x="574" y="96"/>
                </a:lnTo>
                <a:lnTo>
                  <a:pt x="576" y="102"/>
                </a:lnTo>
                <a:lnTo>
                  <a:pt x="580" y="106"/>
                </a:lnTo>
                <a:lnTo>
                  <a:pt x="584" y="108"/>
                </a:lnTo>
                <a:lnTo>
                  <a:pt x="590" y="110"/>
                </a:lnTo>
                <a:lnTo>
                  <a:pt x="582" y="114"/>
                </a:lnTo>
                <a:lnTo>
                  <a:pt x="576" y="116"/>
                </a:lnTo>
                <a:lnTo>
                  <a:pt x="572" y="114"/>
                </a:lnTo>
                <a:lnTo>
                  <a:pt x="560" y="114"/>
                </a:lnTo>
                <a:lnTo>
                  <a:pt x="566" y="116"/>
                </a:lnTo>
                <a:lnTo>
                  <a:pt x="570" y="118"/>
                </a:lnTo>
                <a:lnTo>
                  <a:pt x="564" y="122"/>
                </a:lnTo>
                <a:lnTo>
                  <a:pt x="558" y="124"/>
                </a:lnTo>
                <a:lnTo>
                  <a:pt x="542" y="124"/>
                </a:lnTo>
                <a:lnTo>
                  <a:pt x="552" y="128"/>
                </a:lnTo>
                <a:lnTo>
                  <a:pt x="554" y="132"/>
                </a:lnTo>
                <a:lnTo>
                  <a:pt x="558" y="136"/>
                </a:lnTo>
                <a:lnTo>
                  <a:pt x="512" y="136"/>
                </a:lnTo>
                <a:lnTo>
                  <a:pt x="516" y="138"/>
                </a:lnTo>
                <a:lnTo>
                  <a:pt x="520" y="140"/>
                </a:lnTo>
                <a:lnTo>
                  <a:pt x="528" y="144"/>
                </a:lnTo>
                <a:lnTo>
                  <a:pt x="536" y="148"/>
                </a:lnTo>
                <a:lnTo>
                  <a:pt x="538" y="150"/>
                </a:lnTo>
                <a:lnTo>
                  <a:pt x="540" y="154"/>
                </a:lnTo>
                <a:lnTo>
                  <a:pt x="538" y="158"/>
                </a:lnTo>
                <a:lnTo>
                  <a:pt x="534" y="160"/>
                </a:lnTo>
                <a:lnTo>
                  <a:pt x="526" y="158"/>
                </a:lnTo>
                <a:lnTo>
                  <a:pt x="518" y="154"/>
                </a:lnTo>
                <a:lnTo>
                  <a:pt x="510" y="148"/>
                </a:lnTo>
                <a:lnTo>
                  <a:pt x="504" y="148"/>
                </a:lnTo>
                <a:lnTo>
                  <a:pt x="500" y="148"/>
                </a:lnTo>
                <a:lnTo>
                  <a:pt x="508" y="152"/>
                </a:lnTo>
                <a:lnTo>
                  <a:pt x="522" y="158"/>
                </a:lnTo>
                <a:lnTo>
                  <a:pt x="534" y="164"/>
                </a:lnTo>
                <a:lnTo>
                  <a:pt x="538" y="168"/>
                </a:lnTo>
                <a:lnTo>
                  <a:pt x="540" y="172"/>
                </a:lnTo>
                <a:lnTo>
                  <a:pt x="538" y="180"/>
                </a:lnTo>
                <a:lnTo>
                  <a:pt x="534" y="184"/>
                </a:lnTo>
                <a:lnTo>
                  <a:pt x="528" y="186"/>
                </a:lnTo>
                <a:lnTo>
                  <a:pt x="520" y="188"/>
                </a:lnTo>
                <a:lnTo>
                  <a:pt x="512" y="186"/>
                </a:lnTo>
                <a:lnTo>
                  <a:pt x="506" y="184"/>
                </a:lnTo>
                <a:lnTo>
                  <a:pt x="502" y="180"/>
                </a:lnTo>
                <a:lnTo>
                  <a:pt x="500" y="172"/>
                </a:lnTo>
                <a:lnTo>
                  <a:pt x="482" y="170"/>
                </a:lnTo>
                <a:lnTo>
                  <a:pt x="466" y="166"/>
                </a:lnTo>
                <a:lnTo>
                  <a:pt x="478" y="170"/>
                </a:lnTo>
                <a:lnTo>
                  <a:pt x="488" y="174"/>
                </a:lnTo>
                <a:lnTo>
                  <a:pt x="484" y="178"/>
                </a:lnTo>
                <a:lnTo>
                  <a:pt x="478" y="182"/>
                </a:lnTo>
                <a:lnTo>
                  <a:pt x="480" y="186"/>
                </a:lnTo>
                <a:lnTo>
                  <a:pt x="484" y="190"/>
                </a:lnTo>
                <a:lnTo>
                  <a:pt x="496" y="192"/>
                </a:lnTo>
                <a:lnTo>
                  <a:pt x="510" y="192"/>
                </a:lnTo>
                <a:lnTo>
                  <a:pt x="526" y="192"/>
                </a:lnTo>
                <a:lnTo>
                  <a:pt x="524" y="194"/>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02" name="Freeform 30"/>
          <p:cNvSpPr>
            <a:spLocks/>
          </p:cNvSpPr>
          <p:nvPr/>
        </p:nvSpPr>
        <p:spPr bwMode="auto">
          <a:xfrm>
            <a:off x="3535363" y="1817688"/>
            <a:ext cx="215900" cy="92075"/>
          </a:xfrm>
          <a:custGeom>
            <a:avLst/>
            <a:gdLst>
              <a:gd name="T0" fmla="*/ 0 w 136"/>
              <a:gd name="T1" fmla="*/ 25400 h 58"/>
              <a:gd name="T2" fmla="*/ 9525 w 136"/>
              <a:gd name="T3" fmla="*/ 19050 h 58"/>
              <a:gd name="T4" fmla="*/ 15875 w 136"/>
              <a:gd name="T5" fmla="*/ 12700 h 58"/>
              <a:gd name="T6" fmla="*/ 22225 w 136"/>
              <a:gd name="T7" fmla="*/ 6350 h 58"/>
              <a:gd name="T8" fmla="*/ 31750 w 136"/>
              <a:gd name="T9" fmla="*/ 3175 h 58"/>
              <a:gd name="T10" fmla="*/ 38100 w 136"/>
              <a:gd name="T11" fmla="*/ 3175 h 58"/>
              <a:gd name="T12" fmla="*/ 44450 w 136"/>
              <a:gd name="T13" fmla="*/ 6350 h 58"/>
              <a:gd name="T14" fmla="*/ 50800 w 136"/>
              <a:gd name="T15" fmla="*/ 9525 h 58"/>
              <a:gd name="T16" fmla="*/ 57150 w 136"/>
              <a:gd name="T17" fmla="*/ 12700 h 58"/>
              <a:gd name="T18" fmla="*/ 53975 w 136"/>
              <a:gd name="T19" fmla="*/ 22225 h 58"/>
              <a:gd name="T20" fmla="*/ 50800 w 136"/>
              <a:gd name="T21" fmla="*/ 28575 h 58"/>
              <a:gd name="T22" fmla="*/ 60325 w 136"/>
              <a:gd name="T23" fmla="*/ 28575 h 58"/>
              <a:gd name="T24" fmla="*/ 69850 w 136"/>
              <a:gd name="T25" fmla="*/ 22225 h 58"/>
              <a:gd name="T26" fmla="*/ 82550 w 136"/>
              <a:gd name="T27" fmla="*/ 9525 h 58"/>
              <a:gd name="T28" fmla="*/ 88900 w 136"/>
              <a:gd name="T29" fmla="*/ 19050 h 58"/>
              <a:gd name="T30" fmla="*/ 107950 w 136"/>
              <a:gd name="T31" fmla="*/ 15875 h 58"/>
              <a:gd name="T32" fmla="*/ 130175 w 136"/>
              <a:gd name="T33" fmla="*/ 9525 h 58"/>
              <a:gd name="T34" fmla="*/ 152400 w 136"/>
              <a:gd name="T35" fmla="*/ 3175 h 58"/>
              <a:gd name="T36" fmla="*/ 165100 w 136"/>
              <a:gd name="T37" fmla="*/ 0 h 58"/>
              <a:gd name="T38" fmla="*/ 180975 w 136"/>
              <a:gd name="T39" fmla="*/ 3175 h 58"/>
              <a:gd name="T40" fmla="*/ 193675 w 136"/>
              <a:gd name="T41" fmla="*/ 12700 h 58"/>
              <a:gd name="T42" fmla="*/ 215900 w 136"/>
              <a:gd name="T43" fmla="*/ 34925 h 58"/>
              <a:gd name="T44" fmla="*/ 215900 w 136"/>
              <a:gd name="T45" fmla="*/ 44450 h 58"/>
              <a:gd name="T46" fmla="*/ 203200 w 136"/>
              <a:gd name="T47" fmla="*/ 47625 h 58"/>
              <a:gd name="T48" fmla="*/ 190500 w 136"/>
              <a:gd name="T49" fmla="*/ 50800 h 58"/>
              <a:gd name="T50" fmla="*/ 174625 w 136"/>
              <a:gd name="T51" fmla="*/ 60325 h 58"/>
              <a:gd name="T52" fmla="*/ 155575 w 136"/>
              <a:gd name="T53" fmla="*/ 73025 h 58"/>
              <a:gd name="T54" fmla="*/ 146050 w 136"/>
              <a:gd name="T55" fmla="*/ 76200 h 58"/>
              <a:gd name="T56" fmla="*/ 133350 w 136"/>
              <a:gd name="T57" fmla="*/ 76200 h 58"/>
              <a:gd name="T58" fmla="*/ 123825 w 136"/>
              <a:gd name="T59" fmla="*/ 76200 h 58"/>
              <a:gd name="T60" fmla="*/ 114300 w 136"/>
              <a:gd name="T61" fmla="*/ 73025 h 58"/>
              <a:gd name="T62" fmla="*/ 127000 w 136"/>
              <a:gd name="T63" fmla="*/ 82550 h 58"/>
              <a:gd name="T64" fmla="*/ 114300 w 136"/>
              <a:gd name="T65" fmla="*/ 88900 h 58"/>
              <a:gd name="T66" fmla="*/ 104775 w 136"/>
              <a:gd name="T67" fmla="*/ 92075 h 58"/>
              <a:gd name="T68" fmla="*/ 88900 w 136"/>
              <a:gd name="T69" fmla="*/ 92075 h 58"/>
              <a:gd name="T70" fmla="*/ 76200 w 136"/>
              <a:gd name="T71" fmla="*/ 92075 h 58"/>
              <a:gd name="T72" fmla="*/ 44450 w 136"/>
              <a:gd name="T73" fmla="*/ 85725 h 58"/>
              <a:gd name="T74" fmla="*/ 15875 w 136"/>
              <a:gd name="T75" fmla="*/ 79375 h 58"/>
              <a:gd name="T76" fmla="*/ 28575 w 136"/>
              <a:gd name="T77" fmla="*/ 73025 h 58"/>
              <a:gd name="T78" fmla="*/ 41275 w 136"/>
              <a:gd name="T79" fmla="*/ 66675 h 58"/>
              <a:gd name="T80" fmla="*/ 28575 w 136"/>
              <a:gd name="T81" fmla="*/ 60325 h 58"/>
              <a:gd name="T82" fmla="*/ 19050 w 136"/>
              <a:gd name="T83" fmla="*/ 57150 h 58"/>
              <a:gd name="T84" fmla="*/ 0 w 136"/>
              <a:gd name="T85" fmla="*/ 47625 h 58"/>
              <a:gd name="T86" fmla="*/ 12700 w 136"/>
              <a:gd name="T87" fmla="*/ 41275 h 58"/>
              <a:gd name="T88" fmla="*/ 22225 w 136"/>
              <a:gd name="T89" fmla="*/ 34925 h 58"/>
              <a:gd name="T90" fmla="*/ 9525 w 136"/>
              <a:gd name="T91" fmla="*/ 31750 h 58"/>
              <a:gd name="T92" fmla="*/ 0 w 136"/>
              <a:gd name="T93" fmla="*/ 25400 h 58"/>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36" h="58">
                <a:moveTo>
                  <a:pt x="0" y="16"/>
                </a:moveTo>
                <a:lnTo>
                  <a:pt x="6" y="12"/>
                </a:lnTo>
                <a:lnTo>
                  <a:pt x="10" y="8"/>
                </a:lnTo>
                <a:lnTo>
                  <a:pt x="14" y="4"/>
                </a:lnTo>
                <a:lnTo>
                  <a:pt x="20" y="2"/>
                </a:lnTo>
                <a:lnTo>
                  <a:pt x="24" y="2"/>
                </a:lnTo>
                <a:lnTo>
                  <a:pt x="28" y="4"/>
                </a:lnTo>
                <a:lnTo>
                  <a:pt x="32" y="6"/>
                </a:lnTo>
                <a:lnTo>
                  <a:pt x="36" y="8"/>
                </a:lnTo>
                <a:lnTo>
                  <a:pt x="34" y="14"/>
                </a:lnTo>
                <a:lnTo>
                  <a:pt x="32" y="18"/>
                </a:lnTo>
                <a:lnTo>
                  <a:pt x="38" y="18"/>
                </a:lnTo>
                <a:lnTo>
                  <a:pt x="44" y="14"/>
                </a:lnTo>
                <a:lnTo>
                  <a:pt x="52" y="6"/>
                </a:lnTo>
                <a:lnTo>
                  <a:pt x="56" y="12"/>
                </a:lnTo>
                <a:lnTo>
                  <a:pt x="68" y="10"/>
                </a:lnTo>
                <a:lnTo>
                  <a:pt x="82" y="6"/>
                </a:lnTo>
                <a:lnTo>
                  <a:pt x="96" y="2"/>
                </a:lnTo>
                <a:lnTo>
                  <a:pt x="104" y="0"/>
                </a:lnTo>
                <a:lnTo>
                  <a:pt x="114" y="2"/>
                </a:lnTo>
                <a:lnTo>
                  <a:pt x="122" y="8"/>
                </a:lnTo>
                <a:lnTo>
                  <a:pt x="136" y="22"/>
                </a:lnTo>
                <a:lnTo>
                  <a:pt x="136" y="28"/>
                </a:lnTo>
                <a:lnTo>
                  <a:pt x="128" y="30"/>
                </a:lnTo>
                <a:lnTo>
                  <a:pt x="120" y="32"/>
                </a:lnTo>
                <a:lnTo>
                  <a:pt x="110" y="38"/>
                </a:lnTo>
                <a:lnTo>
                  <a:pt x="98" y="46"/>
                </a:lnTo>
                <a:lnTo>
                  <a:pt x="92" y="48"/>
                </a:lnTo>
                <a:lnTo>
                  <a:pt x="84" y="48"/>
                </a:lnTo>
                <a:lnTo>
                  <a:pt x="78" y="48"/>
                </a:lnTo>
                <a:lnTo>
                  <a:pt x="72" y="46"/>
                </a:lnTo>
                <a:lnTo>
                  <a:pt x="80" y="52"/>
                </a:lnTo>
                <a:lnTo>
                  <a:pt x="72" y="56"/>
                </a:lnTo>
                <a:lnTo>
                  <a:pt x="66" y="58"/>
                </a:lnTo>
                <a:lnTo>
                  <a:pt x="56" y="58"/>
                </a:lnTo>
                <a:lnTo>
                  <a:pt x="48" y="58"/>
                </a:lnTo>
                <a:lnTo>
                  <a:pt x="28" y="54"/>
                </a:lnTo>
                <a:lnTo>
                  <a:pt x="10" y="50"/>
                </a:lnTo>
                <a:lnTo>
                  <a:pt x="18" y="46"/>
                </a:lnTo>
                <a:lnTo>
                  <a:pt x="26" y="42"/>
                </a:lnTo>
                <a:lnTo>
                  <a:pt x="18" y="38"/>
                </a:lnTo>
                <a:lnTo>
                  <a:pt x="12" y="36"/>
                </a:lnTo>
                <a:lnTo>
                  <a:pt x="0" y="30"/>
                </a:lnTo>
                <a:lnTo>
                  <a:pt x="8" y="26"/>
                </a:lnTo>
                <a:lnTo>
                  <a:pt x="14" y="22"/>
                </a:lnTo>
                <a:lnTo>
                  <a:pt x="6" y="20"/>
                </a:lnTo>
                <a:lnTo>
                  <a:pt x="0" y="16"/>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03" name="Freeform 31"/>
          <p:cNvSpPr>
            <a:spLocks/>
          </p:cNvSpPr>
          <p:nvPr/>
        </p:nvSpPr>
        <p:spPr bwMode="auto">
          <a:xfrm>
            <a:off x="2347913" y="3586163"/>
            <a:ext cx="119062" cy="234950"/>
          </a:xfrm>
          <a:custGeom>
            <a:avLst/>
            <a:gdLst>
              <a:gd name="T0" fmla="*/ 41833 w 74"/>
              <a:gd name="T1" fmla="*/ 0 h 148"/>
              <a:gd name="T2" fmla="*/ 35397 w 74"/>
              <a:gd name="T3" fmla="*/ 12700 h 148"/>
              <a:gd name="T4" fmla="*/ 28961 w 74"/>
              <a:gd name="T5" fmla="*/ 22225 h 148"/>
              <a:gd name="T6" fmla="*/ 19307 w 74"/>
              <a:gd name="T7" fmla="*/ 28575 h 148"/>
              <a:gd name="T8" fmla="*/ 16089 w 74"/>
              <a:gd name="T9" fmla="*/ 38100 h 148"/>
              <a:gd name="T10" fmla="*/ 19307 w 74"/>
              <a:gd name="T11" fmla="*/ 47625 h 148"/>
              <a:gd name="T12" fmla="*/ 28961 w 74"/>
              <a:gd name="T13" fmla="*/ 53975 h 148"/>
              <a:gd name="T14" fmla="*/ 0 w 74"/>
              <a:gd name="T15" fmla="*/ 69850 h 148"/>
              <a:gd name="T16" fmla="*/ 0 w 74"/>
              <a:gd name="T17" fmla="*/ 92075 h 148"/>
              <a:gd name="T18" fmla="*/ 3218 w 74"/>
              <a:gd name="T19" fmla="*/ 98425 h 148"/>
              <a:gd name="T20" fmla="*/ 6436 w 74"/>
              <a:gd name="T21" fmla="*/ 101600 h 148"/>
              <a:gd name="T22" fmla="*/ 12872 w 74"/>
              <a:gd name="T23" fmla="*/ 107950 h 148"/>
              <a:gd name="T24" fmla="*/ 12872 w 74"/>
              <a:gd name="T25" fmla="*/ 114300 h 148"/>
              <a:gd name="T26" fmla="*/ 32179 w 74"/>
              <a:gd name="T27" fmla="*/ 114300 h 148"/>
              <a:gd name="T28" fmla="*/ 32179 w 74"/>
              <a:gd name="T29" fmla="*/ 127000 h 148"/>
              <a:gd name="T30" fmla="*/ 32179 w 74"/>
              <a:gd name="T31" fmla="*/ 133350 h 148"/>
              <a:gd name="T32" fmla="*/ 38615 w 74"/>
              <a:gd name="T33" fmla="*/ 139700 h 148"/>
              <a:gd name="T34" fmla="*/ 45050 w 74"/>
              <a:gd name="T35" fmla="*/ 149225 h 148"/>
              <a:gd name="T36" fmla="*/ 45050 w 74"/>
              <a:gd name="T37" fmla="*/ 158750 h 148"/>
              <a:gd name="T38" fmla="*/ 45050 w 74"/>
              <a:gd name="T39" fmla="*/ 165100 h 148"/>
              <a:gd name="T40" fmla="*/ 41833 w 74"/>
              <a:gd name="T41" fmla="*/ 171450 h 148"/>
              <a:gd name="T42" fmla="*/ 38615 w 74"/>
              <a:gd name="T43" fmla="*/ 180975 h 148"/>
              <a:gd name="T44" fmla="*/ 35397 w 74"/>
              <a:gd name="T45" fmla="*/ 190500 h 148"/>
              <a:gd name="T46" fmla="*/ 38615 w 74"/>
              <a:gd name="T47" fmla="*/ 206375 h 148"/>
              <a:gd name="T48" fmla="*/ 45050 w 74"/>
              <a:gd name="T49" fmla="*/ 219075 h 148"/>
              <a:gd name="T50" fmla="*/ 54704 w 74"/>
              <a:gd name="T51" fmla="*/ 231775 h 148"/>
              <a:gd name="T52" fmla="*/ 57922 w 74"/>
              <a:gd name="T53" fmla="*/ 234950 h 148"/>
              <a:gd name="T54" fmla="*/ 64358 w 74"/>
              <a:gd name="T55" fmla="*/ 234950 h 148"/>
              <a:gd name="T56" fmla="*/ 74012 w 74"/>
              <a:gd name="T57" fmla="*/ 234950 h 148"/>
              <a:gd name="T58" fmla="*/ 80447 w 74"/>
              <a:gd name="T59" fmla="*/ 231775 h 148"/>
              <a:gd name="T60" fmla="*/ 93319 w 74"/>
              <a:gd name="T61" fmla="*/ 222250 h 148"/>
              <a:gd name="T62" fmla="*/ 102973 w 74"/>
              <a:gd name="T63" fmla="*/ 212725 h 148"/>
              <a:gd name="T64" fmla="*/ 109408 w 74"/>
              <a:gd name="T65" fmla="*/ 209550 h 148"/>
              <a:gd name="T66" fmla="*/ 119062 w 74"/>
              <a:gd name="T67" fmla="*/ 209550 h 148"/>
              <a:gd name="T68" fmla="*/ 115844 w 74"/>
              <a:gd name="T69" fmla="*/ 200025 h 148"/>
              <a:gd name="T70" fmla="*/ 112626 w 74"/>
              <a:gd name="T71" fmla="*/ 190500 h 148"/>
              <a:gd name="T72" fmla="*/ 102973 w 74"/>
              <a:gd name="T73" fmla="*/ 174625 h 148"/>
              <a:gd name="T74" fmla="*/ 93319 w 74"/>
              <a:gd name="T75" fmla="*/ 161925 h 148"/>
              <a:gd name="T76" fmla="*/ 90101 w 74"/>
              <a:gd name="T77" fmla="*/ 155575 h 148"/>
              <a:gd name="T78" fmla="*/ 90101 w 74"/>
              <a:gd name="T79" fmla="*/ 146050 h 148"/>
              <a:gd name="T80" fmla="*/ 90101 w 74"/>
              <a:gd name="T81" fmla="*/ 139700 h 148"/>
              <a:gd name="T82" fmla="*/ 93319 w 74"/>
              <a:gd name="T83" fmla="*/ 133350 h 148"/>
              <a:gd name="T84" fmla="*/ 99755 w 74"/>
              <a:gd name="T85" fmla="*/ 123825 h 148"/>
              <a:gd name="T86" fmla="*/ 109408 w 74"/>
              <a:gd name="T87" fmla="*/ 117475 h 148"/>
              <a:gd name="T88" fmla="*/ 115844 w 74"/>
              <a:gd name="T89" fmla="*/ 107950 h 148"/>
              <a:gd name="T90" fmla="*/ 119062 w 74"/>
              <a:gd name="T91" fmla="*/ 73025 h 148"/>
              <a:gd name="T92" fmla="*/ 102973 w 74"/>
              <a:gd name="T93" fmla="*/ 60325 h 148"/>
              <a:gd name="T94" fmla="*/ 96537 w 74"/>
              <a:gd name="T95" fmla="*/ 53975 h 148"/>
              <a:gd name="T96" fmla="*/ 86883 w 74"/>
              <a:gd name="T97" fmla="*/ 53975 h 148"/>
              <a:gd name="T98" fmla="*/ 77229 w 74"/>
              <a:gd name="T99" fmla="*/ 53975 h 148"/>
              <a:gd name="T100" fmla="*/ 77229 w 74"/>
              <a:gd name="T101" fmla="*/ 41275 h 148"/>
              <a:gd name="T102" fmla="*/ 74012 w 74"/>
              <a:gd name="T103" fmla="*/ 31750 h 148"/>
              <a:gd name="T104" fmla="*/ 67576 w 74"/>
              <a:gd name="T105" fmla="*/ 19050 h 148"/>
              <a:gd name="T106" fmla="*/ 54704 w 74"/>
              <a:gd name="T107" fmla="*/ 6350 h 148"/>
              <a:gd name="T108" fmla="*/ 41833 w 74"/>
              <a:gd name="T109" fmla="*/ 0 h 14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4" h="148">
                <a:moveTo>
                  <a:pt x="26" y="0"/>
                </a:moveTo>
                <a:lnTo>
                  <a:pt x="22" y="8"/>
                </a:lnTo>
                <a:lnTo>
                  <a:pt x="18" y="14"/>
                </a:lnTo>
                <a:lnTo>
                  <a:pt x="12" y="18"/>
                </a:lnTo>
                <a:lnTo>
                  <a:pt x="10" y="24"/>
                </a:lnTo>
                <a:lnTo>
                  <a:pt x="12" y="30"/>
                </a:lnTo>
                <a:lnTo>
                  <a:pt x="18" y="34"/>
                </a:lnTo>
                <a:lnTo>
                  <a:pt x="0" y="44"/>
                </a:lnTo>
                <a:lnTo>
                  <a:pt x="0" y="58"/>
                </a:lnTo>
                <a:lnTo>
                  <a:pt x="2" y="62"/>
                </a:lnTo>
                <a:lnTo>
                  <a:pt x="4" y="64"/>
                </a:lnTo>
                <a:lnTo>
                  <a:pt x="8" y="68"/>
                </a:lnTo>
                <a:lnTo>
                  <a:pt x="8" y="72"/>
                </a:lnTo>
                <a:lnTo>
                  <a:pt x="20" y="72"/>
                </a:lnTo>
                <a:lnTo>
                  <a:pt x="20" y="80"/>
                </a:lnTo>
                <a:lnTo>
                  <a:pt x="20" y="84"/>
                </a:lnTo>
                <a:lnTo>
                  <a:pt x="24" y="88"/>
                </a:lnTo>
                <a:lnTo>
                  <a:pt x="28" y="94"/>
                </a:lnTo>
                <a:lnTo>
                  <a:pt x="28" y="100"/>
                </a:lnTo>
                <a:lnTo>
                  <a:pt x="28" y="104"/>
                </a:lnTo>
                <a:lnTo>
                  <a:pt x="26" y="108"/>
                </a:lnTo>
                <a:lnTo>
                  <a:pt x="24" y="114"/>
                </a:lnTo>
                <a:lnTo>
                  <a:pt x="22" y="120"/>
                </a:lnTo>
                <a:lnTo>
                  <a:pt x="24" y="130"/>
                </a:lnTo>
                <a:lnTo>
                  <a:pt x="28" y="138"/>
                </a:lnTo>
                <a:lnTo>
                  <a:pt x="34" y="146"/>
                </a:lnTo>
                <a:lnTo>
                  <a:pt x="36" y="148"/>
                </a:lnTo>
                <a:lnTo>
                  <a:pt x="40" y="148"/>
                </a:lnTo>
                <a:lnTo>
                  <a:pt x="46" y="148"/>
                </a:lnTo>
                <a:lnTo>
                  <a:pt x="50" y="146"/>
                </a:lnTo>
                <a:lnTo>
                  <a:pt x="58" y="140"/>
                </a:lnTo>
                <a:lnTo>
                  <a:pt x="64" y="134"/>
                </a:lnTo>
                <a:lnTo>
                  <a:pt x="68" y="132"/>
                </a:lnTo>
                <a:lnTo>
                  <a:pt x="74" y="132"/>
                </a:lnTo>
                <a:lnTo>
                  <a:pt x="72" y="126"/>
                </a:lnTo>
                <a:lnTo>
                  <a:pt x="70" y="120"/>
                </a:lnTo>
                <a:lnTo>
                  <a:pt x="64" y="110"/>
                </a:lnTo>
                <a:lnTo>
                  <a:pt x="58" y="102"/>
                </a:lnTo>
                <a:lnTo>
                  <a:pt x="56" y="98"/>
                </a:lnTo>
                <a:lnTo>
                  <a:pt x="56" y="92"/>
                </a:lnTo>
                <a:lnTo>
                  <a:pt x="56" y="88"/>
                </a:lnTo>
                <a:lnTo>
                  <a:pt x="58" y="84"/>
                </a:lnTo>
                <a:lnTo>
                  <a:pt x="62" y="78"/>
                </a:lnTo>
                <a:lnTo>
                  <a:pt x="68" y="74"/>
                </a:lnTo>
                <a:lnTo>
                  <a:pt x="72" y="68"/>
                </a:lnTo>
                <a:lnTo>
                  <a:pt x="74" y="46"/>
                </a:lnTo>
                <a:lnTo>
                  <a:pt x="64" y="38"/>
                </a:lnTo>
                <a:lnTo>
                  <a:pt x="60" y="34"/>
                </a:lnTo>
                <a:lnTo>
                  <a:pt x="54" y="34"/>
                </a:lnTo>
                <a:lnTo>
                  <a:pt x="48" y="34"/>
                </a:lnTo>
                <a:lnTo>
                  <a:pt x="48" y="26"/>
                </a:lnTo>
                <a:lnTo>
                  <a:pt x="46" y="20"/>
                </a:lnTo>
                <a:lnTo>
                  <a:pt x="42" y="12"/>
                </a:lnTo>
                <a:lnTo>
                  <a:pt x="34" y="4"/>
                </a:lnTo>
                <a:lnTo>
                  <a:pt x="26" y="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04" name="Freeform 32"/>
          <p:cNvSpPr>
            <a:spLocks/>
          </p:cNvSpPr>
          <p:nvPr/>
        </p:nvSpPr>
        <p:spPr bwMode="auto">
          <a:xfrm>
            <a:off x="2436813" y="3659188"/>
            <a:ext cx="114300" cy="146050"/>
          </a:xfrm>
          <a:custGeom>
            <a:avLst/>
            <a:gdLst>
              <a:gd name="T0" fmla="*/ 114300 w 72"/>
              <a:gd name="T1" fmla="*/ 19050 h 92"/>
              <a:gd name="T2" fmla="*/ 111125 w 72"/>
              <a:gd name="T3" fmla="*/ 31750 h 92"/>
              <a:gd name="T4" fmla="*/ 104775 w 72"/>
              <a:gd name="T5" fmla="*/ 41275 h 92"/>
              <a:gd name="T6" fmla="*/ 101600 w 72"/>
              <a:gd name="T7" fmla="*/ 50800 h 92"/>
              <a:gd name="T8" fmla="*/ 98425 w 72"/>
              <a:gd name="T9" fmla="*/ 63500 h 92"/>
              <a:gd name="T10" fmla="*/ 101600 w 72"/>
              <a:gd name="T11" fmla="*/ 73025 h 92"/>
              <a:gd name="T12" fmla="*/ 104775 w 72"/>
              <a:gd name="T13" fmla="*/ 79375 h 92"/>
              <a:gd name="T14" fmla="*/ 107950 w 72"/>
              <a:gd name="T15" fmla="*/ 88900 h 92"/>
              <a:gd name="T16" fmla="*/ 111125 w 72"/>
              <a:gd name="T17" fmla="*/ 98425 h 92"/>
              <a:gd name="T18" fmla="*/ 107950 w 72"/>
              <a:gd name="T19" fmla="*/ 107950 h 92"/>
              <a:gd name="T20" fmla="*/ 101600 w 72"/>
              <a:gd name="T21" fmla="*/ 114300 h 92"/>
              <a:gd name="T22" fmla="*/ 95250 w 72"/>
              <a:gd name="T23" fmla="*/ 130175 h 92"/>
              <a:gd name="T24" fmla="*/ 88900 w 72"/>
              <a:gd name="T25" fmla="*/ 123825 h 92"/>
              <a:gd name="T26" fmla="*/ 85725 w 72"/>
              <a:gd name="T27" fmla="*/ 117475 h 92"/>
              <a:gd name="T28" fmla="*/ 69850 w 72"/>
              <a:gd name="T29" fmla="*/ 123825 h 92"/>
              <a:gd name="T30" fmla="*/ 50800 w 72"/>
              <a:gd name="T31" fmla="*/ 130175 h 92"/>
              <a:gd name="T32" fmla="*/ 50800 w 72"/>
              <a:gd name="T33" fmla="*/ 146050 h 92"/>
              <a:gd name="T34" fmla="*/ 44450 w 72"/>
              <a:gd name="T35" fmla="*/ 142875 h 92"/>
              <a:gd name="T36" fmla="*/ 38100 w 72"/>
              <a:gd name="T37" fmla="*/ 139700 h 92"/>
              <a:gd name="T38" fmla="*/ 34925 w 72"/>
              <a:gd name="T39" fmla="*/ 136525 h 92"/>
              <a:gd name="T40" fmla="*/ 28575 w 72"/>
              <a:gd name="T41" fmla="*/ 136525 h 92"/>
              <a:gd name="T42" fmla="*/ 25400 w 72"/>
              <a:gd name="T43" fmla="*/ 127000 h 92"/>
              <a:gd name="T44" fmla="*/ 22225 w 72"/>
              <a:gd name="T45" fmla="*/ 117475 h 92"/>
              <a:gd name="T46" fmla="*/ 12700 w 72"/>
              <a:gd name="T47" fmla="*/ 101600 h 92"/>
              <a:gd name="T48" fmla="*/ 3175 w 72"/>
              <a:gd name="T49" fmla="*/ 88900 h 92"/>
              <a:gd name="T50" fmla="*/ 0 w 72"/>
              <a:gd name="T51" fmla="*/ 82550 h 92"/>
              <a:gd name="T52" fmla="*/ 0 w 72"/>
              <a:gd name="T53" fmla="*/ 73025 h 92"/>
              <a:gd name="T54" fmla="*/ 0 w 72"/>
              <a:gd name="T55" fmla="*/ 66675 h 92"/>
              <a:gd name="T56" fmla="*/ 3175 w 72"/>
              <a:gd name="T57" fmla="*/ 60325 h 92"/>
              <a:gd name="T58" fmla="*/ 9525 w 72"/>
              <a:gd name="T59" fmla="*/ 50800 h 92"/>
              <a:gd name="T60" fmla="*/ 19050 w 72"/>
              <a:gd name="T61" fmla="*/ 44450 h 92"/>
              <a:gd name="T62" fmla="*/ 25400 w 72"/>
              <a:gd name="T63" fmla="*/ 34925 h 92"/>
              <a:gd name="T64" fmla="*/ 31750 w 72"/>
              <a:gd name="T65" fmla="*/ 0 h 92"/>
              <a:gd name="T66" fmla="*/ 41275 w 72"/>
              <a:gd name="T67" fmla="*/ 9525 h 92"/>
              <a:gd name="T68" fmla="*/ 53975 w 72"/>
              <a:gd name="T69" fmla="*/ 9525 h 92"/>
              <a:gd name="T70" fmla="*/ 76200 w 72"/>
              <a:gd name="T71" fmla="*/ 12700 h 92"/>
              <a:gd name="T72" fmla="*/ 95250 w 72"/>
              <a:gd name="T73" fmla="*/ 12700 h 92"/>
              <a:gd name="T74" fmla="*/ 114300 w 72"/>
              <a:gd name="T75" fmla="*/ 19050 h 9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2" h="92">
                <a:moveTo>
                  <a:pt x="72" y="12"/>
                </a:moveTo>
                <a:lnTo>
                  <a:pt x="70" y="20"/>
                </a:lnTo>
                <a:lnTo>
                  <a:pt x="66" y="26"/>
                </a:lnTo>
                <a:lnTo>
                  <a:pt x="64" y="32"/>
                </a:lnTo>
                <a:lnTo>
                  <a:pt x="62" y="40"/>
                </a:lnTo>
                <a:lnTo>
                  <a:pt x="64" y="46"/>
                </a:lnTo>
                <a:lnTo>
                  <a:pt x="66" y="50"/>
                </a:lnTo>
                <a:lnTo>
                  <a:pt x="68" y="56"/>
                </a:lnTo>
                <a:lnTo>
                  <a:pt x="70" y="62"/>
                </a:lnTo>
                <a:lnTo>
                  <a:pt x="68" y="68"/>
                </a:lnTo>
                <a:lnTo>
                  <a:pt x="64" y="72"/>
                </a:lnTo>
                <a:lnTo>
                  <a:pt x="60" y="82"/>
                </a:lnTo>
                <a:lnTo>
                  <a:pt x="56" y="78"/>
                </a:lnTo>
                <a:lnTo>
                  <a:pt x="54" y="74"/>
                </a:lnTo>
                <a:lnTo>
                  <a:pt x="44" y="78"/>
                </a:lnTo>
                <a:lnTo>
                  <a:pt x="32" y="82"/>
                </a:lnTo>
                <a:lnTo>
                  <a:pt x="32" y="92"/>
                </a:lnTo>
                <a:lnTo>
                  <a:pt x="28" y="90"/>
                </a:lnTo>
                <a:lnTo>
                  <a:pt x="24" y="88"/>
                </a:lnTo>
                <a:lnTo>
                  <a:pt x="22" y="86"/>
                </a:lnTo>
                <a:lnTo>
                  <a:pt x="18" y="86"/>
                </a:lnTo>
                <a:lnTo>
                  <a:pt x="16" y="80"/>
                </a:lnTo>
                <a:lnTo>
                  <a:pt x="14" y="74"/>
                </a:lnTo>
                <a:lnTo>
                  <a:pt x="8" y="64"/>
                </a:lnTo>
                <a:lnTo>
                  <a:pt x="2" y="56"/>
                </a:lnTo>
                <a:lnTo>
                  <a:pt x="0" y="52"/>
                </a:lnTo>
                <a:lnTo>
                  <a:pt x="0" y="46"/>
                </a:lnTo>
                <a:lnTo>
                  <a:pt x="0" y="42"/>
                </a:lnTo>
                <a:lnTo>
                  <a:pt x="2" y="38"/>
                </a:lnTo>
                <a:lnTo>
                  <a:pt x="6" y="32"/>
                </a:lnTo>
                <a:lnTo>
                  <a:pt x="12" y="28"/>
                </a:lnTo>
                <a:lnTo>
                  <a:pt x="16" y="22"/>
                </a:lnTo>
                <a:lnTo>
                  <a:pt x="20" y="0"/>
                </a:lnTo>
                <a:lnTo>
                  <a:pt x="26" y="6"/>
                </a:lnTo>
                <a:lnTo>
                  <a:pt x="34" y="6"/>
                </a:lnTo>
                <a:lnTo>
                  <a:pt x="48" y="8"/>
                </a:lnTo>
                <a:lnTo>
                  <a:pt x="60" y="8"/>
                </a:lnTo>
                <a:lnTo>
                  <a:pt x="72" y="1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05" name="Freeform 33"/>
          <p:cNvSpPr>
            <a:spLocks/>
          </p:cNvSpPr>
          <p:nvPr/>
        </p:nvSpPr>
        <p:spPr bwMode="auto">
          <a:xfrm>
            <a:off x="2532063" y="3675063"/>
            <a:ext cx="95250" cy="117475"/>
          </a:xfrm>
          <a:custGeom>
            <a:avLst/>
            <a:gdLst>
              <a:gd name="T0" fmla="*/ 95250 w 60"/>
              <a:gd name="T1" fmla="*/ 50800 h 74"/>
              <a:gd name="T2" fmla="*/ 88900 w 60"/>
              <a:gd name="T3" fmla="*/ 47625 h 74"/>
              <a:gd name="T4" fmla="*/ 79375 w 60"/>
              <a:gd name="T5" fmla="*/ 69850 h 74"/>
              <a:gd name="T6" fmla="*/ 66675 w 60"/>
              <a:gd name="T7" fmla="*/ 92075 h 74"/>
              <a:gd name="T8" fmla="*/ 57150 w 60"/>
              <a:gd name="T9" fmla="*/ 101600 h 74"/>
              <a:gd name="T10" fmla="*/ 47625 w 60"/>
              <a:gd name="T11" fmla="*/ 111125 h 74"/>
              <a:gd name="T12" fmla="*/ 34925 w 60"/>
              <a:gd name="T13" fmla="*/ 117475 h 74"/>
              <a:gd name="T14" fmla="*/ 19050 w 60"/>
              <a:gd name="T15" fmla="*/ 117475 h 74"/>
              <a:gd name="T16" fmla="*/ 9525 w 60"/>
              <a:gd name="T17" fmla="*/ 117475 h 74"/>
              <a:gd name="T18" fmla="*/ 0 w 60"/>
              <a:gd name="T19" fmla="*/ 114300 h 74"/>
              <a:gd name="T20" fmla="*/ 6350 w 60"/>
              <a:gd name="T21" fmla="*/ 98425 h 74"/>
              <a:gd name="T22" fmla="*/ 12700 w 60"/>
              <a:gd name="T23" fmla="*/ 92075 h 74"/>
              <a:gd name="T24" fmla="*/ 15875 w 60"/>
              <a:gd name="T25" fmla="*/ 82550 h 74"/>
              <a:gd name="T26" fmla="*/ 12700 w 60"/>
              <a:gd name="T27" fmla="*/ 73025 h 74"/>
              <a:gd name="T28" fmla="*/ 9525 w 60"/>
              <a:gd name="T29" fmla="*/ 63500 h 74"/>
              <a:gd name="T30" fmla="*/ 6350 w 60"/>
              <a:gd name="T31" fmla="*/ 57150 h 74"/>
              <a:gd name="T32" fmla="*/ 3175 w 60"/>
              <a:gd name="T33" fmla="*/ 47625 h 74"/>
              <a:gd name="T34" fmla="*/ 6350 w 60"/>
              <a:gd name="T35" fmla="*/ 34925 h 74"/>
              <a:gd name="T36" fmla="*/ 12700 w 60"/>
              <a:gd name="T37" fmla="*/ 25400 h 74"/>
              <a:gd name="T38" fmla="*/ 15875 w 60"/>
              <a:gd name="T39" fmla="*/ 15875 h 74"/>
              <a:gd name="T40" fmla="*/ 19050 w 60"/>
              <a:gd name="T41" fmla="*/ 0 h 74"/>
              <a:gd name="T42" fmla="*/ 41275 w 60"/>
              <a:gd name="T43" fmla="*/ 9525 h 74"/>
              <a:gd name="T44" fmla="*/ 57150 w 60"/>
              <a:gd name="T45" fmla="*/ 19050 h 74"/>
              <a:gd name="T46" fmla="*/ 73025 w 60"/>
              <a:gd name="T47" fmla="*/ 31750 h 74"/>
              <a:gd name="T48" fmla="*/ 88900 w 60"/>
              <a:gd name="T49" fmla="*/ 47625 h 74"/>
              <a:gd name="T50" fmla="*/ 95250 w 60"/>
              <a:gd name="T51" fmla="*/ 50800 h 7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60" h="74">
                <a:moveTo>
                  <a:pt x="60" y="32"/>
                </a:moveTo>
                <a:lnTo>
                  <a:pt x="56" y="30"/>
                </a:lnTo>
                <a:lnTo>
                  <a:pt x="50" y="44"/>
                </a:lnTo>
                <a:lnTo>
                  <a:pt x="42" y="58"/>
                </a:lnTo>
                <a:lnTo>
                  <a:pt x="36" y="64"/>
                </a:lnTo>
                <a:lnTo>
                  <a:pt x="30" y="70"/>
                </a:lnTo>
                <a:lnTo>
                  <a:pt x="22" y="74"/>
                </a:lnTo>
                <a:lnTo>
                  <a:pt x="12" y="74"/>
                </a:lnTo>
                <a:lnTo>
                  <a:pt x="6" y="74"/>
                </a:lnTo>
                <a:lnTo>
                  <a:pt x="0" y="72"/>
                </a:lnTo>
                <a:lnTo>
                  <a:pt x="4" y="62"/>
                </a:lnTo>
                <a:lnTo>
                  <a:pt x="8" y="58"/>
                </a:lnTo>
                <a:lnTo>
                  <a:pt x="10" y="52"/>
                </a:lnTo>
                <a:lnTo>
                  <a:pt x="8" y="46"/>
                </a:lnTo>
                <a:lnTo>
                  <a:pt x="6" y="40"/>
                </a:lnTo>
                <a:lnTo>
                  <a:pt x="4" y="36"/>
                </a:lnTo>
                <a:lnTo>
                  <a:pt x="2" y="30"/>
                </a:lnTo>
                <a:lnTo>
                  <a:pt x="4" y="22"/>
                </a:lnTo>
                <a:lnTo>
                  <a:pt x="8" y="16"/>
                </a:lnTo>
                <a:lnTo>
                  <a:pt x="10" y="10"/>
                </a:lnTo>
                <a:lnTo>
                  <a:pt x="12" y="0"/>
                </a:lnTo>
                <a:lnTo>
                  <a:pt x="26" y="6"/>
                </a:lnTo>
                <a:lnTo>
                  <a:pt x="36" y="12"/>
                </a:lnTo>
                <a:lnTo>
                  <a:pt x="46" y="20"/>
                </a:lnTo>
                <a:lnTo>
                  <a:pt x="56" y="30"/>
                </a:lnTo>
                <a:lnTo>
                  <a:pt x="60" y="3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06" name="Freeform 37"/>
          <p:cNvSpPr>
            <a:spLocks/>
          </p:cNvSpPr>
          <p:nvPr/>
        </p:nvSpPr>
        <p:spPr bwMode="auto">
          <a:xfrm>
            <a:off x="1811338" y="3817938"/>
            <a:ext cx="149225" cy="196850"/>
          </a:xfrm>
          <a:custGeom>
            <a:avLst/>
            <a:gdLst>
              <a:gd name="T0" fmla="*/ 19050 w 94"/>
              <a:gd name="T1" fmla="*/ 139700 h 124"/>
              <a:gd name="T2" fmla="*/ 15875 w 94"/>
              <a:gd name="T3" fmla="*/ 149225 h 124"/>
              <a:gd name="T4" fmla="*/ 19050 w 94"/>
              <a:gd name="T5" fmla="*/ 152400 h 124"/>
              <a:gd name="T6" fmla="*/ 19050 w 94"/>
              <a:gd name="T7" fmla="*/ 161925 h 124"/>
              <a:gd name="T8" fmla="*/ 15875 w 94"/>
              <a:gd name="T9" fmla="*/ 168275 h 124"/>
              <a:gd name="T10" fmla="*/ 12700 w 94"/>
              <a:gd name="T11" fmla="*/ 174625 h 124"/>
              <a:gd name="T12" fmla="*/ 31750 w 94"/>
              <a:gd name="T13" fmla="*/ 187325 h 124"/>
              <a:gd name="T14" fmla="*/ 50800 w 94"/>
              <a:gd name="T15" fmla="*/ 196850 h 124"/>
              <a:gd name="T16" fmla="*/ 57150 w 94"/>
              <a:gd name="T17" fmla="*/ 193675 h 124"/>
              <a:gd name="T18" fmla="*/ 60325 w 94"/>
              <a:gd name="T19" fmla="*/ 187325 h 124"/>
              <a:gd name="T20" fmla="*/ 69850 w 94"/>
              <a:gd name="T21" fmla="*/ 168275 h 124"/>
              <a:gd name="T22" fmla="*/ 79375 w 94"/>
              <a:gd name="T23" fmla="*/ 146050 h 124"/>
              <a:gd name="T24" fmla="*/ 85725 w 94"/>
              <a:gd name="T25" fmla="*/ 139700 h 124"/>
              <a:gd name="T26" fmla="*/ 95250 w 94"/>
              <a:gd name="T27" fmla="*/ 133350 h 124"/>
              <a:gd name="T28" fmla="*/ 114300 w 94"/>
              <a:gd name="T29" fmla="*/ 120650 h 124"/>
              <a:gd name="T30" fmla="*/ 133350 w 94"/>
              <a:gd name="T31" fmla="*/ 107950 h 124"/>
              <a:gd name="T32" fmla="*/ 142875 w 94"/>
              <a:gd name="T33" fmla="*/ 88900 h 124"/>
              <a:gd name="T34" fmla="*/ 146050 w 94"/>
              <a:gd name="T35" fmla="*/ 79375 h 124"/>
              <a:gd name="T36" fmla="*/ 146050 w 94"/>
              <a:gd name="T37" fmla="*/ 66675 h 124"/>
              <a:gd name="T38" fmla="*/ 149225 w 94"/>
              <a:gd name="T39" fmla="*/ 63500 h 124"/>
              <a:gd name="T40" fmla="*/ 146050 w 94"/>
              <a:gd name="T41" fmla="*/ 50800 h 124"/>
              <a:gd name="T42" fmla="*/ 142875 w 94"/>
              <a:gd name="T43" fmla="*/ 44450 h 124"/>
              <a:gd name="T44" fmla="*/ 146050 w 94"/>
              <a:gd name="T45" fmla="*/ 41275 h 124"/>
              <a:gd name="T46" fmla="*/ 120650 w 94"/>
              <a:gd name="T47" fmla="*/ 34925 h 124"/>
              <a:gd name="T48" fmla="*/ 95250 w 94"/>
              <a:gd name="T49" fmla="*/ 25400 h 124"/>
              <a:gd name="T50" fmla="*/ 73025 w 94"/>
              <a:gd name="T51" fmla="*/ 12700 h 124"/>
              <a:gd name="T52" fmla="*/ 57150 w 94"/>
              <a:gd name="T53" fmla="*/ 0 h 124"/>
              <a:gd name="T54" fmla="*/ 47625 w 94"/>
              <a:gd name="T55" fmla="*/ 0 h 124"/>
              <a:gd name="T56" fmla="*/ 34925 w 94"/>
              <a:gd name="T57" fmla="*/ 0 h 124"/>
              <a:gd name="T58" fmla="*/ 25400 w 94"/>
              <a:gd name="T59" fmla="*/ 6350 h 124"/>
              <a:gd name="T60" fmla="*/ 22225 w 94"/>
              <a:gd name="T61" fmla="*/ 12700 h 124"/>
              <a:gd name="T62" fmla="*/ 22225 w 94"/>
              <a:gd name="T63" fmla="*/ 19050 h 124"/>
              <a:gd name="T64" fmla="*/ 19050 w 94"/>
              <a:gd name="T65" fmla="*/ 38100 h 124"/>
              <a:gd name="T66" fmla="*/ 9525 w 94"/>
              <a:gd name="T67" fmla="*/ 63500 h 124"/>
              <a:gd name="T68" fmla="*/ 3175 w 94"/>
              <a:gd name="T69" fmla="*/ 85725 h 124"/>
              <a:gd name="T70" fmla="*/ 0 w 94"/>
              <a:gd name="T71" fmla="*/ 104775 h 124"/>
              <a:gd name="T72" fmla="*/ 6350 w 94"/>
              <a:gd name="T73" fmla="*/ 114300 h 124"/>
              <a:gd name="T74" fmla="*/ 9525 w 94"/>
              <a:gd name="T75" fmla="*/ 117475 h 124"/>
              <a:gd name="T76" fmla="*/ 15875 w 94"/>
              <a:gd name="T77" fmla="*/ 117475 h 124"/>
              <a:gd name="T78" fmla="*/ 25400 w 94"/>
              <a:gd name="T79" fmla="*/ 114300 h 124"/>
              <a:gd name="T80" fmla="*/ 31750 w 94"/>
              <a:gd name="T81" fmla="*/ 107950 h 124"/>
              <a:gd name="T82" fmla="*/ 31750 w 94"/>
              <a:gd name="T83" fmla="*/ 120650 h 124"/>
              <a:gd name="T84" fmla="*/ 31750 w 94"/>
              <a:gd name="T85" fmla="*/ 130175 h 124"/>
              <a:gd name="T86" fmla="*/ 22225 w 94"/>
              <a:gd name="T87" fmla="*/ 139700 h 124"/>
              <a:gd name="T88" fmla="*/ 12700 w 94"/>
              <a:gd name="T89" fmla="*/ 142875 h 124"/>
              <a:gd name="T90" fmla="*/ 19050 w 94"/>
              <a:gd name="T91" fmla="*/ 139700 h 12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94" h="124">
                <a:moveTo>
                  <a:pt x="12" y="88"/>
                </a:moveTo>
                <a:lnTo>
                  <a:pt x="10" y="94"/>
                </a:lnTo>
                <a:lnTo>
                  <a:pt x="12" y="96"/>
                </a:lnTo>
                <a:lnTo>
                  <a:pt x="12" y="102"/>
                </a:lnTo>
                <a:lnTo>
                  <a:pt x="10" y="106"/>
                </a:lnTo>
                <a:lnTo>
                  <a:pt x="8" y="110"/>
                </a:lnTo>
                <a:lnTo>
                  <a:pt x="20" y="118"/>
                </a:lnTo>
                <a:lnTo>
                  <a:pt x="32" y="124"/>
                </a:lnTo>
                <a:lnTo>
                  <a:pt x="36" y="122"/>
                </a:lnTo>
                <a:lnTo>
                  <a:pt x="38" y="118"/>
                </a:lnTo>
                <a:lnTo>
                  <a:pt x="44" y="106"/>
                </a:lnTo>
                <a:lnTo>
                  <a:pt x="50" y="92"/>
                </a:lnTo>
                <a:lnTo>
                  <a:pt x="54" y="88"/>
                </a:lnTo>
                <a:lnTo>
                  <a:pt x="60" y="84"/>
                </a:lnTo>
                <a:lnTo>
                  <a:pt x="72" y="76"/>
                </a:lnTo>
                <a:lnTo>
                  <a:pt x="84" y="68"/>
                </a:lnTo>
                <a:lnTo>
                  <a:pt x="90" y="56"/>
                </a:lnTo>
                <a:lnTo>
                  <a:pt x="92" y="50"/>
                </a:lnTo>
                <a:lnTo>
                  <a:pt x="92" y="42"/>
                </a:lnTo>
                <a:lnTo>
                  <a:pt x="94" y="40"/>
                </a:lnTo>
                <a:lnTo>
                  <a:pt x="92" y="32"/>
                </a:lnTo>
                <a:lnTo>
                  <a:pt x="90" y="28"/>
                </a:lnTo>
                <a:lnTo>
                  <a:pt x="92" y="26"/>
                </a:lnTo>
                <a:lnTo>
                  <a:pt x="76" y="22"/>
                </a:lnTo>
                <a:lnTo>
                  <a:pt x="60" y="16"/>
                </a:lnTo>
                <a:lnTo>
                  <a:pt x="46" y="8"/>
                </a:lnTo>
                <a:lnTo>
                  <a:pt x="36" y="0"/>
                </a:lnTo>
                <a:lnTo>
                  <a:pt x="30" y="0"/>
                </a:lnTo>
                <a:lnTo>
                  <a:pt x="22" y="0"/>
                </a:lnTo>
                <a:lnTo>
                  <a:pt x="16" y="4"/>
                </a:lnTo>
                <a:lnTo>
                  <a:pt x="14" y="8"/>
                </a:lnTo>
                <a:lnTo>
                  <a:pt x="14" y="12"/>
                </a:lnTo>
                <a:lnTo>
                  <a:pt x="12" y="24"/>
                </a:lnTo>
                <a:lnTo>
                  <a:pt x="6" y="40"/>
                </a:lnTo>
                <a:lnTo>
                  <a:pt x="2" y="54"/>
                </a:lnTo>
                <a:lnTo>
                  <a:pt x="0" y="66"/>
                </a:lnTo>
                <a:lnTo>
                  <a:pt x="4" y="72"/>
                </a:lnTo>
                <a:lnTo>
                  <a:pt x="6" y="74"/>
                </a:lnTo>
                <a:lnTo>
                  <a:pt x="10" y="74"/>
                </a:lnTo>
                <a:lnTo>
                  <a:pt x="16" y="72"/>
                </a:lnTo>
                <a:lnTo>
                  <a:pt x="20" y="68"/>
                </a:lnTo>
                <a:lnTo>
                  <a:pt x="20" y="76"/>
                </a:lnTo>
                <a:lnTo>
                  <a:pt x="20" y="82"/>
                </a:lnTo>
                <a:lnTo>
                  <a:pt x="14" y="88"/>
                </a:lnTo>
                <a:lnTo>
                  <a:pt x="8" y="90"/>
                </a:lnTo>
                <a:lnTo>
                  <a:pt x="12" y="8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07" name="Freeform 39"/>
          <p:cNvSpPr>
            <a:spLocks/>
          </p:cNvSpPr>
          <p:nvPr/>
        </p:nvSpPr>
        <p:spPr bwMode="auto">
          <a:xfrm>
            <a:off x="2125663" y="4167188"/>
            <a:ext cx="341312" cy="406400"/>
          </a:xfrm>
          <a:custGeom>
            <a:avLst/>
            <a:gdLst>
              <a:gd name="T0" fmla="*/ 19139 w 214"/>
              <a:gd name="T1" fmla="*/ 60325 h 256"/>
              <a:gd name="T2" fmla="*/ 31898 w 214"/>
              <a:gd name="T3" fmla="*/ 85725 h 256"/>
              <a:gd name="T4" fmla="*/ 25519 w 214"/>
              <a:gd name="T5" fmla="*/ 149225 h 256"/>
              <a:gd name="T6" fmla="*/ 22329 w 214"/>
              <a:gd name="T7" fmla="*/ 161925 h 256"/>
              <a:gd name="T8" fmla="*/ 22329 w 214"/>
              <a:gd name="T9" fmla="*/ 193675 h 256"/>
              <a:gd name="T10" fmla="*/ 35088 w 214"/>
              <a:gd name="T11" fmla="*/ 206375 h 256"/>
              <a:gd name="T12" fmla="*/ 25519 w 214"/>
              <a:gd name="T13" fmla="*/ 225425 h 256"/>
              <a:gd name="T14" fmla="*/ 38278 w 214"/>
              <a:gd name="T15" fmla="*/ 266700 h 256"/>
              <a:gd name="T16" fmla="*/ 51037 w 214"/>
              <a:gd name="T17" fmla="*/ 336550 h 256"/>
              <a:gd name="T18" fmla="*/ 57417 w 214"/>
              <a:gd name="T19" fmla="*/ 346075 h 256"/>
              <a:gd name="T20" fmla="*/ 66986 w 214"/>
              <a:gd name="T21" fmla="*/ 355600 h 256"/>
              <a:gd name="T22" fmla="*/ 82936 w 214"/>
              <a:gd name="T23" fmla="*/ 400050 h 256"/>
              <a:gd name="T24" fmla="*/ 92505 w 214"/>
              <a:gd name="T25" fmla="*/ 406400 h 256"/>
              <a:gd name="T26" fmla="*/ 108454 w 214"/>
              <a:gd name="T27" fmla="*/ 396875 h 256"/>
              <a:gd name="T28" fmla="*/ 137163 w 214"/>
              <a:gd name="T29" fmla="*/ 384175 h 256"/>
              <a:gd name="T30" fmla="*/ 162681 w 214"/>
              <a:gd name="T31" fmla="*/ 393700 h 256"/>
              <a:gd name="T32" fmla="*/ 178631 w 214"/>
              <a:gd name="T33" fmla="*/ 396875 h 256"/>
              <a:gd name="T34" fmla="*/ 197770 w 214"/>
              <a:gd name="T35" fmla="*/ 387350 h 256"/>
              <a:gd name="T36" fmla="*/ 223288 w 214"/>
              <a:gd name="T37" fmla="*/ 349250 h 256"/>
              <a:gd name="T38" fmla="*/ 232858 w 214"/>
              <a:gd name="T39" fmla="*/ 320675 h 256"/>
              <a:gd name="T40" fmla="*/ 251997 w 214"/>
              <a:gd name="T41" fmla="*/ 301625 h 256"/>
              <a:gd name="T42" fmla="*/ 283895 w 214"/>
              <a:gd name="T43" fmla="*/ 292100 h 256"/>
              <a:gd name="T44" fmla="*/ 309414 w 214"/>
              <a:gd name="T45" fmla="*/ 298450 h 256"/>
              <a:gd name="T46" fmla="*/ 331743 w 214"/>
              <a:gd name="T47" fmla="*/ 295275 h 256"/>
              <a:gd name="T48" fmla="*/ 341312 w 214"/>
              <a:gd name="T49" fmla="*/ 276225 h 256"/>
              <a:gd name="T50" fmla="*/ 341312 w 214"/>
              <a:gd name="T51" fmla="*/ 254000 h 256"/>
              <a:gd name="T52" fmla="*/ 325363 w 214"/>
              <a:gd name="T53" fmla="*/ 234950 h 256"/>
              <a:gd name="T54" fmla="*/ 315793 w 214"/>
              <a:gd name="T55" fmla="*/ 222250 h 256"/>
              <a:gd name="T56" fmla="*/ 315793 w 214"/>
              <a:gd name="T57" fmla="*/ 206375 h 256"/>
              <a:gd name="T58" fmla="*/ 277515 w 214"/>
              <a:gd name="T59" fmla="*/ 196850 h 256"/>
              <a:gd name="T60" fmla="*/ 267946 w 214"/>
              <a:gd name="T61" fmla="*/ 184150 h 256"/>
              <a:gd name="T62" fmla="*/ 264756 w 214"/>
              <a:gd name="T63" fmla="*/ 161925 h 256"/>
              <a:gd name="T64" fmla="*/ 258376 w 214"/>
              <a:gd name="T65" fmla="*/ 155575 h 256"/>
              <a:gd name="T66" fmla="*/ 248807 w 214"/>
              <a:gd name="T67" fmla="*/ 120650 h 256"/>
              <a:gd name="T68" fmla="*/ 236048 w 214"/>
              <a:gd name="T69" fmla="*/ 114300 h 256"/>
              <a:gd name="T70" fmla="*/ 210529 w 214"/>
              <a:gd name="T71" fmla="*/ 117475 h 256"/>
              <a:gd name="T72" fmla="*/ 200959 w 214"/>
              <a:gd name="T73" fmla="*/ 114300 h 256"/>
              <a:gd name="T74" fmla="*/ 191390 w 214"/>
              <a:gd name="T75" fmla="*/ 101600 h 256"/>
              <a:gd name="T76" fmla="*/ 178631 w 214"/>
              <a:gd name="T77" fmla="*/ 92075 h 256"/>
              <a:gd name="T78" fmla="*/ 165871 w 214"/>
              <a:gd name="T79" fmla="*/ 92075 h 256"/>
              <a:gd name="T80" fmla="*/ 133973 w 214"/>
              <a:gd name="T81" fmla="*/ 76200 h 256"/>
              <a:gd name="T82" fmla="*/ 118024 w 214"/>
              <a:gd name="T83" fmla="*/ 50800 h 256"/>
              <a:gd name="T84" fmla="*/ 118024 w 214"/>
              <a:gd name="T85" fmla="*/ 19050 h 256"/>
              <a:gd name="T86" fmla="*/ 114834 w 214"/>
              <a:gd name="T87" fmla="*/ 3175 h 256"/>
              <a:gd name="T88" fmla="*/ 102075 w 214"/>
              <a:gd name="T89" fmla="*/ 0 h 256"/>
              <a:gd name="T90" fmla="*/ 79746 w 214"/>
              <a:gd name="T91" fmla="*/ 9525 h 256"/>
              <a:gd name="T92" fmla="*/ 44658 w 214"/>
              <a:gd name="T93" fmla="*/ 34925 h 256"/>
              <a:gd name="T94" fmla="*/ 15949 w 214"/>
              <a:gd name="T95" fmla="*/ 44450 h 256"/>
              <a:gd name="T96" fmla="*/ 12759 w 214"/>
              <a:gd name="T97" fmla="*/ 41275 h 2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4" h="256">
                <a:moveTo>
                  <a:pt x="0" y="24"/>
                </a:moveTo>
                <a:lnTo>
                  <a:pt x="12" y="38"/>
                </a:lnTo>
                <a:lnTo>
                  <a:pt x="18" y="46"/>
                </a:lnTo>
                <a:lnTo>
                  <a:pt x="20" y="54"/>
                </a:lnTo>
                <a:lnTo>
                  <a:pt x="18" y="88"/>
                </a:lnTo>
                <a:lnTo>
                  <a:pt x="16" y="94"/>
                </a:lnTo>
                <a:lnTo>
                  <a:pt x="16" y="98"/>
                </a:lnTo>
                <a:lnTo>
                  <a:pt x="14" y="102"/>
                </a:lnTo>
                <a:lnTo>
                  <a:pt x="12" y="108"/>
                </a:lnTo>
                <a:lnTo>
                  <a:pt x="14" y="122"/>
                </a:lnTo>
                <a:lnTo>
                  <a:pt x="16" y="126"/>
                </a:lnTo>
                <a:lnTo>
                  <a:pt x="22" y="130"/>
                </a:lnTo>
                <a:lnTo>
                  <a:pt x="18" y="136"/>
                </a:lnTo>
                <a:lnTo>
                  <a:pt x="16" y="142"/>
                </a:lnTo>
                <a:lnTo>
                  <a:pt x="14" y="156"/>
                </a:lnTo>
                <a:lnTo>
                  <a:pt x="24" y="168"/>
                </a:lnTo>
                <a:lnTo>
                  <a:pt x="28" y="180"/>
                </a:lnTo>
                <a:lnTo>
                  <a:pt x="32" y="212"/>
                </a:lnTo>
                <a:lnTo>
                  <a:pt x="34" y="216"/>
                </a:lnTo>
                <a:lnTo>
                  <a:pt x="36" y="218"/>
                </a:lnTo>
                <a:lnTo>
                  <a:pt x="40" y="220"/>
                </a:lnTo>
                <a:lnTo>
                  <a:pt x="42" y="224"/>
                </a:lnTo>
                <a:lnTo>
                  <a:pt x="48" y="244"/>
                </a:lnTo>
                <a:lnTo>
                  <a:pt x="52" y="252"/>
                </a:lnTo>
                <a:lnTo>
                  <a:pt x="54" y="256"/>
                </a:lnTo>
                <a:lnTo>
                  <a:pt x="58" y="256"/>
                </a:lnTo>
                <a:lnTo>
                  <a:pt x="64" y="254"/>
                </a:lnTo>
                <a:lnTo>
                  <a:pt x="68" y="250"/>
                </a:lnTo>
                <a:lnTo>
                  <a:pt x="78" y="236"/>
                </a:lnTo>
                <a:lnTo>
                  <a:pt x="86" y="242"/>
                </a:lnTo>
                <a:lnTo>
                  <a:pt x="94" y="244"/>
                </a:lnTo>
                <a:lnTo>
                  <a:pt x="102" y="248"/>
                </a:lnTo>
                <a:lnTo>
                  <a:pt x="110" y="256"/>
                </a:lnTo>
                <a:lnTo>
                  <a:pt x="112" y="250"/>
                </a:lnTo>
                <a:lnTo>
                  <a:pt x="116" y="248"/>
                </a:lnTo>
                <a:lnTo>
                  <a:pt x="124" y="244"/>
                </a:lnTo>
                <a:lnTo>
                  <a:pt x="138" y="244"/>
                </a:lnTo>
                <a:lnTo>
                  <a:pt x="140" y="220"/>
                </a:lnTo>
                <a:lnTo>
                  <a:pt x="142" y="210"/>
                </a:lnTo>
                <a:lnTo>
                  <a:pt x="146" y="202"/>
                </a:lnTo>
                <a:lnTo>
                  <a:pt x="150" y="194"/>
                </a:lnTo>
                <a:lnTo>
                  <a:pt x="158" y="190"/>
                </a:lnTo>
                <a:lnTo>
                  <a:pt x="166" y="186"/>
                </a:lnTo>
                <a:lnTo>
                  <a:pt x="178" y="184"/>
                </a:lnTo>
                <a:lnTo>
                  <a:pt x="186" y="186"/>
                </a:lnTo>
                <a:lnTo>
                  <a:pt x="194" y="188"/>
                </a:lnTo>
                <a:lnTo>
                  <a:pt x="208" y="192"/>
                </a:lnTo>
                <a:lnTo>
                  <a:pt x="208" y="186"/>
                </a:lnTo>
                <a:lnTo>
                  <a:pt x="212" y="180"/>
                </a:lnTo>
                <a:lnTo>
                  <a:pt x="214" y="174"/>
                </a:lnTo>
                <a:lnTo>
                  <a:pt x="214" y="168"/>
                </a:lnTo>
                <a:lnTo>
                  <a:pt x="214" y="160"/>
                </a:lnTo>
                <a:lnTo>
                  <a:pt x="212" y="156"/>
                </a:lnTo>
                <a:lnTo>
                  <a:pt x="204" y="148"/>
                </a:lnTo>
                <a:lnTo>
                  <a:pt x="202" y="144"/>
                </a:lnTo>
                <a:lnTo>
                  <a:pt x="198" y="140"/>
                </a:lnTo>
                <a:lnTo>
                  <a:pt x="198" y="136"/>
                </a:lnTo>
                <a:lnTo>
                  <a:pt x="198" y="130"/>
                </a:lnTo>
                <a:lnTo>
                  <a:pt x="184" y="126"/>
                </a:lnTo>
                <a:lnTo>
                  <a:pt x="174" y="124"/>
                </a:lnTo>
                <a:lnTo>
                  <a:pt x="170" y="120"/>
                </a:lnTo>
                <a:lnTo>
                  <a:pt x="168" y="116"/>
                </a:lnTo>
                <a:lnTo>
                  <a:pt x="166" y="110"/>
                </a:lnTo>
                <a:lnTo>
                  <a:pt x="166" y="102"/>
                </a:lnTo>
                <a:lnTo>
                  <a:pt x="164" y="100"/>
                </a:lnTo>
                <a:lnTo>
                  <a:pt x="162" y="98"/>
                </a:lnTo>
                <a:lnTo>
                  <a:pt x="160" y="86"/>
                </a:lnTo>
                <a:lnTo>
                  <a:pt x="156" y="76"/>
                </a:lnTo>
                <a:lnTo>
                  <a:pt x="152" y="74"/>
                </a:lnTo>
                <a:lnTo>
                  <a:pt x="148" y="72"/>
                </a:lnTo>
                <a:lnTo>
                  <a:pt x="136" y="74"/>
                </a:lnTo>
                <a:lnTo>
                  <a:pt x="132" y="74"/>
                </a:lnTo>
                <a:lnTo>
                  <a:pt x="128" y="74"/>
                </a:lnTo>
                <a:lnTo>
                  <a:pt x="126" y="72"/>
                </a:lnTo>
                <a:lnTo>
                  <a:pt x="126" y="66"/>
                </a:lnTo>
                <a:lnTo>
                  <a:pt x="120" y="64"/>
                </a:lnTo>
                <a:lnTo>
                  <a:pt x="116" y="62"/>
                </a:lnTo>
                <a:lnTo>
                  <a:pt x="112" y="58"/>
                </a:lnTo>
                <a:lnTo>
                  <a:pt x="110" y="56"/>
                </a:lnTo>
                <a:lnTo>
                  <a:pt x="104" y="58"/>
                </a:lnTo>
                <a:lnTo>
                  <a:pt x="94" y="54"/>
                </a:lnTo>
                <a:lnTo>
                  <a:pt x="84" y="48"/>
                </a:lnTo>
                <a:lnTo>
                  <a:pt x="78" y="40"/>
                </a:lnTo>
                <a:lnTo>
                  <a:pt x="74" y="32"/>
                </a:lnTo>
                <a:lnTo>
                  <a:pt x="72" y="22"/>
                </a:lnTo>
                <a:lnTo>
                  <a:pt x="74" y="12"/>
                </a:lnTo>
                <a:lnTo>
                  <a:pt x="74" y="6"/>
                </a:lnTo>
                <a:lnTo>
                  <a:pt x="72" y="2"/>
                </a:lnTo>
                <a:lnTo>
                  <a:pt x="70" y="0"/>
                </a:lnTo>
                <a:lnTo>
                  <a:pt x="64" y="0"/>
                </a:lnTo>
                <a:lnTo>
                  <a:pt x="56" y="2"/>
                </a:lnTo>
                <a:lnTo>
                  <a:pt x="50" y="6"/>
                </a:lnTo>
                <a:lnTo>
                  <a:pt x="36" y="16"/>
                </a:lnTo>
                <a:lnTo>
                  <a:pt x="28" y="22"/>
                </a:lnTo>
                <a:lnTo>
                  <a:pt x="20" y="26"/>
                </a:lnTo>
                <a:lnTo>
                  <a:pt x="10" y="28"/>
                </a:lnTo>
                <a:lnTo>
                  <a:pt x="0" y="26"/>
                </a:lnTo>
                <a:lnTo>
                  <a:pt x="8" y="26"/>
                </a:lnTo>
                <a:lnTo>
                  <a:pt x="0" y="24"/>
                </a:lnTo>
                <a:close/>
              </a:path>
            </a:pathLst>
          </a:custGeom>
          <a:pattFill prst="dkDnDiag">
            <a:fgClr>
              <a:schemeClr val="bg1">
                <a:lumMod val="85000"/>
              </a:schemeClr>
            </a:fgClr>
            <a:bgClr>
              <a:schemeClr val="bg1"/>
            </a:bgClr>
          </a:patt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08" name="Freeform 40"/>
          <p:cNvSpPr>
            <a:spLocks/>
          </p:cNvSpPr>
          <p:nvPr/>
        </p:nvSpPr>
        <p:spPr bwMode="auto">
          <a:xfrm>
            <a:off x="2344738" y="4459288"/>
            <a:ext cx="228600" cy="260350"/>
          </a:xfrm>
          <a:custGeom>
            <a:avLst/>
            <a:gdLst>
              <a:gd name="T0" fmla="*/ 225425 w 144"/>
              <a:gd name="T1" fmla="*/ 200025 h 164"/>
              <a:gd name="T2" fmla="*/ 228600 w 144"/>
              <a:gd name="T3" fmla="*/ 209550 h 164"/>
              <a:gd name="T4" fmla="*/ 228600 w 144"/>
              <a:gd name="T5" fmla="*/ 222250 h 164"/>
              <a:gd name="T6" fmla="*/ 228600 w 144"/>
              <a:gd name="T7" fmla="*/ 231775 h 164"/>
              <a:gd name="T8" fmla="*/ 222250 w 144"/>
              <a:gd name="T9" fmla="*/ 238125 h 164"/>
              <a:gd name="T10" fmla="*/ 209550 w 144"/>
              <a:gd name="T11" fmla="*/ 250825 h 164"/>
              <a:gd name="T12" fmla="*/ 193675 w 144"/>
              <a:gd name="T13" fmla="*/ 257175 h 164"/>
              <a:gd name="T14" fmla="*/ 174625 w 144"/>
              <a:gd name="T15" fmla="*/ 260350 h 164"/>
              <a:gd name="T16" fmla="*/ 161925 w 144"/>
              <a:gd name="T17" fmla="*/ 260350 h 164"/>
              <a:gd name="T18" fmla="*/ 149225 w 144"/>
              <a:gd name="T19" fmla="*/ 257175 h 164"/>
              <a:gd name="T20" fmla="*/ 139700 w 144"/>
              <a:gd name="T21" fmla="*/ 254000 h 164"/>
              <a:gd name="T22" fmla="*/ 127000 w 144"/>
              <a:gd name="T23" fmla="*/ 254000 h 164"/>
              <a:gd name="T24" fmla="*/ 130175 w 144"/>
              <a:gd name="T25" fmla="*/ 238125 h 164"/>
              <a:gd name="T26" fmla="*/ 136525 w 144"/>
              <a:gd name="T27" fmla="*/ 225425 h 164"/>
              <a:gd name="T28" fmla="*/ 142875 w 144"/>
              <a:gd name="T29" fmla="*/ 212725 h 164"/>
              <a:gd name="T30" fmla="*/ 146050 w 144"/>
              <a:gd name="T31" fmla="*/ 200025 h 164"/>
              <a:gd name="T32" fmla="*/ 142875 w 144"/>
              <a:gd name="T33" fmla="*/ 190500 h 164"/>
              <a:gd name="T34" fmla="*/ 139700 w 144"/>
              <a:gd name="T35" fmla="*/ 187325 h 164"/>
              <a:gd name="T36" fmla="*/ 133350 w 144"/>
              <a:gd name="T37" fmla="*/ 180975 h 164"/>
              <a:gd name="T38" fmla="*/ 123825 w 144"/>
              <a:gd name="T39" fmla="*/ 180975 h 164"/>
              <a:gd name="T40" fmla="*/ 111125 w 144"/>
              <a:gd name="T41" fmla="*/ 177800 h 164"/>
              <a:gd name="T42" fmla="*/ 107950 w 144"/>
              <a:gd name="T43" fmla="*/ 174625 h 164"/>
              <a:gd name="T44" fmla="*/ 104775 w 144"/>
              <a:gd name="T45" fmla="*/ 168275 h 164"/>
              <a:gd name="T46" fmla="*/ 101600 w 144"/>
              <a:gd name="T47" fmla="*/ 161925 h 164"/>
              <a:gd name="T48" fmla="*/ 92075 w 144"/>
              <a:gd name="T49" fmla="*/ 158750 h 164"/>
              <a:gd name="T50" fmla="*/ 79375 w 144"/>
              <a:gd name="T51" fmla="*/ 155575 h 164"/>
              <a:gd name="T52" fmla="*/ 69850 w 144"/>
              <a:gd name="T53" fmla="*/ 152400 h 164"/>
              <a:gd name="T54" fmla="*/ 60325 w 144"/>
              <a:gd name="T55" fmla="*/ 152400 h 164"/>
              <a:gd name="T56" fmla="*/ 53975 w 144"/>
              <a:gd name="T57" fmla="*/ 149225 h 164"/>
              <a:gd name="T58" fmla="*/ 41275 w 144"/>
              <a:gd name="T59" fmla="*/ 139700 h 164"/>
              <a:gd name="T60" fmla="*/ 22225 w 144"/>
              <a:gd name="T61" fmla="*/ 114300 h 164"/>
              <a:gd name="T62" fmla="*/ 9525 w 144"/>
              <a:gd name="T63" fmla="*/ 107950 h 164"/>
              <a:gd name="T64" fmla="*/ 6350 w 144"/>
              <a:gd name="T65" fmla="*/ 101600 h 164"/>
              <a:gd name="T66" fmla="*/ 6350 w 144"/>
              <a:gd name="T67" fmla="*/ 95250 h 164"/>
              <a:gd name="T68" fmla="*/ 0 w 144"/>
              <a:gd name="T69" fmla="*/ 95250 h 164"/>
              <a:gd name="T70" fmla="*/ 3175 w 144"/>
              <a:gd name="T71" fmla="*/ 57150 h 164"/>
              <a:gd name="T72" fmla="*/ 6350 w 144"/>
              <a:gd name="T73" fmla="*/ 41275 h 164"/>
              <a:gd name="T74" fmla="*/ 12700 w 144"/>
              <a:gd name="T75" fmla="*/ 28575 h 164"/>
              <a:gd name="T76" fmla="*/ 19050 w 144"/>
              <a:gd name="T77" fmla="*/ 15875 h 164"/>
              <a:gd name="T78" fmla="*/ 31750 w 144"/>
              <a:gd name="T79" fmla="*/ 9525 h 164"/>
              <a:gd name="T80" fmla="*/ 44450 w 144"/>
              <a:gd name="T81" fmla="*/ 3175 h 164"/>
              <a:gd name="T82" fmla="*/ 63500 w 144"/>
              <a:gd name="T83" fmla="*/ 0 h 164"/>
              <a:gd name="T84" fmla="*/ 76200 w 144"/>
              <a:gd name="T85" fmla="*/ 3175 h 164"/>
              <a:gd name="T86" fmla="*/ 88900 w 144"/>
              <a:gd name="T87" fmla="*/ 6350 h 164"/>
              <a:gd name="T88" fmla="*/ 111125 w 144"/>
              <a:gd name="T89" fmla="*/ 15875 h 164"/>
              <a:gd name="T90" fmla="*/ 111125 w 144"/>
              <a:gd name="T91" fmla="*/ 31750 h 164"/>
              <a:gd name="T92" fmla="*/ 120650 w 144"/>
              <a:gd name="T93" fmla="*/ 60325 h 164"/>
              <a:gd name="T94" fmla="*/ 130175 w 144"/>
              <a:gd name="T95" fmla="*/ 85725 h 164"/>
              <a:gd name="T96" fmla="*/ 133350 w 144"/>
              <a:gd name="T97" fmla="*/ 92075 h 164"/>
              <a:gd name="T98" fmla="*/ 139700 w 144"/>
              <a:gd name="T99" fmla="*/ 95250 h 164"/>
              <a:gd name="T100" fmla="*/ 158750 w 144"/>
              <a:gd name="T101" fmla="*/ 98425 h 164"/>
              <a:gd name="T102" fmla="*/ 171450 w 144"/>
              <a:gd name="T103" fmla="*/ 101600 h 164"/>
              <a:gd name="T104" fmla="*/ 180975 w 144"/>
              <a:gd name="T105" fmla="*/ 107950 h 164"/>
              <a:gd name="T106" fmla="*/ 187325 w 144"/>
              <a:gd name="T107" fmla="*/ 117475 h 164"/>
              <a:gd name="T108" fmla="*/ 196850 w 144"/>
              <a:gd name="T109" fmla="*/ 136525 h 164"/>
              <a:gd name="T110" fmla="*/ 206375 w 144"/>
              <a:gd name="T111" fmla="*/ 155575 h 164"/>
              <a:gd name="T112" fmla="*/ 209550 w 144"/>
              <a:gd name="T113" fmla="*/ 149225 h 164"/>
              <a:gd name="T114" fmla="*/ 215900 w 144"/>
              <a:gd name="T115" fmla="*/ 146050 h 164"/>
              <a:gd name="T116" fmla="*/ 219075 w 144"/>
              <a:gd name="T117" fmla="*/ 142875 h 164"/>
              <a:gd name="T118" fmla="*/ 225425 w 144"/>
              <a:gd name="T119" fmla="*/ 146050 h 164"/>
              <a:gd name="T120" fmla="*/ 225425 w 144"/>
              <a:gd name="T121" fmla="*/ 152400 h 164"/>
              <a:gd name="T122" fmla="*/ 225425 w 144"/>
              <a:gd name="T123" fmla="*/ 161925 h 164"/>
              <a:gd name="T124" fmla="*/ 225425 w 144"/>
              <a:gd name="T125" fmla="*/ 200025 h 1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44" h="164">
                <a:moveTo>
                  <a:pt x="142" y="126"/>
                </a:moveTo>
                <a:lnTo>
                  <a:pt x="144" y="132"/>
                </a:lnTo>
                <a:lnTo>
                  <a:pt x="144" y="140"/>
                </a:lnTo>
                <a:lnTo>
                  <a:pt x="144" y="146"/>
                </a:lnTo>
                <a:lnTo>
                  <a:pt x="140" y="150"/>
                </a:lnTo>
                <a:lnTo>
                  <a:pt x="132" y="158"/>
                </a:lnTo>
                <a:lnTo>
                  <a:pt x="122" y="162"/>
                </a:lnTo>
                <a:lnTo>
                  <a:pt x="110" y="164"/>
                </a:lnTo>
                <a:lnTo>
                  <a:pt x="102" y="164"/>
                </a:lnTo>
                <a:lnTo>
                  <a:pt x="94" y="162"/>
                </a:lnTo>
                <a:lnTo>
                  <a:pt x="88" y="160"/>
                </a:lnTo>
                <a:lnTo>
                  <a:pt x="80" y="160"/>
                </a:lnTo>
                <a:lnTo>
                  <a:pt x="82" y="150"/>
                </a:lnTo>
                <a:lnTo>
                  <a:pt x="86" y="142"/>
                </a:lnTo>
                <a:lnTo>
                  <a:pt x="90" y="134"/>
                </a:lnTo>
                <a:lnTo>
                  <a:pt x="92" y="126"/>
                </a:lnTo>
                <a:lnTo>
                  <a:pt x="90" y="120"/>
                </a:lnTo>
                <a:lnTo>
                  <a:pt x="88" y="118"/>
                </a:lnTo>
                <a:lnTo>
                  <a:pt x="84" y="114"/>
                </a:lnTo>
                <a:lnTo>
                  <a:pt x="78" y="114"/>
                </a:lnTo>
                <a:lnTo>
                  <a:pt x="70" y="112"/>
                </a:lnTo>
                <a:lnTo>
                  <a:pt x="68" y="110"/>
                </a:lnTo>
                <a:lnTo>
                  <a:pt x="66" y="106"/>
                </a:lnTo>
                <a:lnTo>
                  <a:pt x="64" y="102"/>
                </a:lnTo>
                <a:lnTo>
                  <a:pt x="58" y="100"/>
                </a:lnTo>
                <a:lnTo>
                  <a:pt x="50" y="98"/>
                </a:lnTo>
                <a:lnTo>
                  <a:pt x="44" y="96"/>
                </a:lnTo>
                <a:lnTo>
                  <a:pt x="38" y="96"/>
                </a:lnTo>
                <a:lnTo>
                  <a:pt x="34" y="94"/>
                </a:lnTo>
                <a:lnTo>
                  <a:pt x="26" y="88"/>
                </a:lnTo>
                <a:lnTo>
                  <a:pt x="14" y="72"/>
                </a:lnTo>
                <a:lnTo>
                  <a:pt x="6" y="68"/>
                </a:lnTo>
                <a:lnTo>
                  <a:pt x="4" y="64"/>
                </a:lnTo>
                <a:lnTo>
                  <a:pt x="4" y="60"/>
                </a:lnTo>
                <a:lnTo>
                  <a:pt x="0" y="60"/>
                </a:lnTo>
                <a:lnTo>
                  <a:pt x="2" y="36"/>
                </a:lnTo>
                <a:lnTo>
                  <a:pt x="4" y="26"/>
                </a:lnTo>
                <a:lnTo>
                  <a:pt x="8" y="18"/>
                </a:lnTo>
                <a:lnTo>
                  <a:pt x="12" y="10"/>
                </a:lnTo>
                <a:lnTo>
                  <a:pt x="20" y="6"/>
                </a:lnTo>
                <a:lnTo>
                  <a:pt x="28" y="2"/>
                </a:lnTo>
                <a:lnTo>
                  <a:pt x="40" y="0"/>
                </a:lnTo>
                <a:lnTo>
                  <a:pt x="48" y="2"/>
                </a:lnTo>
                <a:lnTo>
                  <a:pt x="56" y="4"/>
                </a:lnTo>
                <a:lnTo>
                  <a:pt x="70" y="10"/>
                </a:lnTo>
                <a:lnTo>
                  <a:pt x="70" y="20"/>
                </a:lnTo>
                <a:lnTo>
                  <a:pt x="76" y="38"/>
                </a:lnTo>
                <a:lnTo>
                  <a:pt x="82" y="54"/>
                </a:lnTo>
                <a:lnTo>
                  <a:pt x="84" y="58"/>
                </a:lnTo>
                <a:lnTo>
                  <a:pt x="88" y="60"/>
                </a:lnTo>
                <a:lnTo>
                  <a:pt x="100" y="62"/>
                </a:lnTo>
                <a:lnTo>
                  <a:pt x="108" y="64"/>
                </a:lnTo>
                <a:lnTo>
                  <a:pt x="114" y="68"/>
                </a:lnTo>
                <a:lnTo>
                  <a:pt x="118" y="74"/>
                </a:lnTo>
                <a:lnTo>
                  <a:pt x="124" y="86"/>
                </a:lnTo>
                <a:lnTo>
                  <a:pt x="130" y="98"/>
                </a:lnTo>
                <a:lnTo>
                  <a:pt x="132" y="94"/>
                </a:lnTo>
                <a:lnTo>
                  <a:pt x="136" y="92"/>
                </a:lnTo>
                <a:lnTo>
                  <a:pt x="138" y="90"/>
                </a:lnTo>
                <a:lnTo>
                  <a:pt x="142" y="92"/>
                </a:lnTo>
                <a:lnTo>
                  <a:pt x="142" y="96"/>
                </a:lnTo>
                <a:lnTo>
                  <a:pt x="142" y="102"/>
                </a:lnTo>
                <a:lnTo>
                  <a:pt x="142" y="126"/>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09" name="Freeform 41"/>
          <p:cNvSpPr>
            <a:spLocks/>
          </p:cNvSpPr>
          <p:nvPr/>
        </p:nvSpPr>
        <p:spPr bwMode="auto">
          <a:xfrm>
            <a:off x="2509838" y="4805363"/>
            <a:ext cx="142875" cy="139700"/>
          </a:xfrm>
          <a:custGeom>
            <a:avLst/>
            <a:gdLst>
              <a:gd name="T0" fmla="*/ 2147483647 w 90"/>
              <a:gd name="T1" fmla="*/ 0 h 88"/>
              <a:gd name="T2" fmla="*/ 2147483647 w 90"/>
              <a:gd name="T3" fmla="*/ 0 h 88"/>
              <a:gd name="T4" fmla="*/ 2147483647 w 90"/>
              <a:gd name="T5" fmla="*/ 2147483647 h 88"/>
              <a:gd name="T6" fmla="*/ 2147483647 w 90"/>
              <a:gd name="T7" fmla="*/ 2147483647 h 88"/>
              <a:gd name="T8" fmla="*/ 2147483647 w 90"/>
              <a:gd name="T9" fmla="*/ 2147483647 h 88"/>
              <a:gd name="T10" fmla="*/ 2147483647 w 90"/>
              <a:gd name="T11" fmla="*/ 2147483647 h 88"/>
              <a:gd name="T12" fmla="*/ 2147483647 w 90"/>
              <a:gd name="T13" fmla="*/ 2147483647 h 88"/>
              <a:gd name="T14" fmla="*/ 2147483647 w 90"/>
              <a:gd name="T15" fmla="*/ 2147483647 h 88"/>
              <a:gd name="T16" fmla="*/ 2147483647 w 90"/>
              <a:gd name="T17" fmla="*/ 2147483647 h 88"/>
              <a:gd name="T18" fmla="*/ 2147483647 w 90"/>
              <a:gd name="T19" fmla="*/ 2147483647 h 88"/>
              <a:gd name="T20" fmla="*/ 2147483647 w 90"/>
              <a:gd name="T21" fmla="*/ 2147483647 h 88"/>
              <a:gd name="T22" fmla="*/ 2147483647 w 90"/>
              <a:gd name="T23" fmla="*/ 2147483647 h 88"/>
              <a:gd name="T24" fmla="*/ 2147483647 w 90"/>
              <a:gd name="T25" fmla="*/ 2147483647 h 88"/>
              <a:gd name="T26" fmla="*/ 2147483647 w 90"/>
              <a:gd name="T27" fmla="*/ 2147483647 h 88"/>
              <a:gd name="T28" fmla="*/ 2147483647 w 90"/>
              <a:gd name="T29" fmla="*/ 2147483647 h 88"/>
              <a:gd name="T30" fmla="*/ 0 w 90"/>
              <a:gd name="T31" fmla="*/ 2147483647 h 88"/>
              <a:gd name="T32" fmla="*/ 2147483647 w 90"/>
              <a:gd name="T33" fmla="*/ 0 h 8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90" h="88">
                <a:moveTo>
                  <a:pt x="2" y="0"/>
                </a:moveTo>
                <a:lnTo>
                  <a:pt x="12" y="0"/>
                </a:lnTo>
                <a:lnTo>
                  <a:pt x="24" y="4"/>
                </a:lnTo>
                <a:lnTo>
                  <a:pt x="36" y="12"/>
                </a:lnTo>
                <a:lnTo>
                  <a:pt x="48" y="20"/>
                </a:lnTo>
                <a:lnTo>
                  <a:pt x="70" y="38"/>
                </a:lnTo>
                <a:lnTo>
                  <a:pt x="90" y="54"/>
                </a:lnTo>
                <a:lnTo>
                  <a:pt x="84" y="66"/>
                </a:lnTo>
                <a:lnTo>
                  <a:pt x="78" y="78"/>
                </a:lnTo>
                <a:lnTo>
                  <a:pt x="70" y="86"/>
                </a:lnTo>
                <a:lnTo>
                  <a:pt x="66" y="88"/>
                </a:lnTo>
                <a:lnTo>
                  <a:pt x="62" y="88"/>
                </a:lnTo>
                <a:lnTo>
                  <a:pt x="42" y="86"/>
                </a:lnTo>
                <a:lnTo>
                  <a:pt x="26" y="82"/>
                </a:lnTo>
                <a:lnTo>
                  <a:pt x="12" y="76"/>
                </a:lnTo>
                <a:lnTo>
                  <a:pt x="0" y="70"/>
                </a:lnTo>
                <a:lnTo>
                  <a:pt x="2" y="0"/>
                </a:lnTo>
                <a:close/>
              </a:path>
            </a:pathLst>
          </a:custGeom>
          <a:solidFill>
            <a:srgbClr val="488B9B"/>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10" name="Freeform 47"/>
          <p:cNvSpPr>
            <a:spLocks/>
          </p:cNvSpPr>
          <p:nvPr/>
        </p:nvSpPr>
        <p:spPr bwMode="auto">
          <a:xfrm>
            <a:off x="1652588" y="3395663"/>
            <a:ext cx="120650" cy="130175"/>
          </a:xfrm>
          <a:custGeom>
            <a:avLst/>
            <a:gdLst>
              <a:gd name="T0" fmla="*/ 120650 w 76"/>
              <a:gd name="T1" fmla="*/ 0 h 82"/>
              <a:gd name="T2" fmla="*/ 120650 w 76"/>
              <a:gd name="T3" fmla="*/ 3175 h 82"/>
              <a:gd name="T4" fmla="*/ 117475 w 76"/>
              <a:gd name="T5" fmla="*/ 15875 h 82"/>
              <a:gd name="T6" fmla="*/ 114300 w 76"/>
              <a:gd name="T7" fmla="*/ 31750 h 82"/>
              <a:gd name="T8" fmla="*/ 111125 w 76"/>
              <a:gd name="T9" fmla="*/ 44450 h 82"/>
              <a:gd name="T10" fmla="*/ 107950 w 76"/>
              <a:gd name="T11" fmla="*/ 60325 h 82"/>
              <a:gd name="T12" fmla="*/ 107950 w 76"/>
              <a:gd name="T13" fmla="*/ 73025 h 82"/>
              <a:gd name="T14" fmla="*/ 101600 w 76"/>
              <a:gd name="T15" fmla="*/ 82550 h 82"/>
              <a:gd name="T16" fmla="*/ 95250 w 76"/>
              <a:gd name="T17" fmla="*/ 88900 h 82"/>
              <a:gd name="T18" fmla="*/ 95250 w 76"/>
              <a:gd name="T19" fmla="*/ 101600 h 82"/>
              <a:gd name="T20" fmla="*/ 95250 w 76"/>
              <a:gd name="T21" fmla="*/ 114300 h 82"/>
              <a:gd name="T22" fmla="*/ 101600 w 76"/>
              <a:gd name="T23" fmla="*/ 130175 h 82"/>
              <a:gd name="T24" fmla="*/ 69850 w 76"/>
              <a:gd name="T25" fmla="*/ 127000 h 82"/>
              <a:gd name="T26" fmla="*/ 44450 w 76"/>
              <a:gd name="T27" fmla="*/ 120650 h 82"/>
              <a:gd name="T28" fmla="*/ 41275 w 76"/>
              <a:gd name="T29" fmla="*/ 111125 h 82"/>
              <a:gd name="T30" fmla="*/ 38100 w 76"/>
              <a:gd name="T31" fmla="*/ 104775 h 82"/>
              <a:gd name="T32" fmla="*/ 25400 w 76"/>
              <a:gd name="T33" fmla="*/ 98425 h 82"/>
              <a:gd name="T34" fmla="*/ 12700 w 76"/>
              <a:gd name="T35" fmla="*/ 82550 h 82"/>
              <a:gd name="T36" fmla="*/ 0 w 76"/>
              <a:gd name="T37" fmla="*/ 60325 h 82"/>
              <a:gd name="T38" fmla="*/ 9525 w 76"/>
              <a:gd name="T39" fmla="*/ 60325 h 82"/>
              <a:gd name="T40" fmla="*/ 15875 w 76"/>
              <a:gd name="T41" fmla="*/ 50800 h 82"/>
              <a:gd name="T42" fmla="*/ 19050 w 76"/>
              <a:gd name="T43" fmla="*/ 41275 h 82"/>
              <a:gd name="T44" fmla="*/ 22225 w 76"/>
              <a:gd name="T45" fmla="*/ 38100 h 82"/>
              <a:gd name="T46" fmla="*/ 25400 w 76"/>
              <a:gd name="T47" fmla="*/ 34925 h 82"/>
              <a:gd name="T48" fmla="*/ 34925 w 76"/>
              <a:gd name="T49" fmla="*/ 31750 h 82"/>
              <a:gd name="T50" fmla="*/ 44450 w 76"/>
              <a:gd name="T51" fmla="*/ 31750 h 82"/>
              <a:gd name="T52" fmla="*/ 53975 w 76"/>
              <a:gd name="T53" fmla="*/ 28575 h 82"/>
              <a:gd name="T54" fmla="*/ 66675 w 76"/>
              <a:gd name="T55" fmla="*/ 12700 h 82"/>
              <a:gd name="T56" fmla="*/ 73025 w 76"/>
              <a:gd name="T57" fmla="*/ 6350 h 82"/>
              <a:gd name="T58" fmla="*/ 79375 w 76"/>
              <a:gd name="T59" fmla="*/ 6350 h 82"/>
              <a:gd name="T60" fmla="*/ 82550 w 76"/>
              <a:gd name="T61" fmla="*/ 6350 h 82"/>
              <a:gd name="T62" fmla="*/ 85725 w 76"/>
              <a:gd name="T63" fmla="*/ 6350 h 82"/>
              <a:gd name="T64" fmla="*/ 85725 w 76"/>
              <a:gd name="T65" fmla="*/ 9525 h 82"/>
              <a:gd name="T66" fmla="*/ 88900 w 76"/>
              <a:gd name="T67" fmla="*/ 9525 h 82"/>
              <a:gd name="T68" fmla="*/ 98425 w 76"/>
              <a:gd name="T69" fmla="*/ 6350 h 82"/>
              <a:gd name="T70" fmla="*/ 104775 w 76"/>
              <a:gd name="T71" fmla="*/ 3175 h 82"/>
              <a:gd name="T72" fmla="*/ 111125 w 76"/>
              <a:gd name="T73" fmla="*/ 3175 h 82"/>
              <a:gd name="T74" fmla="*/ 120650 w 76"/>
              <a:gd name="T75" fmla="*/ 0 h 8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6" h="82">
                <a:moveTo>
                  <a:pt x="76" y="0"/>
                </a:moveTo>
                <a:lnTo>
                  <a:pt x="76" y="2"/>
                </a:lnTo>
                <a:lnTo>
                  <a:pt x="74" y="10"/>
                </a:lnTo>
                <a:lnTo>
                  <a:pt x="72" y="20"/>
                </a:lnTo>
                <a:lnTo>
                  <a:pt x="70" y="28"/>
                </a:lnTo>
                <a:lnTo>
                  <a:pt x="68" y="38"/>
                </a:lnTo>
                <a:lnTo>
                  <a:pt x="68" y="46"/>
                </a:lnTo>
                <a:lnTo>
                  <a:pt x="64" y="52"/>
                </a:lnTo>
                <a:lnTo>
                  <a:pt x="60" y="56"/>
                </a:lnTo>
                <a:lnTo>
                  <a:pt x="60" y="64"/>
                </a:lnTo>
                <a:lnTo>
                  <a:pt x="60" y="72"/>
                </a:lnTo>
                <a:lnTo>
                  <a:pt x="64" y="82"/>
                </a:lnTo>
                <a:lnTo>
                  <a:pt x="44" y="80"/>
                </a:lnTo>
                <a:lnTo>
                  <a:pt x="28" y="76"/>
                </a:lnTo>
                <a:lnTo>
                  <a:pt x="26" y="70"/>
                </a:lnTo>
                <a:lnTo>
                  <a:pt x="24" y="66"/>
                </a:lnTo>
                <a:lnTo>
                  <a:pt x="16" y="62"/>
                </a:lnTo>
                <a:lnTo>
                  <a:pt x="8" y="52"/>
                </a:lnTo>
                <a:lnTo>
                  <a:pt x="0" y="38"/>
                </a:lnTo>
                <a:lnTo>
                  <a:pt x="6" y="38"/>
                </a:lnTo>
                <a:lnTo>
                  <a:pt x="10" y="32"/>
                </a:lnTo>
                <a:lnTo>
                  <a:pt x="12" y="26"/>
                </a:lnTo>
                <a:lnTo>
                  <a:pt x="14" y="24"/>
                </a:lnTo>
                <a:lnTo>
                  <a:pt x="16" y="22"/>
                </a:lnTo>
                <a:lnTo>
                  <a:pt x="22" y="20"/>
                </a:lnTo>
                <a:lnTo>
                  <a:pt x="28" y="20"/>
                </a:lnTo>
                <a:lnTo>
                  <a:pt x="34" y="18"/>
                </a:lnTo>
                <a:lnTo>
                  <a:pt x="42" y="8"/>
                </a:lnTo>
                <a:lnTo>
                  <a:pt x="46" y="4"/>
                </a:lnTo>
                <a:lnTo>
                  <a:pt x="50" y="4"/>
                </a:lnTo>
                <a:lnTo>
                  <a:pt x="52" y="4"/>
                </a:lnTo>
                <a:lnTo>
                  <a:pt x="54" y="4"/>
                </a:lnTo>
                <a:lnTo>
                  <a:pt x="54" y="6"/>
                </a:lnTo>
                <a:lnTo>
                  <a:pt x="56" y="6"/>
                </a:lnTo>
                <a:lnTo>
                  <a:pt x="62" y="4"/>
                </a:lnTo>
                <a:lnTo>
                  <a:pt x="66" y="2"/>
                </a:lnTo>
                <a:lnTo>
                  <a:pt x="70" y="2"/>
                </a:lnTo>
                <a:lnTo>
                  <a:pt x="76" y="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11" name="Freeform 51"/>
          <p:cNvSpPr>
            <a:spLocks/>
          </p:cNvSpPr>
          <p:nvPr/>
        </p:nvSpPr>
        <p:spPr bwMode="auto">
          <a:xfrm>
            <a:off x="2087563" y="3236913"/>
            <a:ext cx="98425" cy="63500"/>
          </a:xfrm>
          <a:custGeom>
            <a:avLst/>
            <a:gdLst>
              <a:gd name="T0" fmla="*/ 0 w 62"/>
              <a:gd name="T1" fmla="*/ 53975 h 40"/>
              <a:gd name="T2" fmla="*/ 0 w 62"/>
              <a:gd name="T3" fmla="*/ 44450 h 40"/>
              <a:gd name="T4" fmla="*/ 3175 w 62"/>
              <a:gd name="T5" fmla="*/ 28575 h 40"/>
              <a:gd name="T6" fmla="*/ 3175 w 62"/>
              <a:gd name="T7" fmla="*/ 9525 h 40"/>
              <a:gd name="T8" fmla="*/ 6350 w 62"/>
              <a:gd name="T9" fmla="*/ 6350 h 40"/>
              <a:gd name="T10" fmla="*/ 6350 w 62"/>
              <a:gd name="T11" fmla="*/ 0 h 40"/>
              <a:gd name="T12" fmla="*/ 25400 w 62"/>
              <a:gd name="T13" fmla="*/ 3175 h 40"/>
              <a:gd name="T14" fmla="*/ 44450 w 62"/>
              <a:gd name="T15" fmla="*/ 3175 h 40"/>
              <a:gd name="T16" fmla="*/ 44450 w 62"/>
              <a:gd name="T17" fmla="*/ 6350 h 40"/>
              <a:gd name="T18" fmla="*/ 47625 w 62"/>
              <a:gd name="T19" fmla="*/ 6350 h 40"/>
              <a:gd name="T20" fmla="*/ 57150 w 62"/>
              <a:gd name="T21" fmla="*/ 6350 h 40"/>
              <a:gd name="T22" fmla="*/ 60325 w 62"/>
              <a:gd name="T23" fmla="*/ 6350 h 40"/>
              <a:gd name="T24" fmla="*/ 63500 w 62"/>
              <a:gd name="T25" fmla="*/ 9525 h 40"/>
              <a:gd name="T26" fmla="*/ 66675 w 62"/>
              <a:gd name="T27" fmla="*/ 15875 h 40"/>
              <a:gd name="T28" fmla="*/ 69850 w 62"/>
              <a:gd name="T29" fmla="*/ 15875 h 40"/>
              <a:gd name="T30" fmla="*/ 69850 w 62"/>
              <a:gd name="T31" fmla="*/ 19050 h 40"/>
              <a:gd name="T32" fmla="*/ 73025 w 62"/>
              <a:gd name="T33" fmla="*/ 22225 h 40"/>
              <a:gd name="T34" fmla="*/ 82550 w 62"/>
              <a:gd name="T35" fmla="*/ 25400 h 40"/>
              <a:gd name="T36" fmla="*/ 88900 w 62"/>
              <a:gd name="T37" fmla="*/ 28575 h 40"/>
              <a:gd name="T38" fmla="*/ 92075 w 62"/>
              <a:gd name="T39" fmla="*/ 31750 h 40"/>
              <a:gd name="T40" fmla="*/ 98425 w 62"/>
              <a:gd name="T41" fmla="*/ 44450 h 40"/>
              <a:gd name="T42" fmla="*/ 88900 w 62"/>
              <a:gd name="T43" fmla="*/ 47625 h 40"/>
              <a:gd name="T44" fmla="*/ 85725 w 62"/>
              <a:gd name="T45" fmla="*/ 53975 h 40"/>
              <a:gd name="T46" fmla="*/ 82550 w 62"/>
              <a:gd name="T47" fmla="*/ 50800 h 40"/>
              <a:gd name="T48" fmla="*/ 79375 w 62"/>
              <a:gd name="T49" fmla="*/ 47625 h 40"/>
              <a:gd name="T50" fmla="*/ 50800 w 62"/>
              <a:gd name="T51" fmla="*/ 47625 h 40"/>
              <a:gd name="T52" fmla="*/ 47625 w 62"/>
              <a:gd name="T53" fmla="*/ 50800 h 40"/>
              <a:gd name="T54" fmla="*/ 44450 w 62"/>
              <a:gd name="T55" fmla="*/ 50800 h 40"/>
              <a:gd name="T56" fmla="*/ 31750 w 62"/>
              <a:gd name="T57" fmla="*/ 50800 h 40"/>
              <a:gd name="T58" fmla="*/ 22225 w 62"/>
              <a:gd name="T59" fmla="*/ 50800 h 40"/>
              <a:gd name="T60" fmla="*/ 19050 w 62"/>
              <a:gd name="T61" fmla="*/ 57150 h 40"/>
              <a:gd name="T62" fmla="*/ 12700 w 62"/>
              <a:gd name="T63" fmla="*/ 60325 h 40"/>
              <a:gd name="T64" fmla="*/ 3175 w 62"/>
              <a:gd name="T65" fmla="*/ 63500 h 40"/>
              <a:gd name="T66" fmla="*/ 3175 w 62"/>
              <a:gd name="T67" fmla="*/ 60325 h 40"/>
              <a:gd name="T68" fmla="*/ 3175 w 62"/>
              <a:gd name="T69" fmla="*/ 57150 h 40"/>
              <a:gd name="T70" fmla="*/ 0 w 62"/>
              <a:gd name="T71" fmla="*/ 53975 h 4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2" h="40">
                <a:moveTo>
                  <a:pt x="0" y="34"/>
                </a:moveTo>
                <a:lnTo>
                  <a:pt x="0" y="28"/>
                </a:lnTo>
                <a:lnTo>
                  <a:pt x="2" y="18"/>
                </a:lnTo>
                <a:lnTo>
                  <a:pt x="2" y="6"/>
                </a:lnTo>
                <a:lnTo>
                  <a:pt x="4" y="4"/>
                </a:lnTo>
                <a:lnTo>
                  <a:pt x="4" y="0"/>
                </a:lnTo>
                <a:lnTo>
                  <a:pt x="16" y="2"/>
                </a:lnTo>
                <a:lnTo>
                  <a:pt x="28" y="2"/>
                </a:lnTo>
                <a:lnTo>
                  <a:pt x="28" y="4"/>
                </a:lnTo>
                <a:lnTo>
                  <a:pt x="30" y="4"/>
                </a:lnTo>
                <a:lnTo>
                  <a:pt x="36" y="4"/>
                </a:lnTo>
                <a:lnTo>
                  <a:pt x="38" y="4"/>
                </a:lnTo>
                <a:lnTo>
                  <a:pt x="40" y="6"/>
                </a:lnTo>
                <a:lnTo>
                  <a:pt x="42" y="10"/>
                </a:lnTo>
                <a:lnTo>
                  <a:pt x="44" y="10"/>
                </a:lnTo>
                <a:lnTo>
                  <a:pt x="44" y="12"/>
                </a:lnTo>
                <a:lnTo>
                  <a:pt x="46" y="14"/>
                </a:lnTo>
                <a:lnTo>
                  <a:pt x="52" y="16"/>
                </a:lnTo>
                <a:lnTo>
                  <a:pt x="56" y="18"/>
                </a:lnTo>
                <a:lnTo>
                  <a:pt x="58" y="20"/>
                </a:lnTo>
                <a:lnTo>
                  <a:pt x="62" y="28"/>
                </a:lnTo>
                <a:lnTo>
                  <a:pt x="56" y="30"/>
                </a:lnTo>
                <a:lnTo>
                  <a:pt x="54" y="34"/>
                </a:lnTo>
                <a:lnTo>
                  <a:pt x="52" y="32"/>
                </a:lnTo>
                <a:lnTo>
                  <a:pt x="50" y="30"/>
                </a:lnTo>
                <a:lnTo>
                  <a:pt x="32" y="30"/>
                </a:lnTo>
                <a:lnTo>
                  <a:pt x="30" y="32"/>
                </a:lnTo>
                <a:lnTo>
                  <a:pt x="28" y="32"/>
                </a:lnTo>
                <a:lnTo>
                  <a:pt x="20" y="32"/>
                </a:lnTo>
                <a:lnTo>
                  <a:pt x="14" y="32"/>
                </a:lnTo>
                <a:lnTo>
                  <a:pt x="12" y="36"/>
                </a:lnTo>
                <a:lnTo>
                  <a:pt x="8" y="38"/>
                </a:lnTo>
                <a:lnTo>
                  <a:pt x="2" y="40"/>
                </a:lnTo>
                <a:lnTo>
                  <a:pt x="2" y="38"/>
                </a:lnTo>
                <a:lnTo>
                  <a:pt x="2" y="36"/>
                </a:lnTo>
                <a:lnTo>
                  <a:pt x="0" y="34"/>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12" name="Freeform 54"/>
          <p:cNvSpPr>
            <a:spLocks/>
          </p:cNvSpPr>
          <p:nvPr/>
        </p:nvSpPr>
        <p:spPr bwMode="auto">
          <a:xfrm>
            <a:off x="2211388" y="3278188"/>
            <a:ext cx="46037" cy="19050"/>
          </a:xfrm>
          <a:custGeom>
            <a:avLst/>
            <a:gdLst>
              <a:gd name="T0" fmla="*/ 16442 w 28"/>
              <a:gd name="T1" fmla="*/ 3175 h 12"/>
              <a:gd name="T2" fmla="*/ 39460 w 28"/>
              <a:gd name="T3" fmla="*/ 0 h 12"/>
              <a:gd name="T4" fmla="*/ 42749 w 28"/>
              <a:gd name="T5" fmla="*/ 3175 h 12"/>
              <a:gd name="T6" fmla="*/ 46037 w 28"/>
              <a:gd name="T7" fmla="*/ 9525 h 12"/>
              <a:gd name="T8" fmla="*/ 42749 w 28"/>
              <a:gd name="T9" fmla="*/ 12700 h 12"/>
              <a:gd name="T10" fmla="*/ 36172 w 28"/>
              <a:gd name="T11" fmla="*/ 15875 h 12"/>
              <a:gd name="T12" fmla="*/ 19730 w 28"/>
              <a:gd name="T13" fmla="*/ 19050 h 12"/>
              <a:gd name="T14" fmla="*/ 6577 w 28"/>
              <a:gd name="T15" fmla="*/ 15875 h 12"/>
              <a:gd name="T16" fmla="*/ 0 w 28"/>
              <a:gd name="T17" fmla="*/ 12700 h 12"/>
              <a:gd name="T18" fmla="*/ 0 w 28"/>
              <a:gd name="T19" fmla="*/ 3175 h 12"/>
              <a:gd name="T20" fmla="*/ 16442 w 28"/>
              <a:gd name="T21" fmla="*/ 3175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8" h="12">
                <a:moveTo>
                  <a:pt x="10" y="2"/>
                </a:moveTo>
                <a:lnTo>
                  <a:pt x="24" y="0"/>
                </a:lnTo>
                <a:lnTo>
                  <a:pt x="26" y="2"/>
                </a:lnTo>
                <a:lnTo>
                  <a:pt x="28" y="6"/>
                </a:lnTo>
                <a:lnTo>
                  <a:pt x="26" y="8"/>
                </a:lnTo>
                <a:lnTo>
                  <a:pt x="22" y="10"/>
                </a:lnTo>
                <a:lnTo>
                  <a:pt x="12" y="12"/>
                </a:lnTo>
                <a:lnTo>
                  <a:pt x="4" y="10"/>
                </a:lnTo>
                <a:lnTo>
                  <a:pt x="0" y="8"/>
                </a:lnTo>
                <a:lnTo>
                  <a:pt x="0" y="2"/>
                </a:lnTo>
                <a:lnTo>
                  <a:pt x="10" y="2"/>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13" name="Freeform 55"/>
          <p:cNvSpPr>
            <a:spLocks/>
          </p:cNvSpPr>
          <p:nvPr/>
        </p:nvSpPr>
        <p:spPr bwMode="auto">
          <a:xfrm>
            <a:off x="1582738" y="3414713"/>
            <a:ext cx="66675" cy="28575"/>
          </a:xfrm>
          <a:custGeom>
            <a:avLst/>
            <a:gdLst>
              <a:gd name="T0" fmla="*/ 63500 w 42"/>
              <a:gd name="T1" fmla="*/ 28575 h 18"/>
              <a:gd name="T2" fmla="*/ 66675 w 42"/>
              <a:gd name="T3" fmla="*/ 28575 h 18"/>
              <a:gd name="T4" fmla="*/ 41275 w 42"/>
              <a:gd name="T5" fmla="*/ 28575 h 18"/>
              <a:gd name="T6" fmla="*/ 19050 w 42"/>
              <a:gd name="T7" fmla="*/ 22225 h 18"/>
              <a:gd name="T8" fmla="*/ 6350 w 42"/>
              <a:gd name="T9" fmla="*/ 19050 h 18"/>
              <a:gd name="T10" fmla="*/ 0 w 42"/>
              <a:gd name="T11" fmla="*/ 12700 h 18"/>
              <a:gd name="T12" fmla="*/ 9525 w 42"/>
              <a:gd name="T13" fmla="*/ 9525 h 18"/>
              <a:gd name="T14" fmla="*/ 12700 w 42"/>
              <a:gd name="T15" fmla="*/ 0 h 18"/>
              <a:gd name="T16" fmla="*/ 22225 w 42"/>
              <a:gd name="T17" fmla="*/ 0 h 18"/>
              <a:gd name="T18" fmla="*/ 28575 w 42"/>
              <a:gd name="T19" fmla="*/ 3175 h 18"/>
              <a:gd name="T20" fmla="*/ 34925 w 42"/>
              <a:gd name="T21" fmla="*/ 6350 h 18"/>
              <a:gd name="T22" fmla="*/ 41275 w 42"/>
              <a:gd name="T23" fmla="*/ 12700 h 18"/>
              <a:gd name="T24" fmla="*/ 50800 w 42"/>
              <a:gd name="T25" fmla="*/ 15875 h 18"/>
              <a:gd name="T26" fmla="*/ 57150 w 42"/>
              <a:gd name="T27" fmla="*/ 15875 h 18"/>
              <a:gd name="T28" fmla="*/ 60325 w 42"/>
              <a:gd name="T29" fmla="*/ 19050 h 18"/>
              <a:gd name="T30" fmla="*/ 63500 w 42"/>
              <a:gd name="T31" fmla="*/ 25400 h 18"/>
              <a:gd name="T32" fmla="*/ 63500 w 42"/>
              <a:gd name="T33" fmla="*/ 28575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18">
                <a:moveTo>
                  <a:pt x="40" y="18"/>
                </a:moveTo>
                <a:lnTo>
                  <a:pt x="42" y="18"/>
                </a:lnTo>
                <a:lnTo>
                  <a:pt x="26" y="18"/>
                </a:lnTo>
                <a:lnTo>
                  <a:pt x="12" y="14"/>
                </a:lnTo>
                <a:lnTo>
                  <a:pt x="4" y="12"/>
                </a:lnTo>
                <a:lnTo>
                  <a:pt x="0" y="8"/>
                </a:lnTo>
                <a:lnTo>
                  <a:pt x="6" y="6"/>
                </a:lnTo>
                <a:lnTo>
                  <a:pt x="8" y="0"/>
                </a:lnTo>
                <a:lnTo>
                  <a:pt x="14" y="0"/>
                </a:lnTo>
                <a:lnTo>
                  <a:pt x="18" y="2"/>
                </a:lnTo>
                <a:lnTo>
                  <a:pt x="22" y="4"/>
                </a:lnTo>
                <a:lnTo>
                  <a:pt x="26" y="8"/>
                </a:lnTo>
                <a:lnTo>
                  <a:pt x="32" y="10"/>
                </a:lnTo>
                <a:lnTo>
                  <a:pt x="36" y="10"/>
                </a:lnTo>
                <a:lnTo>
                  <a:pt x="38" y="12"/>
                </a:lnTo>
                <a:lnTo>
                  <a:pt x="40" y="16"/>
                </a:lnTo>
                <a:lnTo>
                  <a:pt x="40" y="1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14" name="Freeform 56"/>
          <p:cNvSpPr>
            <a:spLocks/>
          </p:cNvSpPr>
          <p:nvPr/>
        </p:nvSpPr>
        <p:spPr bwMode="auto">
          <a:xfrm>
            <a:off x="1614488" y="3287713"/>
            <a:ext cx="41275" cy="73025"/>
          </a:xfrm>
          <a:custGeom>
            <a:avLst/>
            <a:gdLst>
              <a:gd name="T0" fmla="*/ 41275 w 26"/>
              <a:gd name="T1" fmla="*/ 9525 h 46"/>
              <a:gd name="T2" fmla="*/ 28575 w 26"/>
              <a:gd name="T3" fmla="*/ 19050 h 46"/>
              <a:gd name="T4" fmla="*/ 28575 w 26"/>
              <a:gd name="T5" fmla="*/ 31750 h 46"/>
              <a:gd name="T6" fmla="*/ 25400 w 26"/>
              <a:gd name="T7" fmla="*/ 44450 h 46"/>
              <a:gd name="T8" fmla="*/ 22225 w 26"/>
              <a:gd name="T9" fmla="*/ 53975 h 46"/>
              <a:gd name="T10" fmla="*/ 15875 w 26"/>
              <a:gd name="T11" fmla="*/ 63500 h 46"/>
              <a:gd name="T12" fmla="*/ 15875 w 26"/>
              <a:gd name="T13" fmla="*/ 73025 h 46"/>
              <a:gd name="T14" fmla="*/ 0 w 26"/>
              <a:gd name="T15" fmla="*/ 73025 h 46"/>
              <a:gd name="T16" fmla="*/ 6350 w 26"/>
              <a:gd name="T17" fmla="*/ 19050 h 46"/>
              <a:gd name="T18" fmla="*/ 12700 w 26"/>
              <a:gd name="T19" fmla="*/ 19050 h 46"/>
              <a:gd name="T20" fmla="*/ 15875 w 26"/>
              <a:gd name="T21" fmla="*/ 15875 h 46"/>
              <a:gd name="T22" fmla="*/ 19050 w 26"/>
              <a:gd name="T23" fmla="*/ 9525 h 46"/>
              <a:gd name="T24" fmla="*/ 22225 w 26"/>
              <a:gd name="T25" fmla="*/ 3175 h 46"/>
              <a:gd name="T26" fmla="*/ 25400 w 26"/>
              <a:gd name="T27" fmla="*/ 0 h 46"/>
              <a:gd name="T28" fmla="*/ 31750 w 26"/>
              <a:gd name="T29" fmla="*/ 0 h 46"/>
              <a:gd name="T30" fmla="*/ 34925 w 26"/>
              <a:gd name="T31" fmla="*/ 0 h 46"/>
              <a:gd name="T32" fmla="*/ 38100 w 26"/>
              <a:gd name="T33" fmla="*/ 3175 h 46"/>
              <a:gd name="T34" fmla="*/ 38100 w 26"/>
              <a:gd name="T35" fmla="*/ 9525 h 46"/>
              <a:gd name="T36" fmla="*/ 41275 w 26"/>
              <a:gd name="T37" fmla="*/ 9525 h 4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26" h="46">
                <a:moveTo>
                  <a:pt x="26" y="6"/>
                </a:moveTo>
                <a:lnTo>
                  <a:pt x="18" y="12"/>
                </a:lnTo>
                <a:lnTo>
                  <a:pt x="18" y="20"/>
                </a:lnTo>
                <a:lnTo>
                  <a:pt x="16" y="28"/>
                </a:lnTo>
                <a:lnTo>
                  <a:pt x="14" y="34"/>
                </a:lnTo>
                <a:lnTo>
                  <a:pt x="10" y="40"/>
                </a:lnTo>
                <a:lnTo>
                  <a:pt x="10" y="46"/>
                </a:lnTo>
                <a:lnTo>
                  <a:pt x="0" y="46"/>
                </a:lnTo>
                <a:lnTo>
                  <a:pt x="4" y="12"/>
                </a:lnTo>
                <a:lnTo>
                  <a:pt x="8" y="12"/>
                </a:lnTo>
                <a:lnTo>
                  <a:pt x="10" y="10"/>
                </a:lnTo>
                <a:lnTo>
                  <a:pt x="12" y="6"/>
                </a:lnTo>
                <a:lnTo>
                  <a:pt x="14" y="2"/>
                </a:lnTo>
                <a:lnTo>
                  <a:pt x="16" y="0"/>
                </a:lnTo>
                <a:lnTo>
                  <a:pt x="20" y="0"/>
                </a:lnTo>
                <a:lnTo>
                  <a:pt x="22" y="0"/>
                </a:lnTo>
                <a:lnTo>
                  <a:pt x="24" y="2"/>
                </a:lnTo>
                <a:lnTo>
                  <a:pt x="24" y="6"/>
                </a:lnTo>
                <a:lnTo>
                  <a:pt x="26" y="6"/>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15" name="Freeform 57"/>
          <p:cNvSpPr>
            <a:spLocks/>
          </p:cNvSpPr>
          <p:nvPr/>
        </p:nvSpPr>
        <p:spPr bwMode="auto">
          <a:xfrm>
            <a:off x="2020888" y="3233738"/>
            <a:ext cx="73025" cy="60325"/>
          </a:xfrm>
          <a:custGeom>
            <a:avLst/>
            <a:gdLst>
              <a:gd name="T0" fmla="*/ 69850 w 46"/>
              <a:gd name="T1" fmla="*/ 60325 h 38"/>
              <a:gd name="T2" fmla="*/ 69850 w 46"/>
              <a:gd name="T3" fmla="*/ 57150 h 38"/>
              <a:gd name="T4" fmla="*/ 22225 w 46"/>
              <a:gd name="T5" fmla="*/ 57150 h 38"/>
              <a:gd name="T6" fmla="*/ 6350 w 46"/>
              <a:gd name="T7" fmla="*/ 53975 h 38"/>
              <a:gd name="T8" fmla="*/ 3175 w 46"/>
              <a:gd name="T9" fmla="*/ 50800 h 38"/>
              <a:gd name="T10" fmla="*/ 0 w 46"/>
              <a:gd name="T11" fmla="*/ 44450 h 38"/>
              <a:gd name="T12" fmla="*/ 22225 w 46"/>
              <a:gd name="T13" fmla="*/ 38100 h 38"/>
              <a:gd name="T14" fmla="*/ 31750 w 46"/>
              <a:gd name="T15" fmla="*/ 41275 h 38"/>
              <a:gd name="T16" fmla="*/ 41275 w 46"/>
              <a:gd name="T17" fmla="*/ 44450 h 38"/>
              <a:gd name="T18" fmla="*/ 47625 w 46"/>
              <a:gd name="T19" fmla="*/ 41275 h 38"/>
              <a:gd name="T20" fmla="*/ 50800 w 46"/>
              <a:gd name="T21" fmla="*/ 34925 h 38"/>
              <a:gd name="T22" fmla="*/ 47625 w 46"/>
              <a:gd name="T23" fmla="*/ 31750 h 38"/>
              <a:gd name="T24" fmla="*/ 47625 w 46"/>
              <a:gd name="T25" fmla="*/ 25400 h 38"/>
              <a:gd name="T26" fmla="*/ 47625 w 46"/>
              <a:gd name="T27" fmla="*/ 15875 h 38"/>
              <a:gd name="T28" fmla="*/ 38100 w 46"/>
              <a:gd name="T29" fmla="*/ 12700 h 38"/>
              <a:gd name="T30" fmla="*/ 34925 w 46"/>
              <a:gd name="T31" fmla="*/ 9525 h 38"/>
              <a:gd name="T32" fmla="*/ 34925 w 46"/>
              <a:gd name="T33" fmla="*/ 3175 h 38"/>
              <a:gd name="T34" fmla="*/ 41275 w 46"/>
              <a:gd name="T35" fmla="*/ 3175 h 38"/>
              <a:gd name="T36" fmla="*/ 47625 w 46"/>
              <a:gd name="T37" fmla="*/ 0 h 38"/>
              <a:gd name="T38" fmla="*/ 73025 w 46"/>
              <a:gd name="T39" fmla="*/ 3175 h 38"/>
              <a:gd name="T40" fmla="*/ 73025 w 46"/>
              <a:gd name="T41" fmla="*/ 9525 h 38"/>
              <a:gd name="T42" fmla="*/ 69850 w 46"/>
              <a:gd name="T43" fmla="*/ 12700 h 38"/>
              <a:gd name="T44" fmla="*/ 69850 w 46"/>
              <a:gd name="T45" fmla="*/ 31750 h 38"/>
              <a:gd name="T46" fmla="*/ 66675 w 46"/>
              <a:gd name="T47" fmla="*/ 47625 h 38"/>
              <a:gd name="T48" fmla="*/ 66675 w 46"/>
              <a:gd name="T49" fmla="*/ 57150 h 38"/>
              <a:gd name="T50" fmla="*/ 69850 w 46"/>
              <a:gd name="T51" fmla="*/ 60325 h 3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46" h="38">
                <a:moveTo>
                  <a:pt x="44" y="38"/>
                </a:moveTo>
                <a:lnTo>
                  <a:pt x="44" y="36"/>
                </a:lnTo>
                <a:lnTo>
                  <a:pt x="14" y="36"/>
                </a:lnTo>
                <a:lnTo>
                  <a:pt x="4" y="34"/>
                </a:lnTo>
                <a:lnTo>
                  <a:pt x="2" y="32"/>
                </a:lnTo>
                <a:lnTo>
                  <a:pt x="0" y="28"/>
                </a:lnTo>
                <a:lnTo>
                  <a:pt x="14" y="24"/>
                </a:lnTo>
                <a:lnTo>
                  <a:pt x="20" y="26"/>
                </a:lnTo>
                <a:lnTo>
                  <a:pt x="26" y="28"/>
                </a:lnTo>
                <a:lnTo>
                  <a:pt x="30" y="26"/>
                </a:lnTo>
                <a:lnTo>
                  <a:pt x="32" y="22"/>
                </a:lnTo>
                <a:lnTo>
                  <a:pt x="30" y="20"/>
                </a:lnTo>
                <a:lnTo>
                  <a:pt x="30" y="16"/>
                </a:lnTo>
                <a:lnTo>
                  <a:pt x="30" y="10"/>
                </a:lnTo>
                <a:lnTo>
                  <a:pt x="24" y="8"/>
                </a:lnTo>
                <a:lnTo>
                  <a:pt x="22" y="6"/>
                </a:lnTo>
                <a:lnTo>
                  <a:pt x="22" y="2"/>
                </a:lnTo>
                <a:lnTo>
                  <a:pt x="26" y="2"/>
                </a:lnTo>
                <a:lnTo>
                  <a:pt x="30" y="0"/>
                </a:lnTo>
                <a:lnTo>
                  <a:pt x="46" y="2"/>
                </a:lnTo>
                <a:lnTo>
                  <a:pt x="46" y="6"/>
                </a:lnTo>
                <a:lnTo>
                  <a:pt x="44" y="8"/>
                </a:lnTo>
                <a:lnTo>
                  <a:pt x="44" y="20"/>
                </a:lnTo>
                <a:lnTo>
                  <a:pt x="42" y="30"/>
                </a:lnTo>
                <a:lnTo>
                  <a:pt x="42" y="36"/>
                </a:lnTo>
                <a:lnTo>
                  <a:pt x="44" y="3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16" name="Freeform 58"/>
          <p:cNvSpPr>
            <a:spLocks/>
          </p:cNvSpPr>
          <p:nvPr/>
        </p:nvSpPr>
        <p:spPr bwMode="auto">
          <a:xfrm>
            <a:off x="5168900" y="4221163"/>
            <a:ext cx="212725" cy="428625"/>
          </a:xfrm>
          <a:custGeom>
            <a:avLst/>
            <a:gdLst>
              <a:gd name="T0" fmla="*/ 50800 w 134"/>
              <a:gd name="T1" fmla="*/ 142875 h 270"/>
              <a:gd name="T2" fmla="*/ 63500 w 134"/>
              <a:gd name="T3" fmla="*/ 130175 h 270"/>
              <a:gd name="T4" fmla="*/ 76200 w 134"/>
              <a:gd name="T5" fmla="*/ 117475 h 270"/>
              <a:gd name="T6" fmla="*/ 95250 w 134"/>
              <a:gd name="T7" fmla="*/ 117475 h 270"/>
              <a:gd name="T8" fmla="*/ 111125 w 134"/>
              <a:gd name="T9" fmla="*/ 111125 h 270"/>
              <a:gd name="T10" fmla="*/ 149225 w 134"/>
              <a:gd name="T11" fmla="*/ 53975 h 270"/>
              <a:gd name="T12" fmla="*/ 158750 w 134"/>
              <a:gd name="T13" fmla="*/ 47625 h 270"/>
              <a:gd name="T14" fmla="*/ 171450 w 134"/>
              <a:gd name="T15" fmla="*/ 44450 h 270"/>
              <a:gd name="T16" fmla="*/ 177800 w 134"/>
              <a:gd name="T17" fmla="*/ 22225 h 270"/>
              <a:gd name="T18" fmla="*/ 187325 w 134"/>
              <a:gd name="T19" fmla="*/ 0 h 270"/>
              <a:gd name="T20" fmla="*/ 190500 w 134"/>
              <a:gd name="T21" fmla="*/ 28575 h 270"/>
              <a:gd name="T22" fmla="*/ 209550 w 134"/>
              <a:gd name="T23" fmla="*/ 88900 h 270"/>
              <a:gd name="T24" fmla="*/ 212725 w 134"/>
              <a:gd name="T25" fmla="*/ 117475 h 270"/>
              <a:gd name="T26" fmla="*/ 206375 w 134"/>
              <a:gd name="T27" fmla="*/ 127000 h 270"/>
              <a:gd name="T28" fmla="*/ 200025 w 134"/>
              <a:gd name="T29" fmla="*/ 120650 h 270"/>
              <a:gd name="T30" fmla="*/ 190500 w 134"/>
              <a:gd name="T31" fmla="*/ 117475 h 270"/>
              <a:gd name="T32" fmla="*/ 187325 w 134"/>
              <a:gd name="T33" fmla="*/ 133350 h 270"/>
              <a:gd name="T34" fmla="*/ 190500 w 134"/>
              <a:gd name="T35" fmla="*/ 146050 h 270"/>
              <a:gd name="T36" fmla="*/ 193675 w 134"/>
              <a:gd name="T37" fmla="*/ 155575 h 270"/>
              <a:gd name="T38" fmla="*/ 180975 w 134"/>
              <a:gd name="T39" fmla="*/ 180975 h 270"/>
              <a:gd name="T40" fmla="*/ 139700 w 134"/>
              <a:gd name="T41" fmla="*/ 276225 h 270"/>
              <a:gd name="T42" fmla="*/ 120650 w 134"/>
              <a:gd name="T43" fmla="*/ 352425 h 270"/>
              <a:gd name="T44" fmla="*/ 107950 w 134"/>
              <a:gd name="T45" fmla="*/ 381000 h 270"/>
              <a:gd name="T46" fmla="*/ 98425 w 134"/>
              <a:gd name="T47" fmla="*/ 409575 h 270"/>
              <a:gd name="T48" fmla="*/ 73025 w 134"/>
              <a:gd name="T49" fmla="*/ 419100 h 270"/>
              <a:gd name="T50" fmla="*/ 47625 w 134"/>
              <a:gd name="T51" fmla="*/ 428625 h 270"/>
              <a:gd name="T52" fmla="*/ 25400 w 134"/>
              <a:gd name="T53" fmla="*/ 415925 h 270"/>
              <a:gd name="T54" fmla="*/ 12700 w 134"/>
              <a:gd name="T55" fmla="*/ 390525 h 270"/>
              <a:gd name="T56" fmla="*/ 0 w 134"/>
              <a:gd name="T57" fmla="*/ 327025 h 270"/>
              <a:gd name="T58" fmla="*/ 9525 w 134"/>
              <a:gd name="T59" fmla="*/ 298450 h 270"/>
              <a:gd name="T60" fmla="*/ 22225 w 134"/>
              <a:gd name="T61" fmla="*/ 279400 h 270"/>
              <a:gd name="T62" fmla="*/ 41275 w 134"/>
              <a:gd name="T63" fmla="*/ 247650 h 270"/>
              <a:gd name="T64" fmla="*/ 41275 w 134"/>
              <a:gd name="T65" fmla="*/ 219075 h 270"/>
              <a:gd name="T66" fmla="*/ 31750 w 134"/>
              <a:gd name="T67" fmla="*/ 196850 h 270"/>
              <a:gd name="T68" fmla="*/ 44450 w 134"/>
              <a:gd name="T69" fmla="*/ 142875 h 270"/>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34" h="270">
                <a:moveTo>
                  <a:pt x="28" y="90"/>
                </a:moveTo>
                <a:lnTo>
                  <a:pt x="32" y="90"/>
                </a:lnTo>
                <a:lnTo>
                  <a:pt x="34" y="88"/>
                </a:lnTo>
                <a:lnTo>
                  <a:pt x="40" y="82"/>
                </a:lnTo>
                <a:lnTo>
                  <a:pt x="44" y="76"/>
                </a:lnTo>
                <a:lnTo>
                  <a:pt x="48" y="74"/>
                </a:lnTo>
                <a:lnTo>
                  <a:pt x="52" y="74"/>
                </a:lnTo>
                <a:lnTo>
                  <a:pt x="60" y="74"/>
                </a:lnTo>
                <a:lnTo>
                  <a:pt x="66" y="72"/>
                </a:lnTo>
                <a:lnTo>
                  <a:pt x="70" y="70"/>
                </a:lnTo>
                <a:lnTo>
                  <a:pt x="80" y="60"/>
                </a:lnTo>
                <a:lnTo>
                  <a:pt x="94" y="34"/>
                </a:lnTo>
                <a:lnTo>
                  <a:pt x="96" y="32"/>
                </a:lnTo>
                <a:lnTo>
                  <a:pt x="100" y="30"/>
                </a:lnTo>
                <a:lnTo>
                  <a:pt x="104" y="28"/>
                </a:lnTo>
                <a:lnTo>
                  <a:pt x="108" y="28"/>
                </a:lnTo>
                <a:lnTo>
                  <a:pt x="112" y="20"/>
                </a:lnTo>
                <a:lnTo>
                  <a:pt x="112" y="14"/>
                </a:lnTo>
                <a:lnTo>
                  <a:pt x="114" y="8"/>
                </a:lnTo>
                <a:lnTo>
                  <a:pt x="118" y="0"/>
                </a:lnTo>
                <a:lnTo>
                  <a:pt x="118" y="10"/>
                </a:lnTo>
                <a:lnTo>
                  <a:pt x="120" y="18"/>
                </a:lnTo>
                <a:lnTo>
                  <a:pt x="126" y="36"/>
                </a:lnTo>
                <a:lnTo>
                  <a:pt x="132" y="56"/>
                </a:lnTo>
                <a:lnTo>
                  <a:pt x="134" y="64"/>
                </a:lnTo>
                <a:lnTo>
                  <a:pt x="134" y="74"/>
                </a:lnTo>
                <a:lnTo>
                  <a:pt x="132" y="78"/>
                </a:lnTo>
                <a:lnTo>
                  <a:pt x="130" y="80"/>
                </a:lnTo>
                <a:lnTo>
                  <a:pt x="126" y="78"/>
                </a:lnTo>
                <a:lnTo>
                  <a:pt x="126" y="76"/>
                </a:lnTo>
                <a:lnTo>
                  <a:pt x="124" y="70"/>
                </a:lnTo>
                <a:lnTo>
                  <a:pt x="120" y="74"/>
                </a:lnTo>
                <a:lnTo>
                  <a:pt x="118" y="76"/>
                </a:lnTo>
                <a:lnTo>
                  <a:pt x="118" y="84"/>
                </a:lnTo>
                <a:lnTo>
                  <a:pt x="118" y="88"/>
                </a:lnTo>
                <a:lnTo>
                  <a:pt x="120" y="92"/>
                </a:lnTo>
                <a:lnTo>
                  <a:pt x="122" y="94"/>
                </a:lnTo>
                <a:lnTo>
                  <a:pt x="122" y="98"/>
                </a:lnTo>
                <a:lnTo>
                  <a:pt x="120" y="104"/>
                </a:lnTo>
                <a:lnTo>
                  <a:pt x="114" y="114"/>
                </a:lnTo>
                <a:lnTo>
                  <a:pt x="106" y="128"/>
                </a:lnTo>
                <a:lnTo>
                  <a:pt x="88" y="174"/>
                </a:lnTo>
                <a:lnTo>
                  <a:pt x="80" y="196"/>
                </a:lnTo>
                <a:lnTo>
                  <a:pt x="76" y="222"/>
                </a:lnTo>
                <a:lnTo>
                  <a:pt x="72" y="232"/>
                </a:lnTo>
                <a:lnTo>
                  <a:pt x="68" y="240"/>
                </a:lnTo>
                <a:lnTo>
                  <a:pt x="64" y="248"/>
                </a:lnTo>
                <a:lnTo>
                  <a:pt x="62" y="258"/>
                </a:lnTo>
                <a:lnTo>
                  <a:pt x="52" y="260"/>
                </a:lnTo>
                <a:lnTo>
                  <a:pt x="46" y="264"/>
                </a:lnTo>
                <a:lnTo>
                  <a:pt x="40" y="268"/>
                </a:lnTo>
                <a:lnTo>
                  <a:pt x="30" y="270"/>
                </a:lnTo>
                <a:lnTo>
                  <a:pt x="22" y="268"/>
                </a:lnTo>
                <a:lnTo>
                  <a:pt x="16" y="262"/>
                </a:lnTo>
                <a:lnTo>
                  <a:pt x="12" y="256"/>
                </a:lnTo>
                <a:lnTo>
                  <a:pt x="8" y="246"/>
                </a:lnTo>
                <a:lnTo>
                  <a:pt x="2" y="226"/>
                </a:lnTo>
                <a:lnTo>
                  <a:pt x="0" y="206"/>
                </a:lnTo>
                <a:lnTo>
                  <a:pt x="2" y="196"/>
                </a:lnTo>
                <a:lnTo>
                  <a:pt x="6" y="188"/>
                </a:lnTo>
                <a:lnTo>
                  <a:pt x="10" y="182"/>
                </a:lnTo>
                <a:lnTo>
                  <a:pt x="14" y="176"/>
                </a:lnTo>
                <a:lnTo>
                  <a:pt x="24" y="164"/>
                </a:lnTo>
                <a:lnTo>
                  <a:pt x="26" y="156"/>
                </a:lnTo>
                <a:lnTo>
                  <a:pt x="28" y="146"/>
                </a:lnTo>
                <a:lnTo>
                  <a:pt x="26" y="138"/>
                </a:lnTo>
                <a:lnTo>
                  <a:pt x="22" y="130"/>
                </a:lnTo>
                <a:lnTo>
                  <a:pt x="20" y="124"/>
                </a:lnTo>
                <a:lnTo>
                  <a:pt x="18" y="116"/>
                </a:lnTo>
                <a:lnTo>
                  <a:pt x="28" y="9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17" name="Freeform 62"/>
          <p:cNvSpPr>
            <a:spLocks/>
          </p:cNvSpPr>
          <p:nvPr/>
        </p:nvSpPr>
        <p:spPr bwMode="auto">
          <a:xfrm>
            <a:off x="6743700" y="3119438"/>
            <a:ext cx="254000" cy="457200"/>
          </a:xfrm>
          <a:custGeom>
            <a:avLst/>
            <a:gdLst>
              <a:gd name="T0" fmla="*/ 117475 w 160"/>
              <a:gd name="T1" fmla="*/ 387350 h 288"/>
              <a:gd name="T2" fmla="*/ 161925 w 160"/>
              <a:gd name="T3" fmla="*/ 374650 h 288"/>
              <a:gd name="T4" fmla="*/ 152400 w 160"/>
              <a:gd name="T5" fmla="*/ 365125 h 288"/>
              <a:gd name="T6" fmla="*/ 190500 w 160"/>
              <a:gd name="T7" fmla="*/ 339725 h 288"/>
              <a:gd name="T8" fmla="*/ 196850 w 160"/>
              <a:gd name="T9" fmla="*/ 330200 h 288"/>
              <a:gd name="T10" fmla="*/ 193675 w 160"/>
              <a:gd name="T11" fmla="*/ 314325 h 288"/>
              <a:gd name="T12" fmla="*/ 190500 w 160"/>
              <a:gd name="T13" fmla="*/ 298450 h 288"/>
              <a:gd name="T14" fmla="*/ 180975 w 160"/>
              <a:gd name="T15" fmla="*/ 247650 h 288"/>
              <a:gd name="T16" fmla="*/ 146050 w 160"/>
              <a:gd name="T17" fmla="*/ 200025 h 288"/>
              <a:gd name="T18" fmla="*/ 130175 w 160"/>
              <a:gd name="T19" fmla="*/ 180975 h 288"/>
              <a:gd name="T20" fmla="*/ 114300 w 160"/>
              <a:gd name="T21" fmla="*/ 171450 h 288"/>
              <a:gd name="T22" fmla="*/ 101600 w 160"/>
              <a:gd name="T23" fmla="*/ 155575 h 288"/>
              <a:gd name="T24" fmla="*/ 73025 w 160"/>
              <a:gd name="T25" fmla="*/ 133350 h 288"/>
              <a:gd name="T26" fmla="*/ 53975 w 160"/>
              <a:gd name="T27" fmla="*/ 107950 h 288"/>
              <a:gd name="T28" fmla="*/ 63500 w 160"/>
              <a:gd name="T29" fmla="*/ 98425 h 288"/>
              <a:gd name="T30" fmla="*/ 69850 w 160"/>
              <a:gd name="T31" fmla="*/ 79375 h 288"/>
              <a:gd name="T32" fmla="*/ 22225 w 160"/>
              <a:gd name="T33" fmla="*/ 63500 h 288"/>
              <a:gd name="T34" fmla="*/ 6350 w 160"/>
              <a:gd name="T35" fmla="*/ 50800 h 288"/>
              <a:gd name="T36" fmla="*/ 0 w 160"/>
              <a:gd name="T37" fmla="*/ 28575 h 288"/>
              <a:gd name="T38" fmla="*/ 15875 w 160"/>
              <a:gd name="T39" fmla="*/ 22225 h 288"/>
              <a:gd name="T40" fmla="*/ 44450 w 160"/>
              <a:gd name="T41" fmla="*/ 19050 h 288"/>
              <a:gd name="T42" fmla="*/ 73025 w 160"/>
              <a:gd name="T43" fmla="*/ 3175 h 288"/>
              <a:gd name="T44" fmla="*/ 95250 w 160"/>
              <a:gd name="T45" fmla="*/ 3175 h 288"/>
              <a:gd name="T46" fmla="*/ 111125 w 160"/>
              <a:gd name="T47" fmla="*/ 9525 h 288"/>
              <a:gd name="T48" fmla="*/ 123825 w 160"/>
              <a:gd name="T49" fmla="*/ 19050 h 288"/>
              <a:gd name="T50" fmla="*/ 139700 w 160"/>
              <a:gd name="T51" fmla="*/ 38100 h 288"/>
              <a:gd name="T52" fmla="*/ 165100 w 160"/>
              <a:gd name="T53" fmla="*/ 50800 h 288"/>
              <a:gd name="T54" fmla="*/ 158750 w 160"/>
              <a:gd name="T55" fmla="*/ 69850 h 288"/>
              <a:gd name="T56" fmla="*/ 142875 w 160"/>
              <a:gd name="T57" fmla="*/ 69850 h 288"/>
              <a:gd name="T58" fmla="*/ 139700 w 160"/>
              <a:gd name="T59" fmla="*/ 79375 h 288"/>
              <a:gd name="T60" fmla="*/ 130175 w 160"/>
              <a:gd name="T61" fmla="*/ 95250 h 288"/>
              <a:gd name="T62" fmla="*/ 120650 w 160"/>
              <a:gd name="T63" fmla="*/ 117475 h 288"/>
              <a:gd name="T64" fmla="*/ 130175 w 160"/>
              <a:gd name="T65" fmla="*/ 149225 h 288"/>
              <a:gd name="T66" fmla="*/ 146050 w 160"/>
              <a:gd name="T67" fmla="*/ 161925 h 288"/>
              <a:gd name="T68" fmla="*/ 187325 w 160"/>
              <a:gd name="T69" fmla="*/ 209550 h 288"/>
              <a:gd name="T70" fmla="*/ 234950 w 160"/>
              <a:gd name="T71" fmla="*/ 250825 h 288"/>
              <a:gd name="T72" fmla="*/ 241300 w 160"/>
              <a:gd name="T73" fmla="*/ 288925 h 288"/>
              <a:gd name="T74" fmla="*/ 247650 w 160"/>
              <a:gd name="T75" fmla="*/ 336550 h 288"/>
              <a:gd name="T76" fmla="*/ 247650 w 160"/>
              <a:gd name="T77" fmla="*/ 355600 h 288"/>
              <a:gd name="T78" fmla="*/ 234950 w 160"/>
              <a:gd name="T79" fmla="*/ 374650 h 288"/>
              <a:gd name="T80" fmla="*/ 203200 w 160"/>
              <a:gd name="T81" fmla="*/ 393700 h 288"/>
              <a:gd name="T82" fmla="*/ 177800 w 160"/>
              <a:gd name="T83" fmla="*/ 409575 h 288"/>
              <a:gd name="T84" fmla="*/ 149225 w 160"/>
              <a:gd name="T85" fmla="*/ 450850 h 288"/>
              <a:gd name="T86" fmla="*/ 133350 w 160"/>
              <a:gd name="T87" fmla="*/ 457200 h 288"/>
              <a:gd name="T88" fmla="*/ 127000 w 160"/>
              <a:gd name="T89" fmla="*/ 454025 h 288"/>
              <a:gd name="T90" fmla="*/ 127000 w 160"/>
              <a:gd name="T91" fmla="*/ 428625 h 288"/>
              <a:gd name="T92" fmla="*/ 130175 w 160"/>
              <a:gd name="T93" fmla="*/ 409575 h 288"/>
              <a:gd name="T94" fmla="*/ 117475 w 160"/>
              <a:gd name="T95" fmla="*/ 400050 h 288"/>
              <a:gd name="T96" fmla="*/ 104775 w 160"/>
              <a:gd name="T97" fmla="*/ 396875 h 288"/>
              <a:gd name="T98" fmla="*/ 107950 w 160"/>
              <a:gd name="T99" fmla="*/ 393700 h 28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60" h="288">
                <a:moveTo>
                  <a:pt x="68" y="248"/>
                </a:moveTo>
                <a:lnTo>
                  <a:pt x="74" y="244"/>
                </a:lnTo>
                <a:lnTo>
                  <a:pt x="84" y="242"/>
                </a:lnTo>
                <a:lnTo>
                  <a:pt x="102" y="236"/>
                </a:lnTo>
                <a:lnTo>
                  <a:pt x="98" y="232"/>
                </a:lnTo>
                <a:lnTo>
                  <a:pt x="96" y="230"/>
                </a:lnTo>
                <a:lnTo>
                  <a:pt x="94" y="228"/>
                </a:lnTo>
                <a:lnTo>
                  <a:pt x="120" y="214"/>
                </a:lnTo>
                <a:lnTo>
                  <a:pt x="122" y="212"/>
                </a:lnTo>
                <a:lnTo>
                  <a:pt x="124" y="208"/>
                </a:lnTo>
                <a:lnTo>
                  <a:pt x="122" y="204"/>
                </a:lnTo>
                <a:lnTo>
                  <a:pt x="122" y="198"/>
                </a:lnTo>
                <a:lnTo>
                  <a:pt x="122" y="194"/>
                </a:lnTo>
                <a:lnTo>
                  <a:pt x="120" y="188"/>
                </a:lnTo>
                <a:lnTo>
                  <a:pt x="120" y="170"/>
                </a:lnTo>
                <a:lnTo>
                  <a:pt x="114" y="156"/>
                </a:lnTo>
                <a:lnTo>
                  <a:pt x="108" y="146"/>
                </a:lnTo>
                <a:lnTo>
                  <a:pt x="92" y="126"/>
                </a:lnTo>
                <a:lnTo>
                  <a:pt x="88" y="120"/>
                </a:lnTo>
                <a:lnTo>
                  <a:pt x="82" y="114"/>
                </a:lnTo>
                <a:lnTo>
                  <a:pt x="76" y="112"/>
                </a:lnTo>
                <a:lnTo>
                  <a:pt x="72" y="108"/>
                </a:lnTo>
                <a:lnTo>
                  <a:pt x="70" y="102"/>
                </a:lnTo>
                <a:lnTo>
                  <a:pt x="64" y="98"/>
                </a:lnTo>
                <a:lnTo>
                  <a:pt x="56" y="92"/>
                </a:lnTo>
                <a:lnTo>
                  <a:pt x="46" y="84"/>
                </a:lnTo>
                <a:lnTo>
                  <a:pt x="36" y="74"/>
                </a:lnTo>
                <a:lnTo>
                  <a:pt x="34" y="68"/>
                </a:lnTo>
                <a:lnTo>
                  <a:pt x="32" y="64"/>
                </a:lnTo>
                <a:lnTo>
                  <a:pt x="40" y="62"/>
                </a:lnTo>
                <a:lnTo>
                  <a:pt x="44" y="58"/>
                </a:lnTo>
                <a:lnTo>
                  <a:pt x="44" y="50"/>
                </a:lnTo>
                <a:lnTo>
                  <a:pt x="28" y="46"/>
                </a:lnTo>
                <a:lnTo>
                  <a:pt x="14" y="40"/>
                </a:lnTo>
                <a:lnTo>
                  <a:pt x="8" y="36"/>
                </a:lnTo>
                <a:lnTo>
                  <a:pt x="4" y="32"/>
                </a:lnTo>
                <a:lnTo>
                  <a:pt x="0" y="26"/>
                </a:lnTo>
                <a:lnTo>
                  <a:pt x="0" y="18"/>
                </a:lnTo>
                <a:lnTo>
                  <a:pt x="0" y="14"/>
                </a:lnTo>
                <a:lnTo>
                  <a:pt x="10" y="14"/>
                </a:lnTo>
                <a:lnTo>
                  <a:pt x="18" y="14"/>
                </a:lnTo>
                <a:lnTo>
                  <a:pt x="28" y="12"/>
                </a:lnTo>
                <a:lnTo>
                  <a:pt x="36" y="6"/>
                </a:lnTo>
                <a:lnTo>
                  <a:pt x="46" y="2"/>
                </a:lnTo>
                <a:lnTo>
                  <a:pt x="54" y="0"/>
                </a:lnTo>
                <a:lnTo>
                  <a:pt x="60" y="2"/>
                </a:lnTo>
                <a:lnTo>
                  <a:pt x="64" y="4"/>
                </a:lnTo>
                <a:lnTo>
                  <a:pt x="70" y="6"/>
                </a:lnTo>
                <a:lnTo>
                  <a:pt x="76" y="6"/>
                </a:lnTo>
                <a:lnTo>
                  <a:pt x="78" y="12"/>
                </a:lnTo>
                <a:lnTo>
                  <a:pt x="80" y="16"/>
                </a:lnTo>
                <a:lnTo>
                  <a:pt x="88" y="24"/>
                </a:lnTo>
                <a:lnTo>
                  <a:pt x="96" y="30"/>
                </a:lnTo>
                <a:lnTo>
                  <a:pt x="104" y="32"/>
                </a:lnTo>
                <a:lnTo>
                  <a:pt x="102" y="38"/>
                </a:lnTo>
                <a:lnTo>
                  <a:pt x="100" y="44"/>
                </a:lnTo>
                <a:lnTo>
                  <a:pt x="96" y="44"/>
                </a:lnTo>
                <a:lnTo>
                  <a:pt x="90" y="44"/>
                </a:lnTo>
                <a:lnTo>
                  <a:pt x="88" y="44"/>
                </a:lnTo>
                <a:lnTo>
                  <a:pt x="88" y="50"/>
                </a:lnTo>
                <a:lnTo>
                  <a:pt x="86" y="56"/>
                </a:lnTo>
                <a:lnTo>
                  <a:pt x="82" y="60"/>
                </a:lnTo>
                <a:lnTo>
                  <a:pt x="78" y="68"/>
                </a:lnTo>
                <a:lnTo>
                  <a:pt x="76" y="74"/>
                </a:lnTo>
                <a:lnTo>
                  <a:pt x="78" y="90"/>
                </a:lnTo>
                <a:lnTo>
                  <a:pt x="82" y="94"/>
                </a:lnTo>
                <a:lnTo>
                  <a:pt x="84" y="98"/>
                </a:lnTo>
                <a:lnTo>
                  <a:pt x="92" y="102"/>
                </a:lnTo>
                <a:lnTo>
                  <a:pt x="106" y="118"/>
                </a:lnTo>
                <a:lnTo>
                  <a:pt x="118" y="132"/>
                </a:lnTo>
                <a:lnTo>
                  <a:pt x="130" y="146"/>
                </a:lnTo>
                <a:lnTo>
                  <a:pt x="148" y="158"/>
                </a:lnTo>
                <a:lnTo>
                  <a:pt x="148" y="166"/>
                </a:lnTo>
                <a:lnTo>
                  <a:pt x="152" y="182"/>
                </a:lnTo>
                <a:lnTo>
                  <a:pt x="160" y="206"/>
                </a:lnTo>
                <a:lnTo>
                  <a:pt x="156" y="212"/>
                </a:lnTo>
                <a:lnTo>
                  <a:pt x="156" y="218"/>
                </a:lnTo>
                <a:lnTo>
                  <a:pt x="156" y="224"/>
                </a:lnTo>
                <a:lnTo>
                  <a:pt x="154" y="228"/>
                </a:lnTo>
                <a:lnTo>
                  <a:pt x="148" y="236"/>
                </a:lnTo>
                <a:lnTo>
                  <a:pt x="138" y="244"/>
                </a:lnTo>
                <a:lnTo>
                  <a:pt x="128" y="248"/>
                </a:lnTo>
                <a:lnTo>
                  <a:pt x="120" y="250"/>
                </a:lnTo>
                <a:lnTo>
                  <a:pt x="112" y="258"/>
                </a:lnTo>
                <a:lnTo>
                  <a:pt x="104" y="272"/>
                </a:lnTo>
                <a:lnTo>
                  <a:pt x="94" y="284"/>
                </a:lnTo>
                <a:lnTo>
                  <a:pt x="90" y="288"/>
                </a:lnTo>
                <a:lnTo>
                  <a:pt x="84" y="288"/>
                </a:lnTo>
                <a:lnTo>
                  <a:pt x="82" y="288"/>
                </a:lnTo>
                <a:lnTo>
                  <a:pt x="80" y="286"/>
                </a:lnTo>
                <a:lnTo>
                  <a:pt x="80" y="278"/>
                </a:lnTo>
                <a:lnTo>
                  <a:pt x="80" y="270"/>
                </a:lnTo>
                <a:lnTo>
                  <a:pt x="82" y="264"/>
                </a:lnTo>
                <a:lnTo>
                  <a:pt x="82" y="258"/>
                </a:lnTo>
                <a:lnTo>
                  <a:pt x="80" y="252"/>
                </a:lnTo>
                <a:lnTo>
                  <a:pt x="74" y="252"/>
                </a:lnTo>
                <a:lnTo>
                  <a:pt x="70" y="250"/>
                </a:lnTo>
                <a:lnTo>
                  <a:pt x="66" y="250"/>
                </a:lnTo>
                <a:lnTo>
                  <a:pt x="64" y="250"/>
                </a:lnTo>
                <a:lnTo>
                  <a:pt x="68" y="24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18" name="Freeform 63"/>
          <p:cNvSpPr>
            <a:spLocks/>
          </p:cNvSpPr>
          <p:nvPr/>
        </p:nvSpPr>
        <p:spPr bwMode="auto">
          <a:xfrm>
            <a:off x="6794500" y="3389313"/>
            <a:ext cx="146050" cy="130175"/>
          </a:xfrm>
          <a:custGeom>
            <a:avLst/>
            <a:gdLst>
              <a:gd name="T0" fmla="*/ 136525 w 92"/>
              <a:gd name="T1" fmla="*/ 0 h 82"/>
              <a:gd name="T2" fmla="*/ 133350 w 92"/>
              <a:gd name="T3" fmla="*/ 3175 h 82"/>
              <a:gd name="T4" fmla="*/ 127000 w 92"/>
              <a:gd name="T5" fmla="*/ 6350 h 82"/>
              <a:gd name="T6" fmla="*/ 120650 w 92"/>
              <a:gd name="T7" fmla="*/ 3175 h 82"/>
              <a:gd name="T8" fmla="*/ 111125 w 92"/>
              <a:gd name="T9" fmla="*/ 3175 h 82"/>
              <a:gd name="T10" fmla="*/ 104775 w 92"/>
              <a:gd name="T11" fmla="*/ 3175 h 82"/>
              <a:gd name="T12" fmla="*/ 101600 w 92"/>
              <a:gd name="T13" fmla="*/ 9525 h 82"/>
              <a:gd name="T14" fmla="*/ 98425 w 92"/>
              <a:gd name="T15" fmla="*/ 19050 h 82"/>
              <a:gd name="T16" fmla="*/ 88900 w 92"/>
              <a:gd name="T17" fmla="*/ 12700 h 82"/>
              <a:gd name="T18" fmla="*/ 79375 w 92"/>
              <a:gd name="T19" fmla="*/ 9525 h 82"/>
              <a:gd name="T20" fmla="*/ 66675 w 92"/>
              <a:gd name="T21" fmla="*/ 6350 h 82"/>
              <a:gd name="T22" fmla="*/ 50800 w 92"/>
              <a:gd name="T23" fmla="*/ 6350 h 82"/>
              <a:gd name="T24" fmla="*/ 31750 w 92"/>
              <a:gd name="T25" fmla="*/ 6350 h 82"/>
              <a:gd name="T26" fmla="*/ 15875 w 92"/>
              <a:gd name="T27" fmla="*/ 12700 h 82"/>
              <a:gd name="T28" fmla="*/ 9525 w 92"/>
              <a:gd name="T29" fmla="*/ 19050 h 82"/>
              <a:gd name="T30" fmla="*/ 3175 w 92"/>
              <a:gd name="T31" fmla="*/ 25400 h 82"/>
              <a:gd name="T32" fmla="*/ 3175 w 92"/>
              <a:gd name="T33" fmla="*/ 34925 h 82"/>
              <a:gd name="T34" fmla="*/ 0 w 92"/>
              <a:gd name="T35" fmla="*/ 44450 h 82"/>
              <a:gd name="T36" fmla="*/ 3175 w 92"/>
              <a:gd name="T37" fmla="*/ 53975 h 82"/>
              <a:gd name="T38" fmla="*/ 6350 w 92"/>
              <a:gd name="T39" fmla="*/ 63500 h 82"/>
              <a:gd name="T40" fmla="*/ 9525 w 92"/>
              <a:gd name="T41" fmla="*/ 69850 h 82"/>
              <a:gd name="T42" fmla="*/ 12700 w 92"/>
              <a:gd name="T43" fmla="*/ 79375 h 82"/>
              <a:gd name="T44" fmla="*/ 15875 w 92"/>
              <a:gd name="T45" fmla="*/ 88900 h 82"/>
              <a:gd name="T46" fmla="*/ 15875 w 92"/>
              <a:gd name="T47" fmla="*/ 92075 h 82"/>
              <a:gd name="T48" fmla="*/ 22225 w 92"/>
              <a:gd name="T49" fmla="*/ 101600 h 82"/>
              <a:gd name="T50" fmla="*/ 25400 w 92"/>
              <a:gd name="T51" fmla="*/ 107950 h 82"/>
              <a:gd name="T52" fmla="*/ 31750 w 92"/>
              <a:gd name="T53" fmla="*/ 114300 h 82"/>
              <a:gd name="T54" fmla="*/ 41275 w 92"/>
              <a:gd name="T55" fmla="*/ 114300 h 82"/>
              <a:gd name="T56" fmla="*/ 41275 w 92"/>
              <a:gd name="T57" fmla="*/ 130175 h 82"/>
              <a:gd name="T58" fmla="*/ 50800 w 92"/>
              <a:gd name="T59" fmla="*/ 127000 h 82"/>
              <a:gd name="T60" fmla="*/ 57150 w 92"/>
              <a:gd name="T61" fmla="*/ 123825 h 82"/>
              <a:gd name="T62" fmla="*/ 66675 w 92"/>
              <a:gd name="T63" fmla="*/ 117475 h 82"/>
              <a:gd name="T64" fmla="*/ 82550 w 92"/>
              <a:gd name="T65" fmla="*/ 114300 h 82"/>
              <a:gd name="T66" fmla="*/ 111125 w 92"/>
              <a:gd name="T67" fmla="*/ 104775 h 82"/>
              <a:gd name="T68" fmla="*/ 104775 w 92"/>
              <a:gd name="T69" fmla="*/ 98425 h 82"/>
              <a:gd name="T70" fmla="*/ 101600 w 92"/>
              <a:gd name="T71" fmla="*/ 95250 h 82"/>
              <a:gd name="T72" fmla="*/ 98425 w 92"/>
              <a:gd name="T73" fmla="*/ 92075 h 82"/>
              <a:gd name="T74" fmla="*/ 139700 w 92"/>
              <a:gd name="T75" fmla="*/ 69850 h 82"/>
              <a:gd name="T76" fmla="*/ 142875 w 92"/>
              <a:gd name="T77" fmla="*/ 66675 h 82"/>
              <a:gd name="T78" fmla="*/ 146050 w 92"/>
              <a:gd name="T79" fmla="*/ 60325 h 82"/>
              <a:gd name="T80" fmla="*/ 142875 w 92"/>
              <a:gd name="T81" fmla="*/ 53975 h 82"/>
              <a:gd name="T82" fmla="*/ 142875 w 92"/>
              <a:gd name="T83" fmla="*/ 44450 h 82"/>
              <a:gd name="T84" fmla="*/ 142875 w 92"/>
              <a:gd name="T85" fmla="*/ 38100 h 82"/>
              <a:gd name="T86" fmla="*/ 139700 w 92"/>
              <a:gd name="T87" fmla="*/ 28575 h 82"/>
              <a:gd name="T88" fmla="*/ 139700 w 92"/>
              <a:gd name="T89" fmla="*/ 0 h 82"/>
              <a:gd name="T90" fmla="*/ 136525 w 92"/>
              <a:gd name="T91" fmla="*/ 0 h 8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92" h="82">
                <a:moveTo>
                  <a:pt x="86" y="0"/>
                </a:moveTo>
                <a:lnTo>
                  <a:pt x="84" y="2"/>
                </a:lnTo>
                <a:lnTo>
                  <a:pt x="80" y="4"/>
                </a:lnTo>
                <a:lnTo>
                  <a:pt x="76" y="2"/>
                </a:lnTo>
                <a:lnTo>
                  <a:pt x="70" y="2"/>
                </a:lnTo>
                <a:lnTo>
                  <a:pt x="66" y="2"/>
                </a:lnTo>
                <a:lnTo>
                  <a:pt x="64" y="6"/>
                </a:lnTo>
                <a:lnTo>
                  <a:pt x="62" y="12"/>
                </a:lnTo>
                <a:lnTo>
                  <a:pt x="56" y="8"/>
                </a:lnTo>
                <a:lnTo>
                  <a:pt x="50" y="6"/>
                </a:lnTo>
                <a:lnTo>
                  <a:pt x="42" y="4"/>
                </a:lnTo>
                <a:lnTo>
                  <a:pt x="32" y="4"/>
                </a:lnTo>
                <a:lnTo>
                  <a:pt x="20" y="4"/>
                </a:lnTo>
                <a:lnTo>
                  <a:pt x="10" y="8"/>
                </a:lnTo>
                <a:lnTo>
                  <a:pt x="6" y="12"/>
                </a:lnTo>
                <a:lnTo>
                  <a:pt x="2" y="16"/>
                </a:lnTo>
                <a:lnTo>
                  <a:pt x="2" y="22"/>
                </a:lnTo>
                <a:lnTo>
                  <a:pt x="0" y="28"/>
                </a:lnTo>
                <a:lnTo>
                  <a:pt x="2" y="34"/>
                </a:lnTo>
                <a:lnTo>
                  <a:pt x="4" y="40"/>
                </a:lnTo>
                <a:lnTo>
                  <a:pt x="6" y="44"/>
                </a:lnTo>
                <a:lnTo>
                  <a:pt x="8" y="50"/>
                </a:lnTo>
                <a:lnTo>
                  <a:pt x="10" y="56"/>
                </a:lnTo>
                <a:lnTo>
                  <a:pt x="10" y="58"/>
                </a:lnTo>
                <a:lnTo>
                  <a:pt x="14" y="64"/>
                </a:lnTo>
                <a:lnTo>
                  <a:pt x="16" y="68"/>
                </a:lnTo>
                <a:lnTo>
                  <a:pt x="20" y="72"/>
                </a:lnTo>
                <a:lnTo>
                  <a:pt x="26" y="72"/>
                </a:lnTo>
                <a:lnTo>
                  <a:pt x="26" y="82"/>
                </a:lnTo>
                <a:lnTo>
                  <a:pt x="32" y="80"/>
                </a:lnTo>
                <a:lnTo>
                  <a:pt x="36" y="78"/>
                </a:lnTo>
                <a:lnTo>
                  <a:pt x="42" y="74"/>
                </a:lnTo>
                <a:lnTo>
                  <a:pt x="52" y="72"/>
                </a:lnTo>
                <a:lnTo>
                  <a:pt x="70" y="66"/>
                </a:lnTo>
                <a:lnTo>
                  <a:pt x="66" y="62"/>
                </a:lnTo>
                <a:lnTo>
                  <a:pt x="64" y="60"/>
                </a:lnTo>
                <a:lnTo>
                  <a:pt x="62" y="58"/>
                </a:lnTo>
                <a:lnTo>
                  <a:pt x="88" y="44"/>
                </a:lnTo>
                <a:lnTo>
                  <a:pt x="90" y="42"/>
                </a:lnTo>
                <a:lnTo>
                  <a:pt x="92" y="38"/>
                </a:lnTo>
                <a:lnTo>
                  <a:pt x="90" y="34"/>
                </a:lnTo>
                <a:lnTo>
                  <a:pt x="90" y="28"/>
                </a:lnTo>
                <a:lnTo>
                  <a:pt x="90" y="24"/>
                </a:lnTo>
                <a:lnTo>
                  <a:pt x="88" y="18"/>
                </a:lnTo>
                <a:lnTo>
                  <a:pt x="88" y="0"/>
                </a:lnTo>
                <a:lnTo>
                  <a:pt x="86" y="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19" name="Freeform 64"/>
          <p:cNvSpPr>
            <a:spLocks/>
          </p:cNvSpPr>
          <p:nvPr/>
        </p:nvSpPr>
        <p:spPr bwMode="auto">
          <a:xfrm>
            <a:off x="6696075" y="3141663"/>
            <a:ext cx="238125" cy="266700"/>
          </a:xfrm>
          <a:custGeom>
            <a:avLst/>
            <a:gdLst>
              <a:gd name="T0" fmla="*/ 174625 w 150"/>
              <a:gd name="T1" fmla="*/ 212725 h 168"/>
              <a:gd name="T2" fmla="*/ 158750 w 150"/>
              <a:gd name="T3" fmla="*/ 196850 h 168"/>
              <a:gd name="T4" fmla="*/ 149225 w 150"/>
              <a:gd name="T5" fmla="*/ 174625 h 168"/>
              <a:gd name="T6" fmla="*/ 146050 w 150"/>
              <a:gd name="T7" fmla="*/ 161925 h 168"/>
              <a:gd name="T8" fmla="*/ 127000 w 150"/>
              <a:gd name="T9" fmla="*/ 142875 h 168"/>
              <a:gd name="T10" fmla="*/ 111125 w 150"/>
              <a:gd name="T11" fmla="*/ 130175 h 168"/>
              <a:gd name="T12" fmla="*/ 98425 w 150"/>
              <a:gd name="T13" fmla="*/ 139700 h 168"/>
              <a:gd name="T14" fmla="*/ 88900 w 150"/>
              <a:gd name="T15" fmla="*/ 149225 h 168"/>
              <a:gd name="T16" fmla="*/ 82550 w 150"/>
              <a:gd name="T17" fmla="*/ 142875 h 168"/>
              <a:gd name="T18" fmla="*/ 73025 w 150"/>
              <a:gd name="T19" fmla="*/ 136525 h 168"/>
              <a:gd name="T20" fmla="*/ 60325 w 150"/>
              <a:gd name="T21" fmla="*/ 142875 h 168"/>
              <a:gd name="T22" fmla="*/ 44450 w 150"/>
              <a:gd name="T23" fmla="*/ 120650 h 168"/>
              <a:gd name="T24" fmla="*/ 44450 w 150"/>
              <a:gd name="T25" fmla="*/ 98425 h 168"/>
              <a:gd name="T26" fmla="*/ 31750 w 150"/>
              <a:gd name="T27" fmla="*/ 95250 h 168"/>
              <a:gd name="T28" fmla="*/ 19050 w 150"/>
              <a:gd name="T29" fmla="*/ 95250 h 168"/>
              <a:gd name="T30" fmla="*/ 9525 w 150"/>
              <a:gd name="T31" fmla="*/ 76200 h 168"/>
              <a:gd name="T32" fmla="*/ 0 w 150"/>
              <a:gd name="T33" fmla="*/ 63500 h 168"/>
              <a:gd name="T34" fmla="*/ 15875 w 150"/>
              <a:gd name="T35" fmla="*/ 47625 h 168"/>
              <a:gd name="T36" fmla="*/ 19050 w 150"/>
              <a:gd name="T37" fmla="*/ 34925 h 168"/>
              <a:gd name="T38" fmla="*/ 34925 w 150"/>
              <a:gd name="T39" fmla="*/ 38100 h 168"/>
              <a:gd name="T40" fmla="*/ 44450 w 150"/>
              <a:gd name="T41" fmla="*/ 34925 h 168"/>
              <a:gd name="T42" fmla="*/ 34925 w 150"/>
              <a:gd name="T43" fmla="*/ 12700 h 168"/>
              <a:gd name="T44" fmla="*/ 38100 w 150"/>
              <a:gd name="T45" fmla="*/ 3175 h 168"/>
              <a:gd name="T46" fmla="*/ 47625 w 150"/>
              <a:gd name="T47" fmla="*/ 6350 h 168"/>
              <a:gd name="T48" fmla="*/ 53975 w 150"/>
              <a:gd name="T49" fmla="*/ 28575 h 168"/>
              <a:gd name="T50" fmla="*/ 69850 w 150"/>
              <a:gd name="T51" fmla="*/ 41275 h 168"/>
              <a:gd name="T52" fmla="*/ 117475 w 150"/>
              <a:gd name="T53" fmla="*/ 57150 h 168"/>
              <a:gd name="T54" fmla="*/ 111125 w 150"/>
              <a:gd name="T55" fmla="*/ 76200 h 168"/>
              <a:gd name="T56" fmla="*/ 101600 w 150"/>
              <a:gd name="T57" fmla="*/ 85725 h 168"/>
              <a:gd name="T58" fmla="*/ 120650 w 150"/>
              <a:gd name="T59" fmla="*/ 111125 h 168"/>
              <a:gd name="T60" fmla="*/ 149225 w 150"/>
              <a:gd name="T61" fmla="*/ 133350 h 168"/>
              <a:gd name="T62" fmla="*/ 161925 w 150"/>
              <a:gd name="T63" fmla="*/ 149225 h 168"/>
              <a:gd name="T64" fmla="*/ 177800 w 150"/>
              <a:gd name="T65" fmla="*/ 158750 h 168"/>
              <a:gd name="T66" fmla="*/ 193675 w 150"/>
              <a:gd name="T67" fmla="*/ 177800 h 168"/>
              <a:gd name="T68" fmla="*/ 228600 w 150"/>
              <a:gd name="T69" fmla="*/ 225425 h 168"/>
              <a:gd name="T70" fmla="*/ 234950 w 150"/>
              <a:gd name="T71" fmla="*/ 247650 h 168"/>
              <a:gd name="T72" fmla="*/ 225425 w 150"/>
              <a:gd name="T73" fmla="*/ 254000 h 168"/>
              <a:gd name="T74" fmla="*/ 209550 w 150"/>
              <a:gd name="T75" fmla="*/ 250825 h 168"/>
              <a:gd name="T76" fmla="*/ 200025 w 150"/>
              <a:gd name="T77" fmla="*/ 257175 h 168"/>
              <a:gd name="T78" fmla="*/ 187325 w 150"/>
              <a:gd name="T79" fmla="*/ 263525 h 16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50" h="168">
                <a:moveTo>
                  <a:pt x="112" y="162"/>
                </a:moveTo>
                <a:lnTo>
                  <a:pt x="110" y="134"/>
                </a:lnTo>
                <a:lnTo>
                  <a:pt x="106" y="130"/>
                </a:lnTo>
                <a:lnTo>
                  <a:pt x="100" y="124"/>
                </a:lnTo>
                <a:lnTo>
                  <a:pt x="96" y="116"/>
                </a:lnTo>
                <a:lnTo>
                  <a:pt x="94" y="110"/>
                </a:lnTo>
                <a:lnTo>
                  <a:pt x="94" y="106"/>
                </a:lnTo>
                <a:lnTo>
                  <a:pt x="92" y="102"/>
                </a:lnTo>
                <a:lnTo>
                  <a:pt x="86" y="96"/>
                </a:lnTo>
                <a:lnTo>
                  <a:pt x="80" y="90"/>
                </a:lnTo>
                <a:lnTo>
                  <a:pt x="76" y="82"/>
                </a:lnTo>
                <a:lnTo>
                  <a:pt x="70" y="82"/>
                </a:lnTo>
                <a:lnTo>
                  <a:pt x="66" y="84"/>
                </a:lnTo>
                <a:lnTo>
                  <a:pt x="62" y="88"/>
                </a:lnTo>
                <a:lnTo>
                  <a:pt x="60" y="92"/>
                </a:lnTo>
                <a:lnTo>
                  <a:pt x="56" y="94"/>
                </a:lnTo>
                <a:lnTo>
                  <a:pt x="54" y="92"/>
                </a:lnTo>
                <a:lnTo>
                  <a:pt x="52" y="90"/>
                </a:lnTo>
                <a:lnTo>
                  <a:pt x="50" y="88"/>
                </a:lnTo>
                <a:lnTo>
                  <a:pt x="46" y="86"/>
                </a:lnTo>
                <a:lnTo>
                  <a:pt x="42" y="86"/>
                </a:lnTo>
                <a:lnTo>
                  <a:pt x="38" y="90"/>
                </a:lnTo>
                <a:lnTo>
                  <a:pt x="30" y="96"/>
                </a:lnTo>
                <a:lnTo>
                  <a:pt x="28" y="76"/>
                </a:lnTo>
                <a:lnTo>
                  <a:pt x="28" y="68"/>
                </a:lnTo>
                <a:lnTo>
                  <a:pt x="28" y="62"/>
                </a:lnTo>
                <a:lnTo>
                  <a:pt x="24" y="60"/>
                </a:lnTo>
                <a:lnTo>
                  <a:pt x="20" y="60"/>
                </a:lnTo>
                <a:lnTo>
                  <a:pt x="16" y="60"/>
                </a:lnTo>
                <a:lnTo>
                  <a:pt x="12" y="60"/>
                </a:lnTo>
                <a:lnTo>
                  <a:pt x="8" y="56"/>
                </a:lnTo>
                <a:lnTo>
                  <a:pt x="6" y="48"/>
                </a:lnTo>
                <a:lnTo>
                  <a:pt x="4" y="44"/>
                </a:lnTo>
                <a:lnTo>
                  <a:pt x="0" y="40"/>
                </a:lnTo>
                <a:lnTo>
                  <a:pt x="8" y="34"/>
                </a:lnTo>
                <a:lnTo>
                  <a:pt x="10" y="30"/>
                </a:lnTo>
                <a:lnTo>
                  <a:pt x="10" y="26"/>
                </a:lnTo>
                <a:lnTo>
                  <a:pt x="12" y="22"/>
                </a:lnTo>
                <a:lnTo>
                  <a:pt x="16" y="20"/>
                </a:lnTo>
                <a:lnTo>
                  <a:pt x="22" y="24"/>
                </a:lnTo>
                <a:lnTo>
                  <a:pt x="24" y="24"/>
                </a:lnTo>
                <a:lnTo>
                  <a:pt x="28" y="22"/>
                </a:lnTo>
                <a:lnTo>
                  <a:pt x="24" y="16"/>
                </a:lnTo>
                <a:lnTo>
                  <a:pt x="22" y="8"/>
                </a:lnTo>
                <a:lnTo>
                  <a:pt x="22" y="4"/>
                </a:lnTo>
                <a:lnTo>
                  <a:pt x="24" y="2"/>
                </a:lnTo>
                <a:lnTo>
                  <a:pt x="30" y="0"/>
                </a:lnTo>
                <a:lnTo>
                  <a:pt x="30" y="4"/>
                </a:lnTo>
                <a:lnTo>
                  <a:pt x="30" y="12"/>
                </a:lnTo>
                <a:lnTo>
                  <a:pt x="34" y="18"/>
                </a:lnTo>
                <a:lnTo>
                  <a:pt x="38" y="22"/>
                </a:lnTo>
                <a:lnTo>
                  <a:pt x="44" y="26"/>
                </a:lnTo>
                <a:lnTo>
                  <a:pt x="58" y="32"/>
                </a:lnTo>
                <a:lnTo>
                  <a:pt x="74" y="36"/>
                </a:lnTo>
                <a:lnTo>
                  <a:pt x="74" y="44"/>
                </a:lnTo>
                <a:lnTo>
                  <a:pt x="70" y="48"/>
                </a:lnTo>
                <a:lnTo>
                  <a:pt x="62" y="50"/>
                </a:lnTo>
                <a:lnTo>
                  <a:pt x="64" y="54"/>
                </a:lnTo>
                <a:lnTo>
                  <a:pt x="66" y="60"/>
                </a:lnTo>
                <a:lnTo>
                  <a:pt x="76" y="70"/>
                </a:lnTo>
                <a:lnTo>
                  <a:pt x="86" y="78"/>
                </a:lnTo>
                <a:lnTo>
                  <a:pt x="94" y="84"/>
                </a:lnTo>
                <a:lnTo>
                  <a:pt x="100" y="88"/>
                </a:lnTo>
                <a:lnTo>
                  <a:pt x="102" y="94"/>
                </a:lnTo>
                <a:lnTo>
                  <a:pt x="106" y="98"/>
                </a:lnTo>
                <a:lnTo>
                  <a:pt x="112" y="100"/>
                </a:lnTo>
                <a:lnTo>
                  <a:pt x="118" y="106"/>
                </a:lnTo>
                <a:lnTo>
                  <a:pt x="122" y="112"/>
                </a:lnTo>
                <a:lnTo>
                  <a:pt x="138" y="132"/>
                </a:lnTo>
                <a:lnTo>
                  <a:pt x="144" y="142"/>
                </a:lnTo>
                <a:lnTo>
                  <a:pt x="150" y="156"/>
                </a:lnTo>
                <a:lnTo>
                  <a:pt x="148" y="156"/>
                </a:lnTo>
                <a:lnTo>
                  <a:pt x="146" y="158"/>
                </a:lnTo>
                <a:lnTo>
                  <a:pt x="142" y="160"/>
                </a:lnTo>
                <a:lnTo>
                  <a:pt x="138" y="158"/>
                </a:lnTo>
                <a:lnTo>
                  <a:pt x="132" y="158"/>
                </a:lnTo>
                <a:lnTo>
                  <a:pt x="128" y="158"/>
                </a:lnTo>
                <a:lnTo>
                  <a:pt x="126" y="162"/>
                </a:lnTo>
                <a:lnTo>
                  <a:pt x="124" y="168"/>
                </a:lnTo>
                <a:lnTo>
                  <a:pt x="118" y="166"/>
                </a:lnTo>
                <a:lnTo>
                  <a:pt x="112" y="162"/>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20" name="Freeform 66"/>
          <p:cNvSpPr>
            <a:spLocks/>
          </p:cNvSpPr>
          <p:nvPr/>
        </p:nvSpPr>
        <p:spPr bwMode="auto">
          <a:xfrm>
            <a:off x="6356350" y="3024188"/>
            <a:ext cx="149225" cy="161925"/>
          </a:xfrm>
          <a:custGeom>
            <a:avLst/>
            <a:gdLst>
              <a:gd name="T0" fmla="*/ 142875 w 94"/>
              <a:gd name="T1" fmla="*/ 136525 h 102"/>
              <a:gd name="T2" fmla="*/ 130175 w 94"/>
              <a:gd name="T3" fmla="*/ 161925 h 102"/>
              <a:gd name="T4" fmla="*/ 120650 w 94"/>
              <a:gd name="T5" fmla="*/ 136525 h 102"/>
              <a:gd name="T6" fmla="*/ 107950 w 94"/>
              <a:gd name="T7" fmla="*/ 117475 h 102"/>
              <a:gd name="T8" fmla="*/ 85725 w 94"/>
              <a:gd name="T9" fmla="*/ 120650 h 102"/>
              <a:gd name="T10" fmla="*/ 79375 w 94"/>
              <a:gd name="T11" fmla="*/ 114300 h 102"/>
              <a:gd name="T12" fmla="*/ 73025 w 94"/>
              <a:gd name="T13" fmla="*/ 123825 h 102"/>
              <a:gd name="T14" fmla="*/ 57150 w 94"/>
              <a:gd name="T15" fmla="*/ 139700 h 102"/>
              <a:gd name="T16" fmla="*/ 38100 w 94"/>
              <a:gd name="T17" fmla="*/ 127000 h 102"/>
              <a:gd name="T18" fmla="*/ 34925 w 94"/>
              <a:gd name="T19" fmla="*/ 104775 h 102"/>
              <a:gd name="T20" fmla="*/ 28575 w 94"/>
              <a:gd name="T21" fmla="*/ 92075 h 102"/>
              <a:gd name="T22" fmla="*/ 22225 w 94"/>
              <a:gd name="T23" fmla="*/ 82550 h 102"/>
              <a:gd name="T24" fmla="*/ 15875 w 94"/>
              <a:gd name="T25" fmla="*/ 60325 h 102"/>
              <a:gd name="T26" fmla="*/ 9525 w 94"/>
              <a:gd name="T27" fmla="*/ 50800 h 102"/>
              <a:gd name="T28" fmla="*/ 12700 w 94"/>
              <a:gd name="T29" fmla="*/ 44450 h 102"/>
              <a:gd name="T30" fmla="*/ 19050 w 94"/>
              <a:gd name="T31" fmla="*/ 34925 h 102"/>
              <a:gd name="T32" fmla="*/ 9525 w 94"/>
              <a:gd name="T33" fmla="*/ 22225 h 102"/>
              <a:gd name="T34" fmla="*/ 0 w 94"/>
              <a:gd name="T35" fmla="*/ 9525 h 102"/>
              <a:gd name="T36" fmla="*/ 3175 w 94"/>
              <a:gd name="T37" fmla="*/ 3175 h 102"/>
              <a:gd name="T38" fmla="*/ 31750 w 94"/>
              <a:gd name="T39" fmla="*/ 9525 h 102"/>
              <a:gd name="T40" fmla="*/ 47625 w 94"/>
              <a:gd name="T41" fmla="*/ 19050 h 102"/>
              <a:gd name="T42" fmla="*/ 47625 w 94"/>
              <a:gd name="T43" fmla="*/ 31750 h 102"/>
              <a:gd name="T44" fmla="*/ 50800 w 94"/>
              <a:gd name="T45" fmla="*/ 38100 h 102"/>
              <a:gd name="T46" fmla="*/ 63500 w 94"/>
              <a:gd name="T47" fmla="*/ 41275 h 102"/>
              <a:gd name="T48" fmla="*/ 117475 w 94"/>
              <a:gd name="T49" fmla="*/ 41275 h 102"/>
              <a:gd name="T50" fmla="*/ 88900 w 94"/>
              <a:gd name="T51" fmla="*/ 82550 h 102"/>
              <a:gd name="T52" fmla="*/ 101600 w 94"/>
              <a:gd name="T53" fmla="*/ 101600 h 102"/>
              <a:gd name="T54" fmla="*/ 111125 w 94"/>
              <a:gd name="T55" fmla="*/ 101600 h 102"/>
              <a:gd name="T56" fmla="*/ 114300 w 94"/>
              <a:gd name="T57" fmla="*/ 85725 h 102"/>
              <a:gd name="T58" fmla="*/ 123825 w 94"/>
              <a:gd name="T59" fmla="*/ 95250 h 102"/>
              <a:gd name="T60" fmla="*/ 133350 w 94"/>
              <a:gd name="T61" fmla="*/ 127000 h 102"/>
              <a:gd name="T62" fmla="*/ 149225 w 94"/>
              <a:gd name="T63" fmla="*/ 133350 h 102"/>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94" h="102">
                <a:moveTo>
                  <a:pt x="94" y="84"/>
                </a:moveTo>
                <a:lnTo>
                  <a:pt x="90" y="86"/>
                </a:lnTo>
                <a:lnTo>
                  <a:pt x="86" y="92"/>
                </a:lnTo>
                <a:lnTo>
                  <a:pt x="82" y="102"/>
                </a:lnTo>
                <a:lnTo>
                  <a:pt x="78" y="94"/>
                </a:lnTo>
                <a:lnTo>
                  <a:pt x="76" y="86"/>
                </a:lnTo>
                <a:lnTo>
                  <a:pt x="74" y="80"/>
                </a:lnTo>
                <a:lnTo>
                  <a:pt x="68" y="74"/>
                </a:lnTo>
                <a:lnTo>
                  <a:pt x="62" y="76"/>
                </a:lnTo>
                <a:lnTo>
                  <a:pt x="54" y="76"/>
                </a:lnTo>
                <a:lnTo>
                  <a:pt x="52" y="74"/>
                </a:lnTo>
                <a:lnTo>
                  <a:pt x="50" y="72"/>
                </a:lnTo>
                <a:lnTo>
                  <a:pt x="48" y="70"/>
                </a:lnTo>
                <a:lnTo>
                  <a:pt x="46" y="78"/>
                </a:lnTo>
                <a:lnTo>
                  <a:pt x="42" y="84"/>
                </a:lnTo>
                <a:lnTo>
                  <a:pt x="36" y="88"/>
                </a:lnTo>
                <a:lnTo>
                  <a:pt x="28" y="92"/>
                </a:lnTo>
                <a:lnTo>
                  <a:pt x="24" y="80"/>
                </a:lnTo>
                <a:lnTo>
                  <a:pt x="22" y="74"/>
                </a:lnTo>
                <a:lnTo>
                  <a:pt x="22" y="66"/>
                </a:lnTo>
                <a:lnTo>
                  <a:pt x="20" y="62"/>
                </a:lnTo>
                <a:lnTo>
                  <a:pt x="18" y="58"/>
                </a:lnTo>
                <a:lnTo>
                  <a:pt x="14" y="54"/>
                </a:lnTo>
                <a:lnTo>
                  <a:pt x="14" y="52"/>
                </a:lnTo>
                <a:lnTo>
                  <a:pt x="16" y="42"/>
                </a:lnTo>
                <a:lnTo>
                  <a:pt x="10" y="38"/>
                </a:lnTo>
                <a:lnTo>
                  <a:pt x="8" y="36"/>
                </a:lnTo>
                <a:lnTo>
                  <a:pt x="6" y="32"/>
                </a:lnTo>
                <a:lnTo>
                  <a:pt x="6" y="30"/>
                </a:lnTo>
                <a:lnTo>
                  <a:pt x="8" y="28"/>
                </a:lnTo>
                <a:lnTo>
                  <a:pt x="10" y="26"/>
                </a:lnTo>
                <a:lnTo>
                  <a:pt x="12" y="22"/>
                </a:lnTo>
                <a:lnTo>
                  <a:pt x="10" y="18"/>
                </a:lnTo>
                <a:lnTo>
                  <a:pt x="6" y="14"/>
                </a:lnTo>
                <a:lnTo>
                  <a:pt x="2" y="10"/>
                </a:lnTo>
                <a:lnTo>
                  <a:pt x="0" y="6"/>
                </a:lnTo>
                <a:lnTo>
                  <a:pt x="0" y="4"/>
                </a:lnTo>
                <a:lnTo>
                  <a:pt x="2" y="2"/>
                </a:lnTo>
                <a:lnTo>
                  <a:pt x="6" y="0"/>
                </a:lnTo>
                <a:lnTo>
                  <a:pt x="20" y="6"/>
                </a:lnTo>
                <a:lnTo>
                  <a:pt x="26" y="10"/>
                </a:lnTo>
                <a:lnTo>
                  <a:pt x="30" y="12"/>
                </a:lnTo>
                <a:lnTo>
                  <a:pt x="30" y="16"/>
                </a:lnTo>
                <a:lnTo>
                  <a:pt x="30" y="20"/>
                </a:lnTo>
                <a:lnTo>
                  <a:pt x="30" y="22"/>
                </a:lnTo>
                <a:lnTo>
                  <a:pt x="32" y="24"/>
                </a:lnTo>
                <a:lnTo>
                  <a:pt x="36" y="26"/>
                </a:lnTo>
                <a:lnTo>
                  <a:pt x="40" y="26"/>
                </a:lnTo>
                <a:lnTo>
                  <a:pt x="48" y="26"/>
                </a:lnTo>
                <a:lnTo>
                  <a:pt x="74" y="26"/>
                </a:lnTo>
                <a:lnTo>
                  <a:pt x="74" y="32"/>
                </a:lnTo>
                <a:lnTo>
                  <a:pt x="56" y="52"/>
                </a:lnTo>
                <a:lnTo>
                  <a:pt x="60" y="60"/>
                </a:lnTo>
                <a:lnTo>
                  <a:pt x="64" y="64"/>
                </a:lnTo>
                <a:lnTo>
                  <a:pt x="66" y="66"/>
                </a:lnTo>
                <a:lnTo>
                  <a:pt x="70" y="64"/>
                </a:lnTo>
                <a:lnTo>
                  <a:pt x="72" y="60"/>
                </a:lnTo>
                <a:lnTo>
                  <a:pt x="72" y="54"/>
                </a:lnTo>
                <a:lnTo>
                  <a:pt x="74" y="52"/>
                </a:lnTo>
                <a:lnTo>
                  <a:pt x="78" y="60"/>
                </a:lnTo>
                <a:lnTo>
                  <a:pt x="82" y="70"/>
                </a:lnTo>
                <a:lnTo>
                  <a:pt x="84" y="80"/>
                </a:lnTo>
                <a:lnTo>
                  <a:pt x="88" y="86"/>
                </a:lnTo>
                <a:lnTo>
                  <a:pt x="94" y="84"/>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21" name="Freeform 68"/>
          <p:cNvSpPr>
            <a:spLocks/>
          </p:cNvSpPr>
          <p:nvPr/>
        </p:nvSpPr>
        <p:spPr bwMode="auto">
          <a:xfrm>
            <a:off x="6127750" y="2903538"/>
            <a:ext cx="225425" cy="120650"/>
          </a:xfrm>
          <a:custGeom>
            <a:avLst/>
            <a:gdLst>
              <a:gd name="T0" fmla="*/ 215900 w 142"/>
              <a:gd name="T1" fmla="*/ 79375 h 76"/>
              <a:gd name="T2" fmla="*/ 187325 w 142"/>
              <a:gd name="T3" fmla="*/ 79375 h 76"/>
              <a:gd name="T4" fmla="*/ 174625 w 142"/>
              <a:gd name="T5" fmla="*/ 76200 h 76"/>
              <a:gd name="T6" fmla="*/ 165100 w 142"/>
              <a:gd name="T7" fmla="*/ 66675 h 76"/>
              <a:gd name="T8" fmla="*/ 161925 w 142"/>
              <a:gd name="T9" fmla="*/ 66675 h 76"/>
              <a:gd name="T10" fmla="*/ 158750 w 142"/>
              <a:gd name="T11" fmla="*/ 69850 h 76"/>
              <a:gd name="T12" fmla="*/ 152400 w 142"/>
              <a:gd name="T13" fmla="*/ 66675 h 76"/>
              <a:gd name="T14" fmla="*/ 142875 w 142"/>
              <a:gd name="T15" fmla="*/ 63500 h 76"/>
              <a:gd name="T16" fmla="*/ 136525 w 142"/>
              <a:gd name="T17" fmla="*/ 60325 h 76"/>
              <a:gd name="T18" fmla="*/ 130175 w 142"/>
              <a:gd name="T19" fmla="*/ 53975 h 76"/>
              <a:gd name="T20" fmla="*/ 123825 w 142"/>
              <a:gd name="T21" fmla="*/ 50800 h 76"/>
              <a:gd name="T22" fmla="*/ 104775 w 142"/>
              <a:gd name="T23" fmla="*/ 44450 h 76"/>
              <a:gd name="T24" fmla="*/ 88900 w 142"/>
              <a:gd name="T25" fmla="*/ 38100 h 76"/>
              <a:gd name="T26" fmla="*/ 73025 w 142"/>
              <a:gd name="T27" fmla="*/ 28575 h 76"/>
              <a:gd name="T28" fmla="*/ 57150 w 142"/>
              <a:gd name="T29" fmla="*/ 12700 h 76"/>
              <a:gd name="T30" fmla="*/ 38100 w 142"/>
              <a:gd name="T31" fmla="*/ 0 h 76"/>
              <a:gd name="T32" fmla="*/ 31750 w 142"/>
              <a:gd name="T33" fmla="*/ 0 h 76"/>
              <a:gd name="T34" fmla="*/ 28575 w 142"/>
              <a:gd name="T35" fmla="*/ 3175 h 76"/>
              <a:gd name="T36" fmla="*/ 25400 w 142"/>
              <a:gd name="T37" fmla="*/ 6350 h 76"/>
              <a:gd name="T38" fmla="*/ 19050 w 142"/>
              <a:gd name="T39" fmla="*/ 6350 h 76"/>
              <a:gd name="T40" fmla="*/ 9525 w 142"/>
              <a:gd name="T41" fmla="*/ 6350 h 76"/>
              <a:gd name="T42" fmla="*/ 3175 w 142"/>
              <a:gd name="T43" fmla="*/ 19050 h 76"/>
              <a:gd name="T44" fmla="*/ 0 w 142"/>
              <a:gd name="T45" fmla="*/ 38100 h 76"/>
              <a:gd name="T46" fmla="*/ 3175 w 142"/>
              <a:gd name="T47" fmla="*/ 44450 h 76"/>
              <a:gd name="T48" fmla="*/ 6350 w 142"/>
              <a:gd name="T49" fmla="*/ 47625 h 76"/>
              <a:gd name="T50" fmla="*/ 15875 w 142"/>
              <a:gd name="T51" fmla="*/ 53975 h 76"/>
              <a:gd name="T52" fmla="*/ 53975 w 142"/>
              <a:gd name="T53" fmla="*/ 73025 h 76"/>
              <a:gd name="T54" fmla="*/ 73025 w 142"/>
              <a:gd name="T55" fmla="*/ 85725 h 76"/>
              <a:gd name="T56" fmla="*/ 92075 w 142"/>
              <a:gd name="T57" fmla="*/ 92075 h 76"/>
              <a:gd name="T58" fmla="*/ 107950 w 142"/>
              <a:gd name="T59" fmla="*/ 85725 h 76"/>
              <a:gd name="T60" fmla="*/ 114300 w 142"/>
              <a:gd name="T61" fmla="*/ 88900 h 76"/>
              <a:gd name="T62" fmla="*/ 120650 w 142"/>
              <a:gd name="T63" fmla="*/ 88900 h 76"/>
              <a:gd name="T64" fmla="*/ 133350 w 142"/>
              <a:gd name="T65" fmla="*/ 98425 h 76"/>
              <a:gd name="T66" fmla="*/ 139700 w 142"/>
              <a:gd name="T67" fmla="*/ 107950 h 76"/>
              <a:gd name="T68" fmla="*/ 165100 w 142"/>
              <a:gd name="T69" fmla="*/ 114300 h 76"/>
              <a:gd name="T70" fmla="*/ 190500 w 142"/>
              <a:gd name="T71" fmla="*/ 120650 h 76"/>
              <a:gd name="T72" fmla="*/ 206375 w 142"/>
              <a:gd name="T73" fmla="*/ 120650 h 76"/>
              <a:gd name="T74" fmla="*/ 219075 w 142"/>
              <a:gd name="T75" fmla="*/ 120650 h 76"/>
              <a:gd name="T76" fmla="*/ 222250 w 142"/>
              <a:gd name="T77" fmla="*/ 117475 h 76"/>
              <a:gd name="T78" fmla="*/ 225425 w 142"/>
              <a:gd name="T79" fmla="*/ 111125 h 76"/>
              <a:gd name="T80" fmla="*/ 222250 w 142"/>
              <a:gd name="T81" fmla="*/ 104775 h 76"/>
              <a:gd name="T82" fmla="*/ 219075 w 142"/>
              <a:gd name="T83" fmla="*/ 98425 h 76"/>
              <a:gd name="T84" fmla="*/ 215900 w 142"/>
              <a:gd name="T85" fmla="*/ 92075 h 76"/>
              <a:gd name="T86" fmla="*/ 215900 w 142"/>
              <a:gd name="T87" fmla="*/ 82550 h 76"/>
              <a:gd name="T88" fmla="*/ 215900 w 142"/>
              <a:gd name="T89" fmla="*/ 79375 h 7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2" h="76">
                <a:moveTo>
                  <a:pt x="136" y="50"/>
                </a:moveTo>
                <a:lnTo>
                  <a:pt x="118" y="50"/>
                </a:lnTo>
                <a:lnTo>
                  <a:pt x="110" y="48"/>
                </a:lnTo>
                <a:lnTo>
                  <a:pt x="104" y="42"/>
                </a:lnTo>
                <a:lnTo>
                  <a:pt x="102" y="42"/>
                </a:lnTo>
                <a:lnTo>
                  <a:pt x="100" y="44"/>
                </a:lnTo>
                <a:lnTo>
                  <a:pt x="96" y="42"/>
                </a:lnTo>
                <a:lnTo>
                  <a:pt x="90" y="40"/>
                </a:lnTo>
                <a:lnTo>
                  <a:pt x="86" y="38"/>
                </a:lnTo>
                <a:lnTo>
                  <a:pt x="82" y="34"/>
                </a:lnTo>
                <a:lnTo>
                  <a:pt x="78" y="32"/>
                </a:lnTo>
                <a:lnTo>
                  <a:pt x="66" y="28"/>
                </a:lnTo>
                <a:lnTo>
                  <a:pt x="56" y="24"/>
                </a:lnTo>
                <a:lnTo>
                  <a:pt x="46" y="18"/>
                </a:lnTo>
                <a:lnTo>
                  <a:pt x="36" y="8"/>
                </a:lnTo>
                <a:lnTo>
                  <a:pt x="24" y="0"/>
                </a:lnTo>
                <a:lnTo>
                  <a:pt x="20" y="0"/>
                </a:lnTo>
                <a:lnTo>
                  <a:pt x="18" y="2"/>
                </a:lnTo>
                <a:lnTo>
                  <a:pt x="16" y="4"/>
                </a:lnTo>
                <a:lnTo>
                  <a:pt x="12" y="4"/>
                </a:lnTo>
                <a:lnTo>
                  <a:pt x="6" y="4"/>
                </a:lnTo>
                <a:lnTo>
                  <a:pt x="2" y="12"/>
                </a:lnTo>
                <a:lnTo>
                  <a:pt x="0" y="24"/>
                </a:lnTo>
                <a:lnTo>
                  <a:pt x="2" y="28"/>
                </a:lnTo>
                <a:lnTo>
                  <a:pt x="4" y="30"/>
                </a:lnTo>
                <a:lnTo>
                  <a:pt x="10" y="34"/>
                </a:lnTo>
                <a:lnTo>
                  <a:pt x="34" y="46"/>
                </a:lnTo>
                <a:lnTo>
                  <a:pt x="46" y="54"/>
                </a:lnTo>
                <a:lnTo>
                  <a:pt x="58" y="58"/>
                </a:lnTo>
                <a:lnTo>
                  <a:pt x="68" y="54"/>
                </a:lnTo>
                <a:lnTo>
                  <a:pt x="72" y="56"/>
                </a:lnTo>
                <a:lnTo>
                  <a:pt x="76" y="56"/>
                </a:lnTo>
                <a:lnTo>
                  <a:pt x="84" y="62"/>
                </a:lnTo>
                <a:lnTo>
                  <a:pt x="88" y="68"/>
                </a:lnTo>
                <a:lnTo>
                  <a:pt x="104" y="72"/>
                </a:lnTo>
                <a:lnTo>
                  <a:pt x="120" y="76"/>
                </a:lnTo>
                <a:lnTo>
                  <a:pt x="130" y="76"/>
                </a:lnTo>
                <a:lnTo>
                  <a:pt x="138" y="76"/>
                </a:lnTo>
                <a:lnTo>
                  <a:pt x="140" y="74"/>
                </a:lnTo>
                <a:lnTo>
                  <a:pt x="142" y="70"/>
                </a:lnTo>
                <a:lnTo>
                  <a:pt x="140" y="66"/>
                </a:lnTo>
                <a:lnTo>
                  <a:pt x="138" y="62"/>
                </a:lnTo>
                <a:lnTo>
                  <a:pt x="136" y="58"/>
                </a:lnTo>
                <a:lnTo>
                  <a:pt x="136" y="52"/>
                </a:lnTo>
                <a:lnTo>
                  <a:pt x="136" y="5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22" name="Freeform 69"/>
          <p:cNvSpPr>
            <a:spLocks/>
          </p:cNvSpPr>
          <p:nvPr/>
        </p:nvSpPr>
        <p:spPr bwMode="auto">
          <a:xfrm>
            <a:off x="5584825" y="2643188"/>
            <a:ext cx="339725" cy="288925"/>
          </a:xfrm>
          <a:custGeom>
            <a:avLst/>
            <a:gdLst>
              <a:gd name="T0" fmla="*/ 295275 w 214"/>
              <a:gd name="T1" fmla="*/ 44450 h 182"/>
              <a:gd name="T2" fmla="*/ 273050 w 214"/>
              <a:gd name="T3" fmla="*/ 47625 h 182"/>
              <a:gd name="T4" fmla="*/ 260350 w 214"/>
              <a:gd name="T5" fmla="*/ 44450 h 182"/>
              <a:gd name="T6" fmla="*/ 244475 w 214"/>
              <a:gd name="T7" fmla="*/ 15875 h 182"/>
              <a:gd name="T8" fmla="*/ 231775 w 214"/>
              <a:gd name="T9" fmla="*/ 6350 h 182"/>
              <a:gd name="T10" fmla="*/ 209550 w 214"/>
              <a:gd name="T11" fmla="*/ 28575 h 182"/>
              <a:gd name="T12" fmla="*/ 184150 w 214"/>
              <a:gd name="T13" fmla="*/ 47625 h 182"/>
              <a:gd name="T14" fmla="*/ 127000 w 214"/>
              <a:gd name="T15" fmla="*/ 47625 h 182"/>
              <a:gd name="T16" fmla="*/ 79375 w 214"/>
              <a:gd name="T17" fmla="*/ 73025 h 182"/>
              <a:gd name="T18" fmla="*/ 60325 w 214"/>
              <a:gd name="T19" fmla="*/ 92075 h 182"/>
              <a:gd name="T20" fmla="*/ 41275 w 214"/>
              <a:gd name="T21" fmla="*/ 101600 h 182"/>
              <a:gd name="T22" fmla="*/ 22225 w 214"/>
              <a:gd name="T23" fmla="*/ 98425 h 182"/>
              <a:gd name="T24" fmla="*/ 6350 w 214"/>
              <a:gd name="T25" fmla="*/ 101600 h 182"/>
              <a:gd name="T26" fmla="*/ 6350 w 214"/>
              <a:gd name="T27" fmla="*/ 98425 h 182"/>
              <a:gd name="T28" fmla="*/ 0 w 214"/>
              <a:gd name="T29" fmla="*/ 146050 h 182"/>
              <a:gd name="T30" fmla="*/ 6350 w 214"/>
              <a:gd name="T31" fmla="*/ 177800 h 182"/>
              <a:gd name="T32" fmla="*/ 15875 w 214"/>
              <a:gd name="T33" fmla="*/ 209550 h 182"/>
              <a:gd name="T34" fmla="*/ 31750 w 214"/>
              <a:gd name="T35" fmla="*/ 222250 h 182"/>
              <a:gd name="T36" fmla="*/ 44450 w 214"/>
              <a:gd name="T37" fmla="*/ 231775 h 182"/>
              <a:gd name="T38" fmla="*/ 31750 w 214"/>
              <a:gd name="T39" fmla="*/ 250825 h 182"/>
              <a:gd name="T40" fmla="*/ 22225 w 214"/>
              <a:gd name="T41" fmla="*/ 266700 h 182"/>
              <a:gd name="T42" fmla="*/ 22225 w 214"/>
              <a:gd name="T43" fmla="*/ 276225 h 182"/>
              <a:gd name="T44" fmla="*/ 47625 w 214"/>
              <a:gd name="T45" fmla="*/ 282575 h 182"/>
              <a:gd name="T46" fmla="*/ 85725 w 214"/>
              <a:gd name="T47" fmla="*/ 288925 h 182"/>
              <a:gd name="T48" fmla="*/ 120650 w 214"/>
              <a:gd name="T49" fmla="*/ 288925 h 182"/>
              <a:gd name="T50" fmla="*/ 165100 w 214"/>
              <a:gd name="T51" fmla="*/ 276225 h 182"/>
              <a:gd name="T52" fmla="*/ 171450 w 214"/>
              <a:gd name="T53" fmla="*/ 266700 h 182"/>
              <a:gd name="T54" fmla="*/ 165100 w 214"/>
              <a:gd name="T55" fmla="*/ 250825 h 182"/>
              <a:gd name="T56" fmla="*/ 174625 w 214"/>
              <a:gd name="T57" fmla="*/ 238125 h 182"/>
              <a:gd name="T58" fmla="*/ 190500 w 214"/>
              <a:gd name="T59" fmla="*/ 234950 h 182"/>
              <a:gd name="T60" fmla="*/ 196850 w 214"/>
              <a:gd name="T61" fmla="*/ 228600 h 182"/>
              <a:gd name="T62" fmla="*/ 206375 w 214"/>
              <a:gd name="T63" fmla="*/ 215900 h 182"/>
              <a:gd name="T64" fmla="*/ 222250 w 214"/>
              <a:gd name="T65" fmla="*/ 215900 h 182"/>
              <a:gd name="T66" fmla="*/ 238125 w 214"/>
              <a:gd name="T67" fmla="*/ 212725 h 182"/>
              <a:gd name="T68" fmla="*/ 234950 w 214"/>
              <a:gd name="T69" fmla="*/ 203200 h 182"/>
              <a:gd name="T70" fmla="*/ 238125 w 214"/>
              <a:gd name="T71" fmla="*/ 190500 h 182"/>
              <a:gd name="T72" fmla="*/ 254000 w 214"/>
              <a:gd name="T73" fmla="*/ 171450 h 182"/>
              <a:gd name="T74" fmla="*/ 254000 w 214"/>
              <a:gd name="T75" fmla="*/ 161925 h 182"/>
              <a:gd name="T76" fmla="*/ 260350 w 214"/>
              <a:gd name="T77" fmla="*/ 142875 h 182"/>
              <a:gd name="T78" fmla="*/ 276225 w 214"/>
              <a:gd name="T79" fmla="*/ 120650 h 182"/>
              <a:gd name="T80" fmla="*/ 276225 w 214"/>
              <a:gd name="T81" fmla="*/ 101600 h 182"/>
              <a:gd name="T82" fmla="*/ 266700 w 214"/>
              <a:gd name="T83" fmla="*/ 85725 h 182"/>
              <a:gd name="T84" fmla="*/ 266700 w 214"/>
              <a:gd name="T85" fmla="*/ 73025 h 182"/>
              <a:gd name="T86" fmla="*/ 279400 w 214"/>
              <a:gd name="T87" fmla="*/ 63500 h 182"/>
              <a:gd name="T88" fmla="*/ 307975 w 214"/>
              <a:gd name="T89" fmla="*/ 57150 h 182"/>
              <a:gd name="T90" fmla="*/ 339725 w 214"/>
              <a:gd name="T91" fmla="*/ 53975 h 182"/>
              <a:gd name="T92" fmla="*/ 327025 w 214"/>
              <a:gd name="T93" fmla="*/ 44450 h 1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214" h="182">
                <a:moveTo>
                  <a:pt x="198" y="24"/>
                </a:moveTo>
                <a:lnTo>
                  <a:pt x="186" y="28"/>
                </a:lnTo>
                <a:lnTo>
                  <a:pt x="180" y="30"/>
                </a:lnTo>
                <a:lnTo>
                  <a:pt x="172" y="30"/>
                </a:lnTo>
                <a:lnTo>
                  <a:pt x="168" y="30"/>
                </a:lnTo>
                <a:lnTo>
                  <a:pt x="164" y="28"/>
                </a:lnTo>
                <a:lnTo>
                  <a:pt x="158" y="20"/>
                </a:lnTo>
                <a:lnTo>
                  <a:pt x="154" y="10"/>
                </a:lnTo>
                <a:lnTo>
                  <a:pt x="152" y="0"/>
                </a:lnTo>
                <a:lnTo>
                  <a:pt x="146" y="4"/>
                </a:lnTo>
                <a:lnTo>
                  <a:pt x="140" y="8"/>
                </a:lnTo>
                <a:lnTo>
                  <a:pt x="132" y="18"/>
                </a:lnTo>
                <a:lnTo>
                  <a:pt x="122" y="26"/>
                </a:lnTo>
                <a:lnTo>
                  <a:pt x="116" y="30"/>
                </a:lnTo>
                <a:lnTo>
                  <a:pt x="110" y="30"/>
                </a:lnTo>
                <a:lnTo>
                  <a:pt x="80" y="30"/>
                </a:lnTo>
                <a:lnTo>
                  <a:pt x="64" y="22"/>
                </a:lnTo>
                <a:lnTo>
                  <a:pt x="50" y="46"/>
                </a:lnTo>
                <a:lnTo>
                  <a:pt x="44" y="54"/>
                </a:lnTo>
                <a:lnTo>
                  <a:pt x="38" y="58"/>
                </a:lnTo>
                <a:lnTo>
                  <a:pt x="32" y="62"/>
                </a:lnTo>
                <a:lnTo>
                  <a:pt x="26" y="64"/>
                </a:lnTo>
                <a:lnTo>
                  <a:pt x="18" y="62"/>
                </a:lnTo>
                <a:lnTo>
                  <a:pt x="14" y="62"/>
                </a:lnTo>
                <a:lnTo>
                  <a:pt x="10" y="60"/>
                </a:lnTo>
                <a:lnTo>
                  <a:pt x="4" y="64"/>
                </a:lnTo>
                <a:lnTo>
                  <a:pt x="4" y="54"/>
                </a:lnTo>
                <a:lnTo>
                  <a:pt x="4" y="62"/>
                </a:lnTo>
                <a:lnTo>
                  <a:pt x="0" y="78"/>
                </a:lnTo>
                <a:lnTo>
                  <a:pt x="0" y="92"/>
                </a:lnTo>
                <a:lnTo>
                  <a:pt x="0" y="100"/>
                </a:lnTo>
                <a:lnTo>
                  <a:pt x="4" y="112"/>
                </a:lnTo>
                <a:lnTo>
                  <a:pt x="8" y="126"/>
                </a:lnTo>
                <a:lnTo>
                  <a:pt x="10" y="132"/>
                </a:lnTo>
                <a:lnTo>
                  <a:pt x="14" y="136"/>
                </a:lnTo>
                <a:lnTo>
                  <a:pt x="20" y="140"/>
                </a:lnTo>
                <a:lnTo>
                  <a:pt x="28" y="142"/>
                </a:lnTo>
                <a:lnTo>
                  <a:pt x="28" y="146"/>
                </a:lnTo>
                <a:lnTo>
                  <a:pt x="26" y="150"/>
                </a:lnTo>
                <a:lnTo>
                  <a:pt x="20" y="158"/>
                </a:lnTo>
                <a:lnTo>
                  <a:pt x="16" y="164"/>
                </a:lnTo>
                <a:lnTo>
                  <a:pt x="14" y="168"/>
                </a:lnTo>
                <a:lnTo>
                  <a:pt x="12" y="172"/>
                </a:lnTo>
                <a:lnTo>
                  <a:pt x="14" y="174"/>
                </a:lnTo>
                <a:lnTo>
                  <a:pt x="18" y="176"/>
                </a:lnTo>
                <a:lnTo>
                  <a:pt x="30" y="178"/>
                </a:lnTo>
                <a:lnTo>
                  <a:pt x="42" y="180"/>
                </a:lnTo>
                <a:lnTo>
                  <a:pt x="54" y="182"/>
                </a:lnTo>
                <a:lnTo>
                  <a:pt x="64" y="182"/>
                </a:lnTo>
                <a:lnTo>
                  <a:pt x="76" y="182"/>
                </a:lnTo>
                <a:lnTo>
                  <a:pt x="90" y="178"/>
                </a:lnTo>
                <a:lnTo>
                  <a:pt x="104" y="174"/>
                </a:lnTo>
                <a:lnTo>
                  <a:pt x="108" y="170"/>
                </a:lnTo>
                <a:lnTo>
                  <a:pt x="108" y="168"/>
                </a:lnTo>
                <a:lnTo>
                  <a:pt x="106" y="162"/>
                </a:lnTo>
                <a:lnTo>
                  <a:pt x="104" y="158"/>
                </a:lnTo>
                <a:lnTo>
                  <a:pt x="106" y="154"/>
                </a:lnTo>
                <a:lnTo>
                  <a:pt x="110" y="150"/>
                </a:lnTo>
                <a:lnTo>
                  <a:pt x="114" y="148"/>
                </a:lnTo>
                <a:lnTo>
                  <a:pt x="120" y="148"/>
                </a:lnTo>
                <a:lnTo>
                  <a:pt x="122" y="146"/>
                </a:lnTo>
                <a:lnTo>
                  <a:pt x="124" y="144"/>
                </a:lnTo>
                <a:lnTo>
                  <a:pt x="128" y="140"/>
                </a:lnTo>
                <a:lnTo>
                  <a:pt x="130" y="136"/>
                </a:lnTo>
                <a:lnTo>
                  <a:pt x="132" y="136"/>
                </a:lnTo>
                <a:lnTo>
                  <a:pt x="140" y="136"/>
                </a:lnTo>
                <a:lnTo>
                  <a:pt x="146" y="136"/>
                </a:lnTo>
                <a:lnTo>
                  <a:pt x="150" y="134"/>
                </a:lnTo>
                <a:lnTo>
                  <a:pt x="152" y="130"/>
                </a:lnTo>
                <a:lnTo>
                  <a:pt x="148" y="128"/>
                </a:lnTo>
                <a:lnTo>
                  <a:pt x="148" y="124"/>
                </a:lnTo>
                <a:lnTo>
                  <a:pt x="150" y="120"/>
                </a:lnTo>
                <a:lnTo>
                  <a:pt x="152" y="114"/>
                </a:lnTo>
                <a:lnTo>
                  <a:pt x="160" y="108"/>
                </a:lnTo>
                <a:lnTo>
                  <a:pt x="160" y="106"/>
                </a:lnTo>
                <a:lnTo>
                  <a:pt x="160" y="102"/>
                </a:lnTo>
                <a:lnTo>
                  <a:pt x="160" y="98"/>
                </a:lnTo>
                <a:lnTo>
                  <a:pt x="164" y="90"/>
                </a:lnTo>
                <a:lnTo>
                  <a:pt x="168" y="84"/>
                </a:lnTo>
                <a:lnTo>
                  <a:pt x="174" y="76"/>
                </a:lnTo>
                <a:lnTo>
                  <a:pt x="176" y="70"/>
                </a:lnTo>
                <a:lnTo>
                  <a:pt x="174" y="64"/>
                </a:lnTo>
                <a:lnTo>
                  <a:pt x="170" y="58"/>
                </a:lnTo>
                <a:lnTo>
                  <a:pt x="168" y="54"/>
                </a:lnTo>
                <a:lnTo>
                  <a:pt x="166" y="50"/>
                </a:lnTo>
                <a:lnTo>
                  <a:pt x="168" y="46"/>
                </a:lnTo>
                <a:lnTo>
                  <a:pt x="170" y="42"/>
                </a:lnTo>
                <a:lnTo>
                  <a:pt x="176" y="40"/>
                </a:lnTo>
                <a:lnTo>
                  <a:pt x="182" y="38"/>
                </a:lnTo>
                <a:lnTo>
                  <a:pt x="194" y="36"/>
                </a:lnTo>
                <a:lnTo>
                  <a:pt x="204" y="36"/>
                </a:lnTo>
                <a:lnTo>
                  <a:pt x="214" y="34"/>
                </a:lnTo>
                <a:lnTo>
                  <a:pt x="214" y="32"/>
                </a:lnTo>
                <a:lnTo>
                  <a:pt x="206" y="28"/>
                </a:lnTo>
                <a:lnTo>
                  <a:pt x="198" y="24"/>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23" name="Freeform 71"/>
          <p:cNvSpPr>
            <a:spLocks/>
          </p:cNvSpPr>
          <p:nvPr/>
        </p:nvSpPr>
        <p:spPr bwMode="auto">
          <a:xfrm>
            <a:off x="4933950" y="2687638"/>
            <a:ext cx="161925" cy="152400"/>
          </a:xfrm>
          <a:custGeom>
            <a:avLst/>
            <a:gdLst>
              <a:gd name="T0" fmla="*/ 0 w 102"/>
              <a:gd name="T1" fmla="*/ 139700 h 96"/>
              <a:gd name="T2" fmla="*/ 15875 w 102"/>
              <a:gd name="T3" fmla="*/ 146050 h 96"/>
              <a:gd name="T4" fmla="*/ 25400 w 102"/>
              <a:gd name="T5" fmla="*/ 152400 h 96"/>
              <a:gd name="T6" fmla="*/ 31750 w 102"/>
              <a:gd name="T7" fmla="*/ 152400 h 96"/>
              <a:gd name="T8" fmla="*/ 34925 w 102"/>
              <a:gd name="T9" fmla="*/ 152400 h 96"/>
              <a:gd name="T10" fmla="*/ 136525 w 102"/>
              <a:gd name="T11" fmla="*/ 92075 h 96"/>
              <a:gd name="T12" fmla="*/ 136525 w 102"/>
              <a:gd name="T13" fmla="*/ 79375 h 96"/>
              <a:gd name="T14" fmla="*/ 136525 w 102"/>
              <a:gd name="T15" fmla="*/ 69850 h 96"/>
              <a:gd name="T16" fmla="*/ 139700 w 102"/>
              <a:gd name="T17" fmla="*/ 60325 h 96"/>
              <a:gd name="T18" fmla="*/ 142875 w 102"/>
              <a:gd name="T19" fmla="*/ 47625 h 96"/>
              <a:gd name="T20" fmla="*/ 139700 w 102"/>
              <a:gd name="T21" fmla="*/ 44450 h 96"/>
              <a:gd name="T22" fmla="*/ 136525 w 102"/>
              <a:gd name="T23" fmla="*/ 38100 h 96"/>
              <a:gd name="T24" fmla="*/ 139700 w 102"/>
              <a:gd name="T25" fmla="*/ 28575 h 96"/>
              <a:gd name="T26" fmla="*/ 142875 w 102"/>
              <a:gd name="T27" fmla="*/ 25400 h 96"/>
              <a:gd name="T28" fmla="*/ 149225 w 102"/>
              <a:gd name="T29" fmla="*/ 25400 h 96"/>
              <a:gd name="T30" fmla="*/ 161925 w 102"/>
              <a:gd name="T31" fmla="*/ 9525 h 96"/>
              <a:gd name="T32" fmla="*/ 161925 w 102"/>
              <a:gd name="T33" fmla="*/ 0 h 96"/>
              <a:gd name="T34" fmla="*/ 146050 w 102"/>
              <a:gd name="T35" fmla="*/ 6350 h 96"/>
              <a:gd name="T36" fmla="*/ 127000 w 102"/>
              <a:gd name="T37" fmla="*/ 9525 h 96"/>
              <a:gd name="T38" fmla="*/ 117475 w 102"/>
              <a:gd name="T39" fmla="*/ 6350 h 96"/>
              <a:gd name="T40" fmla="*/ 111125 w 102"/>
              <a:gd name="T41" fmla="*/ 6350 h 96"/>
              <a:gd name="T42" fmla="*/ 104775 w 102"/>
              <a:gd name="T43" fmla="*/ 9525 h 96"/>
              <a:gd name="T44" fmla="*/ 95250 w 102"/>
              <a:gd name="T45" fmla="*/ 15875 h 96"/>
              <a:gd name="T46" fmla="*/ 88900 w 102"/>
              <a:gd name="T47" fmla="*/ 19050 h 96"/>
              <a:gd name="T48" fmla="*/ 79375 w 102"/>
              <a:gd name="T49" fmla="*/ 19050 h 96"/>
              <a:gd name="T50" fmla="*/ 69850 w 102"/>
              <a:gd name="T51" fmla="*/ 15875 h 96"/>
              <a:gd name="T52" fmla="*/ 60325 w 102"/>
              <a:gd name="T53" fmla="*/ 12700 h 96"/>
              <a:gd name="T54" fmla="*/ 50800 w 102"/>
              <a:gd name="T55" fmla="*/ 15875 h 96"/>
              <a:gd name="T56" fmla="*/ 41275 w 102"/>
              <a:gd name="T57" fmla="*/ 19050 h 96"/>
              <a:gd name="T58" fmla="*/ 28575 w 102"/>
              <a:gd name="T59" fmla="*/ 15875 h 96"/>
              <a:gd name="T60" fmla="*/ 22225 w 102"/>
              <a:gd name="T61" fmla="*/ 15875 h 96"/>
              <a:gd name="T62" fmla="*/ 19050 w 102"/>
              <a:gd name="T63" fmla="*/ 9525 h 96"/>
              <a:gd name="T64" fmla="*/ 12700 w 102"/>
              <a:gd name="T65" fmla="*/ 9525 h 96"/>
              <a:gd name="T66" fmla="*/ 12700 w 102"/>
              <a:gd name="T67" fmla="*/ 38100 h 96"/>
              <a:gd name="T68" fmla="*/ 3175 w 102"/>
              <a:gd name="T69" fmla="*/ 41275 h 96"/>
              <a:gd name="T70" fmla="*/ 6350 w 102"/>
              <a:gd name="T71" fmla="*/ 50800 h 96"/>
              <a:gd name="T72" fmla="*/ 3175 w 102"/>
              <a:gd name="T73" fmla="*/ 79375 h 96"/>
              <a:gd name="T74" fmla="*/ 22225 w 102"/>
              <a:gd name="T75" fmla="*/ 85725 h 96"/>
              <a:gd name="T76" fmla="*/ 15875 w 102"/>
              <a:gd name="T77" fmla="*/ 101600 h 96"/>
              <a:gd name="T78" fmla="*/ 9525 w 102"/>
              <a:gd name="T79" fmla="*/ 104775 h 96"/>
              <a:gd name="T80" fmla="*/ 3175 w 102"/>
              <a:gd name="T81" fmla="*/ 104775 h 96"/>
              <a:gd name="T82" fmla="*/ 6350 w 102"/>
              <a:gd name="T83" fmla="*/ 111125 h 96"/>
              <a:gd name="T84" fmla="*/ 9525 w 102"/>
              <a:gd name="T85" fmla="*/ 114300 h 96"/>
              <a:gd name="T86" fmla="*/ 6350 w 102"/>
              <a:gd name="T87" fmla="*/ 123825 h 96"/>
              <a:gd name="T88" fmla="*/ 0 w 102"/>
              <a:gd name="T89" fmla="*/ 130175 h 96"/>
              <a:gd name="T90" fmla="*/ 0 w 102"/>
              <a:gd name="T91" fmla="*/ 139700 h 9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02" h="96">
                <a:moveTo>
                  <a:pt x="0" y="88"/>
                </a:moveTo>
                <a:lnTo>
                  <a:pt x="10" y="92"/>
                </a:lnTo>
                <a:lnTo>
                  <a:pt x="16" y="96"/>
                </a:lnTo>
                <a:lnTo>
                  <a:pt x="20" y="96"/>
                </a:lnTo>
                <a:lnTo>
                  <a:pt x="22" y="96"/>
                </a:lnTo>
                <a:lnTo>
                  <a:pt x="86" y="58"/>
                </a:lnTo>
                <a:lnTo>
                  <a:pt x="86" y="50"/>
                </a:lnTo>
                <a:lnTo>
                  <a:pt x="86" y="44"/>
                </a:lnTo>
                <a:lnTo>
                  <a:pt x="88" y="38"/>
                </a:lnTo>
                <a:lnTo>
                  <a:pt x="90" y="30"/>
                </a:lnTo>
                <a:lnTo>
                  <a:pt x="88" y="28"/>
                </a:lnTo>
                <a:lnTo>
                  <a:pt x="86" y="24"/>
                </a:lnTo>
                <a:lnTo>
                  <a:pt x="88" y="18"/>
                </a:lnTo>
                <a:lnTo>
                  <a:pt x="90" y="16"/>
                </a:lnTo>
                <a:lnTo>
                  <a:pt x="94" y="16"/>
                </a:lnTo>
                <a:lnTo>
                  <a:pt x="102" y="6"/>
                </a:lnTo>
                <a:lnTo>
                  <a:pt x="102" y="0"/>
                </a:lnTo>
                <a:lnTo>
                  <a:pt x="92" y="4"/>
                </a:lnTo>
                <a:lnTo>
                  <a:pt x="80" y="6"/>
                </a:lnTo>
                <a:lnTo>
                  <a:pt x="74" y="4"/>
                </a:lnTo>
                <a:lnTo>
                  <a:pt x="70" y="4"/>
                </a:lnTo>
                <a:lnTo>
                  <a:pt x="66" y="6"/>
                </a:lnTo>
                <a:lnTo>
                  <a:pt x="60" y="10"/>
                </a:lnTo>
                <a:lnTo>
                  <a:pt x="56" y="12"/>
                </a:lnTo>
                <a:lnTo>
                  <a:pt x="50" y="12"/>
                </a:lnTo>
                <a:lnTo>
                  <a:pt x="44" y="10"/>
                </a:lnTo>
                <a:lnTo>
                  <a:pt x="38" y="8"/>
                </a:lnTo>
                <a:lnTo>
                  <a:pt x="32" y="10"/>
                </a:lnTo>
                <a:lnTo>
                  <a:pt x="26" y="12"/>
                </a:lnTo>
                <a:lnTo>
                  <a:pt x="18" y="10"/>
                </a:lnTo>
                <a:lnTo>
                  <a:pt x="14" y="10"/>
                </a:lnTo>
                <a:lnTo>
                  <a:pt x="12" y="6"/>
                </a:lnTo>
                <a:lnTo>
                  <a:pt x="8" y="6"/>
                </a:lnTo>
                <a:lnTo>
                  <a:pt x="8" y="24"/>
                </a:lnTo>
                <a:lnTo>
                  <a:pt x="2" y="26"/>
                </a:lnTo>
                <a:lnTo>
                  <a:pt x="4" y="32"/>
                </a:lnTo>
                <a:lnTo>
                  <a:pt x="2" y="50"/>
                </a:lnTo>
                <a:lnTo>
                  <a:pt x="14" y="54"/>
                </a:lnTo>
                <a:lnTo>
                  <a:pt x="10" y="64"/>
                </a:lnTo>
                <a:lnTo>
                  <a:pt x="6" y="66"/>
                </a:lnTo>
                <a:lnTo>
                  <a:pt x="2" y="66"/>
                </a:lnTo>
                <a:lnTo>
                  <a:pt x="4" y="70"/>
                </a:lnTo>
                <a:lnTo>
                  <a:pt x="6" y="72"/>
                </a:lnTo>
                <a:lnTo>
                  <a:pt x="4" y="78"/>
                </a:lnTo>
                <a:lnTo>
                  <a:pt x="0" y="82"/>
                </a:lnTo>
                <a:lnTo>
                  <a:pt x="0" y="88"/>
                </a:lnTo>
                <a:close/>
              </a:path>
            </a:pathLst>
          </a:custGeom>
          <a:pattFill prst="dkDnDiag">
            <a:fgClr>
              <a:schemeClr val="bg1">
                <a:lumMod val="85000"/>
              </a:schemeClr>
            </a:fgClr>
            <a:bgClr>
              <a:schemeClr val="bg1"/>
            </a:bgClr>
          </a:pattFill>
          <a:ln w="9525" cap="flat" cmpd="sng">
            <a:solidFill>
              <a:schemeClr val="bg1"/>
            </a:solidFill>
            <a:prstDash val="solid"/>
            <a:round/>
            <a:headEnd type="none" w="med" len="med"/>
            <a:tailEnd type="none" w="med" len="med"/>
          </a:ln>
          <a:effectLst/>
        </p:spPr>
        <p:txBody>
          <a:bodyPr wrap="none" anchor="ctr"/>
          <a:lstStyle/>
          <a:p>
            <a:pPr defTabSz="957824" fontAlgn="auto">
              <a:spcBef>
                <a:spcPts val="0"/>
              </a:spcBef>
              <a:spcAft>
                <a:spcPts val="0"/>
              </a:spcAft>
              <a:defRPr/>
            </a:pPr>
            <a:endParaRPr lang="en-GB" sz="1900">
              <a:solidFill>
                <a:srgbClr val="50534D"/>
              </a:solidFill>
              <a:latin typeface="Arial"/>
              <a:cs typeface="+mn-cs"/>
            </a:endParaRPr>
          </a:p>
        </p:txBody>
      </p:sp>
      <p:sp>
        <p:nvSpPr>
          <p:cNvPr id="324" name="Freeform 77"/>
          <p:cNvSpPr>
            <a:spLocks/>
          </p:cNvSpPr>
          <p:nvPr/>
        </p:nvSpPr>
        <p:spPr bwMode="auto">
          <a:xfrm>
            <a:off x="4481513" y="2046288"/>
            <a:ext cx="150812" cy="85725"/>
          </a:xfrm>
          <a:custGeom>
            <a:avLst/>
            <a:gdLst>
              <a:gd name="T0" fmla="*/ 119062 w 95"/>
              <a:gd name="T1" fmla="*/ 82550 h 54"/>
              <a:gd name="T2" fmla="*/ 128587 w 95"/>
              <a:gd name="T3" fmla="*/ 82550 h 54"/>
              <a:gd name="T4" fmla="*/ 138112 w 95"/>
              <a:gd name="T5" fmla="*/ 79375 h 54"/>
              <a:gd name="T6" fmla="*/ 147637 w 95"/>
              <a:gd name="T7" fmla="*/ 76200 h 54"/>
              <a:gd name="T8" fmla="*/ 150812 w 95"/>
              <a:gd name="T9" fmla="*/ 69850 h 54"/>
              <a:gd name="T10" fmla="*/ 150812 w 95"/>
              <a:gd name="T11" fmla="*/ 63500 h 54"/>
              <a:gd name="T12" fmla="*/ 147637 w 95"/>
              <a:gd name="T13" fmla="*/ 50800 h 54"/>
              <a:gd name="T14" fmla="*/ 144462 w 95"/>
              <a:gd name="T15" fmla="*/ 41275 h 54"/>
              <a:gd name="T16" fmla="*/ 138112 w 95"/>
              <a:gd name="T17" fmla="*/ 19050 h 54"/>
              <a:gd name="T18" fmla="*/ 131762 w 95"/>
              <a:gd name="T19" fmla="*/ 15875 h 54"/>
              <a:gd name="T20" fmla="*/ 125412 w 95"/>
              <a:gd name="T21" fmla="*/ 12700 h 54"/>
              <a:gd name="T22" fmla="*/ 119062 w 95"/>
              <a:gd name="T23" fmla="*/ 12700 h 54"/>
              <a:gd name="T24" fmla="*/ 115887 w 95"/>
              <a:gd name="T25" fmla="*/ 19050 h 54"/>
              <a:gd name="T26" fmla="*/ 112712 w 95"/>
              <a:gd name="T27" fmla="*/ 19050 h 54"/>
              <a:gd name="T28" fmla="*/ 106362 w 95"/>
              <a:gd name="T29" fmla="*/ 15875 h 54"/>
              <a:gd name="T30" fmla="*/ 103187 w 95"/>
              <a:gd name="T31" fmla="*/ 9525 h 54"/>
              <a:gd name="T32" fmla="*/ 96837 w 95"/>
              <a:gd name="T33" fmla="*/ 3175 h 54"/>
              <a:gd name="T34" fmla="*/ 90487 w 95"/>
              <a:gd name="T35" fmla="*/ 0 h 54"/>
              <a:gd name="T36" fmla="*/ 82550 w 95"/>
              <a:gd name="T37" fmla="*/ 0 h 54"/>
              <a:gd name="T38" fmla="*/ 69850 w 95"/>
              <a:gd name="T39" fmla="*/ 3175 h 54"/>
              <a:gd name="T40" fmla="*/ 73025 w 95"/>
              <a:gd name="T41" fmla="*/ 6350 h 54"/>
              <a:gd name="T42" fmla="*/ 76200 w 95"/>
              <a:gd name="T43" fmla="*/ 19050 h 54"/>
              <a:gd name="T44" fmla="*/ 73025 w 95"/>
              <a:gd name="T45" fmla="*/ 25400 h 54"/>
              <a:gd name="T46" fmla="*/ 73025 w 95"/>
              <a:gd name="T47" fmla="*/ 28575 h 54"/>
              <a:gd name="T48" fmla="*/ 66675 w 95"/>
              <a:gd name="T49" fmla="*/ 34925 h 54"/>
              <a:gd name="T50" fmla="*/ 57150 w 95"/>
              <a:gd name="T51" fmla="*/ 38100 h 54"/>
              <a:gd name="T52" fmla="*/ 53975 w 95"/>
              <a:gd name="T53" fmla="*/ 38100 h 54"/>
              <a:gd name="T54" fmla="*/ 47625 w 95"/>
              <a:gd name="T55" fmla="*/ 34925 h 54"/>
              <a:gd name="T56" fmla="*/ 41275 w 95"/>
              <a:gd name="T57" fmla="*/ 28575 h 54"/>
              <a:gd name="T58" fmla="*/ 31750 w 95"/>
              <a:gd name="T59" fmla="*/ 19050 h 54"/>
              <a:gd name="T60" fmla="*/ 28575 w 95"/>
              <a:gd name="T61" fmla="*/ 15875 h 54"/>
              <a:gd name="T62" fmla="*/ 22225 w 95"/>
              <a:gd name="T63" fmla="*/ 15875 h 54"/>
              <a:gd name="T64" fmla="*/ 15875 w 95"/>
              <a:gd name="T65" fmla="*/ 15875 h 54"/>
              <a:gd name="T66" fmla="*/ 12700 w 95"/>
              <a:gd name="T67" fmla="*/ 19050 h 54"/>
              <a:gd name="T68" fmla="*/ 6350 w 95"/>
              <a:gd name="T69" fmla="*/ 31750 h 54"/>
              <a:gd name="T70" fmla="*/ 3175 w 95"/>
              <a:gd name="T71" fmla="*/ 41275 h 54"/>
              <a:gd name="T72" fmla="*/ 0 w 95"/>
              <a:gd name="T73" fmla="*/ 50800 h 54"/>
              <a:gd name="T74" fmla="*/ 3175 w 95"/>
              <a:gd name="T75" fmla="*/ 63500 h 54"/>
              <a:gd name="T76" fmla="*/ 6350 w 95"/>
              <a:gd name="T77" fmla="*/ 60325 h 54"/>
              <a:gd name="T78" fmla="*/ 9525 w 95"/>
              <a:gd name="T79" fmla="*/ 57150 h 54"/>
              <a:gd name="T80" fmla="*/ 22225 w 95"/>
              <a:gd name="T81" fmla="*/ 57150 h 54"/>
              <a:gd name="T82" fmla="*/ 41275 w 95"/>
              <a:gd name="T83" fmla="*/ 57150 h 54"/>
              <a:gd name="T84" fmla="*/ 47625 w 95"/>
              <a:gd name="T85" fmla="*/ 60325 h 54"/>
              <a:gd name="T86" fmla="*/ 60325 w 95"/>
              <a:gd name="T87" fmla="*/ 63500 h 54"/>
              <a:gd name="T88" fmla="*/ 73025 w 95"/>
              <a:gd name="T89" fmla="*/ 60325 h 54"/>
              <a:gd name="T90" fmla="*/ 85725 w 95"/>
              <a:gd name="T91" fmla="*/ 53975 h 54"/>
              <a:gd name="T92" fmla="*/ 93662 w 95"/>
              <a:gd name="T93" fmla="*/ 63500 h 54"/>
              <a:gd name="T94" fmla="*/ 103187 w 95"/>
              <a:gd name="T95" fmla="*/ 66675 h 54"/>
              <a:gd name="T96" fmla="*/ 103187 w 95"/>
              <a:gd name="T97" fmla="*/ 73025 h 54"/>
              <a:gd name="T98" fmla="*/ 106362 w 95"/>
              <a:gd name="T99" fmla="*/ 79375 h 54"/>
              <a:gd name="T100" fmla="*/ 115887 w 95"/>
              <a:gd name="T101" fmla="*/ 85725 h 54"/>
              <a:gd name="T102" fmla="*/ 119062 w 95"/>
              <a:gd name="T103" fmla="*/ 82550 h 5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95" h="54">
                <a:moveTo>
                  <a:pt x="75" y="52"/>
                </a:moveTo>
                <a:lnTo>
                  <a:pt x="81" y="52"/>
                </a:lnTo>
                <a:lnTo>
                  <a:pt x="87" y="50"/>
                </a:lnTo>
                <a:lnTo>
                  <a:pt x="93" y="48"/>
                </a:lnTo>
                <a:lnTo>
                  <a:pt x="95" y="44"/>
                </a:lnTo>
                <a:lnTo>
                  <a:pt x="95" y="40"/>
                </a:lnTo>
                <a:lnTo>
                  <a:pt x="93" y="32"/>
                </a:lnTo>
                <a:lnTo>
                  <a:pt x="91" y="26"/>
                </a:lnTo>
                <a:lnTo>
                  <a:pt x="87" y="12"/>
                </a:lnTo>
                <a:lnTo>
                  <a:pt x="83" y="10"/>
                </a:lnTo>
                <a:lnTo>
                  <a:pt x="79" y="8"/>
                </a:lnTo>
                <a:lnTo>
                  <a:pt x="75" y="8"/>
                </a:lnTo>
                <a:lnTo>
                  <a:pt x="73" y="12"/>
                </a:lnTo>
                <a:lnTo>
                  <a:pt x="71" y="12"/>
                </a:lnTo>
                <a:lnTo>
                  <a:pt x="67" y="10"/>
                </a:lnTo>
                <a:lnTo>
                  <a:pt x="65" y="6"/>
                </a:lnTo>
                <a:lnTo>
                  <a:pt x="61" y="2"/>
                </a:lnTo>
                <a:lnTo>
                  <a:pt x="57" y="0"/>
                </a:lnTo>
                <a:lnTo>
                  <a:pt x="52" y="0"/>
                </a:lnTo>
                <a:lnTo>
                  <a:pt x="44" y="2"/>
                </a:lnTo>
                <a:lnTo>
                  <a:pt x="46" y="4"/>
                </a:lnTo>
                <a:lnTo>
                  <a:pt x="48" y="12"/>
                </a:lnTo>
                <a:lnTo>
                  <a:pt x="46" y="16"/>
                </a:lnTo>
                <a:lnTo>
                  <a:pt x="46" y="18"/>
                </a:lnTo>
                <a:lnTo>
                  <a:pt x="42" y="22"/>
                </a:lnTo>
                <a:lnTo>
                  <a:pt x="36" y="24"/>
                </a:lnTo>
                <a:lnTo>
                  <a:pt x="34" y="24"/>
                </a:lnTo>
                <a:lnTo>
                  <a:pt x="30" y="22"/>
                </a:lnTo>
                <a:lnTo>
                  <a:pt x="26" y="18"/>
                </a:lnTo>
                <a:lnTo>
                  <a:pt x="20" y="12"/>
                </a:lnTo>
                <a:lnTo>
                  <a:pt x="18" y="10"/>
                </a:lnTo>
                <a:lnTo>
                  <a:pt x="14" y="10"/>
                </a:lnTo>
                <a:lnTo>
                  <a:pt x="10" y="10"/>
                </a:lnTo>
                <a:lnTo>
                  <a:pt x="8" y="12"/>
                </a:lnTo>
                <a:lnTo>
                  <a:pt x="4" y="20"/>
                </a:lnTo>
                <a:lnTo>
                  <a:pt x="2" y="26"/>
                </a:lnTo>
                <a:lnTo>
                  <a:pt x="0" y="32"/>
                </a:lnTo>
                <a:lnTo>
                  <a:pt x="2" y="40"/>
                </a:lnTo>
                <a:lnTo>
                  <a:pt x="4" y="38"/>
                </a:lnTo>
                <a:lnTo>
                  <a:pt x="6" y="36"/>
                </a:lnTo>
                <a:lnTo>
                  <a:pt x="14" y="36"/>
                </a:lnTo>
                <a:lnTo>
                  <a:pt x="26" y="36"/>
                </a:lnTo>
                <a:lnTo>
                  <a:pt x="30" y="38"/>
                </a:lnTo>
                <a:lnTo>
                  <a:pt x="38" y="40"/>
                </a:lnTo>
                <a:lnTo>
                  <a:pt x="46" y="38"/>
                </a:lnTo>
                <a:lnTo>
                  <a:pt x="54" y="34"/>
                </a:lnTo>
                <a:lnTo>
                  <a:pt x="59" y="40"/>
                </a:lnTo>
                <a:lnTo>
                  <a:pt x="65" y="42"/>
                </a:lnTo>
                <a:lnTo>
                  <a:pt x="65" y="46"/>
                </a:lnTo>
                <a:lnTo>
                  <a:pt x="67" y="50"/>
                </a:lnTo>
                <a:lnTo>
                  <a:pt x="73" y="54"/>
                </a:lnTo>
                <a:lnTo>
                  <a:pt x="75" y="5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25" name="Freeform 78"/>
          <p:cNvSpPr>
            <a:spLocks/>
          </p:cNvSpPr>
          <p:nvPr/>
        </p:nvSpPr>
        <p:spPr bwMode="auto">
          <a:xfrm>
            <a:off x="4486275" y="2100263"/>
            <a:ext cx="111125" cy="79375"/>
          </a:xfrm>
          <a:custGeom>
            <a:avLst/>
            <a:gdLst>
              <a:gd name="T0" fmla="*/ 111125 w 71"/>
              <a:gd name="T1" fmla="*/ 31750 h 50"/>
              <a:gd name="T2" fmla="*/ 101734 w 71"/>
              <a:gd name="T3" fmla="*/ 25400 h 50"/>
              <a:gd name="T4" fmla="*/ 98604 w 71"/>
              <a:gd name="T5" fmla="*/ 19050 h 50"/>
              <a:gd name="T6" fmla="*/ 98604 w 71"/>
              <a:gd name="T7" fmla="*/ 12700 h 50"/>
              <a:gd name="T8" fmla="*/ 89213 w 71"/>
              <a:gd name="T9" fmla="*/ 9525 h 50"/>
              <a:gd name="T10" fmla="*/ 81387 w 71"/>
              <a:gd name="T11" fmla="*/ 0 h 50"/>
              <a:gd name="T12" fmla="*/ 68866 w 71"/>
              <a:gd name="T13" fmla="*/ 6350 h 50"/>
              <a:gd name="T14" fmla="*/ 56345 w 71"/>
              <a:gd name="T15" fmla="*/ 9525 h 50"/>
              <a:gd name="T16" fmla="*/ 43824 w 71"/>
              <a:gd name="T17" fmla="*/ 6350 h 50"/>
              <a:gd name="T18" fmla="*/ 37563 w 71"/>
              <a:gd name="T19" fmla="*/ 3175 h 50"/>
              <a:gd name="T20" fmla="*/ 18782 w 71"/>
              <a:gd name="T21" fmla="*/ 3175 h 50"/>
              <a:gd name="T22" fmla="*/ 6261 w 71"/>
              <a:gd name="T23" fmla="*/ 3175 h 50"/>
              <a:gd name="T24" fmla="*/ 3130 w 71"/>
              <a:gd name="T25" fmla="*/ 6350 h 50"/>
              <a:gd name="T26" fmla="*/ 0 w 71"/>
              <a:gd name="T27" fmla="*/ 9525 h 50"/>
              <a:gd name="T28" fmla="*/ 0 w 71"/>
              <a:gd name="T29" fmla="*/ 31750 h 50"/>
              <a:gd name="T30" fmla="*/ 12521 w 71"/>
              <a:gd name="T31" fmla="*/ 34925 h 50"/>
              <a:gd name="T32" fmla="*/ 25042 w 71"/>
              <a:gd name="T33" fmla="*/ 34925 h 50"/>
              <a:gd name="T34" fmla="*/ 34433 w 71"/>
              <a:gd name="T35" fmla="*/ 38100 h 50"/>
              <a:gd name="T36" fmla="*/ 43824 w 71"/>
              <a:gd name="T37" fmla="*/ 41275 h 50"/>
              <a:gd name="T38" fmla="*/ 40694 w 71"/>
              <a:gd name="T39" fmla="*/ 60325 h 50"/>
              <a:gd name="T40" fmla="*/ 46954 w 71"/>
              <a:gd name="T41" fmla="*/ 66675 h 50"/>
              <a:gd name="T42" fmla="*/ 50085 w 71"/>
              <a:gd name="T43" fmla="*/ 69850 h 50"/>
              <a:gd name="T44" fmla="*/ 56345 w 71"/>
              <a:gd name="T45" fmla="*/ 69850 h 50"/>
              <a:gd name="T46" fmla="*/ 62606 w 71"/>
              <a:gd name="T47" fmla="*/ 76200 h 50"/>
              <a:gd name="T48" fmla="*/ 62606 w 71"/>
              <a:gd name="T49" fmla="*/ 79375 h 50"/>
              <a:gd name="T50" fmla="*/ 71996 w 71"/>
              <a:gd name="T51" fmla="*/ 79375 h 50"/>
              <a:gd name="T52" fmla="*/ 78257 w 71"/>
              <a:gd name="T53" fmla="*/ 76200 h 50"/>
              <a:gd name="T54" fmla="*/ 92343 w 71"/>
              <a:gd name="T55" fmla="*/ 63500 h 50"/>
              <a:gd name="T56" fmla="*/ 98604 w 71"/>
              <a:gd name="T57" fmla="*/ 50800 h 50"/>
              <a:gd name="T58" fmla="*/ 107995 w 71"/>
              <a:gd name="T59" fmla="*/ 41275 h 50"/>
              <a:gd name="T60" fmla="*/ 104864 w 71"/>
              <a:gd name="T61" fmla="*/ 31750 h 50"/>
              <a:gd name="T62" fmla="*/ 111125 w 71"/>
              <a:gd name="T63" fmla="*/ 31750 h 5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1" h="50">
                <a:moveTo>
                  <a:pt x="71" y="20"/>
                </a:moveTo>
                <a:lnTo>
                  <a:pt x="65" y="16"/>
                </a:lnTo>
                <a:lnTo>
                  <a:pt x="63" y="12"/>
                </a:lnTo>
                <a:lnTo>
                  <a:pt x="63" y="8"/>
                </a:lnTo>
                <a:lnTo>
                  <a:pt x="57" y="6"/>
                </a:lnTo>
                <a:lnTo>
                  <a:pt x="52" y="0"/>
                </a:lnTo>
                <a:lnTo>
                  <a:pt x="44" y="4"/>
                </a:lnTo>
                <a:lnTo>
                  <a:pt x="36" y="6"/>
                </a:lnTo>
                <a:lnTo>
                  <a:pt x="28" y="4"/>
                </a:lnTo>
                <a:lnTo>
                  <a:pt x="24" y="2"/>
                </a:lnTo>
                <a:lnTo>
                  <a:pt x="12" y="2"/>
                </a:lnTo>
                <a:lnTo>
                  <a:pt x="4" y="2"/>
                </a:lnTo>
                <a:lnTo>
                  <a:pt x="2" y="4"/>
                </a:lnTo>
                <a:lnTo>
                  <a:pt x="0" y="6"/>
                </a:lnTo>
                <a:lnTo>
                  <a:pt x="0" y="20"/>
                </a:lnTo>
                <a:lnTo>
                  <a:pt x="8" y="22"/>
                </a:lnTo>
                <a:lnTo>
                  <a:pt x="16" y="22"/>
                </a:lnTo>
                <a:lnTo>
                  <a:pt x="22" y="24"/>
                </a:lnTo>
                <a:lnTo>
                  <a:pt x="28" y="26"/>
                </a:lnTo>
                <a:lnTo>
                  <a:pt x="26" y="38"/>
                </a:lnTo>
                <a:lnTo>
                  <a:pt x="30" y="42"/>
                </a:lnTo>
                <a:lnTo>
                  <a:pt x="32" y="44"/>
                </a:lnTo>
                <a:lnTo>
                  <a:pt x="36" y="44"/>
                </a:lnTo>
                <a:lnTo>
                  <a:pt x="40" y="48"/>
                </a:lnTo>
                <a:lnTo>
                  <a:pt x="40" y="50"/>
                </a:lnTo>
                <a:lnTo>
                  <a:pt x="46" y="50"/>
                </a:lnTo>
                <a:lnTo>
                  <a:pt x="50" y="48"/>
                </a:lnTo>
                <a:lnTo>
                  <a:pt x="59" y="40"/>
                </a:lnTo>
                <a:lnTo>
                  <a:pt x="63" y="32"/>
                </a:lnTo>
                <a:lnTo>
                  <a:pt x="69" y="26"/>
                </a:lnTo>
                <a:lnTo>
                  <a:pt x="67" y="20"/>
                </a:lnTo>
                <a:lnTo>
                  <a:pt x="71" y="2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26" name="Freeform 84"/>
          <p:cNvSpPr>
            <a:spLocks/>
          </p:cNvSpPr>
          <p:nvPr/>
        </p:nvSpPr>
        <p:spPr bwMode="auto">
          <a:xfrm>
            <a:off x="4259263" y="2811463"/>
            <a:ext cx="420687" cy="428625"/>
          </a:xfrm>
          <a:custGeom>
            <a:avLst/>
            <a:gdLst>
              <a:gd name="T0" fmla="*/ 411162 w 265"/>
              <a:gd name="T1" fmla="*/ 136525 h 270"/>
              <a:gd name="T2" fmla="*/ 404812 w 265"/>
              <a:gd name="T3" fmla="*/ 120650 h 270"/>
              <a:gd name="T4" fmla="*/ 398462 w 265"/>
              <a:gd name="T5" fmla="*/ 101600 h 270"/>
              <a:gd name="T6" fmla="*/ 401637 w 265"/>
              <a:gd name="T7" fmla="*/ 88900 h 270"/>
              <a:gd name="T8" fmla="*/ 407987 w 265"/>
              <a:gd name="T9" fmla="*/ 76200 h 270"/>
              <a:gd name="T10" fmla="*/ 398462 w 265"/>
              <a:gd name="T11" fmla="*/ 69850 h 270"/>
              <a:gd name="T12" fmla="*/ 398462 w 265"/>
              <a:gd name="T13" fmla="*/ 63500 h 270"/>
              <a:gd name="T14" fmla="*/ 407987 w 265"/>
              <a:gd name="T15" fmla="*/ 50800 h 270"/>
              <a:gd name="T16" fmla="*/ 354012 w 265"/>
              <a:gd name="T17" fmla="*/ 28575 h 270"/>
              <a:gd name="T18" fmla="*/ 334962 w 265"/>
              <a:gd name="T19" fmla="*/ 9525 h 270"/>
              <a:gd name="T20" fmla="*/ 322262 w 265"/>
              <a:gd name="T21" fmla="*/ 6350 h 270"/>
              <a:gd name="T22" fmla="*/ 288925 w 265"/>
              <a:gd name="T23" fmla="*/ 19050 h 270"/>
              <a:gd name="T24" fmla="*/ 273050 w 265"/>
              <a:gd name="T25" fmla="*/ 41275 h 270"/>
              <a:gd name="T26" fmla="*/ 273050 w 265"/>
              <a:gd name="T27" fmla="*/ 60325 h 270"/>
              <a:gd name="T28" fmla="*/ 279400 w 265"/>
              <a:gd name="T29" fmla="*/ 66675 h 270"/>
              <a:gd name="T30" fmla="*/ 269875 w 265"/>
              <a:gd name="T31" fmla="*/ 82550 h 270"/>
              <a:gd name="T32" fmla="*/ 250825 w 265"/>
              <a:gd name="T33" fmla="*/ 92075 h 270"/>
              <a:gd name="T34" fmla="*/ 234950 w 265"/>
              <a:gd name="T35" fmla="*/ 88900 h 270"/>
              <a:gd name="T36" fmla="*/ 209550 w 265"/>
              <a:gd name="T37" fmla="*/ 69850 h 270"/>
              <a:gd name="T38" fmla="*/ 187325 w 265"/>
              <a:gd name="T39" fmla="*/ 60325 h 270"/>
              <a:gd name="T40" fmla="*/ 171450 w 265"/>
              <a:gd name="T41" fmla="*/ 60325 h 270"/>
              <a:gd name="T42" fmla="*/ 155575 w 265"/>
              <a:gd name="T43" fmla="*/ 50800 h 270"/>
              <a:gd name="T44" fmla="*/ 142875 w 265"/>
              <a:gd name="T45" fmla="*/ 31750 h 270"/>
              <a:gd name="T46" fmla="*/ 127000 w 265"/>
              <a:gd name="T47" fmla="*/ 25400 h 270"/>
              <a:gd name="T48" fmla="*/ 69850 w 265"/>
              <a:gd name="T49" fmla="*/ 9525 h 270"/>
              <a:gd name="T50" fmla="*/ 44450 w 265"/>
              <a:gd name="T51" fmla="*/ 6350 h 270"/>
              <a:gd name="T52" fmla="*/ 44450 w 265"/>
              <a:gd name="T53" fmla="*/ 22225 h 270"/>
              <a:gd name="T54" fmla="*/ 28575 w 265"/>
              <a:gd name="T55" fmla="*/ 41275 h 270"/>
              <a:gd name="T56" fmla="*/ 12700 w 265"/>
              <a:gd name="T57" fmla="*/ 60325 h 270"/>
              <a:gd name="T58" fmla="*/ 15875 w 265"/>
              <a:gd name="T59" fmla="*/ 69850 h 270"/>
              <a:gd name="T60" fmla="*/ 0 w 265"/>
              <a:gd name="T61" fmla="*/ 95250 h 270"/>
              <a:gd name="T62" fmla="*/ 0 w 265"/>
              <a:gd name="T63" fmla="*/ 117475 h 270"/>
              <a:gd name="T64" fmla="*/ 6350 w 265"/>
              <a:gd name="T65" fmla="*/ 136525 h 270"/>
              <a:gd name="T66" fmla="*/ 9525 w 265"/>
              <a:gd name="T67" fmla="*/ 203200 h 270"/>
              <a:gd name="T68" fmla="*/ 0 w 265"/>
              <a:gd name="T69" fmla="*/ 225425 h 270"/>
              <a:gd name="T70" fmla="*/ 6350 w 265"/>
              <a:gd name="T71" fmla="*/ 238125 h 270"/>
              <a:gd name="T72" fmla="*/ 19050 w 265"/>
              <a:gd name="T73" fmla="*/ 269875 h 270"/>
              <a:gd name="T74" fmla="*/ 47625 w 265"/>
              <a:gd name="T75" fmla="*/ 282575 h 270"/>
              <a:gd name="T76" fmla="*/ 60325 w 265"/>
              <a:gd name="T77" fmla="*/ 295275 h 270"/>
              <a:gd name="T78" fmla="*/ 69850 w 265"/>
              <a:gd name="T79" fmla="*/ 311150 h 270"/>
              <a:gd name="T80" fmla="*/ 92075 w 265"/>
              <a:gd name="T81" fmla="*/ 311150 h 270"/>
              <a:gd name="T82" fmla="*/ 111125 w 265"/>
              <a:gd name="T83" fmla="*/ 317500 h 270"/>
              <a:gd name="T84" fmla="*/ 123825 w 265"/>
              <a:gd name="T85" fmla="*/ 333375 h 270"/>
              <a:gd name="T86" fmla="*/ 392112 w 265"/>
              <a:gd name="T87" fmla="*/ 428625 h 270"/>
              <a:gd name="T88" fmla="*/ 420687 w 265"/>
              <a:gd name="T89" fmla="*/ 415925 h 27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65" h="270">
                <a:moveTo>
                  <a:pt x="265" y="222"/>
                </a:moveTo>
                <a:lnTo>
                  <a:pt x="259" y="86"/>
                </a:lnTo>
                <a:lnTo>
                  <a:pt x="259" y="80"/>
                </a:lnTo>
                <a:lnTo>
                  <a:pt x="255" y="76"/>
                </a:lnTo>
                <a:lnTo>
                  <a:pt x="253" y="72"/>
                </a:lnTo>
                <a:lnTo>
                  <a:pt x="251" y="64"/>
                </a:lnTo>
                <a:lnTo>
                  <a:pt x="251" y="60"/>
                </a:lnTo>
                <a:lnTo>
                  <a:pt x="253" y="56"/>
                </a:lnTo>
                <a:lnTo>
                  <a:pt x="255" y="52"/>
                </a:lnTo>
                <a:lnTo>
                  <a:pt x="257" y="48"/>
                </a:lnTo>
                <a:lnTo>
                  <a:pt x="253" y="46"/>
                </a:lnTo>
                <a:lnTo>
                  <a:pt x="251" y="44"/>
                </a:lnTo>
                <a:lnTo>
                  <a:pt x="251" y="42"/>
                </a:lnTo>
                <a:lnTo>
                  <a:pt x="251" y="40"/>
                </a:lnTo>
                <a:lnTo>
                  <a:pt x="253" y="36"/>
                </a:lnTo>
                <a:lnTo>
                  <a:pt x="257" y="32"/>
                </a:lnTo>
                <a:lnTo>
                  <a:pt x="229" y="22"/>
                </a:lnTo>
                <a:lnTo>
                  <a:pt x="223" y="18"/>
                </a:lnTo>
                <a:lnTo>
                  <a:pt x="217" y="12"/>
                </a:lnTo>
                <a:lnTo>
                  <a:pt x="211" y="6"/>
                </a:lnTo>
                <a:lnTo>
                  <a:pt x="207" y="4"/>
                </a:lnTo>
                <a:lnTo>
                  <a:pt x="203" y="4"/>
                </a:lnTo>
                <a:lnTo>
                  <a:pt x="192" y="6"/>
                </a:lnTo>
                <a:lnTo>
                  <a:pt x="182" y="12"/>
                </a:lnTo>
                <a:lnTo>
                  <a:pt x="174" y="22"/>
                </a:lnTo>
                <a:lnTo>
                  <a:pt x="172" y="26"/>
                </a:lnTo>
                <a:lnTo>
                  <a:pt x="170" y="30"/>
                </a:lnTo>
                <a:lnTo>
                  <a:pt x="172" y="38"/>
                </a:lnTo>
                <a:lnTo>
                  <a:pt x="174" y="40"/>
                </a:lnTo>
                <a:lnTo>
                  <a:pt x="176" y="42"/>
                </a:lnTo>
                <a:lnTo>
                  <a:pt x="174" y="48"/>
                </a:lnTo>
                <a:lnTo>
                  <a:pt x="170" y="52"/>
                </a:lnTo>
                <a:lnTo>
                  <a:pt x="166" y="56"/>
                </a:lnTo>
                <a:lnTo>
                  <a:pt x="158" y="58"/>
                </a:lnTo>
                <a:lnTo>
                  <a:pt x="154" y="58"/>
                </a:lnTo>
                <a:lnTo>
                  <a:pt x="148" y="56"/>
                </a:lnTo>
                <a:lnTo>
                  <a:pt x="140" y="50"/>
                </a:lnTo>
                <a:lnTo>
                  <a:pt x="132" y="44"/>
                </a:lnTo>
                <a:lnTo>
                  <a:pt x="122" y="40"/>
                </a:lnTo>
                <a:lnTo>
                  <a:pt x="118" y="38"/>
                </a:lnTo>
                <a:lnTo>
                  <a:pt x="112" y="38"/>
                </a:lnTo>
                <a:lnTo>
                  <a:pt x="108" y="38"/>
                </a:lnTo>
                <a:lnTo>
                  <a:pt x="104" y="36"/>
                </a:lnTo>
                <a:lnTo>
                  <a:pt x="98" y="32"/>
                </a:lnTo>
                <a:lnTo>
                  <a:pt x="94" y="26"/>
                </a:lnTo>
                <a:lnTo>
                  <a:pt x="90" y="20"/>
                </a:lnTo>
                <a:lnTo>
                  <a:pt x="86" y="18"/>
                </a:lnTo>
                <a:lnTo>
                  <a:pt x="80" y="16"/>
                </a:lnTo>
                <a:lnTo>
                  <a:pt x="56" y="10"/>
                </a:lnTo>
                <a:lnTo>
                  <a:pt x="44" y="6"/>
                </a:lnTo>
                <a:lnTo>
                  <a:pt x="32" y="0"/>
                </a:lnTo>
                <a:lnTo>
                  <a:pt x="28" y="4"/>
                </a:lnTo>
                <a:lnTo>
                  <a:pt x="28" y="10"/>
                </a:lnTo>
                <a:lnTo>
                  <a:pt x="28" y="14"/>
                </a:lnTo>
                <a:lnTo>
                  <a:pt x="28" y="20"/>
                </a:lnTo>
                <a:lnTo>
                  <a:pt x="18" y="26"/>
                </a:lnTo>
                <a:lnTo>
                  <a:pt x="12" y="32"/>
                </a:lnTo>
                <a:lnTo>
                  <a:pt x="8" y="38"/>
                </a:lnTo>
                <a:lnTo>
                  <a:pt x="8" y="42"/>
                </a:lnTo>
                <a:lnTo>
                  <a:pt x="10" y="44"/>
                </a:lnTo>
                <a:lnTo>
                  <a:pt x="4" y="56"/>
                </a:lnTo>
                <a:lnTo>
                  <a:pt x="0" y="60"/>
                </a:lnTo>
                <a:lnTo>
                  <a:pt x="0" y="66"/>
                </a:lnTo>
                <a:lnTo>
                  <a:pt x="0" y="74"/>
                </a:lnTo>
                <a:lnTo>
                  <a:pt x="2" y="80"/>
                </a:lnTo>
                <a:lnTo>
                  <a:pt x="4" y="86"/>
                </a:lnTo>
                <a:lnTo>
                  <a:pt x="4" y="94"/>
                </a:lnTo>
                <a:lnTo>
                  <a:pt x="6" y="128"/>
                </a:lnTo>
                <a:lnTo>
                  <a:pt x="2" y="134"/>
                </a:lnTo>
                <a:lnTo>
                  <a:pt x="0" y="142"/>
                </a:lnTo>
                <a:lnTo>
                  <a:pt x="2" y="146"/>
                </a:lnTo>
                <a:lnTo>
                  <a:pt x="4" y="150"/>
                </a:lnTo>
                <a:lnTo>
                  <a:pt x="10" y="164"/>
                </a:lnTo>
                <a:lnTo>
                  <a:pt x="12" y="170"/>
                </a:lnTo>
                <a:lnTo>
                  <a:pt x="18" y="174"/>
                </a:lnTo>
                <a:lnTo>
                  <a:pt x="30" y="178"/>
                </a:lnTo>
                <a:lnTo>
                  <a:pt x="34" y="180"/>
                </a:lnTo>
                <a:lnTo>
                  <a:pt x="38" y="186"/>
                </a:lnTo>
                <a:lnTo>
                  <a:pt x="42" y="196"/>
                </a:lnTo>
                <a:lnTo>
                  <a:pt x="44" y="196"/>
                </a:lnTo>
                <a:lnTo>
                  <a:pt x="48" y="196"/>
                </a:lnTo>
                <a:lnTo>
                  <a:pt x="58" y="196"/>
                </a:lnTo>
                <a:lnTo>
                  <a:pt x="64" y="198"/>
                </a:lnTo>
                <a:lnTo>
                  <a:pt x="70" y="200"/>
                </a:lnTo>
                <a:lnTo>
                  <a:pt x="74" y="204"/>
                </a:lnTo>
                <a:lnTo>
                  <a:pt x="78" y="210"/>
                </a:lnTo>
                <a:lnTo>
                  <a:pt x="110" y="196"/>
                </a:lnTo>
                <a:lnTo>
                  <a:pt x="247" y="270"/>
                </a:lnTo>
                <a:lnTo>
                  <a:pt x="251" y="262"/>
                </a:lnTo>
                <a:lnTo>
                  <a:pt x="265" y="262"/>
                </a:lnTo>
                <a:lnTo>
                  <a:pt x="265" y="22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27" name="Freeform 87"/>
          <p:cNvSpPr>
            <a:spLocks/>
          </p:cNvSpPr>
          <p:nvPr/>
        </p:nvSpPr>
        <p:spPr bwMode="auto">
          <a:xfrm>
            <a:off x="4373563" y="3122613"/>
            <a:ext cx="287337" cy="498475"/>
          </a:xfrm>
          <a:custGeom>
            <a:avLst/>
            <a:gdLst>
              <a:gd name="T0" fmla="*/ 287337 w 181"/>
              <a:gd name="T1" fmla="*/ 234950 h 314"/>
              <a:gd name="T2" fmla="*/ 261937 w 181"/>
              <a:gd name="T3" fmla="*/ 244475 h 314"/>
              <a:gd name="T4" fmla="*/ 249237 w 181"/>
              <a:gd name="T5" fmla="*/ 266700 h 314"/>
              <a:gd name="T6" fmla="*/ 239712 w 181"/>
              <a:gd name="T7" fmla="*/ 292100 h 314"/>
              <a:gd name="T8" fmla="*/ 236537 w 181"/>
              <a:gd name="T9" fmla="*/ 330200 h 314"/>
              <a:gd name="T10" fmla="*/ 230187 w 181"/>
              <a:gd name="T11" fmla="*/ 342900 h 314"/>
              <a:gd name="T12" fmla="*/ 246062 w 181"/>
              <a:gd name="T13" fmla="*/ 349250 h 314"/>
              <a:gd name="T14" fmla="*/ 252412 w 181"/>
              <a:gd name="T15" fmla="*/ 368300 h 314"/>
              <a:gd name="T16" fmla="*/ 261937 w 181"/>
              <a:gd name="T17" fmla="*/ 387350 h 314"/>
              <a:gd name="T18" fmla="*/ 242887 w 181"/>
              <a:gd name="T19" fmla="*/ 387350 h 314"/>
              <a:gd name="T20" fmla="*/ 223837 w 181"/>
              <a:gd name="T21" fmla="*/ 403225 h 314"/>
              <a:gd name="T22" fmla="*/ 211137 w 181"/>
              <a:gd name="T23" fmla="*/ 434975 h 314"/>
              <a:gd name="T24" fmla="*/ 201612 w 181"/>
              <a:gd name="T25" fmla="*/ 441325 h 314"/>
              <a:gd name="T26" fmla="*/ 152400 w 181"/>
              <a:gd name="T27" fmla="*/ 447675 h 314"/>
              <a:gd name="T28" fmla="*/ 146050 w 181"/>
              <a:gd name="T29" fmla="*/ 469900 h 314"/>
              <a:gd name="T30" fmla="*/ 130175 w 181"/>
              <a:gd name="T31" fmla="*/ 482600 h 314"/>
              <a:gd name="T32" fmla="*/ 88900 w 181"/>
              <a:gd name="T33" fmla="*/ 492125 h 314"/>
              <a:gd name="T34" fmla="*/ 79375 w 181"/>
              <a:gd name="T35" fmla="*/ 485775 h 314"/>
              <a:gd name="T36" fmla="*/ 66675 w 181"/>
              <a:gd name="T37" fmla="*/ 495300 h 314"/>
              <a:gd name="T38" fmla="*/ 60325 w 181"/>
              <a:gd name="T39" fmla="*/ 495300 h 314"/>
              <a:gd name="T40" fmla="*/ 50800 w 181"/>
              <a:gd name="T41" fmla="*/ 466725 h 314"/>
              <a:gd name="T42" fmla="*/ 22225 w 181"/>
              <a:gd name="T43" fmla="*/ 434975 h 314"/>
              <a:gd name="T44" fmla="*/ 15875 w 181"/>
              <a:gd name="T45" fmla="*/ 425450 h 314"/>
              <a:gd name="T46" fmla="*/ 31750 w 181"/>
              <a:gd name="T47" fmla="*/ 419100 h 314"/>
              <a:gd name="T48" fmla="*/ 47625 w 181"/>
              <a:gd name="T49" fmla="*/ 406400 h 314"/>
              <a:gd name="T50" fmla="*/ 44450 w 181"/>
              <a:gd name="T51" fmla="*/ 390525 h 314"/>
              <a:gd name="T52" fmla="*/ 44450 w 181"/>
              <a:gd name="T53" fmla="*/ 349250 h 314"/>
              <a:gd name="T54" fmla="*/ 28575 w 181"/>
              <a:gd name="T55" fmla="*/ 327025 h 314"/>
              <a:gd name="T56" fmla="*/ 15875 w 181"/>
              <a:gd name="T57" fmla="*/ 320675 h 314"/>
              <a:gd name="T58" fmla="*/ 6350 w 181"/>
              <a:gd name="T59" fmla="*/ 307975 h 314"/>
              <a:gd name="T60" fmla="*/ 3175 w 181"/>
              <a:gd name="T61" fmla="*/ 282575 h 314"/>
              <a:gd name="T62" fmla="*/ 12700 w 181"/>
              <a:gd name="T63" fmla="*/ 254000 h 314"/>
              <a:gd name="T64" fmla="*/ 38100 w 181"/>
              <a:gd name="T65" fmla="*/ 222250 h 314"/>
              <a:gd name="T66" fmla="*/ 50800 w 181"/>
              <a:gd name="T67" fmla="*/ 200025 h 314"/>
              <a:gd name="T68" fmla="*/ 50800 w 181"/>
              <a:gd name="T69" fmla="*/ 120650 h 314"/>
              <a:gd name="T70" fmla="*/ 57150 w 181"/>
              <a:gd name="T71" fmla="*/ 107950 h 314"/>
              <a:gd name="T72" fmla="*/ 57150 w 181"/>
              <a:gd name="T73" fmla="*/ 79375 h 314"/>
              <a:gd name="T74" fmla="*/ 38100 w 181"/>
              <a:gd name="T75" fmla="*/ 34925 h 314"/>
              <a:gd name="T76" fmla="*/ 34925 w 181"/>
              <a:gd name="T77" fmla="*/ 9525 h 314"/>
              <a:gd name="T78" fmla="*/ 277812 w 181"/>
              <a:gd name="T79" fmla="*/ 117475 h 31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81" h="314">
                <a:moveTo>
                  <a:pt x="175" y="72"/>
                </a:moveTo>
                <a:lnTo>
                  <a:pt x="181" y="148"/>
                </a:lnTo>
                <a:lnTo>
                  <a:pt x="171" y="150"/>
                </a:lnTo>
                <a:lnTo>
                  <a:pt x="165" y="154"/>
                </a:lnTo>
                <a:lnTo>
                  <a:pt x="159" y="160"/>
                </a:lnTo>
                <a:lnTo>
                  <a:pt x="157" y="168"/>
                </a:lnTo>
                <a:lnTo>
                  <a:pt x="153" y="176"/>
                </a:lnTo>
                <a:lnTo>
                  <a:pt x="151" y="184"/>
                </a:lnTo>
                <a:lnTo>
                  <a:pt x="151" y="204"/>
                </a:lnTo>
                <a:lnTo>
                  <a:pt x="149" y="208"/>
                </a:lnTo>
                <a:lnTo>
                  <a:pt x="145" y="214"/>
                </a:lnTo>
                <a:lnTo>
                  <a:pt x="145" y="216"/>
                </a:lnTo>
                <a:lnTo>
                  <a:pt x="147" y="216"/>
                </a:lnTo>
                <a:lnTo>
                  <a:pt x="155" y="220"/>
                </a:lnTo>
                <a:lnTo>
                  <a:pt x="157" y="228"/>
                </a:lnTo>
                <a:lnTo>
                  <a:pt x="159" y="232"/>
                </a:lnTo>
                <a:lnTo>
                  <a:pt x="163" y="236"/>
                </a:lnTo>
                <a:lnTo>
                  <a:pt x="165" y="244"/>
                </a:lnTo>
                <a:lnTo>
                  <a:pt x="157" y="244"/>
                </a:lnTo>
                <a:lnTo>
                  <a:pt x="153" y="244"/>
                </a:lnTo>
                <a:lnTo>
                  <a:pt x="149" y="246"/>
                </a:lnTo>
                <a:lnTo>
                  <a:pt x="141" y="254"/>
                </a:lnTo>
                <a:lnTo>
                  <a:pt x="137" y="264"/>
                </a:lnTo>
                <a:lnTo>
                  <a:pt x="133" y="274"/>
                </a:lnTo>
                <a:lnTo>
                  <a:pt x="131" y="276"/>
                </a:lnTo>
                <a:lnTo>
                  <a:pt x="127" y="278"/>
                </a:lnTo>
                <a:lnTo>
                  <a:pt x="116" y="280"/>
                </a:lnTo>
                <a:lnTo>
                  <a:pt x="96" y="282"/>
                </a:lnTo>
                <a:lnTo>
                  <a:pt x="94" y="290"/>
                </a:lnTo>
                <a:lnTo>
                  <a:pt x="92" y="296"/>
                </a:lnTo>
                <a:lnTo>
                  <a:pt x="88" y="300"/>
                </a:lnTo>
                <a:lnTo>
                  <a:pt x="82" y="304"/>
                </a:lnTo>
                <a:lnTo>
                  <a:pt x="68" y="308"/>
                </a:lnTo>
                <a:lnTo>
                  <a:pt x="56" y="310"/>
                </a:lnTo>
                <a:lnTo>
                  <a:pt x="52" y="308"/>
                </a:lnTo>
                <a:lnTo>
                  <a:pt x="50" y="306"/>
                </a:lnTo>
                <a:lnTo>
                  <a:pt x="46" y="308"/>
                </a:lnTo>
                <a:lnTo>
                  <a:pt x="42" y="312"/>
                </a:lnTo>
                <a:lnTo>
                  <a:pt x="40" y="314"/>
                </a:lnTo>
                <a:lnTo>
                  <a:pt x="38" y="312"/>
                </a:lnTo>
                <a:lnTo>
                  <a:pt x="36" y="302"/>
                </a:lnTo>
                <a:lnTo>
                  <a:pt x="32" y="294"/>
                </a:lnTo>
                <a:lnTo>
                  <a:pt x="22" y="282"/>
                </a:lnTo>
                <a:lnTo>
                  <a:pt x="14" y="274"/>
                </a:lnTo>
                <a:lnTo>
                  <a:pt x="8" y="270"/>
                </a:lnTo>
                <a:lnTo>
                  <a:pt x="10" y="268"/>
                </a:lnTo>
                <a:lnTo>
                  <a:pt x="12" y="266"/>
                </a:lnTo>
                <a:lnTo>
                  <a:pt x="20" y="264"/>
                </a:lnTo>
                <a:lnTo>
                  <a:pt x="38" y="264"/>
                </a:lnTo>
                <a:lnTo>
                  <a:pt x="30" y="256"/>
                </a:lnTo>
                <a:lnTo>
                  <a:pt x="30" y="252"/>
                </a:lnTo>
                <a:lnTo>
                  <a:pt x="28" y="246"/>
                </a:lnTo>
                <a:lnTo>
                  <a:pt x="30" y="226"/>
                </a:lnTo>
                <a:lnTo>
                  <a:pt x="28" y="220"/>
                </a:lnTo>
                <a:lnTo>
                  <a:pt x="24" y="214"/>
                </a:lnTo>
                <a:lnTo>
                  <a:pt x="18" y="206"/>
                </a:lnTo>
                <a:lnTo>
                  <a:pt x="14" y="200"/>
                </a:lnTo>
                <a:lnTo>
                  <a:pt x="10" y="202"/>
                </a:lnTo>
                <a:lnTo>
                  <a:pt x="8" y="200"/>
                </a:lnTo>
                <a:lnTo>
                  <a:pt x="4" y="194"/>
                </a:lnTo>
                <a:lnTo>
                  <a:pt x="0" y="188"/>
                </a:lnTo>
                <a:lnTo>
                  <a:pt x="2" y="178"/>
                </a:lnTo>
                <a:lnTo>
                  <a:pt x="4" y="168"/>
                </a:lnTo>
                <a:lnTo>
                  <a:pt x="8" y="160"/>
                </a:lnTo>
                <a:lnTo>
                  <a:pt x="14" y="154"/>
                </a:lnTo>
                <a:lnTo>
                  <a:pt x="24" y="140"/>
                </a:lnTo>
                <a:lnTo>
                  <a:pt x="28" y="134"/>
                </a:lnTo>
                <a:lnTo>
                  <a:pt x="32" y="126"/>
                </a:lnTo>
                <a:lnTo>
                  <a:pt x="32" y="82"/>
                </a:lnTo>
                <a:lnTo>
                  <a:pt x="32" y="76"/>
                </a:lnTo>
                <a:lnTo>
                  <a:pt x="34" y="72"/>
                </a:lnTo>
                <a:lnTo>
                  <a:pt x="36" y="68"/>
                </a:lnTo>
                <a:lnTo>
                  <a:pt x="38" y="62"/>
                </a:lnTo>
                <a:lnTo>
                  <a:pt x="36" y="50"/>
                </a:lnTo>
                <a:lnTo>
                  <a:pt x="30" y="36"/>
                </a:lnTo>
                <a:lnTo>
                  <a:pt x="24" y="22"/>
                </a:lnTo>
                <a:lnTo>
                  <a:pt x="20" y="8"/>
                </a:lnTo>
                <a:lnTo>
                  <a:pt x="22" y="6"/>
                </a:lnTo>
                <a:lnTo>
                  <a:pt x="38" y="0"/>
                </a:lnTo>
                <a:lnTo>
                  <a:pt x="175" y="74"/>
                </a:lnTo>
                <a:lnTo>
                  <a:pt x="175" y="7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28" name="Freeform 89"/>
          <p:cNvSpPr>
            <a:spLocks/>
          </p:cNvSpPr>
          <p:nvPr/>
        </p:nvSpPr>
        <p:spPr bwMode="auto">
          <a:xfrm>
            <a:off x="4911725" y="3290888"/>
            <a:ext cx="400050" cy="450850"/>
          </a:xfrm>
          <a:custGeom>
            <a:avLst/>
            <a:gdLst>
              <a:gd name="T0" fmla="*/ 260350 w 252"/>
              <a:gd name="T1" fmla="*/ 152400 h 284"/>
              <a:gd name="T2" fmla="*/ 247650 w 252"/>
              <a:gd name="T3" fmla="*/ 177800 h 284"/>
              <a:gd name="T4" fmla="*/ 234950 w 252"/>
              <a:gd name="T5" fmla="*/ 206375 h 284"/>
              <a:gd name="T6" fmla="*/ 244475 w 252"/>
              <a:gd name="T7" fmla="*/ 219075 h 284"/>
              <a:gd name="T8" fmla="*/ 266700 w 252"/>
              <a:gd name="T9" fmla="*/ 212725 h 284"/>
              <a:gd name="T10" fmla="*/ 269875 w 252"/>
              <a:gd name="T11" fmla="*/ 241300 h 284"/>
              <a:gd name="T12" fmla="*/ 295275 w 252"/>
              <a:gd name="T13" fmla="*/ 273050 h 284"/>
              <a:gd name="T14" fmla="*/ 333375 w 252"/>
              <a:gd name="T15" fmla="*/ 295275 h 284"/>
              <a:gd name="T16" fmla="*/ 377825 w 252"/>
              <a:gd name="T17" fmla="*/ 307975 h 284"/>
              <a:gd name="T18" fmla="*/ 390525 w 252"/>
              <a:gd name="T19" fmla="*/ 330200 h 284"/>
              <a:gd name="T20" fmla="*/ 346075 w 252"/>
              <a:gd name="T21" fmla="*/ 381000 h 284"/>
              <a:gd name="T22" fmla="*/ 333375 w 252"/>
              <a:gd name="T23" fmla="*/ 400050 h 284"/>
              <a:gd name="T24" fmla="*/ 320675 w 252"/>
              <a:gd name="T25" fmla="*/ 406400 h 284"/>
              <a:gd name="T26" fmla="*/ 304800 w 252"/>
              <a:gd name="T27" fmla="*/ 403225 h 284"/>
              <a:gd name="T28" fmla="*/ 282575 w 252"/>
              <a:gd name="T29" fmla="*/ 412750 h 284"/>
              <a:gd name="T30" fmla="*/ 250825 w 252"/>
              <a:gd name="T31" fmla="*/ 434975 h 284"/>
              <a:gd name="T32" fmla="*/ 234950 w 252"/>
              <a:gd name="T33" fmla="*/ 438150 h 284"/>
              <a:gd name="T34" fmla="*/ 219075 w 252"/>
              <a:gd name="T35" fmla="*/ 431800 h 284"/>
              <a:gd name="T36" fmla="*/ 209550 w 252"/>
              <a:gd name="T37" fmla="*/ 428625 h 284"/>
              <a:gd name="T38" fmla="*/ 200025 w 252"/>
              <a:gd name="T39" fmla="*/ 431800 h 284"/>
              <a:gd name="T40" fmla="*/ 184150 w 252"/>
              <a:gd name="T41" fmla="*/ 447675 h 284"/>
              <a:gd name="T42" fmla="*/ 174625 w 252"/>
              <a:gd name="T43" fmla="*/ 450850 h 284"/>
              <a:gd name="T44" fmla="*/ 149225 w 252"/>
              <a:gd name="T45" fmla="*/ 444500 h 284"/>
              <a:gd name="T46" fmla="*/ 104775 w 252"/>
              <a:gd name="T47" fmla="*/ 425450 h 284"/>
              <a:gd name="T48" fmla="*/ 76200 w 252"/>
              <a:gd name="T49" fmla="*/ 419100 h 284"/>
              <a:gd name="T50" fmla="*/ 73025 w 252"/>
              <a:gd name="T51" fmla="*/ 406400 h 284"/>
              <a:gd name="T52" fmla="*/ 60325 w 252"/>
              <a:gd name="T53" fmla="*/ 387350 h 284"/>
              <a:gd name="T54" fmla="*/ 50800 w 252"/>
              <a:gd name="T55" fmla="*/ 355600 h 284"/>
              <a:gd name="T56" fmla="*/ 38100 w 252"/>
              <a:gd name="T57" fmla="*/ 342900 h 284"/>
              <a:gd name="T58" fmla="*/ 6350 w 252"/>
              <a:gd name="T59" fmla="*/ 317500 h 284"/>
              <a:gd name="T60" fmla="*/ 0 w 252"/>
              <a:gd name="T61" fmla="*/ 307975 h 284"/>
              <a:gd name="T62" fmla="*/ 9525 w 252"/>
              <a:gd name="T63" fmla="*/ 301625 h 284"/>
              <a:gd name="T64" fmla="*/ 25400 w 252"/>
              <a:gd name="T65" fmla="*/ 292100 h 284"/>
              <a:gd name="T66" fmla="*/ 28575 w 252"/>
              <a:gd name="T67" fmla="*/ 260350 h 284"/>
              <a:gd name="T68" fmla="*/ 31750 w 252"/>
              <a:gd name="T69" fmla="*/ 228600 h 284"/>
              <a:gd name="T70" fmla="*/ 50800 w 252"/>
              <a:gd name="T71" fmla="*/ 222250 h 284"/>
              <a:gd name="T72" fmla="*/ 57150 w 252"/>
              <a:gd name="T73" fmla="*/ 190500 h 284"/>
              <a:gd name="T74" fmla="*/ 85725 w 252"/>
              <a:gd name="T75" fmla="*/ 146050 h 284"/>
              <a:gd name="T76" fmla="*/ 88900 w 252"/>
              <a:gd name="T77" fmla="*/ 120650 h 284"/>
              <a:gd name="T78" fmla="*/ 92075 w 252"/>
              <a:gd name="T79" fmla="*/ 73025 h 284"/>
              <a:gd name="T80" fmla="*/ 98425 w 252"/>
              <a:gd name="T81" fmla="*/ 47625 h 284"/>
              <a:gd name="T82" fmla="*/ 111125 w 252"/>
              <a:gd name="T83" fmla="*/ 25400 h 284"/>
              <a:gd name="T84" fmla="*/ 136525 w 252"/>
              <a:gd name="T85" fmla="*/ 9525 h 284"/>
              <a:gd name="T86" fmla="*/ 152400 w 252"/>
              <a:gd name="T87" fmla="*/ 19050 h 284"/>
              <a:gd name="T88" fmla="*/ 171450 w 252"/>
              <a:gd name="T89" fmla="*/ 69850 h 284"/>
              <a:gd name="T90" fmla="*/ 187325 w 252"/>
              <a:gd name="T91" fmla="*/ 79375 h 284"/>
              <a:gd name="T92" fmla="*/ 231775 w 252"/>
              <a:gd name="T93" fmla="*/ 117475 h 284"/>
              <a:gd name="T94" fmla="*/ 269875 w 252"/>
              <a:gd name="T95" fmla="*/ 161925 h 2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52" h="284">
                <a:moveTo>
                  <a:pt x="170" y="102"/>
                </a:moveTo>
                <a:lnTo>
                  <a:pt x="164" y="96"/>
                </a:lnTo>
                <a:lnTo>
                  <a:pt x="170" y="102"/>
                </a:lnTo>
                <a:lnTo>
                  <a:pt x="156" y="112"/>
                </a:lnTo>
                <a:lnTo>
                  <a:pt x="150" y="120"/>
                </a:lnTo>
                <a:lnTo>
                  <a:pt x="148" y="130"/>
                </a:lnTo>
                <a:lnTo>
                  <a:pt x="150" y="136"/>
                </a:lnTo>
                <a:lnTo>
                  <a:pt x="154" y="138"/>
                </a:lnTo>
                <a:lnTo>
                  <a:pt x="162" y="138"/>
                </a:lnTo>
                <a:lnTo>
                  <a:pt x="168" y="134"/>
                </a:lnTo>
                <a:lnTo>
                  <a:pt x="168" y="142"/>
                </a:lnTo>
                <a:lnTo>
                  <a:pt x="170" y="152"/>
                </a:lnTo>
                <a:lnTo>
                  <a:pt x="176" y="164"/>
                </a:lnTo>
                <a:lnTo>
                  <a:pt x="186" y="172"/>
                </a:lnTo>
                <a:lnTo>
                  <a:pt x="196" y="180"/>
                </a:lnTo>
                <a:lnTo>
                  <a:pt x="210" y="186"/>
                </a:lnTo>
                <a:lnTo>
                  <a:pt x="224" y="192"/>
                </a:lnTo>
                <a:lnTo>
                  <a:pt x="238" y="194"/>
                </a:lnTo>
                <a:lnTo>
                  <a:pt x="252" y="196"/>
                </a:lnTo>
                <a:lnTo>
                  <a:pt x="246" y="208"/>
                </a:lnTo>
                <a:lnTo>
                  <a:pt x="236" y="218"/>
                </a:lnTo>
                <a:lnTo>
                  <a:pt x="218" y="240"/>
                </a:lnTo>
                <a:lnTo>
                  <a:pt x="214" y="248"/>
                </a:lnTo>
                <a:lnTo>
                  <a:pt x="210" y="252"/>
                </a:lnTo>
                <a:lnTo>
                  <a:pt x="208" y="254"/>
                </a:lnTo>
                <a:lnTo>
                  <a:pt x="202" y="256"/>
                </a:lnTo>
                <a:lnTo>
                  <a:pt x="198" y="254"/>
                </a:lnTo>
                <a:lnTo>
                  <a:pt x="192" y="254"/>
                </a:lnTo>
                <a:lnTo>
                  <a:pt x="186" y="256"/>
                </a:lnTo>
                <a:lnTo>
                  <a:pt x="178" y="260"/>
                </a:lnTo>
                <a:lnTo>
                  <a:pt x="168" y="268"/>
                </a:lnTo>
                <a:lnTo>
                  <a:pt x="158" y="274"/>
                </a:lnTo>
                <a:lnTo>
                  <a:pt x="154" y="276"/>
                </a:lnTo>
                <a:lnTo>
                  <a:pt x="148" y="276"/>
                </a:lnTo>
                <a:lnTo>
                  <a:pt x="142" y="276"/>
                </a:lnTo>
                <a:lnTo>
                  <a:pt x="138" y="272"/>
                </a:lnTo>
                <a:lnTo>
                  <a:pt x="136" y="270"/>
                </a:lnTo>
                <a:lnTo>
                  <a:pt x="132" y="270"/>
                </a:lnTo>
                <a:lnTo>
                  <a:pt x="128" y="270"/>
                </a:lnTo>
                <a:lnTo>
                  <a:pt x="126" y="272"/>
                </a:lnTo>
                <a:lnTo>
                  <a:pt x="122" y="276"/>
                </a:lnTo>
                <a:lnTo>
                  <a:pt x="116" y="282"/>
                </a:lnTo>
                <a:lnTo>
                  <a:pt x="114" y="284"/>
                </a:lnTo>
                <a:lnTo>
                  <a:pt x="110" y="284"/>
                </a:lnTo>
                <a:lnTo>
                  <a:pt x="102" y="284"/>
                </a:lnTo>
                <a:lnTo>
                  <a:pt x="94" y="280"/>
                </a:lnTo>
                <a:lnTo>
                  <a:pt x="80" y="274"/>
                </a:lnTo>
                <a:lnTo>
                  <a:pt x="66" y="268"/>
                </a:lnTo>
                <a:lnTo>
                  <a:pt x="58" y="266"/>
                </a:lnTo>
                <a:lnTo>
                  <a:pt x="48" y="264"/>
                </a:lnTo>
                <a:lnTo>
                  <a:pt x="50" y="264"/>
                </a:lnTo>
                <a:lnTo>
                  <a:pt x="46" y="256"/>
                </a:lnTo>
                <a:lnTo>
                  <a:pt x="42" y="250"/>
                </a:lnTo>
                <a:lnTo>
                  <a:pt x="38" y="244"/>
                </a:lnTo>
                <a:lnTo>
                  <a:pt x="34" y="238"/>
                </a:lnTo>
                <a:lnTo>
                  <a:pt x="32" y="224"/>
                </a:lnTo>
                <a:lnTo>
                  <a:pt x="28" y="220"/>
                </a:lnTo>
                <a:lnTo>
                  <a:pt x="24" y="216"/>
                </a:lnTo>
                <a:lnTo>
                  <a:pt x="10" y="206"/>
                </a:lnTo>
                <a:lnTo>
                  <a:pt x="4" y="200"/>
                </a:lnTo>
                <a:lnTo>
                  <a:pt x="0" y="196"/>
                </a:lnTo>
                <a:lnTo>
                  <a:pt x="0" y="194"/>
                </a:lnTo>
                <a:lnTo>
                  <a:pt x="2" y="192"/>
                </a:lnTo>
                <a:lnTo>
                  <a:pt x="6" y="190"/>
                </a:lnTo>
                <a:lnTo>
                  <a:pt x="12" y="188"/>
                </a:lnTo>
                <a:lnTo>
                  <a:pt x="16" y="184"/>
                </a:lnTo>
                <a:lnTo>
                  <a:pt x="18" y="172"/>
                </a:lnTo>
                <a:lnTo>
                  <a:pt x="18" y="164"/>
                </a:lnTo>
                <a:lnTo>
                  <a:pt x="18" y="154"/>
                </a:lnTo>
                <a:lnTo>
                  <a:pt x="20" y="144"/>
                </a:lnTo>
                <a:lnTo>
                  <a:pt x="24" y="142"/>
                </a:lnTo>
                <a:lnTo>
                  <a:pt x="32" y="140"/>
                </a:lnTo>
                <a:lnTo>
                  <a:pt x="34" y="130"/>
                </a:lnTo>
                <a:lnTo>
                  <a:pt x="36" y="120"/>
                </a:lnTo>
                <a:lnTo>
                  <a:pt x="44" y="106"/>
                </a:lnTo>
                <a:lnTo>
                  <a:pt x="54" y="92"/>
                </a:lnTo>
                <a:lnTo>
                  <a:pt x="56" y="84"/>
                </a:lnTo>
                <a:lnTo>
                  <a:pt x="56" y="76"/>
                </a:lnTo>
                <a:lnTo>
                  <a:pt x="56" y="54"/>
                </a:lnTo>
                <a:lnTo>
                  <a:pt x="58" y="46"/>
                </a:lnTo>
                <a:lnTo>
                  <a:pt x="60" y="38"/>
                </a:lnTo>
                <a:lnTo>
                  <a:pt x="62" y="30"/>
                </a:lnTo>
                <a:lnTo>
                  <a:pt x="62" y="18"/>
                </a:lnTo>
                <a:lnTo>
                  <a:pt x="70" y="16"/>
                </a:lnTo>
                <a:lnTo>
                  <a:pt x="78" y="12"/>
                </a:lnTo>
                <a:lnTo>
                  <a:pt x="86" y="6"/>
                </a:lnTo>
                <a:lnTo>
                  <a:pt x="90" y="0"/>
                </a:lnTo>
                <a:lnTo>
                  <a:pt x="96" y="12"/>
                </a:lnTo>
                <a:lnTo>
                  <a:pt x="102" y="30"/>
                </a:lnTo>
                <a:lnTo>
                  <a:pt x="108" y="44"/>
                </a:lnTo>
                <a:lnTo>
                  <a:pt x="112" y="48"/>
                </a:lnTo>
                <a:lnTo>
                  <a:pt x="118" y="50"/>
                </a:lnTo>
                <a:lnTo>
                  <a:pt x="134" y="62"/>
                </a:lnTo>
                <a:lnTo>
                  <a:pt x="146" y="74"/>
                </a:lnTo>
                <a:lnTo>
                  <a:pt x="164" y="96"/>
                </a:lnTo>
                <a:lnTo>
                  <a:pt x="170" y="10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29" name="Freeform 90"/>
          <p:cNvSpPr>
            <a:spLocks/>
          </p:cNvSpPr>
          <p:nvPr/>
        </p:nvSpPr>
        <p:spPr bwMode="auto">
          <a:xfrm>
            <a:off x="5130800" y="3475038"/>
            <a:ext cx="285750" cy="415925"/>
          </a:xfrm>
          <a:custGeom>
            <a:avLst/>
            <a:gdLst>
              <a:gd name="T0" fmla="*/ 41275 w 180"/>
              <a:gd name="T1" fmla="*/ 244475 h 262"/>
              <a:gd name="T2" fmla="*/ 66675 w 180"/>
              <a:gd name="T3" fmla="*/ 228600 h 262"/>
              <a:gd name="T4" fmla="*/ 85725 w 180"/>
              <a:gd name="T5" fmla="*/ 219075 h 262"/>
              <a:gd name="T6" fmla="*/ 101600 w 180"/>
              <a:gd name="T7" fmla="*/ 222250 h 262"/>
              <a:gd name="T8" fmla="*/ 114300 w 180"/>
              <a:gd name="T9" fmla="*/ 215900 h 262"/>
              <a:gd name="T10" fmla="*/ 127000 w 180"/>
              <a:gd name="T11" fmla="*/ 196850 h 262"/>
              <a:gd name="T12" fmla="*/ 171450 w 180"/>
              <a:gd name="T13" fmla="*/ 146050 h 262"/>
              <a:gd name="T14" fmla="*/ 158750 w 180"/>
              <a:gd name="T15" fmla="*/ 123825 h 262"/>
              <a:gd name="T16" fmla="*/ 114300 w 180"/>
              <a:gd name="T17" fmla="*/ 111125 h 262"/>
              <a:gd name="T18" fmla="*/ 76200 w 180"/>
              <a:gd name="T19" fmla="*/ 88900 h 262"/>
              <a:gd name="T20" fmla="*/ 50800 w 180"/>
              <a:gd name="T21" fmla="*/ 57150 h 262"/>
              <a:gd name="T22" fmla="*/ 47625 w 180"/>
              <a:gd name="T23" fmla="*/ 28575 h 262"/>
              <a:gd name="T24" fmla="*/ 66675 w 180"/>
              <a:gd name="T25" fmla="*/ 19050 h 262"/>
              <a:gd name="T26" fmla="*/ 66675 w 180"/>
              <a:gd name="T27" fmla="*/ 28575 h 262"/>
              <a:gd name="T28" fmla="*/ 82550 w 180"/>
              <a:gd name="T29" fmla="*/ 41275 h 262"/>
              <a:gd name="T30" fmla="*/ 98425 w 180"/>
              <a:gd name="T31" fmla="*/ 47625 h 262"/>
              <a:gd name="T32" fmla="*/ 114300 w 180"/>
              <a:gd name="T33" fmla="*/ 41275 h 262"/>
              <a:gd name="T34" fmla="*/ 127000 w 180"/>
              <a:gd name="T35" fmla="*/ 34925 h 262"/>
              <a:gd name="T36" fmla="*/ 165100 w 180"/>
              <a:gd name="T37" fmla="*/ 31750 h 262"/>
              <a:gd name="T38" fmla="*/ 203200 w 180"/>
              <a:gd name="T39" fmla="*/ 22225 h 262"/>
              <a:gd name="T40" fmla="*/ 231775 w 180"/>
              <a:gd name="T41" fmla="*/ 22225 h 262"/>
              <a:gd name="T42" fmla="*/ 247650 w 180"/>
              <a:gd name="T43" fmla="*/ 12700 h 262"/>
              <a:gd name="T44" fmla="*/ 260350 w 180"/>
              <a:gd name="T45" fmla="*/ 3175 h 262"/>
              <a:gd name="T46" fmla="*/ 276225 w 180"/>
              <a:gd name="T47" fmla="*/ 3175 h 262"/>
              <a:gd name="T48" fmla="*/ 279400 w 180"/>
              <a:gd name="T49" fmla="*/ 12700 h 262"/>
              <a:gd name="T50" fmla="*/ 276225 w 180"/>
              <a:gd name="T51" fmla="*/ 44450 h 262"/>
              <a:gd name="T52" fmla="*/ 263525 w 180"/>
              <a:gd name="T53" fmla="*/ 85725 h 262"/>
              <a:gd name="T54" fmla="*/ 215900 w 180"/>
              <a:gd name="T55" fmla="*/ 190500 h 262"/>
              <a:gd name="T56" fmla="*/ 165100 w 180"/>
              <a:gd name="T57" fmla="*/ 266700 h 262"/>
              <a:gd name="T58" fmla="*/ 120650 w 180"/>
              <a:gd name="T59" fmla="*/ 311150 h 262"/>
              <a:gd name="T60" fmla="*/ 73025 w 180"/>
              <a:gd name="T61" fmla="*/ 352425 h 262"/>
              <a:gd name="T62" fmla="*/ 19050 w 180"/>
              <a:gd name="T63" fmla="*/ 415925 h 262"/>
              <a:gd name="T64" fmla="*/ 0 w 180"/>
              <a:gd name="T65" fmla="*/ 403225 h 262"/>
              <a:gd name="T66" fmla="*/ 25400 w 180"/>
              <a:gd name="T67" fmla="*/ 250825 h 26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180" h="262">
                <a:moveTo>
                  <a:pt x="18" y="158"/>
                </a:moveTo>
                <a:lnTo>
                  <a:pt x="26" y="154"/>
                </a:lnTo>
                <a:lnTo>
                  <a:pt x="34" y="148"/>
                </a:lnTo>
                <a:lnTo>
                  <a:pt x="42" y="144"/>
                </a:lnTo>
                <a:lnTo>
                  <a:pt x="48" y="140"/>
                </a:lnTo>
                <a:lnTo>
                  <a:pt x="54" y="138"/>
                </a:lnTo>
                <a:lnTo>
                  <a:pt x="60" y="138"/>
                </a:lnTo>
                <a:lnTo>
                  <a:pt x="64" y="140"/>
                </a:lnTo>
                <a:lnTo>
                  <a:pt x="70" y="138"/>
                </a:lnTo>
                <a:lnTo>
                  <a:pt x="72" y="136"/>
                </a:lnTo>
                <a:lnTo>
                  <a:pt x="76" y="132"/>
                </a:lnTo>
                <a:lnTo>
                  <a:pt x="80" y="124"/>
                </a:lnTo>
                <a:lnTo>
                  <a:pt x="98" y="102"/>
                </a:lnTo>
                <a:lnTo>
                  <a:pt x="108" y="92"/>
                </a:lnTo>
                <a:lnTo>
                  <a:pt x="114" y="80"/>
                </a:lnTo>
                <a:lnTo>
                  <a:pt x="100" y="78"/>
                </a:lnTo>
                <a:lnTo>
                  <a:pt x="86" y="76"/>
                </a:lnTo>
                <a:lnTo>
                  <a:pt x="72" y="70"/>
                </a:lnTo>
                <a:lnTo>
                  <a:pt x="58" y="64"/>
                </a:lnTo>
                <a:lnTo>
                  <a:pt x="48" y="56"/>
                </a:lnTo>
                <a:lnTo>
                  <a:pt x="38" y="48"/>
                </a:lnTo>
                <a:lnTo>
                  <a:pt x="32" y="36"/>
                </a:lnTo>
                <a:lnTo>
                  <a:pt x="30" y="26"/>
                </a:lnTo>
                <a:lnTo>
                  <a:pt x="30" y="18"/>
                </a:lnTo>
                <a:lnTo>
                  <a:pt x="42" y="6"/>
                </a:lnTo>
                <a:lnTo>
                  <a:pt x="42" y="12"/>
                </a:lnTo>
                <a:lnTo>
                  <a:pt x="42" y="14"/>
                </a:lnTo>
                <a:lnTo>
                  <a:pt x="42" y="18"/>
                </a:lnTo>
                <a:lnTo>
                  <a:pt x="46" y="22"/>
                </a:lnTo>
                <a:lnTo>
                  <a:pt x="52" y="26"/>
                </a:lnTo>
                <a:lnTo>
                  <a:pt x="56" y="30"/>
                </a:lnTo>
                <a:lnTo>
                  <a:pt x="62" y="30"/>
                </a:lnTo>
                <a:lnTo>
                  <a:pt x="68" y="30"/>
                </a:lnTo>
                <a:lnTo>
                  <a:pt x="72" y="26"/>
                </a:lnTo>
                <a:lnTo>
                  <a:pt x="76" y="22"/>
                </a:lnTo>
                <a:lnTo>
                  <a:pt x="80" y="22"/>
                </a:lnTo>
                <a:lnTo>
                  <a:pt x="94" y="22"/>
                </a:lnTo>
                <a:lnTo>
                  <a:pt x="104" y="20"/>
                </a:lnTo>
                <a:lnTo>
                  <a:pt x="114" y="18"/>
                </a:lnTo>
                <a:lnTo>
                  <a:pt x="128" y="14"/>
                </a:lnTo>
                <a:lnTo>
                  <a:pt x="142" y="14"/>
                </a:lnTo>
                <a:lnTo>
                  <a:pt x="146" y="14"/>
                </a:lnTo>
                <a:lnTo>
                  <a:pt x="150" y="12"/>
                </a:lnTo>
                <a:lnTo>
                  <a:pt x="156" y="8"/>
                </a:lnTo>
                <a:lnTo>
                  <a:pt x="160" y="2"/>
                </a:lnTo>
                <a:lnTo>
                  <a:pt x="164" y="2"/>
                </a:lnTo>
                <a:lnTo>
                  <a:pt x="168" y="0"/>
                </a:lnTo>
                <a:lnTo>
                  <a:pt x="174" y="2"/>
                </a:lnTo>
                <a:lnTo>
                  <a:pt x="180" y="2"/>
                </a:lnTo>
                <a:lnTo>
                  <a:pt x="176" y="8"/>
                </a:lnTo>
                <a:lnTo>
                  <a:pt x="174" y="16"/>
                </a:lnTo>
                <a:lnTo>
                  <a:pt x="174" y="28"/>
                </a:lnTo>
                <a:lnTo>
                  <a:pt x="172" y="40"/>
                </a:lnTo>
                <a:lnTo>
                  <a:pt x="166" y="54"/>
                </a:lnTo>
                <a:lnTo>
                  <a:pt x="156" y="82"/>
                </a:lnTo>
                <a:lnTo>
                  <a:pt x="136" y="120"/>
                </a:lnTo>
                <a:lnTo>
                  <a:pt x="114" y="152"/>
                </a:lnTo>
                <a:lnTo>
                  <a:pt x="104" y="168"/>
                </a:lnTo>
                <a:lnTo>
                  <a:pt x="90" y="182"/>
                </a:lnTo>
                <a:lnTo>
                  <a:pt x="76" y="196"/>
                </a:lnTo>
                <a:lnTo>
                  <a:pt x="60" y="210"/>
                </a:lnTo>
                <a:lnTo>
                  <a:pt x="46" y="222"/>
                </a:lnTo>
                <a:lnTo>
                  <a:pt x="34" y="234"/>
                </a:lnTo>
                <a:lnTo>
                  <a:pt x="12" y="262"/>
                </a:lnTo>
                <a:lnTo>
                  <a:pt x="6" y="258"/>
                </a:lnTo>
                <a:lnTo>
                  <a:pt x="0" y="254"/>
                </a:lnTo>
                <a:lnTo>
                  <a:pt x="0" y="182"/>
                </a:lnTo>
                <a:lnTo>
                  <a:pt x="16" y="158"/>
                </a:lnTo>
                <a:lnTo>
                  <a:pt x="18" y="15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30" name="Freeform 93"/>
          <p:cNvSpPr>
            <a:spLocks/>
          </p:cNvSpPr>
          <p:nvPr/>
        </p:nvSpPr>
        <p:spPr bwMode="auto">
          <a:xfrm>
            <a:off x="4819650" y="3709988"/>
            <a:ext cx="149225" cy="184150"/>
          </a:xfrm>
          <a:custGeom>
            <a:avLst/>
            <a:gdLst>
              <a:gd name="T0" fmla="*/ 127000 w 94"/>
              <a:gd name="T1" fmla="*/ 0 h 116"/>
              <a:gd name="T2" fmla="*/ 120650 w 94"/>
              <a:gd name="T3" fmla="*/ 9525 h 116"/>
              <a:gd name="T4" fmla="*/ 127000 w 94"/>
              <a:gd name="T5" fmla="*/ 22225 h 116"/>
              <a:gd name="T6" fmla="*/ 133350 w 94"/>
              <a:gd name="T7" fmla="*/ 34925 h 116"/>
              <a:gd name="T8" fmla="*/ 146050 w 94"/>
              <a:gd name="T9" fmla="*/ 57150 h 116"/>
              <a:gd name="T10" fmla="*/ 149225 w 94"/>
              <a:gd name="T11" fmla="*/ 66675 h 116"/>
              <a:gd name="T12" fmla="*/ 149225 w 94"/>
              <a:gd name="T13" fmla="*/ 73025 h 116"/>
              <a:gd name="T14" fmla="*/ 149225 w 94"/>
              <a:gd name="T15" fmla="*/ 82550 h 116"/>
              <a:gd name="T16" fmla="*/ 149225 w 94"/>
              <a:gd name="T17" fmla="*/ 88900 h 116"/>
              <a:gd name="T18" fmla="*/ 120650 w 94"/>
              <a:gd name="T19" fmla="*/ 130175 h 116"/>
              <a:gd name="T20" fmla="*/ 120650 w 94"/>
              <a:gd name="T21" fmla="*/ 171450 h 116"/>
              <a:gd name="T22" fmla="*/ 31750 w 94"/>
              <a:gd name="T23" fmla="*/ 168275 h 116"/>
              <a:gd name="T24" fmla="*/ 22225 w 94"/>
              <a:gd name="T25" fmla="*/ 174625 h 116"/>
              <a:gd name="T26" fmla="*/ 15875 w 94"/>
              <a:gd name="T27" fmla="*/ 184150 h 116"/>
              <a:gd name="T28" fmla="*/ 0 w 94"/>
              <a:gd name="T29" fmla="*/ 184150 h 116"/>
              <a:gd name="T30" fmla="*/ 0 w 94"/>
              <a:gd name="T31" fmla="*/ 149225 h 116"/>
              <a:gd name="T32" fmla="*/ 9525 w 94"/>
              <a:gd name="T33" fmla="*/ 130175 h 116"/>
              <a:gd name="T34" fmla="*/ 19050 w 94"/>
              <a:gd name="T35" fmla="*/ 111125 h 116"/>
              <a:gd name="T36" fmla="*/ 28575 w 94"/>
              <a:gd name="T37" fmla="*/ 95250 h 116"/>
              <a:gd name="T38" fmla="*/ 41275 w 94"/>
              <a:gd name="T39" fmla="*/ 82550 h 116"/>
              <a:gd name="T40" fmla="*/ 41275 w 94"/>
              <a:gd name="T41" fmla="*/ 66675 h 116"/>
              <a:gd name="T42" fmla="*/ 34925 w 94"/>
              <a:gd name="T43" fmla="*/ 60325 h 116"/>
              <a:gd name="T44" fmla="*/ 34925 w 94"/>
              <a:gd name="T45" fmla="*/ 47625 h 116"/>
              <a:gd name="T46" fmla="*/ 31750 w 94"/>
              <a:gd name="T47" fmla="*/ 28575 h 116"/>
              <a:gd name="T48" fmla="*/ 38100 w 94"/>
              <a:gd name="T49" fmla="*/ 25400 h 116"/>
              <a:gd name="T50" fmla="*/ 50800 w 94"/>
              <a:gd name="T51" fmla="*/ 22225 h 116"/>
              <a:gd name="T52" fmla="*/ 88900 w 94"/>
              <a:gd name="T53" fmla="*/ 22225 h 116"/>
              <a:gd name="T54" fmla="*/ 104775 w 94"/>
              <a:gd name="T55" fmla="*/ 19050 h 116"/>
              <a:gd name="T56" fmla="*/ 120650 w 94"/>
              <a:gd name="T57" fmla="*/ 9525 h 116"/>
              <a:gd name="T58" fmla="*/ 127000 w 94"/>
              <a:gd name="T59" fmla="*/ 0 h 11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94" h="116">
                <a:moveTo>
                  <a:pt x="80" y="0"/>
                </a:moveTo>
                <a:lnTo>
                  <a:pt x="76" y="6"/>
                </a:lnTo>
                <a:lnTo>
                  <a:pt x="80" y="14"/>
                </a:lnTo>
                <a:lnTo>
                  <a:pt x="84" y="22"/>
                </a:lnTo>
                <a:lnTo>
                  <a:pt x="92" y="36"/>
                </a:lnTo>
                <a:lnTo>
                  <a:pt x="94" y="42"/>
                </a:lnTo>
                <a:lnTo>
                  <a:pt x="94" y="46"/>
                </a:lnTo>
                <a:lnTo>
                  <a:pt x="94" y="52"/>
                </a:lnTo>
                <a:lnTo>
                  <a:pt x="94" y="56"/>
                </a:lnTo>
                <a:lnTo>
                  <a:pt x="76" y="82"/>
                </a:lnTo>
                <a:lnTo>
                  <a:pt x="76" y="108"/>
                </a:lnTo>
                <a:lnTo>
                  <a:pt x="20" y="106"/>
                </a:lnTo>
                <a:lnTo>
                  <a:pt x="14" y="110"/>
                </a:lnTo>
                <a:lnTo>
                  <a:pt x="10" y="116"/>
                </a:lnTo>
                <a:lnTo>
                  <a:pt x="0" y="116"/>
                </a:lnTo>
                <a:lnTo>
                  <a:pt x="0" y="94"/>
                </a:lnTo>
                <a:lnTo>
                  <a:pt x="6" y="82"/>
                </a:lnTo>
                <a:lnTo>
                  <a:pt x="12" y="70"/>
                </a:lnTo>
                <a:lnTo>
                  <a:pt x="18" y="60"/>
                </a:lnTo>
                <a:lnTo>
                  <a:pt x="26" y="52"/>
                </a:lnTo>
                <a:lnTo>
                  <a:pt x="26" y="42"/>
                </a:lnTo>
                <a:lnTo>
                  <a:pt x="22" y="38"/>
                </a:lnTo>
                <a:lnTo>
                  <a:pt x="22" y="30"/>
                </a:lnTo>
                <a:lnTo>
                  <a:pt x="20" y="18"/>
                </a:lnTo>
                <a:lnTo>
                  <a:pt x="24" y="16"/>
                </a:lnTo>
                <a:lnTo>
                  <a:pt x="32" y="14"/>
                </a:lnTo>
                <a:lnTo>
                  <a:pt x="56" y="14"/>
                </a:lnTo>
                <a:lnTo>
                  <a:pt x="66" y="12"/>
                </a:lnTo>
                <a:lnTo>
                  <a:pt x="76" y="6"/>
                </a:lnTo>
                <a:lnTo>
                  <a:pt x="80" y="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31" name="Freeform 94"/>
          <p:cNvSpPr>
            <a:spLocks/>
          </p:cNvSpPr>
          <p:nvPr/>
        </p:nvSpPr>
        <p:spPr bwMode="auto">
          <a:xfrm>
            <a:off x="4813300" y="3878263"/>
            <a:ext cx="311150" cy="339725"/>
          </a:xfrm>
          <a:custGeom>
            <a:avLst/>
            <a:gdLst>
              <a:gd name="T0" fmla="*/ 127000 w 196"/>
              <a:gd name="T1" fmla="*/ 3175 h 214"/>
              <a:gd name="T2" fmla="*/ 231775 w 196"/>
              <a:gd name="T3" fmla="*/ 82550 h 214"/>
              <a:gd name="T4" fmla="*/ 269875 w 196"/>
              <a:gd name="T5" fmla="*/ 127000 h 214"/>
              <a:gd name="T6" fmla="*/ 266700 w 196"/>
              <a:gd name="T7" fmla="*/ 142875 h 214"/>
              <a:gd name="T8" fmla="*/ 260350 w 196"/>
              <a:gd name="T9" fmla="*/ 155575 h 214"/>
              <a:gd name="T10" fmla="*/ 263525 w 196"/>
              <a:gd name="T11" fmla="*/ 174625 h 214"/>
              <a:gd name="T12" fmla="*/ 276225 w 196"/>
              <a:gd name="T13" fmla="*/ 187325 h 214"/>
              <a:gd name="T14" fmla="*/ 279400 w 196"/>
              <a:gd name="T15" fmla="*/ 215900 h 214"/>
              <a:gd name="T16" fmla="*/ 282575 w 196"/>
              <a:gd name="T17" fmla="*/ 266700 h 214"/>
              <a:gd name="T18" fmla="*/ 295275 w 196"/>
              <a:gd name="T19" fmla="*/ 285750 h 214"/>
              <a:gd name="T20" fmla="*/ 311150 w 196"/>
              <a:gd name="T21" fmla="*/ 301625 h 214"/>
              <a:gd name="T22" fmla="*/ 285750 w 196"/>
              <a:gd name="T23" fmla="*/ 307975 h 214"/>
              <a:gd name="T24" fmla="*/ 260350 w 196"/>
              <a:gd name="T25" fmla="*/ 320675 h 214"/>
              <a:gd name="T26" fmla="*/ 228600 w 196"/>
              <a:gd name="T27" fmla="*/ 330200 h 214"/>
              <a:gd name="T28" fmla="*/ 222250 w 196"/>
              <a:gd name="T29" fmla="*/ 336550 h 214"/>
              <a:gd name="T30" fmla="*/ 209550 w 196"/>
              <a:gd name="T31" fmla="*/ 336550 h 214"/>
              <a:gd name="T32" fmla="*/ 200025 w 196"/>
              <a:gd name="T33" fmla="*/ 333375 h 214"/>
              <a:gd name="T34" fmla="*/ 193675 w 196"/>
              <a:gd name="T35" fmla="*/ 339725 h 214"/>
              <a:gd name="T36" fmla="*/ 142875 w 196"/>
              <a:gd name="T37" fmla="*/ 336550 h 214"/>
              <a:gd name="T38" fmla="*/ 136525 w 196"/>
              <a:gd name="T39" fmla="*/ 288925 h 214"/>
              <a:gd name="T40" fmla="*/ 130175 w 196"/>
              <a:gd name="T41" fmla="*/ 273050 h 214"/>
              <a:gd name="T42" fmla="*/ 79375 w 196"/>
              <a:gd name="T43" fmla="*/ 254000 h 214"/>
              <a:gd name="T44" fmla="*/ 53975 w 196"/>
              <a:gd name="T45" fmla="*/ 241300 h 214"/>
              <a:gd name="T46" fmla="*/ 41275 w 196"/>
              <a:gd name="T47" fmla="*/ 234950 h 214"/>
              <a:gd name="T48" fmla="*/ 34925 w 196"/>
              <a:gd name="T49" fmla="*/ 228600 h 214"/>
              <a:gd name="T50" fmla="*/ 28575 w 196"/>
              <a:gd name="T51" fmla="*/ 203200 h 214"/>
              <a:gd name="T52" fmla="*/ 19050 w 196"/>
              <a:gd name="T53" fmla="*/ 187325 h 214"/>
              <a:gd name="T54" fmla="*/ 3175 w 196"/>
              <a:gd name="T55" fmla="*/ 171450 h 214"/>
              <a:gd name="T56" fmla="*/ 3175 w 196"/>
              <a:gd name="T57" fmla="*/ 155575 h 214"/>
              <a:gd name="T58" fmla="*/ 3175 w 196"/>
              <a:gd name="T59" fmla="*/ 142875 h 214"/>
              <a:gd name="T60" fmla="*/ 0 w 196"/>
              <a:gd name="T61" fmla="*/ 133350 h 214"/>
              <a:gd name="T62" fmla="*/ 6350 w 196"/>
              <a:gd name="T63" fmla="*/ 114300 h 214"/>
              <a:gd name="T64" fmla="*/ 34925 w 196"/>
              <a:gd name="T65" fmla="*/ 85725 h 214"/>
              <a:gd name="T66" fmla="*/ 38100 w 196"/>
              <a:gd name="T67" fmla="*/ 69850 h 214"/>
              <a:gd name="T68" fmla="*/ 34925 w 196"/>
              <a:gd name="T69" fmla="*/ 63500 h 214"/>
              <a:gd name="T70" fmla="*/ 28575 w 196"/>
              <a:gd name="T71" fmla="*/ 57150 h 214"/>
              <a:gd name="T72" fmla="*/ 34925 w 196"/>
              <a:gd name="T73" fmla="*/ 47625 h 214"/>
              <a:gd name="T74" fmla="*/ 38100 w 196"/>
              <a:gd name="T75" fmla="*/ 38100 h 214"/>
              <a:gd name="T76" fmla="*/ 41275 w 196"/>
              <a:gd name="T77" fmla="*/ 28575 h 214"/>
              <a:gd name="T78" fmla="*/ 34925 w 196"/>
              <a:gd name="T79" fmla="*/ 9525 h 214"/>
              <a:gd name="T80" fmla="*/ 38100 w 196"/>
              <a:gd name="T81" fmla="*/ 0 h 2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96" h="214">
                <a:moveTo>
                  <a:pt x="24" y="0"/>
                </a:moveTo>
                <a:lnTo>
                  <a:pt x="80" y="2"/>
                </a:lnTo>
                <a:lnTo>
                  <a:pt x="146" y="42"/>
                </a:lnTo>
                <a:lnTo>
                  <a:pt x="146" y="52"/>
                </a:lnTo>
                <a:lnTo>
                  <a:pt x="174" y="76"/>
                </a:lnTo>
                <a:lnTo>
                  <a:pt x="170" y="80"/>
                </a:lnTo>
                <a:lnTo>
                  <a:pt x="170" y="86"/>
                </a:lnTo>
                <a:lnTo>
                  <a:pt x="168" y="90"/>
                </a:lnTo>
                <a:lnTo>
                  <a:pt x="166" y="94"/>
                </a:lnTo>
                <a:lnTo>
                  <a:pt x="164" y="98"/>
                </a:lnTo>
                <a:lnTo>
                  <a:pt x="164" y="104"/>
                </a:lnTo>
                <a:lnTo>
                  <a:pt x="166" y="110"/>
                </a:lnTo>
                <a:lnTo>
                  <a:pt x="170" y="114"/>
                </a:lnTo>
                <a:lnTo>
                  <a:pt x="174" y="118"/>
                </a:lnTo>
                <a:lnTo>
                  <a:pt x="176" y="124"/>
                </a:lnTo>
                <a:lnTo>
                  <a:pt x="176" y="136"/>
                </a:lnTo>
                <a:lnTo>
                  <a:pt x="176" y="152"/>
                </a:lnTo>
                <a:lnTo>
                  <a:pt x="178" y="168"/>
                </a:lnTo>
                <a:lnTo>
                  <a:pt x="182" y="174"/>
                </a:lnTo>
                <a:lnTo>
                  <a:pt x="186" y="180"/>
                </a:lnTo>
                <a:lnTo>
                  <a:pt x="190" y="186"/>
                </a:lnTo>
                <a:lnTo>
                  <a:pt x="196" y="190"/>
                </a:lnTo>
                <a:lnTo>
                  <a:pt x="188" y="192"/>
                </a:lnTo>
                <a:lnTo>
                  <a:pt x="180" y="194"/>
                </a:lnTo>
                <a:lnTo>
                  <a:pt x="174" y="198"/>
                </a:lnTo>
                <a:lnTo>
                  <a:pt x="164" y="202"/>
                </a:lnTo>
                <a:lnTo>
                  <a:pt x="150" y="206"/>
                </a:lnTo>
                <a:lnTo>
                  <a:pt x="144" y="208"/>
                </a:lnTo>
                <a:lnTo>
                  <a:pt x="142" y="210"/>
                </a:lnTo>
                <a:lnTo>
                  <a:pt x="140" y="212"/>
                </a:lnTo>
                <a:lnTo>
                  <a:pt x="136" y="212"/>
                </a:lnTo>
                <a:lnTo>
                  <a:pt x="132" y="212"/>
                </a:lnTo>
                <a:lnTo>
                  <a:pt x="130" y="210"/>
                </a:lnTo>
                <a:lnTo>
                  <a:pt x="126" y="210"/>
                </a:lnTo>
                <a:lnTo>
                  <a:pt x="124" y="212"/>
                </a:lnTo>
                <a:lnTo>
                  <a:pt x="122" y="214"/>
                </a:lnTo>
                <a:lnTo>
                  <a:pt x="118" y="214"/>
                </a:lnTo>
                <a:lnTo>
                  <a:pt x="90" y="212"/>
                </a:lnTo>
                <a:lnTo>
                  <a:pt x="88" y="184"/>
                </a:lnTo>
                <a:lnTo>
                  <a:pt x="86" y="182"/>
                </a:lnTo>
                <a:lnTo>
                  <a:pt x="84" y="178"/>
                </a:lnTo>
                <a:lnTo>
                  <a:pt x="82" y="172"/>
                </a:lnTo>
                <a:lnTo>
                  <a:pt x="66" y="172"/>
                </a:lnTo>
                <a:lnTo>
                  <a:pt x="50" y="160"/>
                </a:lnTo>
                <a:lnTo>
                  <a:pt x="44" y="156"/>
                </a:lnTo>
                <a:lnTo>
                  <a:pt x="34" y="152"/>
                </a:lnTo>
                <a:lnTo>
                  <a:pt x="28" y="150"/>
                </a:lnTo>
                <a:lnTo>
                  <a:pt x="26" y="148"/>
                </a:lnTo>
                <a:lnTo>
                  <a:pt x="24" y="146"/>
                </a:lnTo>
                <a:lnTo>
                  <a:pt x="22" y="144"/>
                </a:lnTo>
                <a:lnTo>
                  <a:pt x="20" y="136"/>
                </a:lnTo>
                <a:lnTo>
                  <a:pt x="18" y="128"/>
                </a:lnTo>
                <a:lnTo>
                  <a:pt x="18" y="122"/>
                </a:lnTo>
                <a:lnTo>
                  <a:pt x="12" y="118"/>
                </a:lnTo>
                <a:lnTo>
                  <a:pt x="8" y="112"/>
                </a:lnTo>
                <a:lnTo>
                  <a:pt x="2" y="108"/>
                </a:lnTo>
                <a:lnTo>
                  <a:pt x="2" y="100"/>
                </a:lnTo>
                <a:lnTo>
                  <a:pt x="2" y="98"/>
                </a:lnTo>
                <a:lnTo>
                  <a:pt x="4" y="94"/>
                </a:lnTo>
                <a:lnTo>
                  <a:pt x="2" y="90"/>
                </a:lnTo>
                <a:lnTo>
                  <a:pt x="0" y="88"/>
                </a:lnTo>
                <a:lnTo>
                  <a:pt x="0" y="84"/>
                </a:lnTo>
                <a:lnTo>
                  <a:pt x="0" y="78"/>
                </a:lnTo>
                <a:lnTo>
                  <a:pt x="4" y="72"/>
                </a:lnTo>
                <a:lnTo>
                  <a:pt x="12" y="62"/>
                </a:lnTo>
                <a:lnTo>
                  <a:pt x="22" y="54"/>
                </a:lnTo>
                <a:lnTo>
                  <a:pt x="24" y="50"/>
                </a:lnTo>
                <a:lnTo>
                  <a:pt x="24" y="44"/>
                </a:lnTo>
                <a:lnTo>
                  <a:pt x="24" y="42"/>
                </a:lnTo>
                <a:lnTo>
                  <a:pt x="22" y="40"/>
                </a:lnTo>
                <a:lnTo>
                  <a:pt x="20" y="38"/>
                </a:lnTo>
                <a:lnTo>
                  <a:pt x="18" y="36"/>
                </a:lnTo>
                <a:lnTo>
                  <a:pt x="20" y="32"/>
                </a:lnTo>
                <a:lnTo>
                  <a:pt x="22" y="30"/>
                </a:lnTo>
                <a:lnTo>
                  <a:pt x="24" y="28"/>
                </a:lnTo>
                <a:lnTo>
                  <a:pt x="24" y="24"/>
                </a:lnTo>
                <a:lnTo>
                  <a:pt x="26" y="24"/>
                </a:lnTo>
                <a:lnTo>
                  <a:pt x="26" y="18"/>
                </a:lnTo>
                <a:lnTo>
                  <a:pt x="24" y="12"/>
                </a:lnTo>
                <a:lnTo>
                  <a:pt x="22" y="6"/>
                </a:lnTo>
                <a:lnTo>
                  <a:pt x="22" y="0"/>
                </a:lnTo>
                <a:lnTo>
                  <a:pt x="24" y="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32" name="Freeform 95"/>
          <p:cNvSpPr>
            <a:spLocks/>
          </p:cNvSpPr>
          <p:nvPr/>
        </p:nvSpPr>
        <p:spPr bwMode="auto">
          <a:xfrm>
            <a:off x="4352924" y="3674270"/>
            <a:ext cx="516925" cy="597694"/>
          </a:xfrm>
          <a:custGeom>
            <a:avLst/>
            <a:gdLst>
              <a:gd name="T0" fmla="*/ 457358 w 321"/>
              <a:gd name="T1" fmla="*/ 434975 h 370"/>
              <a:gd name="T2" fmla="*/ 438368 w 321"/>
              <a:gd name="T3" fmla="*/ 454025 h 370"/>
              <a:gd name="T4" fmla="*/ 438368 w 321"/>
              <a:gd name="T5" fmla="*/ 539750 h 370"/>
              <a:gd name="T6" fmla="*/ 470019 w 321"/>
              <a:gd name="T7" fmla="*/ 552450 h 370"/>
              <a:gd name="T8" fmla="*/ 460523 w 321"/>
              <a:gd name="T9" fmla="*/ 584200 h 370"/>
              <a:gd name="T10" fmla="*/ 444698 w 321"/>
              <a:gd name="T11" fmla="*/ 574675 h 370"/>
              <a:gd name="T12" fmla="*/ 409882 w 321"/>
              <a:gd name="T13" fmla="*/ 542925 h 370"/>
              <a:gd name="T14" fmla="*/ 394056 w 321"/>
              <a:gd name="T15" fmla="*/ 536575 h 370"/>
              <a:gd name="T16" fmla="*/ 381396 w 321"/>
              <a:gd name="T17" fmla="*/ 542925 h 370"/>
              <a:gd name="T18" fmla="*/ 352910 w 321"/>
              <a:gd name="T19" fmla="*/ 530225 h 370"/>
              <a:gd name="T20" fmla="*/ 314928 w 321"/>
              <a:gd name="T21" fmla="*/ 511175 h 370"/>
              <a:gd name="T22" fmla="*/ 283277 w 321"/>
              <a:gd name="T23" fmla="*/ 514350 h 370"/>
              <a:gd name="T24" fmla="*/ 267452 w 321"/>
              <a:gd name="T25" fmla="*/ 498475 h 370"/>
              <a:gd name="T26" fmla="*/ 257956 w 321"/>
              <a:gd name="T27" fmla="*/ 476250 h 370"/>
              <a:gd name="T28" fmla="*/ 257956 w 321"/>
              <a:gd name="T29" fmla="*/ 393700 h 370"/>
              <a:gd name="T30" fmla="*/ 226305 w 321"/>
              <a:gd name="T31" fmla="*/ 393700 h 370"/>
              <a:gd name="T32" fmla="*/ 186741 w 321"/>
              <a:gd name="T33" fmla="*/ 387350 h 370"/>
              <a:gd name="T34" fmla="*/ 177246 w 321"/>
              <a:gd name="T35" fmla="*/ 412750 h 370"/>
              <a:gd name="T36" fmla="*/ 139265 w 321"/>
              <a:gd name="T37" fmla="*/ 412750 h 370"/>
              <a:gd name="T38" fmla="*/ 110779 w 321"/>
              <a:gd name="T39" fmla="*/ 374650 h 370"/>
              <a:gd name="T40" fmla="*/ 0 w 321"/>
              <a:gd name="T41" fmla="*/ 339725 h 370"/>
              <a:gd name="T42" fmla="*/ 12660 w 321"/>
              <a:gd name="T43" fmla="*/ 314325 h 370"/>
              <a:gd name="T44" fmla="*/ 31651 w 321"/>
              <a:gd name="T45" fmla="*/ 311150 h 370"/>
              <a:gd name="T46" fmla="*/ 44312 w 321"/>
              <a:gd name="T47" fmla="*/ 304800 h 370"/>
              <a:gd name="T48" fmla="*/ 53807 w 321"/>
              <a:gd name="T49" fmla="*/ 314325 h 370"/>
              <a:gd name="T50" fmla="*/ 75963 w 321"/>
              <a:gd name="T51" fmla="*/ 307975 h 370"/>
              <a:gd name="T52" fmla="*/ 94953 w 321"/>
              <a:gd name="T53" fmla="*/ 263525 h 370"/>
              <a:gd name="T54" fmla="*/ 107614 w 321"/>
              <a:gd name="T55" fmla="*/ 231775 h 370"/>
              <a:gd name="T56" fmla="*/ 123439 w 321"/>
              <a:gd name="T57" fmla="*/ 200025 h 370"/>
              <a:gd name="T58" fmla="*/ 139265 w 321"/>
              <a:gd name="T59" fmla="*/ 184150 h 370"/>
              <a:gd name="T60" fmla="*/ 136100 w 321"/>
              <a:gd name="T61" fmla="*/ 165100 h 370"/>
              <a:gd name="T62" fmla="*/ 164586 w 321"/>
              <a:gd name="T63" fmla="*/ 73025 h 370"/>
              <a:gd name="T64" fmla="*/ 158255 w 321"/>
              <a:gd name="T65" fmla="*/ 60325 h 370"/>
              <a:gd name="T66" fmla="*/ 164586 w 321"/>
              <a:gd name="T67" fmla="*/ 25400 h 370"/>
              <a:gd name="T68" fmla="*/ 180411 w 321"/>
              <a:gd name="T69" fmla="*/ 9525 h 370"/>
              <a:gd name="T70" fmla="*/ 205732 w 321"/>
              <a:gd name="T71" fmla="*/ 12700 h 370"/>
              <a:gd name="T72" fmla="*/ 257956 w 321"/>
              <a:gd name="T73" fmla="*/ 34925 h 370"/>
              <a:gd name="T74" fmla="*/ 276947 w 321"/>
              <a:gd name="T75" fmla="*/ 28575 h 370"/>
              <a:gd name="T76" fmla="*/ 289607 w 321"/>
              <a:gd name="T77" fmla="*/ 22225 h 370"/>
              <a:gd name="T78" fmla="*/ 308598 w 321"/>
              <a:gd name="T79" fmla="*/ 15875 h 370"/>
              <a:gd name="T80" fmla="*/ 346579 w 321"/>
              <a:gd name="T81" fmla="*/ 12700 h 370"/>
              <a:gd name="T82" fmla="*/ 368735 w 321"/>
              <a:gd name="T83" fmla="*/ 3175 h 370"/>
              <a:gd name="T84" fmla="*/ 419377 w 321"/>
              <a:gd name="T85" fmla="*/ 19050 h 370"/>
              <a:gd name="T86" fmla="*/ 441533 w 321"/>
              <a:gd name="T87" fmla="*/ 25400 h 370"/>
              <a:gd name="T88" fmla="*/ 463688 w 321"/>
              <a:gd name="T89" fmla="*/ 25400 h 370"/>
              <a:gd name="T90" fmla="*/ 482679 w 321"/>
              <a:gd name="T91" fmla="*/ 41275 h 370"/>
              <a:gd name="T92" fmla="*/ 501670 w 321"/>
              <a:gd name="T93" fmla="*/ 85725 h 370"/>
              <a:gd name="T94" fmla="*/ 495340 w 321"/>
              <a:gd name="T95" fmla="*/ 120650 h 370"/>
              <a:gd name="T96" fmla="*/ 466854 w 321"/>
              <a:gd name="T97" fmla="*/ 174625 h 370"/>
              <a:gd name="T98" fmla="*/ 454193 w 321"/>
              <a:gd name="T99" fmla="*/ 225425 h 370"/>
              <a:gd name="T100" fmla="*/ 454193 w 321"/>
              <a:gd name="T101" fmla="*/ 257175 h 370"/>
              <a:gd name="T102" fmla="*/ 457358 w 321"/>
              <a:gd name="T103" fmla="*/ 273050 h 370"/>
              <a:gd name="T104" fmla="*/ 460523 w 321"/>
              <a:gd name="T105" fmla="*/ 295275 h 370"/>
              <a:gd name="T106" fmla="*/ 460523 w 321"/>
              <a:gd name="T107" fmla="*/ 327025 h 370"/>
              <a:gd name="T108" fmla="*/ 466854 w 321"/>
              <a:gd name="T109" fmla="*/ 342900 h 370"/>
              <a:gd name="T110" fmla="*/ 463688 w 321"/>
              <a:gd name="T111" fmla="*/ 365125 h 370"/>
              <a:gd name="T112" fmla="*/ 489009 w 321"/>
              <a:gd name="T113" fmla="*/ 387350 h 370"/>
              <a:gd name="T114" fmla="*/ 495340 w 321"/>
              <a:gd name="T115" fmla="*/ 422275 h 370"/>
              <a:gd name="T116" fmla="*/ 498505 w 321"/>
              <a:gd name="T117" fmla="*/ 422275 h 37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21" h="370">
                <a:moveTo>
                  <a:pt x="315" y="266"/>
                </a:moveTo>
                <a:lnTo>
                  <a:pt x="301" y="268"/>
                </a:lnTo>
                <a:lnTo>
                  <a:pt x="289" y="274"/>
                </a:lnTo>
                <a:lnTo>
                  <a:pt x="283" y="276"/>
                </a:lnTo>
                <a:lnTo>
                  <a:pt x="279" y="280"/>
                </a:lnTo>
                <a:lnTo>
                  <a:pt x="277" y="286"/>
                </a:lnTo>
                <a:lnTo>
                  <a:pt x="275" y="292"/>
                </a:lnTo>
                <a:lnTo>
                  <a:pt x="275" y="332"/>
                </a:lnTo>
                <a:lnTo>
                  <a:pt x="277" y="340"/>
                </a:lnTo>
                <a:lnTo>
                  <a:pt x="279" y="344"/>
                </a:lnTo>
                <a:lnTo>
                  <a:pt x="285" y="348"/>
                </a:lnTo>
                <a:lnTo>
                  <a:pt x="297" y="348"/>
                </a:lnTo>
                <a:lnTo>
                  <a:pt x="297" y="360"/>
                </a:lnTo>
                <a:lnTo>
                  <a:pt x="295" y="364"/>
                </a:lnTo>
                <a:lnTo>
                  <a:pt x="291" y="368"/>
                </a:lnTo>
                <a:lnTo>
                  <a:pt x="287" y="370"/>
                </a:lnTo>
                <a:lnTo>
                  <a:pt x="285" y="370"/>
                </a:lnTo>
                <a:lnTo>
                  <a:pt x="281" y="362"/>
                </a:lnTo>
                <a:lnTo>
                  <a:pt x="277" y="358"/>
                </a:lnTo>
                <a:lnTo>
                  <a:pt x="267" y="350"/>
                </a:lnTo>
                <a:lnTo>
                  <a:pt x="259" y="342"/>
                </a:lnTo>
                <a:lnTo>
                  <a:pt x="255" y="340"/>
                </a:lnTo>
                <a:lnTo>
                  <a:pt x="255" y="336"/>
                </a:lnTo>
                <a:lnTo>
                  <a:pt x="249" y="338"/>
                </a:lnTo>
                <a:lnTo>
                  <a:pt x="247" y="340"/>
                </a:lnTo>
                <a:lnTo>
                  <a:pt x="245" y="340"/>
                </a:lnTo>
                <a:lnTo>
                  <a:pt x="241" y="342"/>
                </a:lnTo>
                <a:lnTo>
                  <a:pt x="235" y="340"/>
                </a:lnTo>
                <a:lnTo>
                  <a:pt x="227" y="338"/>
                </a:lnTo>
                <a:lnTo>
                  <a:pt x="223" y="334"/>
                </a:lnTo>
                <a:lnTo>
                  <a:pt x="221" y="330"/>
                </a:lnTo>
                <a:lnTo>
                  <a:pt x="205" y="324"/>
                </a:lnTo>
                <a:lnTo>
                  <a:pt x="199" y="322"/>
                </a:lnTo>
                <a:lnTo>
                  <a:pt x="191" y="322"/>
                </a:lnTo>
                <a:lnTo>
                  <a:pt x="183" y="322"/>
                </a:lnTo>
                <a:lnTo>
                  <a:pt x="179" y="324"/>
                </a:lnTo>
                <a:lnTo>
                  <a:pt x="175" y="324"/>
                </a:lnTo>
                <a:lnTo>
                  <a:pt x="167" y="322"/>
                </a:lnTo>
                <a:lnTo>
                  <a:pt x="169" y="314"/>
                </a:lnTo>
                <a:lnTo>
                  <a:pt x="169" y="310"/>
                </a:lnTo>
                <a:lnTo>
                  <a:pt x="167" y="302"/>
                </a:lnTo>
                <a:lnTo>
                  <a:pt x="163" y="300"/>
                </a:lnTo>
                <a:lnTo>
                  <a:pt x="163" y="296"/>
                </a:lnTo>
                <a:lnTo>
                  <a:pt x="165" y="272"/>
                </a:lnTo>
                <a:lnTo>
                  <a:pt x="163" y="248"/>
                </a:lnTo>
                <a:lnTo>
                  <a:pt x="157" y="250"/>
                </a:lnTo>
                <a:lnTo>
                  <a:pt x="149" y="250"/>
                </a:lnTo>
                <a:lnTo>
                  <a:pt x="143" y="248"/>
                </a:lnTo>
                <a:lnTo>
                  <a:pt x="141" y="246"/>
                </a:lnTo>
                <a:lnTo>
                  <a:pt x="139" y="244"/>
                </a:lnTo>
                <a:lnTo>
                  <a:pt x="118" y="244"/>
                </a:lnTo>
                <a:lnTo>
                  <a:pt x="118" y="252"/>
                </a:lnTo>
                <a:lnTo>
                  <a:pt x="116" y="258"/>
                </a:lnTo>
                <a:lnTo>
                  <a:pt x="112" y="260"/>
                </a:lnTo>
                <a:lnTo>
                  <a:pt x="104" y="260"/>
                </a:lnTo>
                <a:lnTo>
                  <a:pt x="92" y="260"/>
                </a:lnTo>
                <a:lnTo>
                  <a:pt x="88" y="260"/>
                </a:lnTo>
                <a:lnTo>
                  <a:pt x="84" y="258"/>
                </a:lnTo>
                <a:lnTo>
                  <a:pt x="76" y="248"/>
                </a:lnTo>
                <a:lnTo>
                  <a:pt x="70" y="236"/>
                </a:lnTo>
                <a:lnTo>
                  <a:pt x="70" y="222"/>
                </a:lnTo>
                <a:lnTo>
                  <a:pt x="2" y="222"/>
                </a:lnTo>
                <a:lnTo>
                  <a:pt x="0" y="214"/>
                </a:lnTo>
                <a:lnTo>
                  <a:pt x="2" y="204"/>
                </a:lnTo>
                <a:lnTo>
                  <a:pt x="4" y="200"/>
                </a:lnTo>
                <a:lnTo>
                  <a:pt x="8" y="198"/>
                </a:lnTo>
                <a:lnTo>
                  <a:pt x="14" y="198"/>
                </a:lnTo>
                <a:lnTo>
                  <a:pt x="16" y="198"/>
                </a:lnTo>
                <a:lnTo>
                  <a:pt x="20" y="196"/>
                </a:lnTo>
                <a:lnTo>
                  <a:pt x="22" y="194"/>
                </a:lnTo>
                <a:lnTo>
                  <a:pt x="24" y="192"/>
                </a:lnTo>
                <a:lnTo>
                  <a:pt x="28" y="192"/>
                </a:lnTo>
                <a:lnTo>
                  <a:pt x="32" y="192"/>
                </a:lnTo>
                <a:lnTo>
                  <a:pt x="32" y="196"/>
                </a:lnTo>
                <a:lnTo>
                  <a:pt x="34" y="198"/>
                </a:lnTo>
                <a:lnTo>
                  <a:pt x="38" y="198"/>
                </a:lnTo>
                <a:lnTo>
                  <a:pt x="44" y="198"/>
                </a:lnTo>
                <a:lnTo>
                  <a:pt x="48" y="194"/>
                </a:lnTo>
                <a:lnTo>
                  <a:pt x="52" y="188"/>
                </a:lnTo>
                <a:lnTo>
                  <a:pt x="56" y="180"/>
                </a:lnTo>
                <a:lnTo>
                  <a:pt x="60" y="166"/>
                </a:lnTo>
                <a:lnTo>
                  <a:pt x="60" y="152"/>
                </a:lnTo>
                <a:lnTo>
                  <a:pt x="64" y="150"/>
                </a:lnTo>
                <a:lnTo>
                  <a:pt x="68" y="146"/>
                </a:lnTo>
                <a:lnTo>
                  <a:pt x="70" y="134"/>
                </a:lnTo>
                <a:lnTo>
                  <a:pt x="74" y="130"/>
                </a:lnTo>
                <a:lnTo>
                  <a:pt x="78" y="126"/>
                </a:lnTo>
                <a:lnTo>
                  <a:pt x="82" y="124"/>
                </a:lnTo>
                <a:lnTo>
                  <a:pt x="86" y="120"/>
                </a:lnTo>
                <a:lnTo>
                  <a:pt x="88" y="116"/>
                </a:lnTo>
                <a:lnTo>
                  <a:pt x="86" y="112"/>
                </a:lnTo>
                <a:lnTo>
                  <a:pt x="86" y="108"/>
                </a:lnTo>
                <a:lnTo>
                  <a:pt x="86" y="104"/>
                </a:lnTo>
                <a:lnTo>
                  <a:pt x="98" y="72"/>
                </a:lnTo>
                <a:lnTo>
                  <a:pt x="102" y="58"/>
                </a:lnTo>
                <a:lnTo>
                  <a:pt x="104" y="46"/>
                </a:lnTo>
                <a:lnTo>
                  <a:pt x="102" y="42"/>
                </a:lnTo>
                <a:lnTo>
                  <a:pt x="102" y="40"/>
                </a:lnTo>
                <a:lnTo>
                  <a:pt x="100" y="38"/>
                </a:lnTo>
                <a:lnTo>
                  <a:pt x="100" y="36"/>
                </a:lnTo>
                <a:lnTo>
                  <a:pt x="102" y="26"/>
                </a:lnTo>
                <a:lnTo>
                  <a:pt x="104" y="16"/>
                </a:lnTo>
                <a:lnTo>
                  <a:pt x="106" y="12"/>
                </a:lnTo>
                <a:lnTo>
                  <a:pt x="110" y="10"/>
                </a:lnTo>
                <a:lnTo>
                  <a:pt x="114" y="6"/>
                </a:lnTo>
                <a:lnTo>
                  <a:pt x="118" y="6"/>
                </a:lnTo>
                <a:lnTo>
                  <a:pt x="124" y="6"/>
                </a:lnTo>
                <a:lnTo>
                  <a:pt x="130" y="8"/>
                </a:lnTo>
                <a:lnTo>
                  <a:pt x="143" y="14"/>
                </a:lnTo>
                <a:lnTo>
                  <a:pt x="155" y="20"/>
                </a:lnTo>
                <a:lnTo>
                  <a:pt x="163" y="22"/>
                </a:lnTo>
                <a:lnTo>
                  <a:pt x="171" y="22"/>
                </a:lnTo>
                <a:lnTo>
                  <a:pt x="173" y="22"/>
                </a:lnTo>
                <a:lnTo>
                  <a:pt x="175" y="18"/>
                </a:lnTo>
                <a:lnTo>
                  <a:pt x="177" y="14"/>
                </a:lnTo>
                <a:lnTo>
                  <a:pt x="179" y="12"/>
                </a:lnTo>
                <a:lnTo>
                  <a:pt x="183" y="14"/>
                </a:lnTo>
                <a:lnTo>
                  <a:pt x="185" y="14"/>
                </a:lnTo>
                <a:lnTo>
                  <a:pt x="191" y="12"/>
                </a:lnTo>
                <a:lnTo>
                  <a:pt x="195" y="10"/>
                </a:lnTo>
                <a:lnTo>
                  <a:pt x="201" y="8"/>
                </a:lnTo>
                <a:lnTo>
                  <a:pt x="207" y="8"/>
                </a:lnTo>
                <a:lnTo>
                  <a:pt x="219" y="8"/>
                </a:lnTo>
                <a:lnTo>
                  <a:pt x="221" y="2"/>
                </a:lnTo>
                <a:lnTo>
                  <a:pt x="225" y="0"/>
                </a:lnTo>
                <a:lnTo>
                  <a:pt x="233" y="2"/>
                </a:lnTo>
                <a:lnTo>
                  <a:pt x="241" y="4"/>
                </a:lnTo>
                <a:lnTo>
                  <a:pt x="255" y="4"/>
                </a:lnTo>
                <a:lnTo>
                  <a:pt x="265" y="12"/>
                </a:lnTo>
                <a:lnTo>
                  <a:pt x="271" y="16"/>
                </a:lnTo>
                <a:lnTo>
                  <a:pt x="279" y="20"/>
                </a:lnTo>
                <a:lnTo>
                  <a:pt x="279" y="16"/>
                </a:lnTo>
                <a:lnTo>
                  <a:pt x="283" y="16"/>
                </a:lnTo>
                <a:lnTo>
                  <a:pt x="287" y="20"/>
                </a:lnTo>
                <a:lnTo>
                  <a:pt x="293" y="16"/>
                </a:lnTo>
                <a:lnTo>
                  <a:pt x="301" y="16"/>
                </a:lnTo>
                <a:lnTo>
                  <a:pt x="303" y="20"/>
                </a:lnTo>
                <a:lnTo>
                  <a:pt x="305" y="26"/>
                </a:lnTo>
                <a:lnTo>
                  <a:pt x="315" y="34"/>
                </a:lnTo>
                <a:lnTo>
                  <a:pt x="317" y="46"/>
                </a:lnTo>
                <a:lnTo>
                  <a:pt x="317" y="54"/>
                </a:lnTo>
                <a:lnTo>
                  <a:pt x="321" y="58"/>
                </a:lnTo>
                <a:lnTo>
                  <a:pt x="321" y="68"/>
                </a:lnTo>
                <a:lnTo>
                  <a:pt x="313" y="76"/>
                </a:lnTo>
                <a:lnTo>
                  <a:pt x="307" y="86"/>
                </a:lnTo>
                <a:lnTo>
                  <a:pt x="301" y="98"/>
                </a:lnTo>
                <a:lnTo>
                  <a:pt x="295" y="110"/>
                </a:lnTo>
                <a:lnTo>
                  <a:pt x="295" y="132"/>
                </a:lnTo>
                <a:lnTo>
                  <a:pt x="291" y="136"/>
                </a:lnTo>
                <a:lnTo>
                  <a:pt x="287" y="142"/>
                </a:lnTo>
                <a:lnTo>
                  <a:pt x="285" y="148"/>
                </a:lnTo>
                <a:lnTo>
                  <a:pt x="285" y="158"/>
                </a:lnTo>
                <a:lnTo>
                  <a:pt x="287" y="162"/>
                </a:lnTo>
                <a:lnTo>
                  <a:pt x="291" y="164"/>
                </a:lnTo>
                <a:lnTo>
                  <a:pt x="291" y="168"/>
                </a:lnTo>
                <a:lnTo>
                  <a:pt x="289" y="172"/>
                </a:lnTo>
                <a:lnTo>
                  <a:pt x="289" y="176"/>
                </a:lnTo>
                <a:lnTo>
                  <a:pt x="289" y="180"/>
                </a:lnTo>
                <a:lnTo>
                  <a:pt x="291" y="186"/>
                </a:lnTo>
                <a:lnTo>
                  <a:pt x="295" y="194"/>
                </a:lnTo>
                <a:lnTo>
                  <a:pt x="291" y="200"/>
                </a:lnTo>
                <a:lnTo>
                  <a:pt x="291" y="206"/>
                </a:lnTo>
                <a:lnTo>
                  <a:pt x="291" y="210"/>
                </a:lnTo>
                <a:lnTo>
                  <a:pt x="293" y="212"/>
                </a:lnTo>
                <a:lnTo>
                  <a:pt x="295" y="216"/>
                </a:lnTo>
                <a:lnTo>
                  <a:pt x="293" y="220"/>
                </a:lnTo>
                <a:lnTo>
                  <a:pt x="293" y="222"/>
                </a:lnTo>
                <a:lnTo>
                  <a:pt x="293" y="230"/>
                </a:lnTo>
                <a:lnTo>
                  <a:pt x="299" y="234"/>
                </a:lnTo>
                <a:lnTo>
                  <a:pt x="303" y="240"/>
                </a:lnTo>
                <a:lnTo>
                  <a:pt x="309" y="244"/>
                </a:lnTo>
                <a:lnTo>
                  <a:pt x="309" y="250"/>
                </a:lnTo>
                <a:lnTo>
                  <a:pt x="311" y="258"/>
                </a:lnTo>
                <a:lnTo>
                  <a:pt x="313" y="266"/>
                </a:lnTo>
                <a:lnTo>
                  <a:pt x="315" y="268"/>
                </a:lnTo>
                <a:lnTo>
                  <a:pt x="317" y="270"/>
                </a:lnTo>
                <a:lnTo>
                  <a:pt x="315" y="266"/>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33" name="Freeform 96"/>
          <p:cNvSpPr>
            <a:spLocks/>
          </p:cNvSpPr>
          <p:nvPr/>
        </p:nvSpPr>
        <p:spPr bwMode="auto">
          <a:xfrm>
            <a:off x="4829175" y="4179888"/>
            <a:ext cx="295275" cy="508000"/>
          </a:xfrm>
          <a:custGeom>
            <a:avLst/>
            <a:gdLst>
              <a:gd name="T0" fmla="*/ 53975 w 186"/>
              <a:gd name="T1" fmla="*/ 492125 h 320"/>
              <a:gd name="T2" fmla="*/ 57150 w 186"/>
              <a:gd name="T3" fmla="*/ 469900 h 320"/>
              <a:gd name="T4" fmla="*/ 73025 w 186"/>
              <a:gd name="T5" fmla="*/ 457200 h 320"/>
              <a:gd name="T6" fmla="*/ 111125 w 186"/>
              <a:gd name="T7" fmla="*/ 441325 h 320"/>
              <a:gd name="T8" fmla="*/ 127000 w 186"/>
              <a:gd name="T9" fmla="*/ 425450 h 320"/>
              <a:gd name="T10" fmla="*/ 133350 w 186"/>
              <a:gd name="T11" fmla="*/ 371475 h 320"/>
              <a:gd name="T12" fmla="*/ 130175 w 186"/>
              <a:gd name="T13" fmla="*/ 349250 h 320"/>
              <a:gd name="T14" fmla="*/ 123825 w 186"/>
              <a:gd name="T15" fmla="*/ 330200 h 320"/>
              <a:gd name="T16" fmla="*/ 117475 w 186"/>
              <a:gd name="T17" fmla="*/ 311150 h 320"/>
              <a:gd name="T18" fmla="*/ 117475 w 186"/>
              <a:gd name="T19" fmla="*/ 295275 h 320"/>
              <a:gd name="T20" fmla="*/ 130175 w 186"/>
              <a:gd name="T21" fmla="*/ 276225 h 320"/>
              <a:gd name="T22" fmla="*/ 158750 w 186"/>
              <a:gd name="T23" fmla="*/ 260350 h 320"/>
              <a:gd name="T24" fmla="*/ 174625 w 186"/>
              <a:gd name="T25" fmla="*/ 241300 h 320"/>
              <a:gd name="T26" fmla="*/ 190500 w 186"/>
              <a:gd name="T27" fmla="*/ 219075 h 320"/>
              <a:gd name="T28" fmla="*/ 254000 w 186"/>
              <a:gd name="T29" fmla="*/ 184150 h 320"/>
              <a:gd name="T30" fmla="*/ 276225 w 186"/>
              <a:gd name="T31" fmla="*/ 161925 h 320"/>
              <a:gd name="T32" fmla="*/ 285750 w 186"/>
              <a:gd name="T33" fmla="*/ 130175 h 320"/>
              <a:gd name="T34" fmla="*/ 288925 w 186"/>
              <a:gd name="T35" fmla="*/ 95250 h 320"/>
              <a:gd name="T36" fmla="*/ 295275 w 186"/>
              <a:gd name="T37" fmla="*/ 82550 h 320"/>
              <a:gd name="T38" fmla="*/ 292100 w 186"/>
              <a:gd name="T39" fmla="*/ 19050 h 320"/>
              <a:gd name="T40" fmla="*/ 282575 w 186"/>
              <a:gd name="T41" fmla="*/ 3175 h 320"/>
              <a:gd name="T42" fmla="*/ 260350 w 186"/>
              <a:gd name="T43" fmla="*/ 12700 h 320"/>
              <a:gd name="T44" fmla="*/ 222250 w 186"/>
              <a:gd name="T45" fmla="*/ 25400 h 320"/>
              <a:gd name="T46" fmla="*/ 209550 w 186"/>
              <a:gd name="T47" fmla="*/ 31750 h 320"/>
              <a:gd name="T48" fmla="*/ 200025 w 186"/>
              <a:gd name="T49" fmla="*/ 34925 h 320"/>
              <a:gd name="T50" fmla="*/ 190500 w 186"/>
              <a:gd name="T51" fmla="*/ 31750 h 320"/>
              <a:gd name="T52" fmla="*/ 180975 w 186"/>
              <a:gd name="T53" fmla="*/ 34925 h 320"/>
              <a:gd name="T54" fmla="*/ 171450 w 186"/>
              <a:gd name="T55" fmla="*/ 38100 h 320"/>
              <a:gd name="T56" fmla="*/ 120650 w 186"/>
              <a:gd name="T57" fmla="*/ 47625 h 320"/>
              <a:gd name="T58" fmla="*/ 120650 w 186"/>
              <a:gd name="T59" fmla="*/ 73025 h 320"/>
              <a:gd name="T60" fmla="*/ 136525 w 186"/>
              <a:gd name="T61" fmla="*/ 98425 h 320"/>
              <a:gd name="T62" fmla="*/ 155575 w 186"/>
              <a:gd name="T63" fmla="*/ 127000 h 320"/>
              <a:gd name="T64" fmla="*/ 155575 w 186"/>
              <a:gd name="T65" fmla="*/ 152400 h 320"/>
              <a:gd name="T66" fmla="*/ 149225 w 186"/>
              <a:gd name="T67" fmla="*/ 171450 h 320"/>
              <a:gd name="T68" fmla="*/ 139700 w 186"/>
              <a:gd name="T69" fmla="*/ 180975 h 320"/>
              <a:gd name="T70" fmla="*/ 133350 w 186"/>
              <a:gd name="T71" fmla="*/ 187325 h 320"/>
              <a:gd name="T72" fmla="*/ 130175 w 186"/>
              <a:gd name="T73" fmla="*/ 196850 h 320"/>
              <a:gd name="T74" fmla="*/ 114300 w 186"/>
              <a:gd name="T75" fmla="*/ 184150 h 320"/>
              <a:gd name="T76" fmla="*/ 114300 w 186"/>
              <a:gd name="T77" fmla="*/ 155575 h 320"/>
              <a:gd name="T78" fmla="*/ 117475 w 186"/>
              <a:gd name="T79" fmla="*/ 123825 h 320"/>
              <a:gd name="T80" fmla="*/ 95250 w 186"/>
              <a:gd name="T81" fmla="*/ 123825 h 320"/>
              <a:gd name="T82" fmla="*/ 85725 w 186"/>
              <a:gd name="T83" fmla="*/ 111125 h 320"/>
              <a:gd name="T84" fmla="*/ 57150 w 186"/>
              <a:gd name="T85" fmla="*/ 120650 h 320"/>
              <a:gd name="T86" fmla="*/ 19050 w 186"/>
              <a:gd name="T87" fmla="*/ 130175 h 320"/>
              <a:gd name="T88" fmla="*/ 0 w 186"/>
              <a:gd name="T89" fmla="*/ 142875 h 320"/>
              <a:gd name="T90" fmla="*/ 28575 w 186"/>
              <a:gd name="T91" fmla="*/ 174625 h 320"/>
              <a:gd name="T92" fmla="*/ 60325 w 186"/>
              <a:gd name="T93" fmla="*/ 187325 h 320"/>
              <a:gd name="T94" fmla="*/ 73025 w 186"/>
              <a:gd name="T95" fmla="*/ 206375 h 320"/>
              <a:gd name="T96" fmla="*/ 73025 w 186"/>
              <a:gd name="T97" fmla="*/ 231775 h 320"/>
              <a:gd name="T98" fmla="*/ 66675 w 186"/>
              <a:gd name="T99" fmla="*/ 254000 h 320"/>
              <a:gd name="T100" fmla="*/ 66675 w 186"/>
              <a:gd name="T101" fmla="*/ 288925 h 320"/>
              <a:gd name="T102" fmla="*/ 60325 w 186"/>
              <a:gd name="T103" fmla="*/ 320675 h 320"/>
              <a:gd name="T104" fmla="*/ 31750 w 186"/>
              <a:gd name="T105" fmla="*/ 355600 h 320"/>
              <a:gd name="T106" fmla="*/ 22225 w 186"/>
              <a:gd name="T107" fmla="*/ 387350 h 320"/>
              <a:gd name="T108" fmla="*/ 34925 w 186"/>
              <a:gd name="T109" fmla="*/ 412750 h 320"/>
              <a:gd name="T110" fmla="*/ 34925 w 186"/>
              <a:gd name="T111" fmla="*/ 441325 h 320"/>
              <a:gd name="T112" fmla="*/ 31750 w 186"/>
              <a:gd name="T113" fmla="*/ 508000 h 320"/>
              <a:gd name="T114" fmla="*/ 50800 w 186"/>
              <a:gd name="T115" fmla="*/ 508000 h 32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86" h="320">
                <a:moveTo>
                  <a:pt x="32" y="320"/>
                </a:moveTo>
                <a:lnTo>
                  <a:pt x="34" y="310"/>
                </a:lnTo>
                <a:lnTo>
                  <a:pt x="34" y="304"/>
                </a:lnTo>
                <a:lnTo>
                  <a:pt x="36" y="296"/>
                </a:lnTo>
                <a:lnTo>
                  <a:pt x="40" y="290"/>
                </a:lnTo>
                <a:lnTo>
                  <a:pt x="46" y="288"/>
                </a:lnTo>
                <a:lnTo>
                  <a:pt x="54" y="284"/>
                </a:lnTo>
                <a:lnTo>
                  <a:pt x="70" y="278"/>
                </a:lnTo>
                <a:lnTo>
                  <a:pt x="76" y="274"/>
                </a:lnTo>
                <a:lnTo>
                  <a:pt x="80" y="268"/>
                </a:lnTo>
                <a:lnTo>
                  <a:pt x="84" y="250"/>
                </a:lnTo>
                <a:lnTo>
                  <a:pt x="84" y="234"/>
                </a:lnTo>
                <a:lnTo>
                  <a:pt x="84" y="226"/>
                </a:lnTo>
                <a:lnTo>
                  <a:pt x="82" y="220"/>
                </a:lnTo>
                <a:lnTo>
                  <a:pt x="78" y="212"/>
                </a:lnTo>
                <a:lnTo>
                  <a:pt x="78" y="208"/>
                </a:lnTo>
                <a:lnTo>
                  <a:pt x="78" y="200"/>
                </a:lnTo>
                <a:lnTo>
                  <a:pt x="74" y="196"/>
                </a:lnTo>
                <a:lnTo>
                  <a:pt x="74" y="192"/>
                </a:lnTo>
                <a:lnTo>
                  <a:pt x="74" y="186"/>
                </a:lnTo>
                <a:lnTo>
                  <a:pt x="76" y="182"/>
                </a:lnTo>
                <a:lnTo>
                  <a:pt x="82" y="174"/>
                </a:lnTo>
                <a:lnTo>
                  <a:pt x="92" y="168"/>
                </a:lnTo>
                <a:lnTo>
                  <a:pt x="100" y="164"/>
                </a:lnTo>
                <a:lnTo>
                  <a:pt x="106" y="160"/>
                </a:lnTo>
                <a:lnTo>
                  <a:pt x="110" y="152"/>
                </a:lnTo>
                <a:lnTo>
                  <a:pt x="116" y="144"/>
                </a:lnTo>
                <a:lnTo>
                  <a:pt x="120" y="138"/>
                </a:lnTo>
                <a:lnTo>
                  <a:pt x="140" y="126"/>
                </a:lnTo>
                <a:lnTo>
                  <a:pt x="160" y="116"/>
                </a:lnTo>
                <a:lnTo>
                  <a:pt x="168" y="108"/>
                </a:lnTo>
                <a:lnTo>
                  <a:pt x="174" y="102"/>
                </a:lnTo>
                <a:lnTo>
                  <a:pt x="180" y="92"/>
                </a:lnTo>
                <a:lnTo>
                  <a:pt x="180" y="82"/>
                </a:lnTo>
                <a:lnTo>
                  <a:pt x="180" y="72"/>
                </a:lnTo>
                <a:lnTo>
                  <a:pt x="182" y="60"/>
                </a:lnTo>
                <a:lnTo>
                  <a:pt x="182" y="54"/>
                </a:lnTo>
                <a:lnTo>
                  <a:pt x="186" y="52"/>
                </a:lnTo>
                <a:lnTo>
                  <a:pt x="184" y="24"/>
                </a:lnTo>
                <a:lnTo>
                  <a:pt x="184" y="12"/>
                </a:lnTo>
                <a:lnTo>
                  <a:pt x="186" y="0"/>
                </a:lnTo>
                <a:lnTo>
                  <a:pt x="178" y="2"/>
                </a:lnTo>
                <a:lnTo>
                  <a:pt x="170" y="4"/>
                </a:lnTo>
                <a:lnTo>
                  <a:pt x="164" y="8"/>
                </a:lnTo>
                <a:lnTo>
                  <a:pt x="154" y="12"/>
                </a:lnTo>
                <a:lnTo>
                  <a:pt x="140" y="16"/>
                </a:lnTo>
                <a:lnTo>
                  <a:pt x="134" y="18"/>
                </a:lnTo>
                <a:lnTo>
                  <a:pt x="132" y="20"/>
                </a:lnTo>
                <a:lnTo>
                  <a:pt x="130" y="22"/>
                </a:lnTo>
                <a:lnTo>
                  <a:pt x="126" y="22"/>
                </a:lnTo>
                <a:lnTo>
                  <a:pt x="122" y="22"/>
                </a:lnTo>
                <a:lnTo>
                  <a:pt x="120" y="20"/>
                </a:lnTo>
                <a:lnTo>
                  <a:pt x="116" y="20"/>
                </a:lnTo>
                <a:lnTo>
                  <a:pt x="114" y="22"/>
                </a:lnTo>
                <a:lnTo>
                  <a:pt x="112" y="24"/>
                </a:lnTo>
                <a:lnTo>
                  <a:pt x="108" y="24"/>
                </a:lnTo>
                <a:lnTo>
                  <a:pt x="80" y="22"/>
                </a:lnTo>
                <a:lnTo>
                  <a:pt x="76" y="30"/>
                </a:lnTo>
                <a:lnTo>
                  <a:pt x="74" y="40"/>
                </a:lnTo>
                <a:lnTo>
                  <a:pt x="76" y="46"/>
                </a:lnTo>
                <a:lnTo>
                  <a:pt x="78" y="52"/>
                </a:lnTo>
                <a:lnTo>
                  <a:pt x="86" y="62"/>
                </a:lnTo>
                <a:lnTo>
                  <a:pt x="94" y="74"/>
                </a:lnTo>
                <a:lnTo>
                  <a:pt x="98" y="80"/>
                </a:lnTo>
                <a:lnTo>
                  <a:pt x="98" y="86"/>
                </a:lnTo>
                <a:lnTo>
                  <a:pt x="98" y="96"/>
                </a:lnTo>
                <a:lnTo>
                  <a:pt x="96" y="102"/>
                </a:lnTo>
                <a:lnTo>
                  <a:pt x="94" y="108"/>
                </a:lnTo>
                <a:lnTo>
                  <a:pt x="92" y="110"/>
                </a:lnTo>
                <a:lnTo>
                  <a:pt x="88" y="114"/>
                </a:lnTo>
                <a:lnTo>
                  <a:pt x="86" y="116"/>
                </a:lnTo>
                <a:lnTo>
                  <a:pt x="84" y="118"/>
                </a:lnTo>
                <a:lnTo>
                  <a:pt x="84" y="128"/>
                </a:lnTo>
                <a:lnTo>
                  <a:pt x="82" y="124"/>
                </a:lnTo>
                <a:lnTo>
                  <a:pt x="76" y="120"/>
                </a:lnTo>
                <a:lnTo>
                  <a:pt x="72" y="116"/>
                </a:lnTo>
                <a:lnTo>
                  <a:pt x="70" y="108"/>
                </a:lnTo>
                <a:lnTo>
                  <a:pt x="72" y="98"/>
                </a:lnTo>
                <a:lnTo>
                  <a:pt x="74" y="90"/>
                </a:lnTo>
                <a:lnTo>
                  <a:pt x="74" y="78"/>
                </a:lnTo>
                <a:lnTo>
                  <a:pt x="66" y="78"/>
                </a:lnTo>
                <a:lnTo>
                  <a:pt x="60" y="78"/>
                </a:lnTo>
                <a:lnTo>
                  <a:pt x="56" y="76"/>
                </a:lnTo>
                <a:lnTo>
                  <a:pt x="54" y="70"/>
                </a:lnTo>
                <a:lnTo>
                  <a:pt x="46" y="70"/>
                </a:lnTo>
                <a:lnTo>
                  <a:pt x="36" y="76"/>
                </a:lnTo>
                <a:lnTo>
                  <a:pt x="24" y="78"/>
                </a:lnTo>
                <a:lnTo>
                  <a:pt x="12" y="82"/>
                </a:lnTo>
                <a:lnTo>
                  <a:pt x="6" y="86"/>
                </a:lnTo>
                <a:lnTo>
                  <a:pt x="0" y="90"/>
                </a:lnTo>
                <a:lnTo>
                  <a:pt x="2" y="106"/>
                </a:lnTo>
                <a:lnTo>
                  <a:pt x="18" y="110"/>
                </a:lnTo>
                <a:lnTo>
                  <a:pt x="32" y="114"/>
                </a:lnTo>
                <a:lnTo>
                  <a:pt x="38" y="118"/>
                </a:lnTo>
                <a:lnTo>
                  <a:pt x="42" y="124"/>
                </a:lnTo>
                <a:lnTo>
                  <a:pt x="46" y="130"/>
                </a:lnTo>
                <a:lnTo>
                  <a:pt x="46" y="138"/>
                </a:lnTo>
                <a:lnTo>
                  <a:pt x="46" y="146"/>
                </a:lnTo>
                <a:lnTo>
                  <a:pt x="44" y="154"/>
                </a:lnTo>
                <a:lnTo>
                  <a:pt x="42" y="160"/>
                </a:lnTo>
                <a:lnTo>
                  <a:pt x="42" y="170"/>
                </a:lnTo>
                <a:lnTo>
                  <a:pt x="42" y="182"/>
                </a:lnTo>
                <a:lnTo>
                  <a:pt x="40" y="192"/>
                </a:lnTo>
                <a:lnTo>
                  <a:pt x="38" y="202"/>
                </a:lnTo>
                <a:lnTo>
                  <a:pt x="32" y="212"/>
                </a:lnTo>
                <a:lnTo>
                  <a:pt x="20" y="224"/>
                </a:lnTo>
                <a:lnTo>
                  <a:pt x="14" y="234"/>
                </a:lnTo>
                <a:lnTo>
                  <a:pt x="14" y="244"/>
                </a:lnTo>
                <a:lnTo>
                  <a:pt x="18" y="252"/>
                </a:lnTo>
                <a:lnTo>
                  <a:pt x="22" y="260"/>
                </a:lnTo>
                <a:lnTo>
                  <a:pt x="24" y="270"/>
                </a:lnTo>
                <a:lnTo>
                  <a:pt x="22" y="278"/>
                </a:lnTo>
                <a:lnTo>
                  <a:pt x="20" y="284"/>
                </a:lnTo>
                <a:lnTo>
                  <a:pt x="20" y="320"/>
                </a:lnTo>
                <a:lnTo>
                  <a:pt x="30" y="320"/>
                </a:lnTo>
                <a:lnTo>
                  <a:pt x="32" y="32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34" name="Freeform 99"/>
          <p:cNvSpPr>
            <a:spLocks/>
          </p:cNvSpPr>
          <p:nvPr/>
        </p:nvSpPr>
        <p:spPr bwMode="auto">
          <a:xfrm>
            <a:off x="4610100" y="4106863"/>
            <a:ext cx="317500" cy="307975"/>
          </a:xfrm>
          <a:custGeom>
            <a:avLst/>
            <a:gdLst>
              <a:gd name="T0" fmla="*/ 2147483647 w 200"/>
              <a:gd name="T1" fmla="*/ 2147483647 h 194"/>
              <a:gd name="T2" fmla="*/ 2147483647 w 200"/>
              <a:gd name="T3" fmla="*/ 2147483647 h 194"/>
              <a:gd name="T4" fmla="*/ 2147483647 w 200"/>
              <a:gd name="T5" fmla="*/ 2147483647 h 194"/>
              <a:gd name="T6" fmla="*/ 2147483647 w 200"/>
              <a:gd name="T7" fmla="*/ 2147483647 h 194"/>
              <a:gd name="T8" fmla="*/ 2147483647 w 200"/>
              <a:gd name="T9" fmla="*/ 2147483647 h 194"/>
              <a:gd name="T10" fmla="*/ 2147483647 w 200"/>
              <a:gd name="T11" fmla="*/ 2147483647 h 194"/>
              <a:gd name="T12" fmla="*/ 2147483647 w 200"/>
              <a:gd name="T13" fmla="*/ 2147483647 h 194"/>
              <a:gd name="T14" fmla="*/ 2147483647 w 200"/>
              <a:gd name="T15" fmla="*/ 2147483647 h 194"/>
              <a:gd name="T16" fmla="*/ 2147483647 w 200"/>
              <a:gd name="T17" fmla="*/ 2147483647 h 194"/>
              <a:gd name="T18" fmla="*/ 2147483647 w 200"/>
              <a:gd name="T19" fmla="*/ 2147483647 h 194"/>
              <a:gd name="T20" fmla="*/ 2147483647 w 200"/>
              <a:gd name="T21" fmla="*/ 2147483647 h 194"/>
              <a:gd name="T22" fmla="*/ 2147483647 w 200"/>
              <a:gd name="T23" fmla="*/ 2147483647 h 194"/>
              <a:gd name="T24" fmla="*/ 2147483647 w 200"/>
              <a:gd name="T25" fmla="*/ 2147483647 h 194"/>
              <a:gd name="T26" fmla="*/ 2147483647 w 200"/>
              <a:gd name="T27" fmla="*/ 2147483647 h 194"/>
              <a:gd name="T28" fmla="*/ 2147483647 w 200"/>
              <a:gd name="T29" fmla="*/ 2147483647 h 194"/>
              <a:gd name="T30" fmla="*/ 2147483647 w 200"/>
              <a:gd name="T31" fmla="*/ 2147483647 h 194"/>
              <a:gd name="T32" fmla="*/ 2147483647 w 200"/>
              <a:gd name="T33" fmla="*/ 2147483647 h 194"/>
              <a:gd name="T34" fmla="*/ 2147483647 w 200"/>
              <a:gd name="T35" fmla="*/ 2147483647 h 194"/>
              <a:gd name="T36" fmla="*/ 2147483647 w 200"/>
              <a:gd name="T37" fmla="*/ 2147483647 h 194"/>
              <a:gd name="T38" fmla="*/ 2147483647 w 200"/>
              <a:gd name="T39" fmla="*/ 2147483647 h 194"/>
              <a:gd name="T40" fmla="*/ 2147483647 w 200"/>
              <a:gd name="T41" fmla="*/ 2147483647 h 194"/>
              <a:gd name="T42" fmla="*/ 2147483647 w 200"/>
              <a:gd name="T43" fmla="*/ 2147483647 h 194"/>
              <a:gd name="T44" fmla="*/ 2147483647 w 200"/>
              <a:gd name="T45" fmla="*/ 2147483647 h 194"/>
              <a:gd name="T46" fmla="*/ 2147483647 w 200"/>
              <a:gd name="T47" fmla="*/ 2147483647 h 194"/>
              <a:gd name="T48" fmla="*/ 2147483647 w 200"/>
              <a:gd name="T49" fmla="*/ 2147483647 h 194"/>
              <a:gd name="T50" fmla="*/ 2147483647 w 200"/>
              <a:gd name="T51" fmla="*/ 2147483647 h 194"/>
              <a:gd name="T52" fmla="*/ 2147483647 w 200"/>
              <a:gd name="T53" fmla="*/ 2147483647 h 194"/>
              <a:gd name="T54" fmla="*/ 2147483647 w 200"/>
              <a:gd name="T55" fmla="*/ 2147483647 h 194"/>
              <a:gd name="T56" fmla="*/ 2147483647 w 200"/>
              <a:gd name="T57" fmla="*/ 2147483647 h 194"/>
              <a:gd name="T58" fmla="*/ 2147483647 w 200"/>
              <a:gd name="T59" fmla="*/ 2147483647 h 194"/>
              <a:gd name="T60" fmla="*/ 2147483647 w 200"/>
              <a:gd name="T61" fmla="*/ 2147483647 h 194"/>
              <a:gd name="T62" fmla="*/ 2147483647 w 200"/>
              <a:gd name="T63" fmla="*/ 2147483647 h 194"/>
              <a:gd name="T64" fmla="*/ 2147483647 w 200"/>
              <a:gd name="T65" fmla="*/ 2147483647 h 194"/>
              <a:gd name="T66" fmla="*/ 2147483647 w 200"/>
              <a:gd name="T67" fmla="*/ 2147483647 h 194"/>
              <a:gd name="T68" fmla="*/ 2147483647 w 200"/>
              <a:gd name="T69" fmla="*/ 2147483647 h 194"/>
              <a:gd name="T70" fmla="*/ 2147483647 w 200"/>
              <a:gd name="T71" fmla="*/ 2147483647 h 194"/>
              <a:gd name="T72" fmla="*/ 0 w 200"/>
              <a:gd name="T73" fmla="*/ 2147483647 h 194"/>
              <a:gd name="T74" fmla="*/ 2147483647 w 200"/>
              <a:gd name="T75" fmla="*/ 2147483647 h 194"/>
              <a:gd name="T76" fmla="*/ 2147483647 w 200"/>
              <a:gd name="T77" fmla="*/ 2147483647 h 194"/>
              <a:gd name="T78" fmla="*/ 2147483647 w 200"/>
              <a:gd name="T79" fmla="*/ 2147483647 h 194"/>
              <a:gd name="T80" fmla="*/ 2147483647 w 200"/>
              <a:gd name="T81" fmla="*/ 2147483647 h 194"/>
              <a:gd name="T82" fmla="*/ 2147483647 w 200"/>
              <a:gd name="T83" fmla="*/ 2147483647 h 1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00" h="194">
                <a:moveTo>
                  <a:pt x="78" y="194"/>
                </a:moveTo>
                <a:lnTo>
                  <a:pt x="88" y="184"/>
                </a:lnTo>
                <a:lnTo>
                  <a:pt x="102" y="172"/>
                </a:lnTo>
                <a:lnTo>
                  <a:pt x="114" y="162"/>
                </a:lnTo>
                <a:lnTo>
                  <a:pt x="118" y="158"/>
                </a:lnTo>
                <a:lnTo>
                  <a:pt x="116" y="154"/>
                </a:lnTo>
                <a:lnTo>
                  <a:pt x="116" y="152"/>
                </a:lnTo>
                <a:lnTo>
                  <a:pt x="118" y="150"/>
                </a:lnTo>
                <a:lnTo>
                  <a:pt x="122" y="148"/>
                </a:lnTo>
                <a:lnTo>
                  <a:pt x="130" y="146"/>
                </a:lnTo>
                <a:lnTo>
                  <a:pt x="138" y="146"/>
                </a:lnTo>
                <a:lnTo>
                  <a:pt x="140" y="140"/>
                </a:lnTo>
                <a:lnTo>
                  <a:pt x="140" y="138"/>
                </a:lnTo>
                <a:lnTo>
                  <a:pt x="138" y="136"/>
                </a:lnTo>
                <a:lnTo>
                  <a:pt x="144" y="132"/>
                </a:lnTo>
                <a:lnTo>
                  <a:pt x="150" y="128"/>
                </a:lnTo>
                <a:lnTo>
                  <a:pt x="162" y="124"/>
                </a:lnTo>
                <a:lnTo>
                  <a:pt x="174" y="122"/>
                </a:lnTo>
                <a:lnTo>
                  <a:pt x="184" y="116"/>
                </a:lnTo>
                <a:lnTo>
                  <a:pt x="184" y="104"/>
                </a:lnTo>
                <a:lnTo>
                  <a:pt x="186" y="96"/>
                </a:lnTo>
                <a:lnTo>
                  <a:pt x="188" y="88"/>
                </a:lnTo>
                <a:lnTo>
                  <a:pt x="194" y="82"/>
                </a:lnTo>
                <a:lnTo>
                  <a:pt x="192" y="74"/>
                </a:lnTo>
                <a:lnTo>
                  <a:pt x="192" y="64"/>
                </a:lnTo>
                <a:lnTo>
                  <a:pt x="192" y="58"/>
                </a:lnTo>
                <a:lnTo>
                  <a:pt x="196" y="54"/>
                </a:lnTo>
                <a:lnTo>
                  <a:pt x="198" y="50"/>
                </a:lnTo>
                <a:lnTo>
                  <a:pt x="200" y="46"/>
                </a:lnTo>
                <a:lnTo>
                  <a:pt x="196" y="36"/>
                </a:lnTo>
                <a:lnTo>
                  <a:pt x="194" y="28"/>
                </a:lnTo>
                <a:lnTo>
                  <a:pt x="178" y="16"/>
                </a:lnTo>
                <a:lnTo>
                  <a:pt x="172" y="12"/>
                </a:lnTo>
                <a:lnTo>
                  <a:pt x="162" y="8"/>
                </a:lnTo>
                <a:lnTo>
                  <a:pt x="156" y="6"/>
                </a:lnTo>
                <a:lnTo>
                  <a:pt x="154" y="4"/>
                </a:lnTo>
                <a:lnTo>
                  <a:pt x="152" y="0"/>
                </a:lnTo>
                <a:lnTo>
                  <a:pt x="138" y="2"/>
                </a:lnTo>
                <a:lnTo>
                  <a:pt x="126" y="8"/>
                </a:lnTo>
                <a:lnTo>
                  <a:pt x="120" y="10"/>
                </a:lnTo>
                <a:lnTo>
                  <a:pt x="116" y="14"/>
                </a:lnTo>
                <a:lnTo>
                  <a:pt x="114" y="20"/>
                </a:lnTo>
                <a:lnTo>
                  <a:pt x="112" y="26"/>
                </a:lnTo>
                <a:lnTo>
                  <a:pt x="112" y="66"/>
                </a:lnTo>
                <a:lnTo>
                  <a:pt x="114" y="74"/>
                </a:lnTo>
                <a:lnTo>
                  <a:pt x="116" y="78"/>
                </a:lnTo>
                <a:lnTo>
                  <a:pt x="122" y="82"/>
                </a:lnTo>
                <a:lnTo>
                  <a:pt x="134" y="82"/>
                </a:lnTo>
                <a:lnTo>
                  <a:pt x="134" y="94"/>
                </a:lnTo>
                <a:lnTo>
                  <a:pt x="132" y="98"/>
                </a:lnTo>
                <a:lnTo>
                  <a:pt x="128" y="102"/>
                </a:lnTo>
                <a:lnTo>
                  <a:pt x="124" y="104"/>
                </a:lnTo>
                <a:lnTo>
                  <a:pt x="122" y="104"/>
                </a:lnTo>
                <a:lnTo>
                  <a:pt x="118" y="96"/>
                </a:lnTo>
                <a:lnTo>
                  <a:pt x="114" y="92"/>
                </a:lnTo>
                <a:lnTo>
                  <a:pt x="104" y="84"/>
                </a:lnTo>
                <a:lnTo>
                  <a:pt x="96" y="76"/>
                </a:lnTo>
                <a:lnTo>
                  <a:pt x="92" y="74"/>
                </a:lnTo>
                <a:lnTo>
                  <a:pt x="92" y="70"/>
                </a:lnTo>
                <a:lnTo>
                  <a:pt x="86" y="72"/>
                </a:lnTo>
                <a:lnTo>
                  <a:pt x="84" y="74"/>
                </a:lnTo>
                <a:lnTo>
                  <a:pt x="82" y="74"/>
                </a:lnTo>
                <a:lnTo>
                  <a:pt x="78" y="76"/>
                </a:lnTo>
                <a:lnTo>
                  <a:pt x="72" y="74"/>
                </a:lnTo>
                <a:lnTo>
                  <a:pt x="64" y="72"/>
                </a:lnTo>
                <a:lnTo>
                  <a:pt x="60" y="68"/>
                </a:lnTo>
                <a:lnTo>
                  <a:pt x="58" y="64"/>
                </a:lnTo>
                <a:lnTo>
                  <a:pt x="34" y="56"/>
                </a:lnTo>
                <a:lnTo>
                  <a:pt x="34" y="88"/>
                </a:lnTo>
                <a:lnTo>
                  <a:pt x="32" y="92"/>
                </a:lnTo>
                <a:lnTo>
                  <a:pt x="28" y="94"/>
                </a:lnTo>
                <a:lnTo>
                  <a:pt x="26" y="94"/>
                </a:lnTo>
                <a:lnTo>
                  <a:pt x="0" y="94"/>
                </a:lnTo>
                <a:lnTo>
                  <a:pt x="0" y="162"/>
                </a:lnTo>
                <a:lnTo>
                  <a:pt x="18" y="182"/>
                </a:lnTo>
                <a:lnTo>
                  <a:pt x="20" y="184"/>
                </a:lnTo>
                <a:lnTo>
                  <a:pt x="24" y="186"/>
                </a:lnTo>
                <a:lnTo>
                  <a:pt x="30" y="184"/>
                </a:lnTo>
                <a:lnTo>
                  <a:pt x="38" y="182"/>
                </a:lnTo>
                <a:lnTo>
                  <a:pt x="44" y="184"/>
                </a:lnTo>
                <a:lnTo>
                  <a:pt x="50" y="188"/>
                </a:lnTo>
                <a:lnTo>
                  <a:pt x="56" y="190"/>
                </a:lnTo>
                <a:lnTo>
                  <a:pt x="62" y="194"/>
                </a:lnTo>
                <a:lnTo>
                  <a:pt x="78" y="194"/>
                </a:lnTo>
                <a:close/>
              </a:path>
            </a:pathLst>
          </a:custGeom>
          <a:solidFill>
            <a:srgbClr val="488B9B"/>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35" name="Freeform 102"/>
          <p:cNvSpPr>
            <a:spLocks/>
          </p:cNvSpPr>
          <p:nvPr/>
        </p:nvSpPr>
        <p:spPr bwMode="auto">
          <a:xfrm>
            <a:off x="3614738" y="3462338"/>
            <a:ext cx="187325" cy="165100"/>
          </a:xfrm>
          <a:custGeom>
            <a:avLst/>
            <a:gdLst>
              <a:gd name="T0" fmla="*/ 53975 w 118"/>
              <a:gd name="T1" fmla="*/ 101600 h 104"/>
              <a:gd name="T2" fmla="*/ 73025 w 118"/>
              <a:gd name="T3" fmla="*/ 82550 h 104"/>
              <a:gd name="T4" fmla="*/ 95250 w 118"/>
              <a:gd name="T5" fmla="*/ 82550 h 104"/>
              <a:gd name="T6" fmla="*/ 104775 w 118"/>
              <a:gd name="T7" fmla="*/ 92075 h 104"/>
              <a:gd name="T8" fmla="*/ 111125 w 118"/>
              <a:gd name="T9" fmla="*/ 117475 h 104"/>
              <a:gd name="T10" fmla="*/ 123825 w 118"/>
              <a:gd name="T11" fmla="*/ 130175 h 104"/>
              <a:gd name="T12" fmla="*/ 142875 w 118"/>
              <a:gd name="T13" fmla="*/ 133350 h 104"/>
              <a:gd name="T14" fmla="*/ 146050 w 118"/>
              <a:gd name="T15" fmla="*/ 161925 h 104"/>
              <a:gd name="T16" fmla="*/ 161925 w 118"/>
              <a:gd name="T17" fmla="*/ 165100 h 104"/>
              <a:gd name="T18" fmla="*/ 168275 w 118"/>
              <a:gd name="T19" fmla="*/ 161925 h 104"/>
              <a:gd name="T20" fmla="*/ 177800 w 118"/>
              <a:gd name="T21" fmla="*/ 155575 h 104"/>
              <a:gd name="T22" fmla="*/ 180975 w 118"/>
              <a:gd name="T23" fmla="*/ 139700 h 104"/>
              <a:gd name="T24" fmla="*/ 174625 w 118"/>
              <a:gd name="T25" fmla="*/ 133350 h 104"/>
              <a:gd name="T26" fmla="*/ 180975 w 118"/>
              <a:gd name="T27" fmla="*/ 127000 h 104"/>
              <a:gd name="T28" fmla="*/ 184150 w 118"/>
              <a:gd name="T29" fmla="*/ 117475 h 104"/>
              <a:gd name="T30" fmla="*/ 177800 w 118"/>
              <a:gd name="T31" fmla="*/ 88900 h 104"/>
              <a:gd name="T32" fmla="*/ 180975 w 118"/>
              <a:gd name="T33" fmla="*/ 76200 h 104"/>
              <a:gd name="T34" fmla="*/ 177800 w 118"/>
              <a:gd name="T35" fmla="*/ 73025 h 104"/>
              <a:gd name="T36" fmla="*/ 165100 w 118"/>
              <a:gd name="T37" fmla="*/ 44450 h 104"/>
              <a:gd name="T38" fmla="*/ 152400 w 118"/>
              <a:gd name="T39" fmla="*/ 12700 h 104"/>
              <a:gd name="T40" fmla="*/ 139700 w 118"/>
              <a:gd name="T41" fmla="*/ 12700 h 104"/>
              <a:gd name="T42" fmla="*/ 123825 w 118"/>
              <a:gd name="T43" fmla="*/ 15875 h 104"/>
              <a:gd name="T44" fmla="*/ 85725 w 118"/>
              <a:gd name="T45" fmla="*/ 9525 h 104"/>
              <a:gd name="T46" fmla="*/ 69850 w 118"/>
              <a:gd name="T47" fmla="*/ 12700 h 104"/>
              <a:gd name="T48" fmla="*/ 50800 w 118"/>
              <a:gd name="T49" fmla="*/ 6350 h 104"/>
              <a:gd name="T50" fmla="*/ 28575 w 118"/>
              <a:gd name="T51" fmla="*/ 0 h 104"/>
              <a:gd name="T52" fmla="*/ 28575 w 118"/>
              <a:gd name="T53" fmla="*/ 12700 h 104"/>
              <a:gd name="T54" fmla="*/ 25400 w 118"/>
              <a:gd name="T55" fmla="*/ 19050 h 104"/>
              <a:gd name="T56" fmla="*/ 28575 w 118"/>
              <a:gd name="T57" fmla="*/ 28575 h 104"/>
              <a:gd name="T58" fmla="*/ 12700 w 118"/>
              <a:gd name="T59" fmla="*/ 34925 h 104"/>
              <a:gd name="T60" fmla="*/ 0 w 118"/>
              <a:gd name="T61" fmla="*/ 38100 h 104"/>
              <a:gd name="T62" fmla="*/ 38100 w 118"/>
              <a:gd name="T63" fmla="*/ 88900 h 10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18" h="104">
                <a:moveTo>
                  <a:pt x="30" y="70"/>
                </a:moveTo>
                <a:lnTo>
                  <a:pt x="34" y="64"/>
                </a:lnTo>
                <a:lnTo>
                  <a:pt x="40" y="58"/>
                </a:lnTo>
                <a:lnTo>
                  <a:pt x="46" y="52"/>
                </a:lnTo>
                <a:lnTo>
                  <a:pt x="54" y="50"/>
                </a:lnTo>
                <a:lnTo>
                  <a:pt x="60" y="52"/>
                </a:lnTo>
                <a:lnTo>
                  <a:pt x="64" y="54"/>
                </a:lnTo>
                <a:lnTo>
                  <a:pt x="66" y="58"/>
                </a:lnTo>
                <a:lnTo>
                  <a:pt x="68" y="64"/>
                </a:lnTo>
                <a:lnTo>
                  <a:pt x="70" y="74"/>
                </a:lnTo>
                <a:lnTo>
                  <a:pt x="74" y="84"/>
                </a:lnTo>
                <a:lnTo>
                  <a:pt x="78" y="82"/>
                </a:lnTo>
                <a:lnTo>
                  <a:pt x="82" y="80"/>
                </a:lnTo>
                <a:lnTo>
                  <a:pt x="90" y="84"/>
                </a:lnTo>
                <a:lnTo>
                  <a:pt x="90" y="96"/>
                </a:lnTo>
                <a:lnTo>
                  <a:pt x="92" y="102"/>
                </a:lnTo>
                <a:lnTo>
                  <a:pt x="96" y="104"/>
                </a:lnTo>
                <a:lnTo>
                  <a:pt x="102" y="104"/>
                </a:lnTo>
                <a:lnTo>
                  <a:pt x="102" y="102"/>
                </a:lnTo>
                <a:lnTo>
                  <a:pt x="106" y="102"/>
                </a:lnTo>
                <a:lnTo>
                  <a:pt x="108" y="102"/>
                </a:lnTo>
                <a:lnTo>
                  <a:pt x="112" y="98"/>
                </a:lnTo>
                <a:lnTo>
                  <a:pt x="114" y="90"/>
                </a:lnTo>
                <a:lnTo>
                  <a:pt x="114" y="88"/>
                </a:lnTo>
                <a:lnTo>
                  <a:pt x="112" y="86"/>
                </a:lnTo>
                <a:lnTo>
                  <a:pt x="110" y="84"/>
                </a:lnTo>
                <a:lnTo>
                  <a:pt x="110" y="82"/>
                </a:lnTo>
                <a:lnTo>
                  <a:pt x="114" y="80"/>
                </a:lnTo>
                <a:lnTo>
                  <a:pt x="118" y="78"/>
                </a:lnTo>
                <a:lnTo>
                  <a:pt x="116" y="74"/>
                </a:lnTo>
                <a:lnTo>
                  <a:pt x="114" y="68"/>
                </a:lnTo>
                <a:lnTo>
                  <a:pt x="112" y="56"/>
                </a:lnTo>
                <a:lnTo>
                  <a:pt x="114" y="50"/>
                </a:lnTo>
                <a:lnTo>
                  <a:pt x="114" y="48"/>
                </a:lnTo>
                <a:lnTo>
                  <a:pt x="118" y="48"/>
                </a:lnTo>
                <a:lnTo>
                  <a:pt x="112" y="46"/>
                </a:lnTo>
                <a:lnTo>
                  <a:pt x="108" y="42"/>
                </a:lnTo>
                <a:lnTo>
                  <a:pt x="104" y="28"/>
                </a:lnTo>
                <a:lnTo>
                  <a:pt x="100" y="14"/>
                </a:lnTo>
                <a:lnTo>
                  <a:pt x="96" y="8"/>
                </a:lnTo>
                <a:lnTo>
                  <a:pt x="90" y="6"/>
                </a:lnTo>
                <a:lnTo>
                  <a:pt x="88" y="8"/>
                </a:lnTo>
                <a:lnTo>
                  <a:pt x="86" y="10"/>
                </a:lnTo>
                <a:lnTo>
                  <a:pt x="78" y="10"/>
                </a:lnTo>
                <a:lnTo>
                  <a:pt x="64" y="8"/>
                </a:lnTo>
                <a:lnTo>
                  <a:pt x="54" y="6"/>
                </a:lnTo>
                <a:lnTo>
                  <a:pt x="50" y="6"/>
                </a:lnTo>
                <a:lnTo>
                  <a:pt x="44" y="8"/>
                </a:lnTo>
                <a:lnTo>
                  <a:pt x="38" y="6"/>
                </a:lnTo>
                <a:lnTo>
                  <a:pt x="32" y="4"/>
                </a:lnTo>
                <a:lnTo>
                  <a:pt x="26" y="2"/>
                </a:lnTo>
                <a:lnTo>
                  <a:pt x="18" y="0"/>
                </a:lnTo>
                <a:lnTo>
                  <a:pt x="18" y="4"/>
                </a:lnTo>
                <a:lnTo>
                  <a:pt x="18" y="8"/>
                </a:lnTo>
                <a:lnTo>
                  <a:pt x="14" y="8"/>
                </a:lnTo>
                <a:lnTo>
                  <a:pt x="16" y="12"/>
                </a:lnTo>
                <a:lnTo>
                  <a:pt x="18" y="12"/>
                </a:lnTo>
                <a:lnTo>
                  <a:pt x="18" y="18"/>
                </a:lnTo>
                <a:lnTo>
                  <a:pt x="12" y="20"/>
                </a:lnTo>
                <a:lnTo>
                  <a:pt x="8" y="22"/>
                </a:lnTo>
                <a:lnTo>
                  <a:pt x="4" y="24"/>
                </a:lnTo>
                <a:lnTo>
                  <a:pt x="0" y="24"/>
                </a:lnTo>
                <a:lnTo>
                  <a:pt x="16" y="46"/>
                </a:lnTo>
                <a:lnTo>
                  <a:pt x="24" y="56"/>
                </a:lnTo>
                <a:lnTo>
                  <a:pt x="30" y="7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36" name="Freeform 103"/>
          <p:cNvSpPr>
            <a:spLocks/>
          </p:cNvSpPr>
          <p:nvPr/>
        </p:nvSpPr>
        <p:spPr bwMode="auto">
          <a:xfrm>
            <a:off x="3700463" y="3589338"/>
            <a:ext cx="111125" cy="120650"/>
          </a:xfrm>
          <a:custGeom>
            <a:avLst/>
            <a:gdLst>
              <a:gd name="T0" fmla="*/ 107950 w 70"/>
              <a:gd name="T1" fmla="*/ 120650 h 76"/>
              <a:gd name="T2" fmla="*/ 95250 w 70"/>
              <a:gd name="T3" fmla="*/ 117475 h 76"/>
              <a:gd name="T4" fmla="*/ 85725 w 70"/>
              <a:gd name="T5" fmla="*/ 111125 h 76"/>
              <a:gd name="T6" fmla="*/ 69850 w 70"/>
              <a:gd name="T7" fmla="*/ 95250 h 76"/>
              <a:gd name="T8" fmla="*/ 38100 w 70"/>
              <a:gd name="T9" fmla="*/ 73025 h 76"/>
              <a:gd name="T10" fmla="*/ 3175 w 70"/>
              <a:gd name="T11" fmla="*/ 50800 h 76"/>
              <a:gd name="T12" fmla="*/ 0 w 70"/>
              <a:gd name="T13" fmla="*/ 47625 h 76"/>
              <a:gd name="T14" fmla="*/ 9525 w 70"/>
              <a:gd name="T15" fmla="*/ 41275 h 76"/>
              <a:gd name="T16" fmla="*/ 19050 w 70"/>
              <a:gd name="T17" fmla="*/ 31750 h 76"/>
              <a:gd name="T18" fmla="*/ 25400 w 70"/>
              <a:gd name="T19" fmla="*/ 22225 h 76"/>
              <a:gd name="T20" fmla="*/ 28575 w 70"/>
              <a:gd name="T21" fmla="*/ 12700 h 76"/>
              <a:gd name="T22" fmla="*/ 31750 w 70"/>
              <a:gd name="T23" fmla="*/ 6350 h 76"/>
              <a:gd name="T24" fmla="*/ 38100 w 70"/>
              <a:gd name="T25" fmla="*/ 3175 h 76"/>
              <a:gd name="T26" fmla="*/ 44450 w 70"/>
              <a:gd name="T27" fmla="*/ 0 h 76"/>
              <a:gd name="T28" fmla="*/ 57150 w 70"/>
              <a:gd name="T29" fmla="*/ 6350 h 76"/>
              <a:gd name="T30" fmla="*/ 57150 w 70"/>
              <a:gd name="T31" fmla="*/ 25400 h 76"/>
              <a:gd name="T32" fmla="*/ 60325 w 70"/>
              <a:gd name="T33" fmla="*/ 34925 h 76"/>
              <a:gd name="T34" fmla="*/ 66675 w 70"/>
              <a:gd name="T35" fmla="*/ 38100 h 76"/>
              <a:gd name="T36" fmla="*/ 76200 w 70"/>
              <a:gd name="T37" fmla="*/ 38100 h 76"/>
              <a:gd name="T38" fmla="*/ 76200 w 70"/>
              <a:gd name="T39" fmla="*/ 34925 h 76"/>
              <a:gd name="T40" fmla="*/ 82550 w 70"/>
              <a:gd name="T41" fmla="*/ 34925 h 76"/>
              <a:gd name="T42" fmla="*/ 85725 w 70"/>
              <a:gd name="T43" fmla="*/ 41275 h 76"/>
              <a:gd name="T44" fmla="*/ 88900 w 70"/>
              <a:gd name="T45" fmla="*/ 47625 h 76"/>
              <a:gd name="T46" fmla="*/ 85725 w 70"/>
              <a:gd name="T47" fmla="*/ 57150 h 76"/>
              <a:gd name="T48" fmla="*/ 85725 w 70"/>
              <a:gd name="T49" fmla="*/ 63500 h 76"/>
              <a:gd name="T50" fmla="*/ 88900 w 70"/>
              <a:gd name="T51" fmla="*/ 69850 h 76"/>
              <a:gd name="T52" fmla="*/ 98425 w 70"/>
              <a:gd name="T53" fmla="*/ 76200 h 76"/>
              <a:gd name="T54" fmla="*/ 107950 w 70"/>
              <a:gd name="T55" fmla="*/ 82550 h 76"/>
              <a:gd name="T56" fmla="*/ 111125 w 70"/>
              <a:gd name="T57" fmla="*/ 88900 h 76"/>
              <a:gd name="T58" fmla="*/ 111125 w 70"/>
              <a:gd name="T59" fmla="*/ 92075 h 76"/>
              <a:gd name="T60" fmla="*/ 104775 w 70"/>
              <a:gd name="T61" fmla="*/ 120650 h 76"/>
              <a:gd name="T62" fmla="*/ 107950 w 70"/>
              <a:gd name="T63" fmla="*/ 120650 h 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0" h="76">
                <a:moveTo>
                  <a:pt x="68" y="76"/>
                </a:moveTo>
                <a:lnTo>
                  <a:pt x="60" y="74"/>
                </a:lnTo>
                <a:lnTo>
                  <a:pt x="54" y="70"/>
                </a:lnTo>
                <a:lnTo>
                  <a:pt x="44" y="60"/>
                </a:lnTo>
                <a:lnTo>
                  <a:pt x="24" y="46"/>
                </a:lnTo>
                <a:lnTo>
                  <a:pt x="2" y="32"/>
                </a:lnTo>
                <a:lnTo>
                  <a:pt x="0" y="30"/>
                </a:lnTo>
                <a:lnTo>
                  <a:pt x="6" y="26"/>
                </a:lnTo>
                <a:lnTo>
                  <a:pt x="12" y="20"/>
                </a:lnTo>
                <a:lnTo>
                  <a:pt x="16" y="14"/>
                </a:lnTo>
                <a:lnTo>
                  <a:pt x="18" y="8"/>
                </a:lnTo>
                <a:lnTo>
                  <a:pt x="20" y="4"/>
                </a:lnTo>
                <a:lnTo>
                  <a:pt x="24" y="2"/>
                </a:lnTo>
                <a:lnTo>
                  <a:pt x="28" y="0"/>
                </a:lnTo>
                <a:lnTo>
                  <a:pt x="36" y="4"/>
                </a:lnTo>
                <a:lnTo>
                  <a:pt x="36" y="16"/>
                </a:lnTo>
                <a:lnTo>
                  <a:pt x="38" y="22"/>
                </a:lnTo>
                <a:lnTo>
                  <a:pt x="42" y="24"/>
                </a:lnTo>
                <a:lnTo>
                  <a:pt x="48" y="24"/>
                </a:lnTo>
                <a:lnTo>
                  <a:pt x="48" y="22"/>
                </a:lnTo>
                <a:lnTo>
                  <a:pt x="52" y="22"/>
                </a:lnTo>
                <a:lnTo>
                  <a:pt x="54" y="26"/>
                </a:lnTo>
                <a:lnTo>
                  <a:pt x="56" y="30"/>
                </a:lnTo>
                <a:lnTo>
                  <a:pt x="54" y="36"/>
                </a:lnTo>
                <a:lnTo>
                  <a:pt x="54" y="40"/>
                </a:lnTo>
                <a:lnTo>
                  <a:pt x="56" y="44"/>
                </a:lnTo>
                <a:lnTo>
                  <a:pt x="62" y="48"/>
                </a:lnTo>
                <a:lnTo>
                  <a:pt x="68" y="52"/>
                </a:lnTo>
                <a:lnTo>
                  <a:pt x="70" y="56"/>
                </a:lnTo>
                <a:lnTo>
                  <a:pt x="70" y="58"/>
                </a:lnTo>
                <a:lnTo>
                  <a:pt x="66" y="76"/>
                </a:lnTo>
                <a:lnTo>
                  <a:pt x="68" y="76"/>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37" name="Freeform 104"/>
          <p:cNvSpPr>
            <a:spLocks/>
          </p:cNvSpPr>
          <p:nvPr/>
        </p:nvSpPr>
        <p:spPr bwMode="auto">
          <a:xfrm>
            <a:off x="3859213" y="3386138"/>
            <a:ext cx="209550" cy="168275"/>
          </a:xfrm>
          <a:custGeom>
            <a:avLst/>
            <a:gdLst>
              <a:gd name="T0" fmla="*/ 209550 w 132"/>
              <a:gd name="T1" fmla="*/ 82550 h 106"/>
              <a:gd name="T2" fmla="*/ 203200 w 132"/>
              <a:gd name="T3" fmla="*/ 76200 h 106"/>
              <a:gd name="T4" fmla="*/ 193675 w 132"/>
              <a:gd name="T5" fmla="*/ 73025 h 106"/>
              <a:gd name="T6" fmla="*/ 184150 w 132"/>
              <a:gd name="T7" fmla="*/ 73025 h 106"/>
              <a:gd name="T8" fmla="*/ 177800 w 132"/>
              <a:gd name="T9" fmla="*/ 66675 h 106"/>
              <a:gd name="T10" fmla="*/ 177800 w 132"/>
              <a:gd name="T11" fmla="*/ 60325 h 106"/>
              <a:gd name="T12" fmla="*/ 177800 w 132"/>
              <a:gd name="T13" fmla="*/ 53975 h 106"/>
              <a:gd name="T14" fmla="*/ 177800 w 132"/>
              <a:gd name="T15" fmla="*/ 44450 h 106"/>
              <a:gd name="T16" fmla="*/ 174625 w 132"/>
              <a:gd name="T17" fmla="*/ 38100 h 106"/>
              <a:gd name="T18" fmla="*/ 168275 w 132"/>
              <a:gd name="T19" fmla="*/ 31750 h 106"/>
              <a:gd name="T20" fmla="*/ 158750 w 132"/>
              <a:gd name="T21" fmla="*/ 28575 h 106"/>
              <a:gd name="T22" fmla="*/ 152400 w 132"/>
              <a:gd name="T23" fmla="*/ 19050 h 106"/>
              <a:gd name="T24" fmla="*/ 152400 w 132"/>
              <a:gd name="T25" fmla="*/ 0 h 106"/>
              <a:gd name="T26" fmla="*/ 114300 w 132"/>
              <a:gd name="T27" fmla="*/ 12700 h 106"/>
              <a:gd name="T28" fmla="*/ 79375 w 132"/>
              <a:gd name="T29" fmla="*/ 25400 h 106"/>
              <a:gd name="T30" fmla="*/ 73025 w 132"/>
              <a:gd name="T31" fmla="*/ 28575 h 106"/>
              <a:gd name="T32" fmla="*/ 69850 w 132"/>
              <a:gd name="T33" fmla="*/ 31750 h 106"/>
              <a:gd name="T34" fmla="*/ 63500 w 132"/>
              <a:gd name="T35" fmla="*/ 41275 h 106"/>
              <a:gd name="T36" fmla="*/ 57150 w 132"/>
              <a:gd name="T37" fmla="*/ 50800 h 106"/>
              <a:gd name="T38" fmla="*/ 53975 w 132"/>
              <a:gd name="T39" fmla="*/ 53975 h 106"/>
              <a:gd name="T40" fmla="*/ 47625 w 132"/>
              <a:gd name="T41" fmla="*/ 53975 h 106"/>
              <a:gd name="T42" fmla="*/ 34925 w 132"/>
              <a:gd name="T43" fmla="*/ 50800 h 106"/>
              <a:gd name="T44" fmla="*/ 34925 w 132"/>
              <a:gd name="T45" fmla="*/ 69850 h 106"/>
              <a:gd name="T46" fmla="*/ 34925 w 132"/>
              <a:gd name="T47" fmla="*/ 79375 h 106"/>
              <a:gd name="T48" fmla="*/ 31750 w 132"/>
              <a:gd name="T49" fmla="*/ 85725 h 106"/>
              <a:gd name="T50" fmla="*/ 19050 w 132"/>
              <a:gd name="T51" fmla="*/ 92075 h 106"/>
              <a:gd name="T52" fmla="*/ 9525 w 132"/>
              <a:gd name="T53" fmla="*/ 101600 h 106"/>
              <a:gd name="T54" fmla="*/ 6350 w 132"/>
              <a:gd name="T55" fmla="*/ 107950 h 106"/>
              <a:gd name="T56" fmla="*/ 6350 w 132"/>
              <a:gd name="T57" fmla="*/ 114300 h 106"/>
              <a:gd name="T58" fmla="*/ 3175 w 132"/>
              <a:gd name="T59" fmla="*/ 127000 h 106"/>
              <a:gd name="T60" fmla="*/ 0 w 132"/>
              <a:gd name="T61" fmla="*/ 136525 h 106"/>
              <a:gd name="T62" fmla="*/ 6350 w 132"/>
              <a:gd name="T63" fmla="*/ 146050 h 106"/>
              <a:gd name="T64" fmla="*/ 12700 w 132"/>
              <a:gd name="T65" fmla="*/ 155575 h 106"/>
              <a:gd name="T66" fmla="*/ 22225 w 132"/>
              <a:gd name="T67" fmla="*/ 161925 h 106"/>
              <a:gd name="T68" fmla="*/ 31750 w 132"/>
              <a:gd name="T69" fmla="*/ 165100 h 106"/>
              <a:gd name="T70" fmla="*/ 38100 w 132"/>
              <a:gd name="T71" fmla="*/ 165100 h 106"/>
              <a:gd name="T72" fmla="*/ 41275 w 132"/>
              <a:gd name="T73" fmla="*/ 161925 h 106"/>
              <a:gd name="T74" fmla="*/ 47625 w 132"/>
              <a:gd name="T75" fmla="*/ 158750 h 106"/>
              <a:gd name="T76" fmla="*/ 53975 w 132"/>
              <a:gd name="T77" fmla="*/ 158750 h 106"/>
              <a:gd name="T78" fmla="*/ 60325 w 132"/>
              <a:gd name="T79" fmla="*/ 158750 h 106"/>
              <a:gd name="T80" fmla="*/ 63500 w 132"/>
              <a:gd name="T81" fmla="*/ 161925 h 106"/>
              <a:gd name="T82" fmla="*/ 66675 w 132"/>
              <a:gd name="T83" fmla="*/ 168275 h 106"/>
              <a:gd name="T84" fmla="*/ 73025 w 132"/>
              <a:gd name="T85" fmla="*/ 168275 h 106"/>
              <a:gd name="T86" fmla="*/ 73025 w 132"/>
              <a:gd name="T87" fmla="*/ 149225 h 106"/>
              <a:gd name="T88" fmla="*/ 73025 w 132"/>
              <a:gd name="T89" fmla="*/ 123825 h 106"/>
              <a:gd name="T90" fmla="*/ 85725 w 132"/>
              <a:gd name="T91" fmla="*/ 123825 h 106"/>
              <a:gd name="T92" fmla="*/ 98425 w 132"/>
              <a:gd name="T93" fmla="*/ 123825 h 106"/>
              <a:gd name="T94" fmla="*/ 130175 w 132"/>
              <a:gd name="T95" fmla="*/ 123825 h 106"/>
              <a:gd name="T96" fmla="*/ 180975 w 132"/>
              <a:gd name="T97" fmla="*/ 123825 h 106"/>
              <a:gd name="T98" fmla="*/ 180975 w 132"/>
              <a:gd name="T99" fmla="*/ 117475 h 106"/>
              <a:gd name="T100" fmla="*/ 184150 w 132"/>
              <a:gd name="T101" fmla="*/ 114300 h 106"/>
              <a:gd name="T102" fmla="*/ 193675 w 132"/>
              <a:gd name="T103" fmla="*/ 111125 h 106"/>
              <a:gd name="T104" fmla="*/ 206375 w 132"/>
              <a:gd name="T105" fmla="*/ 104775 h 106"/>
              <a:gd name="T106" fmla="*/ 209550 w 132"/>
              <a:gd name="T107" fmla="*/ 101600 h 106"/>
              <a:gd name="T108" fmla="*/ 209550 w 132"/>
              <a:gd name="T109" fmla="*/ 95250 h 106"/>
              <a:gd name="T110" fmla="*/ 209550 w 132"/>
              <a:gd name="T111" fmla="*/ 85725 h 106"/>
              <a:gd name="T112" fmla="*/ 209550 w 132"/>
              <a:gd name="T113" fmla="*/ 82550 h 1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32" h="106">
                <a:moveTo>
                  <a:pt x="132" y="52"/>
                </a:moveTo>
                <a:lnTo>
                  <a:pt x="128" y="48"/>
                </a:lnTo>
                <a:lnTo>
                  <a:pt x="122" y="46"/>
                </a:lnTo>
                <a:lnTo>
                  <a:pt x="116" y="46"/>
                </a:lnTo>
                <a:lnTo>
                  <a:pt x="112" y="42"/>
                </a:lnTo>
                <a:lnTo>
                  <a:pt x="112" y="38"/>
                </a:lnTo>
                <a:lnTo>
                  <a:pt x="112" y="34"/>
                </a:lnTo>
                <a:lnTo>
                  <a:pt x="112" y="28"/>
                </a:lnTo>
                <a:lnTo>
                  <a:pt x="110" y="24"/>
                </a:lnTo>
                <a:lnTo>
                  <a:pt x="106" y="20"/>
                </a:lnTo>
                <a:lnTo>
                  <a:pt x="100" y="18"/>
                </a:lnTo>
                <a:lnTo>
                  <a:pt x="96" y="12"/>
                </a:lnTo>
                <a:lnTo>
                  <a:pt x="96" y="0"/>
                </a:lnTo>
                <a:lnTo>
                  <a:pt x="72" y="8"/>
                </a:lnTo>
                <a:lnTo>
                  <a:pt x="50" y="16"/>
                </a:lnTo>
                <a:lnTo>
                  <a:pt x="46" y="18"/>
                </a:lnTo>
                <a:lnTo>
                  <a:pt x="44" y="20"/>
                </a:lnTo>
                <a:lnTo>
                  <a:pt x="40" y="26"/>
                </a:lnTo>
                <a:lnTo>
                  <a:pt x="36" y="32"/>
                </a:lnTo>
                <a:lnTo>
                  <a:pt x="34" y="34"/>
                </a:lnTo>
                <a:lnTo>
                  <a:pt x="30" y="34"/>
                </a:lnTo>
                <a:lnTo>
                  <a:pt x="22" y="32"/>
                </a:lnTo>
                <a:lnTo>
                  <a:pt x="22" y="44"/>
                </a:lnTo>
                <a:lnTo>
                  <a:pt x="22" y="50"/>
                </a:lnTo>
                <a:lnTo>
                  <a:pt x="20" y="54"/>
                </a:lnTo>
                <a:lnTo>
                  <a:pt x="12" y="58"/>
                </a:lnTo>
                <a:lnTo>
                  <a:pt x="6" y="64"/>
                </a:lnTo>
                <a:lnTo>
                  <a:pt x="4" y="68"/>
                </a:lnTo>
                <a:lnTo>
                  <a:pt x="4" y="72"/>
                </a:lnTo>
                <a:lnTo>
                  <a:pt x="2" y="80"/>
                </a:lnTo>
                <a:lnTo>
                  <a:pt x="0" y="86"/>
                </a:lnTo>
                <a:lnTo>
                  <a:pt x="4" y="92"/>
                </a:lnTo>
                <a:lnTo>
                  <a:pt x="8" y="98"/>
                </a:lnTo>
                <a:lnTo>
                  <a:pt x="14" y="102"/>
                </a:lnTo>
                <a:lnTo>
                  <a:pt x="20" y="104"/>
                </a:lnTo>
                <a:lnTo>
                  <a:pt x="24" y="104"/>
                </a:lnTo>
                <a:lnTo>
                  <a:pt x="26" y="102"/>
                </a:lnTo>
                <a:lnTo>
                  <a:pt x="30" y="100"/>
                </a:lnTo>
                <a:lnTo>
                  <a:pt x="34" y="100"/>
                </a:lnTo>
                <a:lnTo>
                  <a:pt x="38" y="100"/>
                </a:lnTo>
                <a:lnTo>
                  <a:pt x="40" y="102"/>
                </a:lnTo>
                <a:lnTo>
                  <a:pt x="42" y="106"/>
                </a:lnTo>
                <a:lnTo>
                  <a:pt x="46" y="106"/>
                </a:lnTo>
                <a:lnTo>
                  <a:pt x="46" y="94"/>
                </a:lnTo>
                <a:lnTo>
                  <a:pt x="46" y="78"/>
                </a:lnTo>
                <a:lnTo>
                  <a:pt x="54" y="78"/>
                </a:lnTo>
                <a:lnTo>
                  <a:pt x="62" y="78"/>
                </a:lnTo>
                <a:lnTo>
                  <a:pt x="82" y="78"/>
                </a:lnTo>
                <a:lnTo>
                  <a:pt x="114" y="78"/>
                </a:lnTo>
                <a:lnTo>
                  <a:pt x="114" y="74"/>
                </a:lnTo>
                <a:lnTo>
                  <a:pt x="116" y="72"/>
                </a:lnTo>
                <a:lnTo>
                  <a:pt x="122" y="70"/>
                </a:lnTo>
                <a:lnTo>
                  <a:pt x="130" y="66"/>
                </a:lnTo>
                <a:lnTo>
                  <a:pt x="132" y="64"/>
                </a:lnTo>
                <a:lnTo>
                  <a:pt x="132" y="60"/>
                </a:lnTo>
                <a:lnTo>
                  <a:pt x="132" y="54"/>
                </a:lnTo>
                <a:lnTo>
                  <a:pt x="132" y="5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38" name="Freeform 105"/>
          <p:cNvSpPr>
            <a:spLocks/>
          </p:cNvSpPr>
          <p:nvPr/>
        </p:nvSpPr>
        <p:spPr bwMode="auto">
          <a:xfrm>
            <a:off x="3776663" y="3522663"/>
            <a:ext cx="165100" cy="187325"/>
          </a:xfrm>
          <a:custGeom>
            <a:avLst/>
            <a:gdLst>
              <a:gd name="T0" fmla="*/ 9525 w 104"/>
              <a:gd name="T1" fmla="*/ 101600 h 118"/>
              <a:gd name="T2" fmla="*/ 19050 w 104"/>
              <a:gd name="T3" fmla="*/ 82550 h 118"/>
              <a:gd name="T4" fmla="*/ 15875 w 104"/>
              <a:gd name="T5" fmla="*/ 76200 h 118"/>
              <a:gd name="T6" fmla="*/ 12700 w 104"/>
              <a:gd name="T7" fmla="*/ 69850 h 118"/>
              <a:gd name="T8" fmla="*/ 25400 w 104"/>
              <a:gd name="T9" fmla="*/ 63500 h 118"/>
              <a:gd name="T10" fmla="*/ 19050 w 104"/>
              <a:gd name="T11" fmla="*/ 47625 h 118"/>
              <a:gd name="T12" fmla="*/ 19050 w 104"/>
              <a:gd name="T13" fmla="*/ 19050 h 118"/>
              <a:gd name="T14" fmla="*/ 25400 w 104"/>
              <a:gd name="T15" fmla="*/ 15875 h 118"/>
              <a:gd name="T16" fmla="*/ 44450 w 104"/>
              <a:gd name="T17" fmla="*/ 9525 h 118"/>
              <a:gd name="T18" fmla="*/ 66675 w 104"/>
              <a:gd name="T19" fmla="*/ 15875 h 118"/>
              <a:gd name="T20" fmla="*/ 82550 w 104"/>
              <a:gd name="T21" fmla="*/ 0 h 118"/>
              <a:gd name="T22" fmla="*/ 95250 w 104"/>
              <a:gd name="T23" fmla="*/ 19050 h 118"/>
              <a:gd name="T24" fmla="*/ 114300 w 104"/>
              <a:gd name="T25" fmla="*/ 28575 h 118"/>
              <a:gd name="T26" fmla="*/ 123825 w 104"/>
              <a:gd name="T27" fmla="*/ 25400 h 118"/>
              <a:gd name="T28" fmla="*/ 136525 w 104"/>
              <a:gd name="T29" fmla="*/ 22225 h 118"/>
              <a:gd name="T30" fmla="*/ 146050 w 104"/>
              <a:gd name="T31" fmla="*/ 25400 h 118"/>
              <a:gd name="T32" fmla="*/ 155575 w 104"/>
              <a:gd name="T33" fmla="*/ 31750 h 118"/>
              <a:gd name="T34" fmla="*/ 165100 w 104"/>
              <a:gd name="T35" fmla="*/ 53975 h 118"/>
              <a:gd name="T36" fmla="*/ 161925 w 104"/>
              <a:gd name="T37" fmla="*/ 79375 h 118"/>
              <a:gd name="T38" fmla="*/ 149225 w 104"/>
              <a:gd name="T39" fmla="*/ 104775 h 118"/>
              <a:gd name="T40" fmla="*/ 152400 w 104"/>
              <a:gd name="T41" fmla="*/ 146050 h 118"/>
              <a:gd name="T42" fmla="*/ 161925 w 104"/>
              <a:gd name="T43" fmla="*/ 168275 h 118"/>
              <a:gd name="T44" fmla="*/ 142875 w 104"/>
              <a:gd name="T45" fmla="*/ 168275 h 118"/>
              <a:gd name="T46" fmla="*/ 117475 w 104"/>
              <a:gd name="T47" fmla="*/ 165100 h 118"/>
              <a:gd name="T48" fmla="*/ 92075 w 104"/>
              <a:gd name="T49" fmla="*/ 168275 h 118"/>
              <a:gd name="T50" fmla="*/ 53975 w 104"/>
              <a:gd name="T51" fmla="*/ 184150 h 118"/>
              <a:gd name="T52" fmla="*/ 31750 w 104"/>
              <a:gd name="T53" fmla="*/ 187325 h 118"/>
              <a:gd name="T54" fmla="*/ 34925 w 104"/>
              <a:gd name="T55" fmla="*/ 155575 h 118"/>
              <a:gd name="T56" fmla="*/ 22225 w 104"/>
              <a:gd name="T57" fmla="*/ 142875 h 118"/>
              <a:gd name="T58" fmla="*/ 9525 w 104"/>
              <a:gd name="T59" fmla="*/ 130175 h 118"/>
              <a:gd name="T60" fmla="*/ 12700 w 104"/>
              <a:gd name="T61" fmla="*/ 114300 h 118"/>
              <a:gd name="T62" fmla="*/ 6350 w 104"/>
              <a:gd name="T63" fmla="*/ 101600 h 118"/>
              <a:gd name="T64" fmla="*/ 0 w 104"/>
              <a:gd name="T65" fmla="*/ 104775 h 11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104" h="118">
                <a:moveTo>
                  <a:pt x="4" y="64"/>
                </a:moveTo>
                <a:lnTo>
                  <a:pt x="6" y="64"/>
                </a:lnTo>
                <a:lnTo>
                  <a:pt x="10" y="60"/>
                </a:lnTo>
                <a:lnTo>
                  <a:pt x="12" y="52"/>
                </a:lnTo>
                <a:lnTo>
                  <a:pt x="12" y="50"/>
                </a:lnTo>
                <a:lnTo>
                  <a:pt x="10" y="48"/>
                </a:lnTo>
                <a:lnTo>
                  <a:pt x="8" y="46"/>
                </a:lnTo>
                <a:lnTo>
                  <a:pt x="8" y="44"/>
                </a:lnTo>
                <a:lnTo>
                  <a:pt x="12" y="42"/>
                </a:lnTo>
                <a:lnTo>
                  <a:pt x="16" y="40"/>
                </a:lnTo>
                <a:lnTo>
                  <a:pt x="14" y="36"/>
                </a:lnTo>
                <a:lnTo>
                  <a:pt x="12" y="30"/>
                </a:lnTo>
                <a:lnTo>
                  <a:pt x="10" y="18"/>
                </a:lnTo>
                <a:lnTo>
                  <a:pt x="12" y="12"/>
                </a:lnTo>
                <a:lnTo>
                  <a:pt x="12" y="10"/>
                </a:lnTo>
                <a:lnTo>
                  <a:pt x="16" y="10"/>
                </a:lnTo>
                <a:lnTo>
                  <a:pt x="22" y="8"/>
                </a:lnTo>
                <a:lnTo>
                  <a:pt x="28" y="6"/>
                </a:lnTo>
                <a:lnTo>
                  <a:pt x="38" y="2"/>
                </a:lnTo>
                <a:lnTo>
                  <a:pt x="42" y="10"/>
                </a:lnTo>
                <a:lnTo>
                  <a:pt x="48" y="6"/>
                </a:lnTo>
                <a:lnTo>
                  <a:pt x="52" y="0"/>
                </a:lnTo>
                <a:lnTo>
                  <a:pt x="56" y="6"/>
                </a:lnTo>
                <a:lnTo>
                  <a:pt x="60" y="12"/>
                </a:lnTo>
                <a:lnTo>
                  <a:pt x="66" y="16"/>
                </a:lnTo>
                <a:lnTo>
                  <a:pt x="72" y="18"/>
                </a:lnTo>
                <a:lnTo>
                  <a:pt x="76" y="18"/>
                </a:lnTo>
                <a:lnTo>
                  <a:pt x="78" y="16"/>
                </a:lnTo>
                <a:lnTo>
                  <a:pt x="82" y="14"/>
                </a:lnTo>
                <a:lnTo>
                  <a:pt x="86" y="14"/>
                </a:lnTo>
                <a:lnTo>
                  <a:pt x="90" y="14"/>
                </a:lnTo>
                <a:lnTo>
                  <a:pt x="92" y="16"/>
                </a:lnTo>
                <a:lnTo>
                  <a:pt x="94" y="20"/>
                </a:lnTo>
                <a:lnTo>
                  <a:pt x="98" y="20"/>
                </a:lnTo>
                <a:lnTo>
                  <a:pt x="102" y="30"/>
                </a:lnTo>
                <a:lnTo>
                  <a:pt x="104" y="34"/>
                </a:lnTo>
                <a:lnTo>
                  <a:pt x="104" y="40"/>
                </a:lnTo>
                <a:lnTo>
                  <a:pt x="102" y="50"/>
                </a:lnTo>
                <a:lnTo>
                  <a:pt x="98" y="58"/>
                </a:lnTo>
                <a:lnTo>
                  <a:pt x="94" y="66"/>
                </a:lnTo>
                <a:lnTo>
                  <a:pt x="92" y="76"/>
                </a:lnTo>
                <a:lnTo>
                  <a:pt x="96" y="92"/>
                </a:lnTo>
                <a:lnTo>
                  <a:pt x="98" y="100"/>
                </a:lnTo>
                <a:lnTo>
                  <a:pt x="102" y="106"/>
                </a:lnTo>
                <a:lnTo>
                  <a:pt x="102" y="112"/>
                </a:lnTo>
                <a:lnTo>
                  <a:pt x="90" y="106"/>
                </a:lnTo>
                <a:lnTo>
                  <a:pt x="82" y="104"/>
                </a:lnTo>
                <a:lnTo>
                  <a:pt x="74" y="104"/>
                </a:lnTo>
                <a:lnTo>
                  <a:pt x="64" y="104"/>
                </a:lnTo>
                <a:lnTo>
                  <a:pt x="58" y="106"/>
                </a:lnTo>
                <a:lnTo>
                  <a:pt x="46" y="110"/>
                </a:lnTo>
                <a:lnTo>
                  <a:pt x="34" y="116"/>
                </a:lnTo>
                <a:lnTo>
                  <a:pt x="28" y="118"/>
                </a:lnTo>
                <a:lnTo>
                  <a:pt x="20" y="118"/>
                </a:lnTo>
                <a:lnTo>
                  <a:pt x="22" y="100"/>
                </a:lnTo>
                <a:lnTo>
                  <a:pt x="22" y="98"/>
                </a:lnTo>
                <a:lnTo>
                  <a:pt x="20" y="94"/>
                </a:lnTo>
                <a:lnTo>
                  <a:pt x="14" y="90"/>
                </a:lnTo>
                <a:lnTo>
                  <a:pt x="8" y="86"/>
                </a:lnTo>
                <a:lnTo>
                  <a:pt x="6" y="82"/>
                </a:lnTo>
                <a:lnTo>
                  <a:pt x="6" y="78"/>
                </a:lnTo>
                <a:lnTo>
                  <a:pt x="8" y="72"/>
                </a:lnTo>
                <a:lnTo>
                  <a:pt x="6" y="68"/>
                </a:lnTo>
                <a:lnTo>
                  <a:pt x="4" y="64"/>
                </a:lnTo>
                <a:lnTo>
                  <a:pt x="0" y="64"/>
                </a:lnTo>
                <a:lnTo>
                  <a:pt x="0" y="66"/>
                </a:lnTo>
                <a:lnTo>
                  <a:pt x="4" y="64"/>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39" name="Freeform 106"/>
          <p:cNvSpPr>
            <a:spLocks/>
          </p:cNvSpPr>
          <p:nvPr/>
        </p:nvSpPr>
        <p:spPr bwMode="auto">
          <a:xfrm>
            <a:off x="3922713" y="3509963"/>
            <a:ext cx="125412" cy="190500"/>
          </a:xfrm>
          <a:custGeom>
            <a:avLst/>
            <a:gdLst>
              <a:gd name="T0" fmla="*/ 2147483647 w 78"/>
              <a:gd name="T1" fmla="*/ 2147483647 h 120"/>
              <a:gd name="T2" fmla="*/ 2147483647 w 78"/>
              <a:gd name="T3" fmla="*/ 2147483647 h 120"/>
              <a:gd name="T4" fmla="*/ 2147483647 w 78"/>
              <a:gd name="T5" fmla="*/ 2147483647 h 120"/>
              <a:gd name="T6" fmla="*/ 2147483647 w 78"/>
              <a:gd name="T7" fmla="*/ 2147483647 h 120"/>
              <a:gd name="T8" fmla="*/ 2147483647 w 78"/>
              <a:gd name="T9" fmla="*/ 2147483647 h 120"/>
              <a:gd name="T10" fmla="*/ 2147483647 w 78"/>
              <a:gd name="T11" fmla="*/ 2147483647 h 120"/>
              <a:gd name="T12" fmla="*/ 2147483647 w 78"/>
              <a:gd name="T13" fmla="*/ 2147483647 h 120"/>
              <a:gd name="T14" fmla="*/ 2147483647 w 78"/>
              <a:gd name="T15" fmla="*/ 2147483647 h 120"/>
              <a:gd name="T16" fmla="*/ 0 w 78"/>
              <a:gd name="T17" fmla="*/ 2147483647 h 120"/>
              <a:gd name="T18" fmla="*/ 2147483647 w 78"/>
              <a:gd name="T19" fmla="*/ 2147483647 h 120"/>
              <a:gd name="T20" fmla="*/ 2147483647 w 78"/>
              <a:gd name="T21" fmla="*/ 2147483647 h 120"/>
              <a:gd name="T22" fmla="*/ 2147483647 w 78"/>
              <a:gd name="T23" fmla="*/ 2147483647 h 120"/>
              <a:gd name="T24" fmla="*/ 2147483647 w 78"/>
              <a:gd name="T25" fmla="*/ 2147483647 h 120"/>
              <a:gd name="T26" fmla="*/ 2147483647 w 78"/>
              <a:gd name="T27" fmla="*/ 2147483647 h 120"/>
              <a:gd name="T28" fmla="*/ 2147483647 w 78"/>
              <a:gd name="T29" fmla="*/ 2147483647 h 120"/>
              <a:gd name="T30" fmla="*/ 2147483647 w 78"/>
              <a:gd name="T31" fmla="*/ 2147483647 h 120"/>
              <a:gd name="T32" fmla="*/ 2147483647 w 78"/>
              <a:gd name="T33" fmla="*/ 2147483647 h 120"/>
              <a:gd name="T34" fmla="*/ 2147483647 w 78"/>
              <a:gd name="T35" fmla="*/ 0 h 120"/>
              <a:gd name="T36" fmla="*/ 2147483647 w 78"/>
              <a:gd name="T37" fmla="*/ 0 h 120"/>
              <a:gd name="T38" fmla="*/ 2147483647 w 78"/>
              <a:gd name="T39" fmla="*/ 0 h 120"/>
              <a:gd name="T40" fmla="*/ 2147483647 w 78"/>
              <a:gd name="T41" fmla="*/ 0 h 120"/>
              <a:gd name="T42" fmla="*/ 2147483647 w 78"/>
              <a:gd name="T43" fmla="*/ 0 h 120"/>
              <a:gd name="T44" fmla="*/ 2147483647 w 78"/>
              <a:gd name="T45" fmla="*/ 2147483647 h 120"/>
              <a:gd name="T46" fmla="*/ 2147483647 w 78"/>
              <a:gd name="T47" fmla="*/ 2147483647 h 120"/>
              <a:gd name="T48" fmla="*/ 2147483647 w 78"/>
              <a:gd name="T49" fmla="*/ 2147483647 h 120"/>
              <a:gd name="T50" fmla="*/ 2147483647 w 78"/>
              <a:gd name="T51" fmla="*/ 2147483647 h 120"/>
              <a:gd name="T52" fmla="*/ 2147483647 w 78"/>
              <a:gd name="T53" fmla="*/ 2147483647 h 120"/>
              <a:gd name="T54" fmla="*/ 2147483647 w 78"/>
              <a:gd name="T55" fmla="*/ 2147483647 h 120"/>
              <a:gd name="T56" fmla="*/ 2147483647 w 78"/>
              <a:gd name="T57" fmla="*/ 2147483647 h 120"/>
              <a:gd name="T58" fmla="*/ 2147483647 w 78"/>
              <a:gd name="T59" fmla="*/ 2147483647 h 120"/>
              <a:gd name="T60" fmla="*/ 2147483647 w 78"/>
              <a:gd name="T61" fmla="*/ 2147483647 h 120"/>
              <a:gd name="T62" fmla="*/ 2147483647 w 78"/>
              <a:gd name="T63" fmla="*/ 2147483647 h 120"/>
              <a:gd name="T64" fmla="*/ 2147483647 w 78"/>
              <a:gd name="T65" fmla="*/ 2147483647 h 120"/>
              <a:gd name="T66" fmla="*/ 2147483647 w 78"/>
              <a:gd name="T67" fmla="*/ 2147483647 h 120"/>
              <a:gd name="T68" fmla="*/ 2147483647 w 78"/>
              <a:gd name="T69" fmla="*/ 2147483647 h 120"/>
              <a:gd name="T70" fmla="*/ 2147483647 w 78"/>
              <a:gd name="T71" fmla="*/ 2147483647 h 120"/>
              <a:gd name="T72" fmla="*/ 2147483647 w 78"/>
              <a:gd name="T73" fmla="*/ 2147483647 h 120"/>
              <a:gd name="T74" fmla="*/ 2147483647 w 78"/>
              <a:gd name="T75" fmla="*/ 2147483647 h 1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8" h="120">
                <a:moveTo>
                  <a:pt x="78" y="96"/>
                </a:moveTo>
                <a:lnTo>
                  <a:pt x="66" y="102"/>
                </a:lnTo>
                <a:lnTo>
                  <a:pt x="54" y="106"/>
                </a:lnTo>
                <a:lnTo>
                  <a:pt x="38" y="116"/>
                </a:lnTo>
                <a:lnTo>
                  <a:pt x="30" y="118"/>
                </a:lnTo>
                <a:lnTo>
                  <a:pt x="18" y="120"/>
                </a:lnTo>
                <a:lnTo>
                  <a:pt x="10" y="120"/>
                </a:lnTo>
                <a:lnTo>
                  <a:pt x="4" y="100"/>
                </a:lnTo>
                <a:lnTo>
                  <a:pt x="0" y="84"/>
                </a:lnTo>
                <a:lnTo>
                  <a:pt x="2" y="74"/>
                </a:lnTo>
                <a:lnTo>
                  <a:pt x="6" y="66"/>
                </a:lnTo>
                <a:lnTo>
                  <a:pt x="10" y="58"/>
                </a:lnTo>
                <a:lnTo>
                  <a:pt x="12" y="48"/>
                </a:lnTo>
                <a:lnTo>
                  <a:pt x="12" y="42"/>
                </a:lnTo>
                <a:lnTo>
                  <a:pt x="10" y="38"/>
                </a:lnTo>
                <a:lnTo>
                  <a:pt x="6" y="28"/>
                </a:lnTo>
                <a:lnTo>
                  <a:pt x="6" y="16"/>
                </a:lnTo>
                <a:lnTo>
                  <a:pt x="6" y="0"/>
                </a:lnTo>
                <a:lnTo>
                  <a:pt x="14" y="0"/>
                </a:lnTo>
                <a:lnTo>
                  <a:pt x="22" y="0"/>
                </a:lnTo>
                <a:lnTo>
                  <a:pt x="42" y="0"/>
                </a:lnTo>
                <a:lnTo>
                  <a:pt x="54" y="0"/>
                </a:lnTo>
                <a:lnTo>
                  <a:pt x="56" y="6"/>
                </a:lnTo>
                <a:lnTo>
                  <a:pt x="58" y="12"/>
                </a:lnTo>
                <a:lnTo>
                  <a:pt x="60" y="16"/>
                </a:lnTo>
                <a:lnTo>
                  <a:pt x="62" y="22"/>
                </a:lnTo>
                <a:lnTo>
                  <a:pt x="60" y="28"/>
                </a:lnTo>
                <a:lnTo>
                  <a:pt x="60" y="30"/>
                </a:lnTo>
                <a:lnTo>
                  <a:pt x="62" y="32"/>
                </a:lnTo>
                <a:lnTo>
                  <a:pt x="64" y="38"/>
                </a:lnTo>
                <a:lnTo>
                  <a:pt x="64" y="44"/>
                </a:lnTo>
                <a:lnTo>
                  <a:pt x="64" y="48"/>
                </a:lnTo>
                <a:lnTo>
                  <a:pt x="66" y="54"/>
                </a:lnTo>
                <a:lnTo>
                  <a:pt x="66" y="80"/>
                </a:lnTo>
                <a:lnTo>
                  <a:pt x="62" y="82"/>
                </a:lnTo>
                <a:lnTo>
                  <a:pt x="68" y="90"/>
                </a:lnTo>
                <a:lnTo>
                  <a:pt x="76" y="98"/>
                </a:lnTo>
                <a:lnTo>
                  <a:pt x="78" y="96"/>
                </a:lnTo>
                <a:close/>
              </a:path>
            </a:pathLst>
          </a:custGeom>
          <a:solidFill>
            <a:srgbClr val="004758"/>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40" name="Freeform 108"/>
          <p:cNvSpPr>
            <a:spLocks/>
          </p:cNvSpPr>
          <p:nvPr/>
        </p:nvSpPr>
        <p:spPr bwMode="auto">
          <a:xfrm>
            <a:off x="4243388" y="3440113"/>
            <a:ext cx="209550" cy="352425"/>
          </a:xfrm>
          <a:custGeom>
            <a:avLst/>
            <a:gdLst>
              <a:gd name="T0" fmla="*/ 3175 w 132"/>
              <a:gd name="T1" fmla="*/ 250825 h 222"/>
              <a:gd name="T2" fmla="*/ 12700 w 132"/>
              <a:gd name="T3" fmla="*/ 228600 h 222"/>
              <a:gd name="T4" fmla="*/ 28575 w 132"/>
              <a:gd name="T5" fmla="*/ 209550 h 222"/>
              <a:gd name="T6" fmla="*/ 47625 w 132"/>
              <a:gd name="T7" fmla="*/ 196850 h 222"/>
              <a:gd name="T8" fmla="*/ 63500 w 132"/>
              <a:gd name="T9" fmla="*/ 206375 h 222"/>
              <a:gd name="T10" fmla="*/ 69850 w 132"/>
              <a:gd name="T11" fmla="*/ 212725 h 222"/>
              <a:gd name="T12" fmla="*/ 82550 w 132"/>
              <a:gd name="T13" fmla="*/ 203200 h 222"/>
              <a:gd name="T14" fmla="*/ 95250 w 132"/>
              <a:gd name="T15" fmla="*/ 165100 h 222"/>
              <a:gd name="T16" fmla="*/ 101600 w 132"/>
              <a:gd name="T17" fmla="*/ 149225 h 222"/>
              <a:gd name="T18" fmla="*/ 111125 w 132"/>
              <a:gd name="T19" fmla="*/ 142875 h 222"/>
              <a:gd name="T20" fmla="*/ 120650 w 132"/>
              <a:gd name="T21" fmla="*/ 120650 h 222"/>
              <a:gd name="T22" fmla="*/ 136525 w 132"/>
              <a:gd name="T23" fmla="*/ 82550 h 222"/>
              <a:gd name="T24" fmla="*/ 149225 w 132"/>
              <a:gd name="T25" fmla="*/ 60325 h 222"/>
              <a:gd name="T26" fmla="*/ 161925 w 132"/>
              <a:gd name="T27" fmla="*/ 31750 h 222"/>
              <a:gd name="T28" fmla="*/ 149225 w 132"/>
              <a:gd name="T29" fmla="*/ 19050 h 222"/>
              <a:gd name="T30" fmla="*/ 146050 w 132"/>
              <a:gd name="T31" fmla="*/ 3175 h 222"/>
              <a:gd name="T32" fmla="*/ 158750 w 132"/>
              <a:gd name="T33" fmla="*/ 9525 h 222"/>
              <a:gd name="T34" fmla="*/ 174625 w 132"/>
              <a:gd name="T35" fmla="*/ 31750 h 222"/>
              <a:gd name="T36" fmla="*/ 174625 w 132"/>
              <a:gd name="T37" fmla="*/ 73025 h 222"/>
              <a:gd name="T38" fmla="*/ 177800 w 132"/>
              <a:gd name="T39" fmla="*/ 88900 h 222"/>
              <a:gd name="T40" fmla="*/ 161925 w 132"/>
              <a:gd name="T41" fmla="*/ 101600 h 222"/>
              <a:gd name="T42" fmla="*/ 146050 w 132"/>
              <a:gd name="T43" fmla="*/ 107950 h 222"/>
              <a:gd name="T44" fmla="*/ 152400 w 132"/>
              <a:gd name="T45" fmla="*/ 117475 h 222"/>
              <a:gd name="T46" fmla="*/ 180975 w 132"/>
              <a:gd name="T47" fmla="*/ 149225 h 222"/>
              <a:gd name="T48" fmla="*/ 190500 w 132"/>
              <a:gd name="T49" fmla="*/ 177800 h 222"/>
              <a:gd name="T50" fmla="*/ 174625 w 132"/>
              <a:gd name="T51" fmla="*/ 196850 h 222"/>
              <a:gd name="T52" fmla="*/ 161925 w 132"/>
              <a:gd name="T53" fmla="*/ 228600 h 222"/>
              <a:gd name="T54" fmla="*/ 165100 w 132"/>
              <a:gd name="T55" fmla="*/ 260350 h 222"/>
              <a:gd name="T56" fmla="*/ 193675 w 132"/>
              <a:gd name="T57" fmla="*/ 307975 h 222"/>
              <a:gd name="T58" fmla="*/ 209550 w 132"/>
              <a:gd name="T59" fmla="*/ 352425 h 222"/>
              <a:gd name="T60" fmla="*/ 180975 w 132"/>
              <a:gd name="T61" fmla="*/ 352425 h 222"/>
              <a:gd name="T62" fmla="*/ 168275 w 132"/>
              <a:gd name="T63" fmla="*/ 346075 h 222"/>
              <a:gd name="T64" fmla="*/ 130175 w 132"/>
              <a:gd name="T65" fmla="*/ 339725 h 222"/>
              <a:gd name="T66" fmla="*/ 73025 w 132"/>
              <a:gd name="T67" fmla="*/ 346075 h 222"/>
              <a:gd name="T68" fmla="*/ 34925 w 132"/>
              <a:gd name="T69" fmla="*/ 333375 h 222"/>
              <a:gd name="T70" fmla="*/ 31750 w 132"/>
              <a:gd name="T71" fmla="*/ 307975 h 222"/>
              <a:gd name="T72" fmla="*/ 34925 w 132"/>
              <a:gd name="T73" fmla="*/ 285750 h 222"/>
              <a:gd name="T74" fmla="*/ 12700 w 132"/>
              <a:gd name="T75" fmla="*/ 276225 h 222"/>
              <a:gd name="T76" fmla="*/ 0 w 132"/>
              <a:gd name="T77" fmla="*/ 266700 h 22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32" h="222">
                <a:moveTo>
                  <a:pt x="2" y="168"/>
                </a:moveTo>
                <a:lnTo>
                  <a:pt x="2" y="158"/>
                </a:lnTo>
                <a:lnTo>
                  <a:pt x="4" y="150"/>
                </a:lnTo>
                <a:lnTo>
                  <a:pt x="8" y="144"/>
                </a:lnTo>
                <a:lnTo>
                  <a:pt x="12" y="136"/>
                </a:lnTo>
                <a:lnTo>
                  <a:pt x="18" y="132"/>
                </a:lnTo>
                <a:lnTo>
                  <a:pt x="24" y="128"/>
                </a:lnTo>
                <a:lnTo>
                  <a:pt x="30" y="124"/>
                </a:lnTo>
                <a:lnTo>
                  <a:pt x="38" y="122"/>
                </a:lnTo>
                <a:lnTo>
                  <a:pt x="40" y="130"/>
                </a:lnTo>
                <a:lnTo>
                  <a:pt x="42" y="132"/>
                </a:lnTo>
                <a:lnTo>
                  <a:pt x="44" y="134"/>
                </a:lnTo>
                <a:lnTo>
                  <a:pt x="48" y="132"/>
                </a:lnTo>
                <a:lnTo>
                  <a:pt x="52" y="128"/>
                </a:lnTo>
                <a:lnTo>
                  <a:pt x="56" y="118"/>
                </a:lnTo>
                <a:lnTo>
                  <a:pt x="60" y="104"/>
                </a:lnTo>
                <a:lnTo>
                  <a:pt x="62" y="94"/>
                </a:lnTo>
                <a:lnTo>
                  <a:pt x="64" y="94"/>
                </a:lnTo>
                <a:lnTo>
                  <a:pt x="68" y="92"/>
                </a:lnTo>
                <a:lnTo>
                  <a:pt x="70" y="90"/>
                </a:lnTo>
                <a:lnTo>
                  <a:pt x="72" y="88"/>
                </a:lnTo>
                <a:lnTo>
                  <a:pt x="76" y="76"/>
                </a:lnTo>
                <a:lnTo>
                  <a:pt x="82" y="64"/>
                </a:lnTo>
                <a:lnTo>
                  <a:pt x="86" y="52"/>
                </a:lnTo>
                <a:lnTo>
                  <a:pt x="90" y="38"/>
                </a:lnTo>
                <a:lnTo>
                  <a:pt x="94" y="38"/>
                </a:lnTo>
                <a:lnTo>
                  <a:pt x="100" y="38"/>
                </a:lnTo>
                <a:lnTo>
                  <a:pt x="102" y="20"/>
                </a:lnTo>
                <a:lnTo>
                  <a:pt x="98" y="16"/>
                </a:lnTo>
                <a:lnTo>
                  <a:pt x="94" y="12"/>
                </a:lnTo>
                <a:lnTo>
                  <a:pt x="90" y="0"/>
                </a:lnTo>
                <a:lnTo>
                  <a:pt x="92" y="2"/>
                </a:lnTo>
                <a:lnTo>
                  <a:pt x="96" y="0"/>
                </a:lnTo>
                <a:lnTo>
                  <a:pt x="100" y="6"/>
                </a:lnTo>
                <a:lnTo>
                  <a:pt x="106" y="14"/>
                </a:lnTo>
                <a:lnTo>
                  <a:pt x="110" y="20"/>
                </a:lnTo>
                <a:lnTo>
                  <a:pt x="112" y="26"/>
                </a:lnTo>
                <a:lnTo>
                  <a:pt x="110" y="46"/>
                </a:lnTo>
                <a:lnTo>
                  <a:pt x="112" y="52"/>
                </a:lnTo>
                <a:lnTo>
                  <a:pt x="112" y="56"/>
                </a:lnTo>
                <a:lnTo>
                  <a:pt x="120" y="64"/>
                </a:lnTo>
                <a:lnTo>
                  <a:pt x="102" y="64"/>
                </a:lnTo>
                <a:lnTo>
                  <a:pt x="94" y="66"/>
                </a:lnTo>
                <a:lnTo>
                  <a:pt x="92" y="68"/>
                </a:lnTo>
                <a:lnTo>
                  <a:pt x="90" y="70"/>
                </a:lnTo>
                <a:lnTo>
                  <a:pt x="96" y="74"/>
                </a:lnTo>
                <a:lnTo>
                  <a:pt x="104" y="82"/>
                </a:lnTo>
                <a:lnTo>
                  <a:pt x="114" y="94"/>
                </a:lnTo>
                <a:lnTo>
                  <a:pt x="118" y="102"/>
                </a:lnTo>
                <a:lnTo>
                  <a:pt x="120" y="112"/>
                </a:lnTo>
                <a:lnTo>
                  <a:pt x="116" y="116"/>
                </a:lnTo>
                <a:lnTo>
                  <a:pt x="110" y="124"/>
                </a:lnTo>
                <a:lnTo>
                  <a:pt x="104" y="134"/>
                </a:lnTo>
                <a:lnTo>
                  <a:pt x="102" y="144"/>
                </a:lnTo>
                <a:lnTo>
                  <a:pt x="102" y="154"/>
                </a:lnTo>
                <a:lnTo>
                  <a:pt x="104" y="164"/>
                </a:lnTo>
                <a:lnTo>
                  <a:pt x="112" y="180"/>
                </a:lnTo>
                <a:lnTo>
                  <a:pt x="122" y="194"/>
                </a:lnTo>
                <a:lnTo>
                  <a:pt x="132" y="208"/>
                </a:lnTo>
                <a:lnTo>
                  <a:pt x="132" y="222"/>
                </a:lnTo>
                <a:lnTo>
                  <a:pt x="126" y="222"/>
                </a:lnTo>
                <a:lnTo>
                  <a:pt x="114" y="222"/>
                </a:lnTo>
                <a:lnTo>
                  <a:pt x="110" y="220"/>
                </a:lnTo>
                <a:lnTo>
                  <a:pt x="106" y="218"/>
                </a:lnTo>
                <a:lnTo>
                  <a:pt x="82" y="218"/>
                </a:lnTo>
                <a:lnTo>
                  <a:pt x="82" y="214"/>
                </a:lnTo>
                <a:lnTo>
                  <a:pt x="46" y="214"/>
                </a:lnTo>
                <a:lnTo>
                  <a:pt x="46" y="218"/>
                </a:lnTo>
                <a:lnTo>
                  <a:pt x="20" y="218"/>
                </a:lnTo>
                <a:lnTo>
                  <a:pt x="22" y="210"/>
                </a:lnTo>
                <a:lnTo>
                  <a:pt x="22" y="202"/>
                </a:lnTo>
                <a:lnTo>
                  <a:pt x="20" y="194"/>
                </a:lnTo>
                <a:lnTo>
                  <a:pt x="20" y="186"/>
                </a:lnTo>
                <a:lnTo>
                  <a:pt x="22" y="180"/>
                </a:lnTo>
                <a:lnTo>
                  <a:pt x="14" y="178"/>
                </a:lnTo>
                <a:lnTo>
                  <a:pt x="8" y="174"/>
                </a:lnTo>
                <a:lnTo>
                  <a:pt x="4" y="170"/>
                </a:lnTo>
                <a:lnTo>
                  <a:pt x="0" y="168"/>
                </a:lnTo>
                <a:lnTo>
                  <a:pt x="2" y="16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41" name="Freeform 109"/>
          <p:cNvSpPr>
            <a:spLocks/>
          </p:cNvSpPr>
          <p:nvPr/>
        </p:nvSpPr>
        <p:spPr bwMode="auto">
          <a:xfrm>
            <a:off x="4257675" y="3779838"/>
            <a:ext cx="147638" cy="187325"/>
          </a:xfrm>
          <a:custGeom>
            <a:avLst/>
            <a:gdLst>
              <a:gd name="T0" fmla="*/ 59683 w 94"/>
              <a:gd name="T1" fmla="*/ 44450 h 118"/>
              <a:gd name="T2" fmla="*/ 62825 w 94"/>
              <a:gd name="T3" fmla="*/ 44450 h 118"/>
              <a:gd name="T4" fmla="*/ 59683 w 94"/>
              <a:gd name="T5" fmla="*/ 31750 h 118"/>
              <a:gd name="T6" fmla="*/ 59683 w 94"/>
              <a:gd name="T7" fmla="*/ 0 h 118"/>
              <a:gd name="T8" fmla="*/ 59683 w 94"/>
              <a:gd name="T9" fmla="*/ 41275 h 118"/>
              <a:gd name="T10" fmla="*/ 43977 w 94"/>
              <a:gd name="T11" fmla="*/ 41275 h 118"/>
              <a:gd name="T12" fmla="*/ 31412 w 94"/>
              <a:gd name="T13" fmla="*/ 41275 h 118"/>
              <a:gd name="T14" fmla="*/ 12565 w 94"/>
              <a:gd name="T15" fmla="*/ 38100 h 118"/>
              <a:gd name="T16" fmla="*/ 3141 w 94"/>
              <a:gd name="T17" fmla="*/ 73025 h 118"/>
              <a:gd name="T18" fmla="*/ 0 w 94"/>
              <a:gd name="T19" fmla="*/ 85725 h 118"/>
              <a:gd name="T20" fmla="*/ 0 w 94"/>
              <a:gd name="T21" fmla="*/ 98425 h 118"/>
              <a:gd name="T22" fmla="*/ 0 w 94"/>
              <a:gd name="T23" fmla="*/ 117475 h 118"/>
              <a:gd name="T24" fmla="*/ 6282 w 94"/>
              <a:gd name="T25" fmla="*/ 130175 h 118"/>
              <a:gd name="T26" fmla="*/ 12565 w 94"/>
              <a:gd name="T27" fmla="*/ 139700 h 118"/>
              <a:gd name="T28" fmla="*/ 21989 w 94"/>
              <a:gd name="T29" fmla="*/ 149225 h 118"/>
              <a:gd name="T30" fmla="*/ 43977 w 94"/>
              <a:gd name="T31" fmla="*/ 168275 h 118"/>
              <a:gd name="T32" fmla="*/ 53401 w 94"/>
              <a:gd name="T33" fmla="*/ 177800 h 118"/>
              <a:gd name="T34" fmla="*/ 62825 w 94"/>
              <a:gd name="T35" fmla="*/ 187325 h 118"/>
              <a:gd name="T36" fmla="*/ 69107 w 94"/>
              <a:gd name="T37" fmla="*/ 184150 h 118"/>
              <a:gd name="T38" fmla="*/ 72248 w 94"/>
              <a:gd name="T39" fmla="*/ 180975 h 118"/>
              <a:gd name="T40" fmla="*/ 75390 w 94"/>
              <a:gd name="T41" fmla="*/ 177800 h 118"/>
              <a:gd name="T42" fmla="*/ 72248 w 94"/>
              <a:gd name="T43" fmla="*/ 171450 h 118"/>
              <a:gd name="T44" fmla="*/ 72248 w 94"/>
              <a:gd name="T45" fmla="*/ 168275 h 118"/>
              <a:gd name="T46" fmla="*/ 69107 w 94"/>
              <a:gd name="T47" fmla="*/ 165100 h 118"/>
              <a:gd name="T48" fmla="*/ 69107 w 94"/>
              <a:gd name="T49" fmla="*/ 161925 h 118"/>
              <a:gd name="T50" fmla="*/ 72248 w 94"/>
              <a:gd name="T51" fmla="*/ 152400 h 118"/>
              <a:gd name="T52" fmla="*/ 75390 w 94"/>
              <a:gd name="T53" fmla="*/ 149225 h 118"/>
              <a:gd name="T54" fmla="*/ 91096 w 94"/>
              <a:gd name="T55" fmla="*/ 142875 h 118"/>
              <a:gd name="T56" fmla="*/ 91096 w 94"/>
              <a:gd name="T57" fmla="*/ 136525 h 118"/>
              <a:gd name="T58" fmla="*/ 97378 w 94"/>
              <a:gd name="T59" fmla="*/ 130175 h 118"/>
              <a:gd name="T60" fmla="*/ 103661 w 94"/>
              <a:gd name="T61" fmla="*/ 133350 h 118"/>
              <a:gd name="T62" fmla="*/ 106802 w 94"/>
              <a:gd name="T63" fmla="*/ 139700 h 118"/>
              <a:gd name="T64" fmla="*/ 109943 w 94"/>
              <a:gd name="T65" fmla="*/ 146050 h 118"/>
              <a:gd name="T66" fmla="*/ 116226 w 94"/>
              <a:gd name="T67" fmla="*/ 149225 h 118"/>
              <a:gd name="T68" fmla="*/ 122508 w 94"/>
              <a:gd name="T69" fmla="*/ 146050 h 118"/>
              <a:gd name="T70" fmla="*/ 128791 w 94"/>
              <a:gd name="T71" fmla="*/ 142875 h 118"/>
              <a:gd name="T72" fmla="*/ 131932 w 94"/>
              <a:gd name="T73" fmla="*/ 146050 h 118"/>
              <a:gd name="T74" fmla="*/ 135073 w 94"/>
              <a:gd name="T75" fmla="*/ 146050 h 118"/>
              <a:gd name="T76" fmla="*/ 141356 w 94"/>
              <a:gd name="T77" fmla="*/ 142875 h 118"/>
              <a:gd name="T78" fmla="*/ 141356 w 94"/>
              <a:gd name="T79" fmla="*/ 136525 h 118"/>
              <a:gd name="T80" fmla="*/ 144497 w 94"/>
              <a:gd name="T81" fmla="*/ 123825 h 118"/>
              <a:gd name="T82" fmla="*/ 144497 w 94"/>
              <a:gd name="T83" fmla="*/ 88900 h 118"/>
              <a:gd name="T84" fmla="*/ 138214 w 94"/>
              <a:gd name="T85" fmla="*/ 85725 h 118"/>
              <a:gd name="T86" fmla="*/ 135073 w 94"/>
              <a:gd name="T87" fmla="*/ 79375 h 118"/>
              <a:gd name="T88" fmla="*/ 131932 w 94"/>
              <a:gd name="T89" fmla="*/ 73025 h 118"/>
              <a:gd name="T90" fmla="*/ 131932 w 94"/>
              <a:gd name="T91" fmla="*/ 66675 h 118"/>
              <a:gd name="T92" fmla="*/ 135073 w 94"/>
              <a:gd name="T93" fmla="*/ 60325 h 118"/>
              <a:gd name="T94" fmla="*/ 138214 w 94"/>
              <a:gd name="T95" fmla="*/ 53975 h 118"/>
              <a:gd name="T96" fmla="*/ 144497 w 94"/>
              <a:gd name="T97" fmla="*/ 50800 h 118"/>
              <a:gd name="T98" fmla="*/ 147638 w 94"/>
              <a:gd name="T99" fmla="*/ 44450 h 118"/>
              <a:gd name="T100" fmla="*/ 144497 w 94"/>
              <a:gd name="T101" fmla="*/ 34925 h 118"/>
              <a:gd name="T102" fmla="*/ 135073 w 94"/>
              <a:gd name="T103" fmla="*/ 31750 h 118"/>
              <a:gd name="T104" fmla="*/ 125649 w 94"/>
              <a:gd name="T105" fmla="*/ 28575 h 118"/>
              <a:gd name="T106" fmla="*/ 113084 w 94"/>
              <a:gd name="T107" fmla="*/ 28575 h 118"/>
              <a:gd name="T108" fmla="*/ 116226 w 94"/>
              <a:gd name="T109" fmla="*/ 3175 h 118"/>
              <a:gd name="T110" fmla="*/ 59683 w 94"/>
              <a:gd name="T111" fmla="*/ 0 h 118"/>
              <a:gd name="T112" fmla="*/ 59683 w 94"/>
              <a:gd name="T113" fmla="*/ 44450 h 11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94" h="118">
                <a:moveTo>
                  <a:pt x="38" y="28"/>
                </a:moveTo>
                <a:lnTo>
                  <a:pt x="40" y="28"/>
                </a:lnTo>
                <a:lnTo>
                  <a:pt x="38" y="20"/>
                </a:lnTo>
                <a:lnTo>
                  <a:pt x="38" y="0"/>
                </a:lnTo>
                <a:lnTo>
                  <a:pt x="38" y="26"/>
                </a:lnTo>
                <a:lnTo>
                  <a:pt x="28" y="26"/>
                </a:lnTo>
                <a:lnTo>
                  <a:pt x="20" y="26"/>
                </a:lnTo>
                <a:lnTo>
                  <a:pt x="8" y="24"/>
                </a:lnTo>
                <a:lnTo>
                  <a:pt x="2" y="46"/>
                </a:lnTo>
                <a:lnTo>
                  <a:pt x="0" y="54"/>
                </a:lnTo>
                <a:lnTo>
                  <a:pt x="0" y="62"/>
                </a:lnTo>
                <a:lnTo>
                  <a:pt x="0" y="74"/>
                </a:lnTo>
                <a:lnTo>
                  <a:pt x="4" y="82"/>
                </a:lnTo>
                <a:lnTo>
                  <a:pt x="8" y="88"/>
                </a:lnTo>
                <a:lnTo>
                  <a:pt x="14" y="94"/>
                </a:lnTo>
                <a:lnTo>
                  <a:pt x="28" y="106"/>
                </a:lnTo>
                <a:lnTo>
                  <a:pt x="34" y="112"/>
                </a:lnTo>
                <a:lnTo>
                  <a:pt x="40" y="118"/>
                </a:lnTo>
                <a:lnTo>
                  <a:pt x="44" y="116"/>
                </a:lnTo>
                <a:lnTo>
                  <a:pt x="46" y="114"/>
                </a:lnTo>
                <a:lnTo>
                  <a:pt x="48" y="112"/>
                </a:lnTo>
                <a:lnTo>
                  <a:pt x="46" y="108"/>
                </a:lnTo>
                <a:lnTo>
                  <a:pt x="46" y="106"/>
                </a:lnTo>
                <a:lnTo>
                  <a:pt x="44" y="104"/>
                </a:lnTo>
                <a:lnTo>
                  <a:pt x="44" y="102"/>
                </a:lnTo>
                <a:lnTo>
                  <a:pt x="46" y="96"/>
                </a:lnTo>
                <a:lnTo>
                  <a:pt x="48" y="94"/>
                </a:lnTo>
                <a:lnTo>
                  <a:pt x="58" y="90"/>
                </a:lnTo>
                <a:lnTo>
                  <a:pt x="58" y="86"/>
                </a:lnTo>
                <a:lnTo>
                  <a:pt x="62" y="82"/>
                </a:lnTo>
                <a:lnTo>
                  <a:pt x="66" y="84"/>
                </a:lnTo>
                <a:lnTo>
                  <a:pt x="68" y="88"/>
                </a:lnTo>
                <a:lnTo>
                  <a:pt x="70" y="92"/>
                </a:lnTo>
                <a:lnTo>
                  <a:pt x="74" y="94"/>
                </a:lnTo>
                <a:lnTo>
                  <a:pt x="78" y="92"/>
                </a:lnTo>
                <a:lnTo>
                  <a:pt x="82" y="90"/>
                </a:lnTo>
                <a:lnTo>
                  <a:pt x="84" y="92"/>
                </a:lnTo>
                <a:lnTo>
                  <a:pt x="86" y="92"/>
                </a:lnTo>
                <a:lnTo>
                  <a:pt x="90" y="90"/>
                </a:lnTo>
                <a:lnTo>
                  <a:pt x="90" y="86"/>
                </a:lnTo>
                <a:lnTo>
                  <a:pt x="92" y="78"/>
                </a:lnTo>
                <a:lnTo>
                  <a:pt x="92" y="56"/>
                </a:lnTo>
                <a:lnTo>
                  <a:pt x="88" y="54"/>
                </a:lnTo>
                <a:lnTo>
                  <a:pt x="86" y="50"/>
                </a:lnTo>
                <a:lnTo>
                  <a:pt x="84" y="46"/>
                </a:lnTo>
                <a:lnTo>
                  <a:pt x="84" y="42"/>
                </a:lnTo>
                <a:lnTo>
                  <a:pt x="86" y="38"/>
                </a:lnTo>
                <a:lnTo>
                  <a:pt x="88" y="34"/>
                </a:lnTo>
                <a:lnTo>
                  <a:pt x="92" y="32"/>
                </a:lnTo>
                <a:lnTo>
                  <a:pt x="94" y="28"/>
                </a:lnTo>
                <a:lnTo>
                  <a:pt x="92" y="22"/>
                </a:lnTo>
                <a:lnTo>
                  <a:pt x="86" y="20"/>
                </a:lnTo>
                <a:lnTo>
                  <a:pt x="80" y="18"/>
                </a:lnTo>
                <a:lnTo>
                  <a:pt x="72" y="18"/>
                </a:lnTo>
                <a:lnTo>
                  <a:pt x="74" y="2"/>
                </a:lnTo>
                <a:lnTo>
                  <a:pt x="38" y="0"/>
                </a:lnTo>
                <a:lnTo>
                  <a:pt x="38" y="2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42" name="Freeform 110"/>
          <p:cNvSpPr>
            <a:spLocks/>
          </p:cNvSpPr>
          <p:nvPr/>
        </p:nvSpPr>
        <p:spPr bwMode="auto">
          <a:xfrm>
            <a:off x="4319588" y="3741738"/>
            <a:ext cx="196850" cy="263525"/>
          </a:xfrm>
          <a:custGeom>
            <a:avLst/>
            <a:gdLst>
              <a:gd name="T0" fmla="*/ 44450 w 124"/>
              <a:gd name="T1" fmla="*/ 250825 h 166"/>
              <a:gd name="T2" fmla="*/ 34925 w 124"/>
              <a:gd name="T3" fmla="*/ 250825 h 166"/>
              <a:gd name="T4" fmla="*/ 19050 w 124"/>
              <a:gd name="T5" fmla="*/ 263525 h 166"/>
              <a:gd name="T6" fmla="*/ 0 w 124"/>
              <a:gd name="T7" fmla="*/ 225425 h 166"/>
              <a:gd name="T8" fmla="*/ 9525 w 124"/>
              <a:gd name="T9" fmla="*/ 219075 h 166"/>
              <a:gd name="T10" fmla="*/ 9525 w 124"/>
              <a:gd name="T11" fmla="*/ 209550 h 166"/>
              <a:gd name="T12" fmla="*/ 6350 w 124"/>
              <a:gd name="T13" fmla="*/ 203200 h 166"/>
              <a:gd name="T14" fmla="*/ 9525 w 124"/>
              <a:gd name="T15" fmla="*/ 190500 h 166"/>
              <a:gd name="T16" fmla="*/ 28575 w 124"/>
              <a:gd name="T17" fmla="*/ 180975 h 166"/>
              <a:gd name="T18" fmla="*/ 34925 w 124"/>
              <a:gd name="T19" fmla="*/ 168275 h 166"/>
              <a:gd name="T20" fmla="*/ 44450 w 124"/>
              <a:gd name="T21" fmla="*/ 177800 h 166"/>
              <a:gd name="T22" fmla="*/ 53975 w 124"/>
              <a:gd name="T23" fmla="*/ 187325 h 166"/>
              <a:gd name="T24" fmla="*/ 66675 w 124"/>
              <a:gd name="T25" fmla="*/ 180975 h 166"/>
              <a:gd name="T26" fmla="*/ 73025 w 124"/>
              <a:gd name="T27" fmla="*/ 184150 h 166"/>
              <a:gd name="T28" fmla="*/ 79375 w 124"/>
              <a:gd name="T29" fmla="*/ 174625 h 166"/>
              <a:gd name="T30" fmla="*/ 82550 w 124"/>
              <a:gd name="T31" fmla="*/ 127000 h 166"/>
              <a:gd name="T32" fmla="*/ 73025 w 124"/>
              <a:gd name="T33" fmla="*/ 117475 h 166"/>
              <a:gd name="T34" fmla="*/ 69850 w 124"/>
              <a:gd name="T35" fmla="*/ 104775 h 166"/>
              <a:gd name="T36" fmla="*/ 76200 w 124"/>
              <a:gd name="T37" fmla="*/ 92075 h 166"/>
              <a:gd name="T38" fmla="*/ 85725 w 124"/>
              <a:gd name="T39" fmla="*/ 82550 h 166"/>
              <a:gd name="T40" fmla="*/ 73025 w 124"/>
              <a:gd name="T41" fmla="*/ 69850 h 166"/>
              <a:gd name="T42" fmla="*/ 50800 w 124"/>
              <a:gd name="T43" fmla="*/ 66675 h 166"/>
              <a:gd name="T44" fmla="*/ 92075 w 124"/>
              <a:gd name="T45" fmla="*/ 44450 h 166"/>
              <a:gd name="T46" fmla="*/ 104775 w 124"/>
              <a:gd name="T47" fmla="*/ 50800 h 166"/>
              <a:gd name="T48" fmla="*/ 133350 w 124"/>
              <a:gd name="T49" fmla="*/ 50800 h 166"/>
              <a:gd name="T50" fmla="*/ 139700 w 124"/>
              <a:gd name="T51" fmla="*/ 15875 h 166"/>
              <a:gd name="T52" fmla="*/ 155575 w 124"/>
              <a:gd name="T53" fmla="*/ 0 h 166"/>
              <a:gd name="T54" fmla="*/ 190500 w 124"/>
              <a:gd name="T55" fmla="*/ 0 h 166"/>
              <a:gd name="T56" fmla="*/ 193675 w 124"/>
              <a:gd name="T57" fmla="*/ 6350 h 166"/>
              <a:gd name="T58" fmla="*/ 196850 w 124"/>
              <a:gd name="T59" fmla="*/ 15875 h 166"/>
              <a:gd name="T60" fmla="*/ 187325 w 124"/>
              <a:gd name="T61" fmla="*/ 57150 h 166"/>
              <a:gd name="T62" fmla="*/ 168275 w 124"/>
              <a:gd name="T63" fmla="*/ 114300 h 166"/>
              <a:gd name="T64" fmla="*/ 171450 w 124"/>
              <a:gd name="T65" fmla="*/ 127000 h 166"/>
              <a:gd name="T66" fmla="*/ 161925 w 124"/>
              <a:gd name="T67" fmla="*/ 139700 h 166"/>
              <a:gd name="T68" fmla="*/ 149225 w 124"/>
              <a:gd name="T69" fmla="*/ 149225 h 166"/>
              <a:gd name="T70" fmla="*/ 139700 w 124"/>
              <a:gd name="T71" fmla="*/ 174625 h 166"/>
              <a:gd name="T72" fmla="*/ 127000 w 124"/>
              <a:gd name="T73" fmla="*/ 184150 h 166"/>
              <a:gd name="T74" fmla="*/ 120650 w 124"/>
              <a:gd name="T75" fmla="*/ 228600 h 166"/>
              <a:gd name="T76" fmla="*/ 107950 w 124"/>
              <a:gd name="T77" fmla="*/ 250825 h 166"/>
              <a:gd name="T78" fmla="*/ 92075 w 124"/>
              <a:gd name="T79" fmla="*/ 257175 h 166"/>
              <a:gd name="T80" fmla="*/ 82550 w 124"/>
              <a:gd name="T81" fmla="*/ 254000 h 166"/>
              <a:gd name="T82" fmla="*/ 76200 w 124"/>
              <a:gd name="T83" fmla="*/ 247650 h 166"/>
              <a:gd name="T84" fmla="*/ 66675 w 124"/>
              <a:gd name="T85" fmla="*/ 250825 h 166"/>
              <a:gd name="T86" fmla="*/ 57150 w 124"/>
              <a:gd name="T87" fmla="*/ 257175 h 166"/>
              <a:gd name="T88" fmla="*/ 44450 w 124"/>
              <a:gd name="T89" fmla="*/ 257175 h 16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24" h="166">
                <a:moveTo>
                  <a:pt x="28" y="162"/>
                </a:moveTo>
                <a:lnTo>
                  <a:pt x="28" y="158"/>
                </a:lnTo>
                <a:lnTo>
                  <a:pt x="26" y="156"/>
                </a:lnTo>
                <a:lnTo>
                  <a:pt x="22" y="158"/>
                </a:lnTo>
                <a:lnTo>
                  <a:pt x="18" y="160"/>
                </a:lnTo>
                <a:lnTo>
                  <a:pt x="12" y="166"/>
                </a:lnTo>
                <a:lnTo>
                  <a:pt x="4" y="146"/>
                </a:lnTo>
                <a:lnTo>
                  <a:pt x="0" y="142"/>
                </a:lnTo>
                <a:lnTo>
                  <a:pt x="4" y="140"/>
                </a:lnTo>
                <a:lnTo>
                  <a:pt x="6" y="138"/>
                </a:lnTo>
                <a:lnTo>
                  <a:pt x="8" y="136"/>
                </a:lnTo>
                <a:lnTo>
                  <a:pt x="6" y="132"/>
                </a:lnTo>
                <a:lnTo>
                  <a:pt x="6" y="130"/>
                </a:lnTo>
                <a:lnTo>
                  <a:pt x="4" y="128"/>
                </a:lnTo>
                <a:lnTo>
                  <a:pt x="4" y="126"/>
                </a:lnTo>
                <a:lnTo>
                  <a:pt x="6" y="120"/>
                </a:lnTo>
                <a:lnTo>
                  <a:pt x="8" y="118"/>
                </a:lnTo>
                <a:lnTo>
                  <a:pt x="18" y="114"/>
                </a:lnTo>
                <a:lnTo>
                  <a:pt x="18" y="110"/>
                </a:lnTo>
                <a:lnTo>
                  <a:pt x="22" y="106"/>
                </a:lnTo>
                <a:lnTo>
                  <a:pt x="26" y="108"/>
                </a:lnTo>
                <a:lnTo>
                  <a:pt x="28" y="112"/>
                </a:lnTo>
                <a:lnTo>
                  <a:pt x="30" y="116"/>
                </a:lnTo>
                <a:lnTo>
                  <a:pt x="34" y="118"/>
                </a:lnTo>
                <a:lnTo>
                  <a:pt x="38" y="116"/>
                </a:lnTo>
                <a:lnTo>
                  <a:pt x="42" y="114"/>
                </a:lnTo>
                <a:lnTo>
                  <a:pt x="44" y="116"/>
                </a:lnTo>
                <a:lnTo>
                  <a:pt x="46" y="116"/>
                </a:lnTo>
                <a:lnTo>
                  <a:pt x="50" y="114"/>
                </a:lnTo>
                <a:lnTo>
                  <a:pt x="50" y="110"/>
                </a:lnTo>
                <a:lnTo>
                  <a:pt x="52" y="102"/>
                </a:lnTo>
                <a:lnTo>
                  <a:pt x="52" y="80"/>
                </a:lnTo>
                <a:lnTo>
                  <a:pt x="48" y="78"/>
                </a:lnTo>
                <a:lnTo>
                  <a:pt x="46" y="74"/>
                </a:lnTo>
                <a:lnTo>
                  <a:pt x="44" y="70"/>
                </a:lnTo>
                <a:lnTo>
                  <a:pt x="44" y="66"/>
                </a:lnTo>
                <a:lnTo>
                  <a:pt x="46" y="62"/>
                </a:lnTo>
                <a:lnTo>
                  <a:pt x="48" y="58"/>
                </a:lnTo>
                <a:lnTo>
                  <a:pt x="52" y="56"/>
                </a:lnTo>
                <a:lnTo>
                  <a:pt x="54" y="52"/>
                </a:lnTo>
                <a:lnTo>
                  <a:pt x="52" y="46"/>
                </a:lnTo>
                <a:lnTo>
                  <a:pt x="46" y="44"/>
                </a:lnTo>
                <a:lnTo>
                  <a:pt x="40" y="42"/>
                </a:lnTo>
                <a:lnTo>
                  <a:pt x="32" y="42"/>
                </a:lnTo>
                <a:lnTo>
                  <a:pt x="34" y="28"/>
                </a:lnTo>
                <a:lnTo>
                  <a:pt x="58" y="28"/>
                </a:lnTo>
                <a:lnTo>
                  <a:pt x="62" y="30"/>
                </a:lnTo>
                <a:lnTo>
                  <a:pt x="66" y="32"/>
                </a:lnTo>
                <a:lnTo>
                  <a:pt x="78" y="32"/>
                </a:lnTo>
                <a:lnTo>
                  <a:pt x="84" y="32"/>
                </a:lnTo>
                <a:lnTo>
                  <a:pt x="84" y="18"/>
                </a:lnTo>
                <a:lnTo>
                  <a:pt x="88" y="10"/>
                </a:lnTo>
                <a:lnTo>
                  <a:pt x="92" y="4"/>
                </a:lnTo>
                <a:lnTo>
                  <a:pt x="98" y="0"/>
                </a:lnTo>
                <a:lnTo>
                  <a:pt x="110" y="0"/>
                </a:lnTo>
                <a:lnTo>
                  <a:pt x="120" y="0"/>
                </a:lnTo>
                <a:lnTo>
                  <a:pt x="120" y="2"/>
                </a:lnTo>
                <a:lnTo>
                  <a:pt x="122" y="4"/>
                </a:lnTo>
                <a:lnTo>
                  <a:pt x="122" y="6"/>
                </a:lnTo>
                <a:lnTo>
                  <a:pt x="124" y="10"/>
                </a:lnTo>
                <a:lnTo>
                  <a:pt x="122" y="22"/>
                </a:lnTo>
                <a:lnTo>
                  <a:pt x="118" y="36"/>
                </a:lnTo>
                <a:lnTo>
                  <a:pt x="106" y="68"/>
                </a:lnTo>
                <a:lnTo>
                  <a:pt x="106" y="72"/>
                </a:lnTo>
                <a:lnTo>
                  <a:pt x="106" y="76"/>
                </a:lnTo>
                <a:lnTo>
                  <a:pt x="108" y="80"/>
                </a:lnTo>
                <a:lnTo>
                  <a:pt x="106" y="84"/>
                </a:lnTo>
                <a:lnTo>
                  <a:pt x="102" y="88"/>
                </a:lnTo>
                <a:lnTo>
                  <a:pt x="98" y="90"/>
                </a:lnTo>
                <a:lnTo>
                  <a:pt x="94" y="94"/>
                </a:lnTo>
                <a:lnTo>
                  <a:pt x="90" y="98"/>
                </a:lnTo>
                <a:lnTo>
                  <a:pt x="88" y="110"/>
                </a:lnTo>
                <a:lnTo>
                  <a:pt x="84" y="114"/>
                </a:lnTo>
                <a:lnTo>
                  <a:pt x="80" y="116"/>
                </a:lnTo>
                <a:lnTo>
                  <a:pt x="80" y="130"/>
                </a:lnTo>
                <a:lnTo>
                  <a:pt x="76" y="144"/>
                </a:lnTo>
                <a:lnTo>
                  <a:pt x="72" y="152"/>
                </a:lnTo>
                <a:lnTo>
                  <a:pt x="68" y="158"/>
                </a:lnTo>
                <a:lnTo>
                  <a:pt x="64" y="162"/>
                </a:lnTo>
                <a:lnTo>
                  <a:pt x="58" y="162"/>
                </a:lnTo>
                <a:lnTo>
                  <a:pt x="54" y="162"/>
                </a:lnTo>
                <a:lnTo>
                  <a:pt x="52" y="160"/>
                </a:lnTo>
                <a:lnTo>
                  <a:pt x="52" y="156"/>
                </a:lnTo>
                <a:lnTo>
                  <a:pt x="48" y="156"/>
                </a:lnTo>
                <a:lnTo>
                  <a:pt x="44" y="156"/>
                </a:lnTo>
                <a:lnTo>
                  <a:pt x="42" y="158"/>
                </a:lnTo>
                <a:lnTo>
                  <a:pt x="40" y="160"/>
                </a:lnTo>
                <a:lnTo>
                  <a:pt x="36" y="162"/>
                </a:lnTo>
                <a:lnTo>
                  <a:pt x="34" y="162"/>
                </a:lnTo>
                <a:lnTo>
                  <a:pt x="28" y="16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43" name="Freeform 111"/>
          <p:cNvSpPr>
            <a:spLocks/>
          </p:cNvSpPr>
          <p:nvPr/>
        </p:nvSpPr>
        <p:spPr bwMode="auto">
          <a:xfrm>
            <a:off x="4329113" y="4386263"/>
            <a:ext cx="360362" cy="368300"/>
          </a:xfrm>
          <a:custGeom>
            <a:avLst/>
            <a:gdLst>
              <a:gd name="T0" fmla="*/ 309562 w 227"/>
              <a:gd name="T1" fmla="*/ 12700 h 232"/>
              <a:gd name="T2" fmla="*/ 271462 w 227"/>
              <a:gd name="T3" fmla="*/ 25400 h 232"/>
              <a:gd name="T4" fmla="*/ 196850 w 227"/>
              <a:gd name="T5" fmla="*/ 25400 h 232"/>
              <a:gd name="T6" fmla="*/ 180975 w 227"/>
              <a:gd name="T7" fmla="*/ 19050 h 232"/>
              <a:gd name="T8" fmla="*/ 177800 w 227"/>
              <a:gd name="T9" fmla="*/ 15875 h 232"/>
              <a:gd name="T10" fmla="*/ 171450 w 227"/>
              <a:gd name="T11" fmla="*/ 9525 h 232"/>
              <a:gd name="T12" fmla="*/ 53975 w 227"/>
              <a:gd name="T13" fmla="*/ 9525 h 232"/>
              <a:gd name="T14" fmla="*/ 44450 w 227"/>
              <a:gd name="T15" fmla="*/ 3175 h 232"/>
              <a:gd name="T16" fmla="*/ 41275 w 227"/>
              <a:gd name="T17" fmla="*/ 0 h 232"/>
              <a:gd name="T18" fmla="*/ 34925 w 227"/>
              <a:gd name="T19" fmla="*/ 0 h 232"/>
              <a:gd name="T20" fmla="*/ 15875 w 227"/>
              <a:gd name="T21" fmla="*/ 3175 h 232"/>
              <a:gd name="T22" fmla="*/ 6350 w 227"/>
              <a:gd name="T23" fmla="*/ 3175 h 232"/>
              <a:gd name="T24" fmla="*/ 0 w 227"/>
              <a:gd name="T25" fmla="*/ 0 h 232"/>
              <a:gd name="T26" fmla="*/ 3175 w 227"/>
              <a:gd name="T27" fmla="*/ 25400 h 232"/>
              <a:gd name="T28" fmla="*/ 9525 w 227"/>
              <a:gd name="T29" fmla="*/ 50800 h 232"/>
              <a:gd name="T30" fmla="*/ 22225 w 227"/>
              <a:gd name="T31" fmla="*/ 69850 h 232"/>
              <a:gd name="T32" fmla="*/ 34925 w 227"/>
              <a:gd name="T33" fmla="*/ 92075 h 232"/>
              <a:gd name="T34" fmla="*/ 47625 w 227"/>
              <a:gd name="T35" fmla="*/ 111125 h 232"/>
              <a:gd name="T36" fmla="*/ 60325 w 227"/>
              <a:gd name="T37" fmla="*/ 130175 h 232"/>
              <a:gd name="T38" fmla="*/ 66675 w 227"/>
              <a:gd name="T39" fmla="*/ 152400 h 232"/>
              <a:gd name="T40" fmla="*/ 69850 w 227"/>
              <a:gd name="T41" fmla="*/ 177800 h 232"/>
              <a:gd name="T42" fmla="*/ 69850 w 227"/>
              <a:gd name="T43" fmla="*/ 215900 h 232"/>
              <a:gd name="T44" fmla="*/ 73025 w 227"/>
              <a:gd name="T45" fmla="*/ 257175 h 232"/>
              <a:gd name="T46" fmla="*/ 76200 w 227"/>
              <a:gd name="T47" fmla="*/ 295275 h 232"/>
              <a:gd name="T48" fmla="*/ 82550 w 227"/>
              <a:gd name="T49" fmla="*/ 314325 h 232"/>
              <a:gd name="T50" fmla="*/ 88900 w 227"/>
              <a:gd name="T51" fmla="*/ 330200 h 232"/>
              <a:gd name="T52" fmla="*/ 101600 w 227"/>
              <a:gd name="T53" fmla="*/ 346075 h 232"/>
              <a:gd name="T54" fmla="*/ 117475 w 227"/>
              <a:gd name="T55" fmla="*/ 361950 h 232"/>
              <a:gd name="T56" fmla="*/ 123825 w 227"/>
              <a:gd name="T57" fmla="*/ 352425 h 232"/>
              <a:gd name="T58" fmla="*/ 127000 w 227"/>
              <a:gd name="T59" fmla="*/ 346075 h 232"/>
              <a:gd name="T60" fmla="*/ 133350 w 227"/>
              <a:gd name="T61" fmla="*/ 346075 h 232"/>
              <a:gd name="T62" fmla="*/ 139700 w 227"/>
              <a:gd name="T63" fmla="*/ 358775 h 232"/>
              <a:gd name="T64" fmla="*/ 149225 w 227"/>
              <a:gd name="T65" fmla="*/ 365125 h 232"/>
              <a:gd name="T66" fmla="*/ 158750 w 227"/>
              <a:gd name="T67" fmla="*/ 368300 h 232"/>
              <a:gd name="T68" fmla="*/ 171450 w 227"/>
              <a:gd name="T69" fmla="*/ 368300 h 232"/>
              <a:gd name="T70" fmla="*/ 187325 w 227"/>
              <a:gd name="T71" fmla="*/ 368300 h 232"/>
              <a:gd name="T72" fmla="*/ 196850 w 227"/>
              <a:gd name="T73" fmla="*/ 361950 h 232"/>
              <a:gd name="T74" fmla="*/ 203200 w 227"/>
              <a:gd name="T75" fmla="*/ 355600 h 232"/>
              <a:gd name="T76" fmla="*/ 212725 w 227"/>
              <a:gd name="T77" fmla="*/ 349250 h 232"/>
              <a:gd name="T78" fmla="*/ 209550 w 227"/>
              <a:gd name="T79" fmla="*/ 244475 h 232"/>
              <a:gd name="T80" fmla="*/ 209550 w 227"/>
              <a:gd name="T81" fmla="*/ 152400 h 232"/>
              <a:gd name="T82" fmla="*/ 242887 w 227"/>
              <a:gd name="T83" fmla="*/ 152400 h 232"/>
              <a:gd name="T84" fmla="*/ 242887 w 227"/>
              <a:gd name="T85" fmla="*/ 38100 h 232"/>
              <a:gd name="T86" fmla="*/ 280987 w 227"/>
              <a:gd name="T87" fmla="*/ 34925 h 232"/>
              <a:gd name="T88" fmla="*/ 312737 w 227"/>
              <a:gd name="T89" fmla="*/ 28575 h 232"/>
              <a:gd name="T90" fmla="*/ 319087 w 227"/>
              <a:gd name="T91" fmla="*/ 41275 h 232"/>
              <a:gd name="T92" fmla="*/ 341312 w 227"/>
              <a:gd name="T93" fmla="*/ 28575 h 232"/>
              <a:gd name="T94" fmla="*/ 350837 w 227"/>
              <a:gd name="T95" fmla="*/ 22225 h 232"/>
              <a:gd name="T96" fmla="*/ 360362 w 227"/>
              <a:gd name="T97" fmla="*/ 19050 h 232"/>
              <a:gd name="T98" fmla="*/ 350837 w 227"/>
              <a:gd name="T99" fmla="*/ 12700 h 232"/>
              <a:gd name="T100" fmla="*/ 341312 w 227"/>
              <a:gd name="T101" fmla="*/ 9525 h 232"/>
              <a:gd name="T102" fmla="*/ 328612 w 227"/>
              <a:gd name="T103" fmla="*/ 12700 h 232"/>
              <a:gd name="T104" fmla="*/ 319087 w 227"/>
              <a:gd name="T105" fmla="*/ 15875 h 232"/>
              <a:gd name="T106" fmla="*/ 312737 w 227"/>
              <a:gd name="T107" fmla="*/ 12700 h 232"/>
              <a:gd name="T108" fmla="*/ 309562 w 227"/>
              <a:gd name="T109" fmla="*/ 9525 h 232"/>
              <a:gd name="T110" fmla="*/ 309562 w 227"/>
              <a:gd name="T111" fmla="*/ 12700 h 2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27" h="232">
                <a:moveTo>
                  <a:pt x="195" y="8"/>
                </a:moveTo>
                <a:lnTo>
                  <a:pt x="171" y="16"/>
                </a:lnTo>
                <a:lnTo>
                  <a:pt x="124" y="16"/>
                </a:lnTo>
                <a:lnTo>
                  <a:pt x="114" y="12"/>
                </a:lnTo>
                <a:lnTo>
                  <a:pt x="112" y="10"/>
                </a:lnTo>
                <a:lnTo>
                  <a:pt x="108" y="6"/>
                </a:lnTo>
                <a:lnTo>
                  <a:pt x="34" y="6"/>
                </a:lnTo>
                <a:lnTo>
                  <a:pt x="28" y="2"/>
                </a:lnTo>
                <a:lnTo>
                  <a:pt x="26" y="0"/>
                </a:lnTo>
                <a:lnTo>
                  <a:pt x="22" y="0"/>
                </a:lnTo>
                <a:lnTo>
                  <a:pt x="10" y="2"/>
                </a:lnTo>
                <a:lnTo>
                  <a:pt x="4" y="2"/>
                </a:lnTo>
                <a:lnTo>
                  <a:pt x="0" y="0"/>
                </a:lnTo>
                <a:lnTo>
                  <a:pt x="2" y="16"/>
                </a:lnTo>
                <a:lnTo>
                  <a:pt x="6" y="32"/>
                </a:lnTo>
                <a:lnTo>
                  <a:pt x="14" y="44"/>
                </a:lnTo>
                <a:lnTo>
                  <a:pt x="22" y="58"/>
                </a:lnTo>
                <a:lnTo>
                  <a:pt x="30" y="70"/>
                </a:lnTo>
                <a:lnTo>
                  <a:pt x="38" y="82"/>
                </a:lnTo>
                <a:lnTo>
                  <a:pt x="42" y="96"/>
                </a:lnTo>
                <a:lnTo>
                  <a:pt x="44" y="112"/>
                </a:lnTo>
                <a:lnTo>
                  <a:pt x="44" y="136"/>
                </a:lnTo>
                <a:lnTo>
                  <a:pt x="46" y="162"/>
                </a:lnTo>
                <a:lnTo>
                  <a:pt x="48" y="186"/>
                </a:lnTo>
                <a:lnTo>
                  <a:pt x="52" y="198"/>
                </a:lnTo>
                <a:lnTo>
                  <a:pt x="56" y="208"/>
                </a:lnTo>
                <a:lnTo>
                  <a:pt x="64" y="218"/>
                </a:lnTo>
                <a:lnTo>
                  <a:pt x="74" y="228"/>
                </a:lnTo>
                <a:lnTo>
                  <a:pt x="78" y="222"/>
                </a:lnTo>
                <a:lnTo>
                  <a:pt x="80" y="218"/>
                </a:lnTo>
                <a:lnTo>
                  <a:pt x="84" y="218"/>
                </a:lnTo>
                <a:lnTo>
                  <a:pt x="88" y="226"/>
                </a:lnTo>
                <a:lnTo>
                  <a:pt x="94" y="230"/>
                </a:lnTo>
                <a:lnTo>
                  <a:pt x="100" y="232"/>
                </a:lnTo>
                <a:lnTo>
                  <a:pt x="108" y="232"/>
                </a:lnTo>
                <a:lnTo>
                  <a:pt x="118" y="232"/>
                </a:lnTo>
                <a:lnTo>
                  <a:pt x="124" y="228"/>
                </a:lnTo>
                <a:lnTo>
                  <a:pt x="128" y="224"/>
                </a:lnTo>
                <a:lnTo>
                  <a:pt x="134" y="220"/>
                </a:lnTo>
                <a:lnTo>
                  <a:pt x="132" y="154"/>
                </a:lnTo>
                <a:lnTo>
                  <a:pt x="132" y="96"/>
                </a:lnTo>
                <a:lnTo>
                  <a:pt x="153" y="96"/>
                </a:lnTo>
                <a:lnTo>
                  <a:pt x="153" y="24"/>
                </a:lnTo>
                <a:lnTo>
                  <a:pt x="177" y="22"/>
                </a:lnTo>
                <a:lnTo>
                  <a:pt x="197" y="18"/>
                </a:lnTo>
                <a:lnTo>
                  <a:pt x="201" y="26"/>
                </a:lnTo>
                <a:lnTo>
                  <a:pt x="215" y="18"/>
                </a:lnTo>
                <a:lnTo>
                  <a:pt x="221" y="14"/>
                </a:lnTo>
                <a:lnTo>
                  <a:pt x="227" y="12"/>
                </a:lnTo>
                <a:lnTo>
                  <a:pt x="221" y="8"/>
                </a:lnTo>
                <a:lnTo>
                  <a:pt x="215" y="6"/>
                </a:lnTo>
                <a:lnTo>
                  <a:pt x="207" y="8"/>
                </a:lnTo>
                <a:lnTo>
                  <a:pt x="201" y="10"/>
                </a:lnTo>
                <a:lnTo>
                  <a:pt x="197" y="8"/>
                </a:lnTo>
                <a:lnTo>
                  <a:pt x="195" y="6"/>
                </a:lnTo>
                <a:lnTo>
                  <a:pt x="195" y="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44" name="Freeform 115"/>
          <p:cNvSpPr>
            <a:spLocks/>
          </p:cNvSpPr>
          <p:nvPr/>
        </p:nvSpPr>
        <p:spPr bwMode="auto">
          <a:xfrm>
            <a:off x="5334000" y="2522538"/>
            <a:ext cx="393700" cy="222250"/>
          </a:xfrm>
          <a:custGeom>
            <a:avLst/>
            <a:gdLst>
              <a:gd name="T0" fmla="*/ 31750 w 248"/>
              <a:gd name="T1" fmla="*/ 9525 h 140"/>
              <a:gd name="T2" fmla="*/ 73025 w 248"/>
              <a:gd name="T3" fmla="*/ 38100 h 140"/>
              <a:gd name="T4" fmla="*/ 114300 w 248"/>
              <a:gd name="T5" fmla="*/ 41275 h 140"/>
              <a:gd name="T6" fmla="*/ 136525 w 248"/>
              <a:gd name="T7" fmla="*/ 6350 h 140"/>
              <a:gd name="T8" fmla="*/ 180975 w 248"/>
              <a:gd name="T9" fmla="*/ 9525 h 140"/>
              <a:gd name="T10" fmla="*/ 193675 w 248"/>
              <a:gd name="T11" fmla="*/ 31750 h 140"/>
              <a:gd name="T12" fmla="*/ 196850 w 248"/>
              <a:gd name="T13" fmla="*/ 44450 h 140"/>
              <a:gd name="T14" fmla="*/ 222250 w 248"/>
              <a:gd name="T15" fmla="*/ 47625 h 140"/>
              <a:gd name="T16" fmla="*/ 250825 w 248"/>
              <a:gd name="T17" fmla="*/ 63500 h 140"/>
              <a:gd name="T18" fmla="*/ 292100 w 248"/>
              <a:gd name="T19" fmla="*/ 101600 h 140"/>
              <a:gd name="T20" fmla="*/ 330200 w 248"/>
              <a:gd name="T21" fmla="*/ 117475 h 140"/>
              <a:gd name="T22" fmla="*/ 371475 w 248"/>
              <a:gd name="T23" fmla="*/ 142875 h 140"/>
              <a:gd name="T24" fmla="*/ 387350 w 248"/>
              <a:gd name="T25" fmla="*/ 146050 h 140"/>
              <a:gd name="T26" fmla="*/ 393700 w 248"/>
              <a:gd name="T27" fmla="*/ 161925 h 140"/>
              <a:gd name="T28" fmla="*/ 377825 w 248"/>
              <a:gd name="T29" fmla="*/ 168275 h 140"/>
              <a:gd name="T30" fmla="*/ 352425 w 248"/>
              <a:gd name="T31" fmla="*/ 155575 h 140"/>
              <a:gd name="T32" fmla="*/ 317500 w 248"/>
              <a:gd name="T33" fmla="*/ 206375 h 140"/>
              <a:gd name="T34" fmla="*/ 292100 w 248"/>
              <a:gd name="T35" fmla="*/ 222250 h 140"/>
              <a:gd name="T36" fmla="*/ 257175 w 248"/>
              <a:gd name="T37" fmla="*/ 219075 h 140"/>
              <a:gd name="T38" fmla="*/ 254000 w 248"/>
              <a:gd name="T39" fmla="*/ 190500 h 140"/>
              <a:gd name="T40" fmla="*/ 228600 w 248"/>
              <a:gd name="T41" fmla="*/ 177800 h 140"/>
              <a:gd name="T42" fmla="*/ 187325 w 248"/>
              <a:gd name="T43" fmla="*/ 155575 h 140"/>
              <a:gd name="T44" fmla="*/ 136525 w 248"/>
              <a:gd name="T45" fmla="*/ 127000 h 140"/>
              <a:gd name="T46" fmla="*/ 95250 w 248"/>
              <a:gd name="T47" fmla="*/ 130175 h 140"/>
              <a:gd name="T48" fmla="*/ 53975 w 248"/>
              <a:gd name="T49" fmla="*/ 155575 h 140"/>
              <a:gd name="T50" fmla="*/ 44450 w 248"/>
              <a:gd name="T51" fmla="*/ 117475 h 140"/>
              <a:gd name="T52" fmla="*/ 19050 w 248"/>
              <a:gd name="T53" fmla="*/ 88900 h 140"/>
              <a:gd name="T54" fmla="*/ 0 w 248"/>
              <a:gd name="T55" fmla="*/ 60325 h 140"/>
              <a:gd name="T56" fmla="*/ 15875 w 248"/>
              <a:gd name="T57" fmla="*/ 50800 h 140"/>
              <a:gd name="T58" fmla="*/ 31750 w 248"/>
              <a:gd name="T59" fmla="*/ 60325 h 140"/>
              <a:gd name="T60" fmla="*/ 44450 w 248"/>
              <a:gd name="T61" fmla="*/ 34925 h 140"/>
              <a:gd name="T62" fmla="*/ 19050 w 248"/>
              <a:gd name="T63" fmla="*/ 15875 h 14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248" h="140">
                <a:moveTo>
                  <a:pt x="8" y="6"/>
                </a:moveTo>
                <a:lnTo>
                  <a:pt x="20" y="6"/>
                </a:lnTo>
                <a:lnTo>
                  <a:pt x="32" y="10"/>
                </a:lnTo>
                <a:lnTo>
                  <a:pt x="46" y="24"/>
                </a:lnTo>
                <a:lnTo>
                  <a:pt x="56" y="24"/>
                </a:lnTo>
                <a:lnTo>
                  <a:pt x="72" y="26"/>
                </a:lnTo>
                <a:lnTo>
                  <a:pt x="72" y="14"/>
                </a:lnTo>
                <a:lnTo>
                  <a:pt x="86" y="4"/>
                </a:lnTo>
                <a:lnTo>
                  <a:pt x="96" y="0"/>
                </a:lnTo>
                <a:lnTo>
                  <a:pt x="114" y="6"/>
                </a:lnTo>
                <a:lnTo>
                  <a:pt x="120" y="12"/>
                </a:lnTo>
                <a:lnTo>
                  <a:pt x="122" y="20"/>
                </a:lnTo>
                <a:lnTo>
                  <a:pt x="122" y="24"/>
                </a:lnTo>
                <a:lnTo>
                  <a:pt x="124" y="28"/>
                </a:lnTo>
                <a:lnTo>
                  <a:pt x="130" y="30"/>
                </a:lnTo>
                <a:lnTo>
                  <a:pt x="140" y="30"/>
                </a:lnTo>
                <a:lnTo>
                  <a:pt x="152" y="30"/>
                </a:lnTo>
                <a:lnTo>
                  <a:pt x="158" y="40"/>
                </a:lnTo>
                <a:lnTo>
                  <a:pt x="172" y="56"/>
                </a:lnTo>
                <a:lnTo>
                  <a:pt x="184" y="64"/>
                </a:lnTo>
                <a:lnTo>
                  <a:pt x="194" y="72"/>
                </a:lnTo>
                <a:lnTo>
                  <a:pt x="208" y="74"/>
                </a:lnTo>
                <a:lnTo>
                  <a:pt x="220" y="86"/>
                </a:lnTo>
                <a:lnTo>
                  <a:pt x="234" y="90"/>
                </a:lnTo>
                <a:lnTo>
                  <a:pt x="240" y="92"/>
                </a:lnTo>
                <a:lnTo>
                  <a:pt x="244" y="92"/>
                </a:lnTo>
                <a:lnTo>
                  <a:pt x="246" y="94"/>
                </a:lnTo>
                <a:lnTo>
                  <a:pt x="248" y="102"/>
                </a:lnTo>
                <a:lnTo>
                  <a:pt x="248" y="106"/>
                </a:lnTo>
                <a:lnTo>
                  <a:pt x="238" y="106"/>
                </a:lnTo>
                <a:lnTo>
                  <a:pt x="230" y="102"/>
                </a:lnTo>
                <a:lnTo>
                  <a:pt x="222" y="98"/>
                </a:lnTo>
                <a:lnTo>
                  <a:pt x="210" y="114"/>
                </a:lnTo>
                <a:lnTo>
                  <a:pt x="200" y="130"/>
                </a:lnTo>
                <a:lnTo>
                  <a:pt x="192" y="136"/>
                </a:lnTo>
                <a:lnTo>
                  <a:pt x="184" y="140"/>
                </a:lnTo>
                <a:lnTo>
                  <a:pt x="174" y="138"/>
                </a:lnTo>
                <a:lnTo>
                  <a:pt x="162" y="138"/>
                </a:lnTo>
                <a:lnTo>
                  <a:pt x="160" y="128"/>
                </a:lnTo>
                <a:lnTo>
                  <a:pt x="160" y="120"/>
                </a:lnTo>
                <a:lnTo>
                  <a:pt x="152" y="116"/>
                </a:lnTo>
                <a:lnTo>
                  <a:pt x="144" y="112"/>
                </a:lnTo>
                <a:lnTo>
                  <a:pt x="134" y="106"/>
                </a:lnTo>
                <a:lnTo>
                  <a:pt x="118" y="98"/>
                </a:lnTo>
                <a:lnTo>
                  <a:pt x="100" y="86"/>
                </a:lnTo>
                <a:lnTo>
                  <a:pt x="86" y="80"/>
                </a:lnTo>
                <a:lnTo>
                  <a:pt x="70" y="78"/>
                </a:lnTo>
                <a:lnTo>
                  <a:pt x="60" y="82"/>
                </a:lnTo>
                <a:lnTo>
                  <a:pt x="50" y="88"/>
                </a:lnTo>
                <a:lnTo>
                  <a:pt x="34" y="98"/>
                </a:lnTo>
                <a:lnTo>
                  <a:pt x="32" y="86"/>
                </a:lnTo>
                <a:lnTo>
                  <a:pt x="28" y="74"/>
                </a:lnTo>
                <a:lnTo>
                  <a:pt x="20" y="64"/>
                </a:lnTo>
                <a:lnTo>
                  <a:pt x="12" y="56"/>
                </a:lnTo>
                <a:lnTo>
                  <a:pt x="4" y="46"/>
                </a:lnTo>
                <a:lnTo>
                  <a:pt x="0" y="38"/>
                </a:lnTo>
                <a:lnTo>
                  <a:pt x="2" y="28"/>
                </a:lnTo>
                <a:lnTo>
                  <a:pt x="10" y="32"/>
                </a:lnTo>
                <a:lnTo>
                  <a:pt x="14" y="34"/>
                </a:lnTo>
                <a:lnTo>
                  <a:pt x="20" y="38"/>
                </a:lnTo>
                <a:lnTo>
                  <a:pt x="28" y="32"/>
                </a:lnTo>
                <a:lnTo>
                  <a:pt x="28" y="22"/>
                </a:lnTo>
                <a:lnTo>
                  <a:pt x="22" y="16"/>
                </a:lnTo>
                <a:lnTo>
                  <a:pt x="12" y="10"/>
                </a:lnTo>
                <a:lnTo>
                  <a:pt x="8" y="6"/>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45" name="Freeform 116"/>
          <p:cNvSpPr>
            <a:spLocks/>
          </p:cNvSpPr>
          <p:nvPr/>
        </p:nvSpPr>
        <p:spPr bwMode="auto">
          <a:xfrm>
            <a:off x="5403850" y="2430463"/>
            <a:ext cx="460375" cy="260350"/>
          </a:xfrm>
          <a:custGeom>
            <a:avLst/>
            <a:gdLst>
              <a:gd name="T0" fmla="*/ 0 w 290"/>
              <a:gd name="T1" fmla="*/ 15875 h 164"/>
              <a:gd name="T2" fmla="*/ 127000 w 290"/>
              <a:gd name="T3" fmla="*/ 31750 h 164"/>
              <a:gd name="T4" fmla="*/ 187325 w 290"/>
              <a:gd name="T5" fmla="*/ 66675 h 164"/>
              <a:gd name="T6" fmla="*/ 231775 w 290"/>
              <a:gd name="T7" fmla="*/ 60325 h 164"/>
              <a:gd name="T8" fmla="*/ 260350 w 290"/>
              <a:gd name="T9" fmla="*/ 79375 h 164"/>
              <a:gd name="T10" fmla="*/ 273050 w 290"/>
              <a:gd name="T11" fmla="*/ 104775 h 164"/>
              <a:gd name="T12" fmla="*/ 288925 w 290"/>
              <a:gd name="T13" fmla="*/ 114300 h 164"/>
              <a:gd name="T14" fmla="*/ 330200 w 290"/>
              <a:gd name="T15" fmla="*/ 139700 h 164"/>
              <a:gd name="T16" fmla="*/ 346075 w 290"/>
              <a:gd name="T17" fmla="*/ 155575 h 164"/>
              <a:gd name="T18" fmla="*/ 365125 w 290"/>
              <a:gd name="T19" fmla="*/ 127000 h 164"/>
              <a:gd name="T20" fmla="*/ 387350 w 290"/>
              <a:gd name="T21" fmla="*/ 107950 h 164"/>
              <a:gd name="T22" fmla="*/ 393700 w 290"/>
              <a:gd name="T23" fmla="*/ 120650 h 164"/>
              <a:gd name="T24" fmla="*/ 396875 w 290"/>
              <a:gd name="T25" fmla="*/ 130175 h 164"/>
              <a:gd name="T26" fmla="*/ 415925 w 290"/>
              <a:gd name="T27" fmla="*/ 136525 h 164"/>
              <a:gd name="T28" fmla="*/ 444500 w 290"/>
              <a:gd name="T29" fmla="*/ 142875 h 164"/>
              <a:gd name="T30" fmla="*/ 450850 w 290"/>
              <a:gd name="T31" fmla="*/ 161925 h 164"/>
              <a:gd name="T32" fmla="*/ 409575 w 290"/>
              <a:gd name="T33" fmla="*/ 177800 h 164"/>
              <a:gd name="T34" fmla="*/ 384175 w 290"/>
              <a:gd name="T35" fmla="*/ 174625 h 164"/>
              <a:gd name="T36" fmla="*/ 406400 w 290"/>
              <a:gd name="T37" fmla="*/ 155575 h 164"/>
              <a:gd name="T38" fmla="*/ 384175 w 290"/>
              <a:gd name="T39" fmla="*/ 155575 h 164"/>
              <a:gd name="T40" fmla="*/ 368300 w 290"/>
              <a:gd name="T41" fmla="*/ 171450 h 164"/>
              <a:gd name="T42" fmla="*/ 355600 w 290"/>
              <a:gd name="T43" fmla="*/ 190500 h 164"/>
              <a:gd name="T44" fmla="*/ 330200 w 290"/>
              <a:gd name="T45" fmla="*/ 200025 h 164"/>
              <a:gd name="T46" fmla="*/ 342900 w 290"/>
              <a:gd name="T47" fmla="*/ 209550 h 164"/>
              <a:gd name="T48" fmla="*/ 358775 w 290"/>
              <a:gd name="T49" fmla="*/ 225425 h 164"/>
              <a:gd name="T50" fmla="*/ 352425 w 290"/>
              <a:gd name="T51" fmla="*/ 257175 h 164"/>
              <a:gd name="T52" fmla="*/ 323850 w 290"/>
              <a:gd name="T53" fmla="*/ 257175 h 164"/>
              <a:gd name="T54" fmla="*/ 311150 w 290"/>
              <a:gd name="T55" fmla="*/ 234950 h 164"/>
              <a:gd name="T56" fmla="*/ 279400 w 290"/>
              <a:gd name="T57" fmla="*/ 228600 h 164"/>
              <a:gd name="T58" fmla="*/ 238125 w 290"/>
              <a:gd name="T59" fmla="*/ 206375 h 164"/>
              <a:gd name="T60" fmla="*/ 203200 w 290"/>
              <a:gd name="T61" fmla="*/ 180975 h 164"/>
              <a:gd name="T62" fmla="*/ 177800 w 290"/>
              <a:gd name="T63" fmla="*/ 152400 h 164"/>
              <a:gd name="T64" fmla="*/ 136525 w 290"/>
              <a:gd name="T65" fmla="*/ 139700 h 164"/>
              <a:gd name="T66" fmla="*/ 123825 w 290"/>
              <a:gd name="T67" fmla="*/ 120650 h 164"/>
              <a:gd name="T68" fmla="*/ 111125 w 290"/>
              <a:gd name="T69" fmla="*/ 101600 h 164"/>
              <a:gd name="T70" fmla="*/ 66675 w 290"/>
              <a:gd name="T71" fmla="*/ 98425 h 164"/>
              <a:gd name="T72" fmla="*/ 44450 w 290"/>
              <a:gd name="T73" fmla="*/ 127000 h 164"/>
              <a:gd name="T74" fmla="*/ 19050 w 290"/>
              <a:gd name="T75" fmla="*/ 130175 h 1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290" h="164">
                <a:moveTo>
                  <a:pt x="12" y="82"/>
                </a:moveTo>
                <a:lnTo>
                  <a:pt x="0" y="10"/>
                </a:lnTo>
                <a:lnTo>
                  <a:pt x="36" y="0"/>
                </a:lnTo>
                <a:lnTo>
                  <a:pt x="80" y="20"/>
                </a:lnTo>
                <a:lnTo>
                  <a:pt x="100" y="42"/>
                </a:lnTo>
                <a:lnTo>
                  <a:pt x="118" y="42"/>
                </a:lnTo>
                <a:lnTo>
                  <a:pt x="134" y="40"/>
                </a:lnTo>
                <a:lnTo>
                  <a:pt x="146" y="38"/>
                </a:lnTo>
                <a:lnTo>
                  <a:pt x="160" y="46"/>
                </a:lnTo>
                <a:lnTo>
                  <a:pt x="164" y="50"/>
                </a:lnTo>
                <a:lnTo>
                  <a:pt x="170" y="58"/>
                </a:lnTo>
                <a:lnTo>
                  <a:pt x="172" y="66"/>
                </a:lnTo>
                <a:lnTo>
                  <a:pt x="174" y="70"/>
                </a:lnTo>
                <a:lnTo>
                  <a:pt x="182" y="72"/>
                </a:lnTo>
                <a:lnTo>
                  <a:pt x="188" y="88"/>
                </a:lnTo>
                <a:lnTo>
                  <a:pt x="208" y="88"/>
                </a:lnTo>
                <a:lnTo>
                  <a:pt x="210" y="96"/>
                </a:lnTo>
                <a:lnTo>
                  <a:pt x="218" y="98"/>
                </a:lnTo>
                <a:lnTo>
                  <a:pt x="222" y="88"/>
                </a:lnTo>
                <a:lnTo>
                  <a:pt x="230" y="80"/>
                </a:lnTo>
                <a:lnTo>
                  <a:pt x="234" y="76"/>
                </a:lnTo>
                <a:lnTo>
                  <a:pt x="244" y="68"/>
                </a:lnTo>
                <a:lnTo>
                  <a:pt x="252" y="68"/>
                </a:lnTo>
                <a:lnTo>
                  <a:pt x="248" y="76"/>
                </a:lnTo>
                <a:lnTo>
                  <a:pt x="244" y="82"/>
                </a:lnTo>
                <a:lnTo>
                  <a:pt x="250" y="82"/>
                </a:lnTo>
                <a:lnTo>
                  <a:pt x="252" y="84"/>
                </a:lnTo>
                <a:lnTo>
                  <a:pt x="262" y="86"/>
                </a:lnTo>
                <a:lnTo>
                  <a:pt x="266" y="82"/>
                </a:lnTo>
                <a:lnTo>
                  <a:pt x="280" y="90"/>
                </a:lnTo>
                <a:lnTo>
                  <a:pt x="290" y="94"/>
                </a:lnTo>
                <a:lnTo>
                  <a:pt x="284" y="102"/>
                </a:lnTo>
                <a:lnTo>
                  <a:pt x="272" y="108"/>
                </a:lnTo>
                <a:lnTo>
                  <a:pt x="258" y="112"/>
                </a:lnTo>
                <a:lnTo>
                  <a:pt x="248" y="106"/>
                </a:lnTo>
                <a:lnTo>
                  <a:pt x="242" y="110"/>
                </a:lnTo>
                <a:lnTo>
                  <a:pt x="256" y="102"/>
                </a:lnTo>
                <a:lnTo>
                  <a:pt x="256" y="98"/>
                </a:lnTo>
                <a:lnTo>
                  <a:pt x="248" y="92"/>
                </a:lnTo>
                <a:lnTo>
                  <a:pt x="242" y="98"/>
                </a:lnTo>
                <a:lnTo>
                  <a:pt x="232" y="96"/>
                </a:lnTo>
                <a:lnTo>
                  <a:pt x="232" y="108"/>
                </a:lnTo>
                <a:lnTo>
                  <a:pt x="226" y="110"/>
                </a:lnTo>
                <a:lnTo>
                  <a:pt x="224" y="120"/>
                </a:lnTo>
                <a:lnTo>
                  <a:pt x="208" y="120"/>
                </a:lnTo>
                <a:lnTo>
                  <a:pt x="208" y="126"/>
                </a:lnTo>
                <a:lnTo>
                  <a:pt x="210" y="128"/>
                </a:lnTo>
                <a:lnTo>
                  <a:pt x="216" y="132"/>
                </a:lnTo>
                <a:lnTo>
                  <a:pt x="222" y="136"/>
                </a:lnTo>
                <a:lnTo>
                  <a:pt x="226" y="142"/>
                </a:lnTo>
                <a:lnTo>
                  <a:pt x="226" y="152"/>
                </a:lnTo>
                <a:lnTo>
                  <a:pt x="222" y="162"/>
                </a:lnTo>
                <a:lnTo>
                  <a:pt x="216" y="164"/>
                </a:lnTo>
                <a:lnTo>
                  <a:pt x="204" y="162"/>
                </a:lnTo>
                <a:lnTo>
                  <a:pt x="202" y="152"/>
                </a:lnTo>
                <a:lnTo>
                  <a:pt x="196" y="148"/>
                </a:lnTo>
                <a:lnTo>
                  <a:pt x="190" y="148"/>
                </a:lnTo>
                <a:lnTo>
                  <a:pt x="176" y="144"/>
                </a:lnTo>
                <a:lnTo>
                  <a:pt x="164" y="132"/>
                </a:lnTo>
                <a:lnTo>
                  <a:pt x="150" y="130"/>
                </a:lnTo>
                <a:lnTo>
                  <a:pt x="140" y="122"/>
                </a:lnTo>
                <a:lnTo>
                  <a:pt x="128" y="114"/>
                </a:lnTo>
                <a:lnTo>
                  <a:pt x="118" y="102"/>
                </a:lnTo>
                <a:lnTo>
                  <a:pt x="112" y="96"/>
                </a:lnTo>
                <a:lnTo>
                  <a:pt x="108" y="88"/>
                </a:lnTo>
                <a:lnTo>
                  <a:pt x="86" y="88"/>
                </a:lnTo>
                <a:lnTo>
                  <a:pt x="80" y="86"/>
                </a:lnTo>
                <a:lnTo>
                  <a:pt x="78" y="76"/>
                </a:lnTo>
                <a:lnTo>
                  <a:pt x="76" y="70"/>
                </a:lnTo>
                <a:lnTo>
                  <a:pt x="70" y="64"/>
                </a:lnTo>
                <a:lnTo>
                  <a:pt x="52" y="58"/>
                </a:lnTo>
                <a:lnTo>
                  <a:pt x="42" y="62"/>
                </a:lnTo>
                <a:lnTo>
                  <a:pt x="28" y="72"/>
                </a:lnTo>
                <a:lnTo>
                  <a:pt x="28" y="80"/>
                </a:lnTo>
                <a:lnTo>
                  <a:pt x="28" y="84"/>
                </a:lnTo>
                <a:lnTo>
                  <a:pt x="12" y="8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46" name="Freeform 119"/>
          <p:cNvSpPr>
            <a:spLocks/>
          </p:cNvSpPr>
          <p:nvPr/>
        </p:nvSpPr>
        <p:spPr bwMode="auto">
          <a:xfrm>
            <a:off x="5000625" y="1547813"/>
            <a:ext cx="247650" cy="158750"/>
          </a:xfrm>
          <a:custGeom>
            <a:avLst/>
            <a:gdLst>
              <a:gd name="T0" fmla="*/ 2147483647 w 156"/>
              <a:gd name="T1" fmla="*/ 2147483647 h 100"/>
              <a:gd name="T2" fmla="*/ 2147483647 w 156"/>
              <a:gd name="T3" fmla="*/ 2147483647 h 100"/>
              <a:gd name="T4" fmla="*/ 2147483647 w 156"/>
              <a:gd name="T5" fmla="*/ 2147483647 h 100"/>
              <a:gd name="T6" fmla="*/ 2147483647 w 156"/>
              <a:gd name="T7" fmla="*/ 2147483647 h 100"/>
              <a:gd name="T8" fmla="*/ 2147483647 w 156"/>
              <a:gd name="T9" fmla="*/ 2147483647 h 100"/>
              <a:gd name="T10" fmla="*/ 2147483647 w 156"/>
              <a:gd name="T11" fmla="*/ 2147483647 h 100"/>
              <a:gd name="T12" fmla="*/ 2147483647 w 156"/>
              <a:gd name="T13" fmla="*/ 2147483647 h 100"/>
              <a:gd name="T14" fmla="*/ 0 w 156"/>
              <a:gd name="T15" fmla="*/ 2147483647 h 100"/>
              <a:gd name="T16" fmla="*/ 0 w 156"/>
              <a:gd name="T17" fmla="*/ 2147483647 h 100"/>
              <a:gd name="T18" fmla="*/ 2147483647 w 156"/>
              <a:gd name="T19" fmla="*/ 2147483647 h 100"/>
              <a:gd name="T20" fmla="*/ 2147483647 w 156"/>
              <a:gd name="T21" fmla="*/ 2147483647 h 100"/>
              <a:gd name="T22" fmla="*/ 2147483647 w 156"/>
              <a:gd name="T23" fmla="*/ 2147483647 h 100"/>
              <a:gd name="T24" fmla="*/ 2147483647 w 156"/>
              <a:gd name="T25" fmla="*/ 2147483647 h 100"/>
              <a:gd name="T26" fmla="*/ 2147483647 w 156"/>
              <a:gd name="T27" fmla="*/ 2147483647 h 100"/>
              <a:gd name="T28" fmla="*/ 2147483647 w 156"/>
              <a:gd name="T29" fmla="*/ 2147483647 h 100"/>
              <a:gd name="T30" fmla="*/ 2147483647 w 156"/>
              <a:gd name="T31" fmla="*/ 2147483647 h 100"/>
              <a:gd name="T32" fmla="*/ 2147483647 w 156"/>
              <a:gd name="T33" fmla="*/ 2147483647 h 100"/>
              <a:gd name="T34" fmla="*/ 2147483647 w 156"/>
              <a:gd name="T35" fmla="*/ 2147483647 h 100"/>
              <a:gd name="T36" fmla="*/ 2147483647 w 156"/>
              <a:gd name="T37" fmla="*/ 2147483647 h 100"/>
              <a:gd name="T38" fmla="*/ 2147483647 w 156"/>
              <a:gd name="T39" fmla="*/ 2147483647 h 100"/>
              <a:gd name="T40" fmla="*/ 2147483647 w 156"/>
              <a:gd name="T41" fmla="*/ 2147483647 h 100"/>
              <a:gd name="T42" fmla="*/ 2147483647 w 156"/>
              <a:gd name="T43" fmla="*/ 2147483647 h 100"/>
              <a:gd name="T44" fmla="*/ 2147483647 w 156"/>
              <a:gd name="T45" fmla="*/ 2147483647 h 100"/>
              <a:gd name="T46" fmla="*/ 2147483647 w 156"/>
              <a:gd name="T47" fmla="*/ 0 h 100"/>
              <a:gd name="T48" fmla="*/ 2147483647 w 156"/>
              <a:gd name="T49" fmla="*/ 0 h 100"/>
              <a:gd name="T50" fmla="*/ 2147483647 w 156"/>
              <a:gd name="T51" fmla="*/ 0 h 100"/>
              <a:gd name="T52" fmla="*/ 2147483647 w 156"/>
              <a:gd name="T53" fmla="*/ 2147483647 h 100"/>
              <a:gd name="T54" fmla="*/ 2147483647 w 156"/>
              <a:gd name="T55" fmla="*/ 2147483647 h 100"/>
              <a:gd name="T56" fmla="*/ 2147483647 w 156"/>
              <a:gd name="T57" fmla="*/ 2147483647 h 100"/>
              <a:gd name="T58" fmla="*/ 2147483647 w 156"/>
              <a:gd name="T59" fmla="*/ 2147483647 h 100"/>
              <a:gd name="T60" fmla="*/ 2147483647 w 156"/>
              <a:gd name="T61" fmla="*/ 2147483647 h 100"/>
              <a:gd name="T62" fmla="*/ 2147483647 w 156"/>
              <a:gd name="T63" fmla="*/ 2147483647 h 100"/>
              <a:gd name="T64" fmla="*/ 2147483647 w 156"/>
              <a:gd name="T65" fmla="*/ 2147483647 h 100"/>
              <a:gd name="T66" fmla="*/ 2147483647 w 156"/>
              <a:gd name="T67" fmla="*/ 2147483647 h 100"/>
              <a:gd name="T68" fmla="*/ 2147483647 w 156"/>
              <a:gd name="T69" fmla="*/ 2147483647 h 100"/>
              <a:gd name="T70" fmla="*/ 2147483647 w 156"/>
              <a:gd name="T71" fmla="*/ 2147483647 h 100"/>
              <a:gd name="T72" fmla="*/ 2147483647 w 156"/>
              <a:gd name="T73" fmla="*/ 2147483647 h 100"/>
              <a:gd name="T74" fmla="*/ 2147483647 w 156"/>
              <a:gd name="T75" fmla="*/ 2147483647 h 100"/>
              <a:gd name="T76" fmla="*/ 2147483647 w 156"/>
              <a:gd name="T77" fmla="*/ 2147483647 h 100"/>
              <a:gd name="T78" fmla="*/ 2147483647 w 156"/>
              <a:gd name="T79" fmla="*/ 2147483647 h 100"/>
              <a:gd name="T80" fmla="*/ 2147483647 w 156"/>
              <a:gd name="T81" fmla="*/ 2147483647 h 100"/>
              <a:gd name="T82" fmla="*/ 2147483647 w 156"/>
              <a:gd name="T83" fmla="*/ 2147483647 h 100"/>
              <a:gd name="T84" fmla="*/ 2147483647 w 156"/>
              <a:gd name="T85" fmla="*/ 2147483647 h 100"/>
              <a:gd name="T86" fmla="*/ 2147483647 w 156"/>
              <a:gd name="T87" fmla="*/ 2147483647 h 100"/>
              <a:gd name="T88" fmla="*/ 2147483647 w 156"/>
              <a:gd name="T89" fmla="*/ 2147483647 h 100"/>
              <a:gd name="T90" fmla="*/ 2147483647 w 156"/>
              <a:gd name="T91" fmla="*/ 2147483647 h 100"/>
              <a:gd name="T92" fmla="*/ 2147483647 w 156"/>
              <a:gd name="T93" fmla="*/ 2147483647 h 100"/>
              <a:gd name="T94" fmla="*/ 2147483647 w 156"/>
              <a:gd name="T95" fmla="*/ 2147483647 h 1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56" h="100">
                <a:moveTo>
                  <a:pt x="40" y="100"/>
                </a:moveTo>
                <a:lnTo>
                  <a:pt x="36" y="98"/>
                </a:lnTo>
                <a:lnTo>
                  <a:pt x="32" y="92"/>
                </a:lnTo>
                <a:lnTo>
                  <a:pt x="24" y="82"/>
                </a:lnTo>
                <a:lnTo>
                  <a:pt x="16" y="82"/>
                </a:lnTo>
                <a:lnTo>
                  <a:pt x="8" y="82"/>
                </a:lnTo>
                <a:lnTo>
                  <a:pt x="4" y="80"/>
                </a:lnTo>
                <a:lnTo>
                  <a:pt x="0" y="78"/>
                </a:lnTo>
                <a:lnTo>
                  <a:pt x="0" y="74"/>
                </a:lnTo>
                <a:lnTo>
                  <a:pt x="4" y="72"/>
                </a:lnTo>
                <a:lnTo>
                  <a:pt x="6" y="70"/>
                </a:lnTo>
                <a:lnTo>
                  <a:pt x="10" y="64"/>
                </a:lnTo>
                <a:lnTo>
                  <a:pt x="12" y="58"/>
                </a:lnTo>
                <a:lnTo>
                  <a:pt x="16" y="58"/>
                </a:lnTo>
                <a:lnTo>
                  <a:pt x="22" y="56"/>
                </a:lnTo>
                <a:lnTo>
                  <a:pt x="24" y="44"/>
                </a:lnTo>
                <a:lnTo>
                  <a:pt x="26" y="36"/>
                </a:lnTo>
                <a:lnTo>
                  <a:pt x="32" y="30"/>
                </a:lnTo>
                <a:lnTo>
                  <a:pt x="38" y="24"/>
                </a:lnTo>
                <a:lnTo>
                  <a:pt x="54" y="18"/>
                </a:lnTo>
                <a:lnTo>
                  <a:pt x="72" y="10"/>
                </a:lnTo>
                <a:lnTo>
                  <a:pt x="106" y="10"/>
                </a:lnTo>
                <a:lnTo>
                  <a:pt x="122" y="2"/>
                </a:lnTo>
                <a:lnTo>
                  <a:pt x="130" y="0"/>
                </a:lnTo>
                <a:lnTo>
                  <a:pt x="140" y="0"/>
                </a:lnTo>
                <a:lnTo>
                  <a:pt x="150" y="0"/>
                </a:lnTo>
                <a:lnTo>
                  <a:pt x="156" y="2"/>
                </a:lnTo>
                <a:lnTo>
                  <a:pt x="156" y="6"/>
                </a:lnTo>
                <a:lnTo>
                  <a:pt x="154" y="10"/>
                </a:lnTo>
                <a:lnTo>
                  <a:pt x="148" y="12"/>
                </a:lnTo>
                <a:lnTo>
                  <a:pt x="132" y="16"/>
                </a:lnTo>
                <a:lnTo>
                  <a:pt x="92" y="28"/>
                </a:lnTo>
                <a:lnTo>
                  <a:pt x="74" y="34"/>
                </a:lnTo>
                <a:lnTo>
                  <a:pt x="58" y="42"/>
                </a:lnTo>
                <a:lnTo>
                  <a:pt x="54" y="48"/>
                </a:lnTo>
                <a:lnTo>
                  <a:pt x="48" y="54"/>
                </a:lnTo>
                <a:lnTo>
                  <a:pt x="44" y="60"/>
                </a:lnTo>
                <a:lnTo>
                  <a:pt x="42" y="66"/>
                </a:lnTo>
                <a:lnTo>
                  <a:pt x="44" y="74"/>
                </a:lnTo>
                <a:lnTo>
                  <a:pt x="48" y="80"/>
                </a:lnTo>
                <a:lnTo>
                  <a:pt x="52" y="84"/>
                </a:lnTo>
                <a:lnTo>
                  <a:pt x="58" y="86"/>
                </a:lnTo>
                <a:lnTo>
                  <a:pt x="72" y="92"/>
                </a:lnTo>
                <a:lnTo>
                  <a:pt x="78" y="94"/>
                </a:lnTo>
                <a:lnTo>
                  <a:pt x="82" y="98"/>
                </a:lnTo>
                <a:lnTo>
                  <a:pt x="72" y="98"/>
                </a:lnTo>
                <a:lnTo>
                  <a:pt x="62" y="98"/>
                </a:lnTo>
                <a:lnTo>
                  <a:pt x="40" y="100"/>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47" name="Freeform 120"/>
          <p:cNvSpPr>
            <a:spLocks/>
          </p:cNvSpPr>
          <p:nvPr/>
        </p:nvSpPr>
        <p:spPr bwMode="auto">
          <a:xfrm>
            <a:off x="5565775" y="1458913"/>
            <a:ext cx="177800" cy="50800"/>
          </a:xfrm>
          <a:custGeom>
            <a:avLst/>
            <a:gdLst>
              <a:gd name="T0" fmla="*/ 2147483647 w 112"/>
              <a:gd name="T1" fmla="*/ 2147483647 h 32"/>
              <a:gd name="T2" fmla="*/ 2147483647 w 112"/>
              <a:gd name="T3" fmla="*/ 2147483647 h 32"/>
              <a:gd name="T4" fmla="*/ 2147483647 w 112"/>
              <a:gd name="T5" fmla="*/ 2147483647 h 32"/>
              <a:gd name="T6" fmla="*/ 2147483647 w 112"/>
              <a:gd name="T7" fmla="*/ 2147483647 h 32"/>
              <a:gd name="T8" fmla="*/ 2147483647 w 112"/>
              <a:gd name="T9" fmla="*/ 2147483647 h 32"/>
              <a:gd name="T10" fmla="*/ 2147483647 w 112"/>
              <a:gd name="T11" fmla="*/ 2147483647 h 32"/>
              <a:gd name="T12" fmla="*/ 2147483647 w 112"/>
              <a:gd name="T13" fmla="*/ 2147483647 h 32"/>
              <a:gd name="T14" fmla="*/ 2147483647 w 112"/>
              <a:gd name="T15" fmla="*/ 2147483647 h 32"/>
              <a:gd name="T16" fmla="*/ 2147483647 w 112"/>
              <a:gd name="T17" fmla="*/ 2147483647 h 32"/>
              <a:gd name="T18" fmla="*/ 2147483647 w 112"/>
              <a:gd name="T19" fmla="*/ 2147483647 h 32"/>
              <a:gd name="T20" fmla="*/ 2147483647 w 112"/>
              <a:gd name="T21" fmla="*/ 2147483647 h 32"/>
              <a:gd name="T22" fmla="*/ 2147483647 w 112"/>
              <a:gd name="T23" fmla="*/ 2147483647 h 32"/>
              <a:gd name="T24" fmla="*/ 2147483647 w 112"/>
              <a:gd name="T25" fmla="*/ 2147483647 h 32"/>
              <a:gd name="T26" fmla="*/ 2147483647 w 112"/>
              <a:gd name="T27" fmla="*/ 2147483647 h 32"/>
              <a:gd name="T28" fmla="*/ 2147483647 w 112"/>
              <a:gd name="T29" fmla="*/ 2147483647 h 32"/>
              <a:gd name="T30" fmla="*/ 2147483647 w 112"/>
              <a:gd name="T31" fmla="*/ 2147483647 h 32"/>
              <a:gd name="T32" fmla="*/ 2147483647 w 112"/>
              <a:gd name="T33" fmla="*/ 2147483647 h 32"/>
              <a:gd name="T34" fmla="*/ 0 w 112"/>
              <a:gd name="T35" fmla="*/ 2147483647 h 32"/>
              <a:gd name="T36" fmla="*/ 2147483647 w 112"/>
              <a:gd name="T37" fmla="*/ 2147483647 h 32"/>
              <a:gd name="T38" fmla="*/ 2147483647 w 112"/>
              <a:gd name="T39" fmla="*/ 2147483647 h 32"/>
              <a:gd name="T40" fmla="*/ 2147483647 w 112"/>
              <a:gd name="T41" fmla="*/ 0 h 32"/>
              <a:gd name="T42" fmla="*/ 2147483647 w 112"/>
              <a:gd name="T43" fmla="*/ 0 h 32"/>
              <a:gd name="T44" fmla="*/ 2147483647 w 112"/>
              <a:gd name="T45" fmla="*/ 0 h 32"/>
              <a:gd name="T46" fmla="*/ 2147483647 w 112"/>
              <a:gd name="T47" fmla="*/ 2147483647 h 32"/>
              <a:gd name="T48" fmla="*/ 2147483647 w 112"/>
              <a:gd name="T49" fmla="*/ 2147483647 h 32"/>
              <a:gd name="T50" fmla="*/ 2147483647 w 112"/>
              <a:gd name="T51" fmla="*/ 2147483647 h 32"/>
              <a:gd name="T52" fmla="*/ 2147483647 w 112"/>
              <a:gd name="T53" fmla="*/ 2147483647 h 32"/>
              <a:gd name="T54" fmla="*/ 2147483647 w 112"/>
              <a:gd name="T55" fmla="*/ 2147483647 h 32"/>
              <a:gd name="T56" fmla="*/ 2147483647 w 112"/>
              <a:gd name="T57" fmla="*/ 2147483647 h 32"/>
              <a:gd name="T58" fmla="*/ 2147483647 w 112"/>
              <a:gd name="T59" fmla="*/ 2147483647 h 32"/>
              <a:gd name="T60" fmla="*/ 2147483647 w 112"/>
              <a:gd name="T61" fmla="*/ 2147483647 h 32"/>
              <a:gd name="T62" fmla="*/ 2147483647 w 112"/>
              <a:gd name="T63" fmla="*/ 2147483647 h 32"/>
              <a:gd name="T64" fmla="*/ 2147483647 w 112"/>
              <a:gd name="T65" fmla="*/ 2147483647 h 32"/>
              <a:gd name="T66" fmla="*/ 2147483647 w 112"/>
              <a:gd name="T67" fmla="*/ 2147483647 h 32"/>
              <a:gd name="T68" fmla="*/ 2147483647 w 112"/>
              <a:gd name="T69" fmla="*/ 2147483647 h 32"/>
              <a:gd name="T70" fmla="*/ 2147483647 w 112"/>
              <a:gd name="T71" fmla="*/ 2147483647 h 32"/>
              <a:gd name="T72" fmla="*/ 2147483647 w 112"/>
              <a:gd name="T73" fmla="*/ 2147483647 h 3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12" h="32">
                <a:moveTo>
                  <a:pt x="112" y="28"/>
                </a:moveTo>
                <a:lnTo>
                  <a:pt x="104" y="30"/>
                </a:lnTo>
                <a:lnTo>
                  <a:pt x="98" y="30"/>
                </a:lnTo>
                <a:lnTo>
                  <a:pt x="88" y="28"/>
                </a:lnTo>
                <a:lnTo>
                  <a:pt x="86" y="30"/>
                </a:lnTo>
                <a:lnTo>
                  <a:pt x="84" y="32"/>
                </a:lnTo>
                <a:lnTo>
                  <a:pt x="82" y="32"/>
                </a:lnTo>
                <a:lnTo>
                  <a:pt x="68" y="30"/>
                </a:lnTo>
                <a:lnTo>
                  <a:pt x="52" y="26"/>
                </a:lnTo>
                <a:lnTo>
                  <a:pt x="46" y="24"/>
                </a:lnTo>
                <a:lnTo>
                  <a:pt x="40" y="20"/>
                </a:lnTo>
                <a:lnTo>
                  <a:pt x="38" y="16"/>
                </a:lnTo>
                <a:lnTo>
                  <a:pt x="38" y="10"/>
                </a:lnTo>
                <a:lnTo>
                  <a:pt x="20" y="10"/>
                </a:lnTo>
                <a:lnTo>
                  <a:pt x="10" y="10"/>
                </a:lnTo>
                <a:lnTo>
                  <a:pt x="4" y="8"/>
                </a:lnTo>
                <a:lnTo>
                  <a:pt x="2" y="6"/>
                </a:lnTo>
                <a:lnTo>
                  <a:pt x="0" y="4"/>
                </a:lnTo>
                <a:lnTo>
                  <a:pt x="2" y="2"/>
                </a:lnTo>
                <a:lnTo>
                  <a:pt x="4" y="2"/>
                </a:lnTo>
                <a:lnTo>
                  <a:pt x="12" y="0"/>
                </a:lnTo>
                <a:lnTo>
                  <a:pt x="26" y="0"/>
                </a:lnTo>
                <a:lnTo>
                  <a:pt x="36" y="0"/>
                </a:lnTo>
                <a:lnTo>
                  <a:pt x="46" y="2"/>
                </a:lnTo>
                <a:lnTo>
                  <a:pt x="54" y="4"/>
                </a:lnTo>
                <a:lnTo>
                  <a:pt x="58" y="8"/>
                </a:lnTo>
                <a:lnTo>
                  <a:pt x="58" y="10"/>
                </a:lnTo>
                <a:lnTo>
                  <a:pt x="50" y="10"/>
                </a:lnTo>
                <a:lnTo>
                  <a:pt x="64" y="12"/>
                </a:lnTo>
                <a:lnTo>
                  <a:pt x="70" y="14"/>
                </a:lnTo>
                <a:lnTo>
                  <a:pt x="74" y="16"/>
                </a:lnTo>
                <a:lnTo>
                  <a:pt x="78" y="14"/>
                </a:lnTo>
                <a:lnTo>
                  <a:pt x="82" y="12"/>
                </a:lnTo>
                <a:lnTo>
                  <a:pt x="92" y="14"/>
                </a:lnTo>
                <a:lnTo>
                  <a:pt x="98" y="18"/>
                </a:lnTo>
                <a:lnTo>
                  <a:pt x="108" y="28"/>
                </a:lnTo>
                <a:lnTo>
                  <a:pt x="112" y="28"/>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48" name="Freeform 121"/>
          <p:cNvSpPr>
            <a:spLocks/>
          </p:cNvSpPr>
          <p:nvPr/>
        </p:nvSpPr>
        <p:spPr bwMode="auto">
          <a:xfrm>
            <a:off x="5762625" y="1493838"/>
            <a:ext cx="88900" cy="38100"/>
          </a:xfrm>
          <a:custGeom>
            <a:avLst/>
            <a:gdLst>
              <a:gd name="T0" fmla="*/ 2147483647 w 56"/>
              <a:gd name="T1" fmla="*/ 2147483647 h 24"/>
              <a:gd name="T2" fmla="*/ 2147483647 w 56"/>
              <a:gd name="T3" fmla="*/ 2147483647 h 24"/>
              <a:gd name="T4" fmla="*/ 2147483647 w 56"/>
              <a:gd name="T5" fmla="*/ 2147483647 h 24"/>
              <a:gd name="T6" fmla="*/ 0 w 56"/>
              <a:gd name="T7" fmla="*/ 2147483647 h 24"/>
              <a:gd name="T8" fmla="*/ 0 w 56"/>
              <a:gd name="T9" fmla="*/ 2147483647 h 24"/>
              <a:gd name="T10" fmla="*/ 2147483647 w 56"/>
              <a:gd name="T11" fmla="*/ 2147483647 h 24"/>
              <a:gd name="T12" fmla="*/ 2147483647 w 56"/>
              <a:gd name="T13" fmla="*/ 0 h 24"/>
              <a:gd name="T14" fmla="*/ 2147483647 w 56"/>
              <a:gd name="T15" fmla="*/ 0 h 24"/>
              <a:gd name="T16" fmla="*/ 2147483647 w 56"/>
              <a:gd name="T17" fmla="*/ 2147483647 h 24"/>
              <a:gd name="T18" fmla="*/ 2147483647 w 56"/>
              <a:gd name="T19" fmla="*/ 2147483647 h 24"/>
              <a:gd name="T20" fmla="*/ 2147483647 w 56"/>
              <a:gd name="T21" fmla="*/ 2147483647 h 24"/>
              <a:gd name="T22" fmla="*/ 2147483647 w 56"/>
              <a:gd name="T23" fmla="*/ 2147483647 h 24"/>
              <a:gd name="T24" fmla="*/ 2147483647 w 56"/>
              <a:gd name="T25" fmla="*/ 2147483647 h 24"/>
              <a:gd name="T26" fmla="*/ 2147483647 w 56"/>
              <a:gd name="T27" fmla="*/ 2147483647 h 24"/>
              <a:gd name="T28" fmla="*/ 2147483647 w 56"/>
              <a:gd name="T29" fmla="*/ 2147483647 h 24"/>
              <a:gd name="T30" fmla="*/ 2147483647 w 56"/>
              <a:gd name="T31" fmla="*/ 2147483647 h 24"/>
              <a:gd name="T32" fmla="*/ 2147483647 w 56"/>
              <a:gd name="T33" fmla="*/ 2147483647 h 24"/>
              <a:gd name="T34" fmla="*/ 2147483647 w 56"/>
              <a:gd name="T35" fmla="*/ 2147483647 h 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56" h="24">
                <a:moveTo>
                  <a:pt x="6" y="24"/>
                </a:moveTo>
                <a:lnTo>
                  <a:pt x="4" y="22"/>
                </a:lnTo>
                <a:lnTo>
                  <a:pt x="2" y="20"/>
                </a:lnTo>
                <a:lnTo>
                  <a:pt x="0" y="18"/>
                </a:lnTo>
                <a:lnTo>
                  <a:pt x="0" y="6"/>
                </a:lnTo>
                <a:lnTo>
                  <a:pt x="4" y="2"/>
                </a:lnTo>
                <a:lnTo>
                  <a:pt x="6" y="0"/>
                </a:lnTo>
                <a:lnTo>
                  <a:pt x="14" y="0"/>
                </a:lnTo>
                <a:lnTo>
                  <a:pt x="22" y="4"/>
                </a:lnTo>
                <a:lnTo>
                  <a:pt x="34" y="6"/>
                </a:lnTo>
                <a:lnTo>
                  <a:pt x="56" y="10"/>
                </a:lnTo>
                <a:lnTo>
                  <a:pt x="54" y="14"/>
                </a:lnTo>
                <a:lnTo>
                  <a:pt x="50" y="16"/>
                </a:lnTo>
                <a:lnTo>
                  <a:pt x="42" y="18"/>
                </a:lnTo>
                <a:lnTo>
                  <a:pt x="30" y="18"/>
                </a:lnTo>
                <a:lnTo>
                  <a:pt x="22" y="20"/>
                </a:lnTo>
                <a:lnTo>
                  <a:pt x="14" y="22"/>
                </a:lnTo>
                <a:lnTo>
                  <a:pt x="6" y="24"/>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49" name="Freeform 122"/>
          <p:cNvSpPr>
            <a:spLocks/>
          </p:cNvSpPr>
          <p:nvPr/>
        </p:nvSpPr>
        <p:spPr bwMode="auto">
          <a:xfrm>
            <a:off x="6518275" y="1563688"/>
            <a:ext cx="158750" cy="31750"/>
          </a:xfrm>
          <a:custGeom>
            <a:avLst/>
            <a:gdLst>
              <a:gd name="T0" fmla="*/ 2147483647 w 100"/>
              <a:gd name="T1" fmla="*/ 2147483647 h 20"/>
              <a:gd name="T2" fmla="*/ 2147483647 w 100"/>
              <a:gd name="T3" fmla="*/ 2147483647 h 20"/>
              <a:gd name="T4" fmla="*/ 2147483647 w 100"/>
              <a:gd name="T5" fmla="*/ 2147483647 h 20"/>
              <a:gd name="T6" fmla="*/ 2147483647 w 100"/>
              <a:gd name="T7" fmla="*/ 2147483647 h 20"/>
              <a:gd name="T8" fmla="*/ 2147483647 w 100"/>
              <a:gd name="T9" fmla="*/ 2147483647 h 20"/>
              <a:gd name="T10" fmla="*/ 2147483647 w 100"/>
              <a:gd name="T11" fmla="*/ 2147483647 h 20"/>
              <a:gd name="T12" fmla="*/ 2147483647 w 100"/>
              <a:gd name="T13" fmla="*/ 2147483647 h 20"/>
              <a:gd name="T14" fmla="*/ 0 w 100"/>
              <a:gd name="T15" fmla="*/ 2147483647 h 20"/>
              <a:gd name="T16" fmla="*/ 0 w 100"/>
              <a:gd name="T17" fmla="*/ 2147483647 h 20"/>
              <a:gd name="T18" fmla="*/ 0 w 100"/>
              <a:gd name="T19" fmla="*/ 2147483647 h 20"/>
              <a:gd name="T20" fmla="*/ 2147483647 w 100"/>
              <a:gd name="T21" fmla="*/ 2147483647 h 20"/>
              <a:gd name="T22" fmla="*/ 2147483647 w 100"/>
              <a:gd name="T23" fmla="*/ 0 h 20"/>
              <a:gd name="T24" fmla="*/ 2147483647 w 100"/>
              <a:gd name="T25" fmla="*/ 0 h 20"/>
              <a:gd name="T26" fmla="*/ 2147483647 w 100"/>
              <a:gd name="T27" fmla="*/ 2147483647 h 20"/>
              <a:gd name="T28" fmla="*/ 2147483647 w 100"/>
              <a:gd name="T29" fmla="*/ 2147483647 h 20"/>
              <a:gd name="T30" fmla="*/ 2147483647 w 100"/>
              <a:gd name="T31" fmla="*/ 2147483647 h 20"/>
              <a:gd name="T32" fmla="*/ 2147483647 w 100"/>
              <a:gd name="T33" fmla="*/ 2147483647 h 20"/>
              <a:gd name="T34" fmla="*/ 2147483647 w 100"/>
              <a:gd name="T35" fmla="*/ 2147483647 h 20"/>
              <a:gd name="T36" fmla="*/ 2147483647 w 100"/>
              <a:gd name="T37" fmla="*/ 2147483647 h 20"/>
              <a:gd name="T38" fmla="*/ 2147483647 w 100"/>
              <a:gd name="T39" fmla="*/ 2147483647 h 20"/>
              <a:gd name="T40" fmla="*/ 2147483647 w 100"/>
              <a:gd name="T41" fmla="*/ 2147483647 h 20"/>
              <a:gd name="T42" fmla="*/ 2147483647 w 100"/>
              <a:gd name="T43" fmla="*/ 2147483647 h 20"/>
              <a:gd name="T44" fmla="*/ 2147483647 w 100"/>
              <a:gd name="T45" fmla="*/ 2147483647 h 20"/>
              <a:gd name="T46" fmla="*/ 2147483647 w 100"/>
              <a:gd name="T47" fmla="*/ 2147483647 h 20"/>
              <a:gd name="T48" fmla="*/ 2147483647 w 100"/>
              <a:gd name="T49" fmla="*/ 2147483647 h 20"/>
              <a:gd name="T50" fmla="*/ 2147483647 w 100"/>
              <a:gd name="T51" fmla="*/ 2147483647 h 20"/>
              <a:gd name="T52" fmla="*/ 2147483647 w 100"/>
              <a:gd name="T53" fmla="*/ 2147483647 h 20"/>
              <a:gd name="T54" fmla="*/ 2147483647 w 100"/>
              <a:gd name="T55" fmla="*/ 2147483647 h 2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00" h="20">
                <a:moveTo>
                  <a:pt x="78" y="14"/>
                </a:moveTo>
                <a:lnTo>
                  <a:pt x="78" y="20"/>
                </a:lnTo>
                <a:lnTo>
                  <a:pt x="42" y="20"/>
                </a:lnTo>
                <a:lnTo>
                  <a:pt x="30" y="20"/>
                </a:lnTo>
                <a:lnTo>
                  <a:pt x="16" y="20"/>
                </a:lnTo>
                <a:lnTo>
                  <a:pt x="10" y="18"/>
                </a:lnTo>
                <a:lnTo>
                  <a:pt x="4" y="14"/>
                </a:lnTo>
                <a:lnTo>
                  <a:pt x="0" y="12"/>
                </a:lnTo>
                <a:lnTo>
                  <a:pt x="0" y="6"/>
                </a:lnTo>
                <a:lnTo>
                  <a:pt x="0" y="4"/>
                </a:lnTo>
                <a:lnTo>
                  <a:pt x="4" y="2"/>
                </a:lnTo>
                <a:lnTo>
                  <a:pt x="10" y="0"/>
                </a:lnTo>
                <a:lnTo>
                  <a:pt x="16" y="0"/>
                </a:lnTo>
                <a:lnTo>
                  <a:pt x="22" y="4"/>
                </a:lnTo>
                <a:lnTo>
                  <a:pt x="28" y="6"/>
                </a:lnTo>
                <a:lnTo>
                  <a:pt x="34" y="6"/>
                </a:lnTo>
                <a:lnTo>
                  <a:pt x="38" y="6"/>
                </a:lnTo>
                <a:lnTo>
                  <a:pt x="38" y="4"/>
                </a:lnTo>
                <a:lnTo>
                  <a:pt x="40" y="2"/>
                </a:lnTo>
                <a:lnTo>
                  <a:pt x="44" y="2"/>
                </a:lnTo>
                <a:lnTo>
                  <a:pt x="58" y="2"/>
                </a:lnTo>
                <a:lnTo>
                  <a:pt x="74" y="4"/>
                </a:lnTo>
                <a:lnTo>
                  <a:pt x="90" y="8"/>
                </a:lnTo>
                <a:lnTo>
                  <a:pt x="96" y="10"/>
                </a:lnTo>
                <a:lnTo>
                  <a:pt x="100" y="14"/>
                </a:lnTo>
                <a:lnTo>
                  <a:pt x="88" y="18"/>
                </a:lnTo>
                <a:lnTo>
                  <a:pt x="82" y="18"/>
                </a:lnTo>
                <a:lnTo>
                  <a:pt x="78" y="14"/>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50" name="Freeform 130"/>
          <p:cNvSpPr>
            <a:spLocks/>
          </p:cNvSpPr>
          <p:nvPr/>
        </p:nvSpPr>
        <p:spPr bwMode="auto">
          <a:xfrm>
            <a:off x="6188075" y="3544888"/>
            <a:ext cx="60325" cy="117475"/>
          </a:xfrm>
          <a:custGeom>
            <a:avLst/>
            <a:gdLst>
              <a:gd name="T0" fmla="*/ 60325 w 38"/>
              <a:gd name="T1" fmla="*/ 88900 h 74"/>
              <a:gd name="T2" fmla="*/ 57150 w 38"/>
              <a:gd name="T3" fmla="*/ 98425 h 74"/>
              <a:gd name="T4" fmla="*/ 50800 w 38"/>
              <a:gd name="T5" fmla="*/ 107950 h 74"/>
              <a:gd name="T6" fmla="*/ 38100 w 38"/>
              <a:gd name="T7" fmla="*/ 114300 h 74"/>
              <a:gd name="T8" fmla="*/ 28575 w 38"/>
              <a:gd name="T9" fmla="*/ 117475 h 74"/>
              <a:gd name="T10" fmla="*/ 19050 w 38"/>
              <a:gd name="T11" fmla="*/ 114300 h 74"/>
              <a:gd name="T12" fmla="*/ 12700 w 38"/>
              <a:gd name="T13" fmla="*/ 107950 h 74"/>
              <a:gd name="T14" fmla="*/ 9525 w 38"/>
              <a:gd name="T15" fmla="*/ 101600 h 74"/>
              <a:gd name="T16" fmla="*/ 6350 w 38"/>
              <a:gd name="T17" fmla="*/ 92075 h 74"/>
              <a:gd name="T18" fmla="*/ 3175 w 38"/>
              <a:gd name="T19" fmla="*/ 73025 h 74"/>
              <a:gd name="T20" fmla="*/ 0 w 38"/>
              <a:gd name="T21" fmla="*/ 57150 h 74"/>
              <a:gd name="T22" fmla="*/ 3175 w 38"/>
              <a:gd name="T23" fmla="*/ 41275 h 74"/>
              <a:gd name="T24" fmla="*/ 6350 w 38"/>
              <a:gd name="T25" fmla="*/ 28575 h 74"/>
              <a:gd name="T26" fmla="*/ 9525 w 38"/>
              <a:gd name="T27" fmla="*/ 15875 h 74"/>
              <a:gd name="T28" fmla="*/ 12700 w 38"/>
              <a:gd name="T29" fmla="*/ 0 h 74"/>
              <a:gd name="T30" fmla="*/ 22225 w 38"/>
              <a:gd name="T31" fmla="*/ 3175 h 74"/>
              <a:gd name="T32" fmla="*/ 28575 w 38"/>
              <a:gd name="T33" fmla="*/ 12700 h 74"/>
              <a:gd name="T34" fmla="*/ 44450 w 38"/>
              <a:gd name="T35" fmla="*/ 34925 h 74"/>
              <a:gd name="T36" fmla="*/ 57150 w 38"/>
              <a:gd name="T37" fmla="*/ 60325 h 74"/>
              <a:gd name="T38" fmla="*/ 60325 w 38"/>
              <a:gd name="T39" fmla="*/ 73025 h 74"/>
              <a:gd name="T40" fmla="*/ 60325 w 38"/>
              <a:gd name="T41" fmla="*/ 88900 h 7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8" h="74">
                <a:moveTo>
                  <a:pt x="38" y="56"/>
                </a:moveTo>
                <a:lnTo>
                  <a:pt x="36" y="62"/>
                </a:lnTo>
                <a:lnTo>
                  <a:pt x="32" y="68"/>
                </a:lnTo>
                <a:lnTo>
                  <a:pt x="24" y="72"/>
                </a:lnTo>
                <a:lnTo>
                  <a:pt x="18" y="74"/>
                </a:lnTo>
                <a:lnTo>
                  <a:pt x="12" y="72"/>
                </a:lnTo>
                <a:lnTo>
                  <a:pt x="8" y="68"/>
                </a:lnTo>
                <a:lnTo>
                  <a:pt x="6" y="64"/>
                </a:lnTo>
                <a:lnTo>
                  <a:pt x="4" y="58"/>
                </a:lnTo>
                <a:lnTo>
                  <a:pt x="2" y="46"/>
                </a:lnTo>
                <a:lnTo>
                  <a:pt x="0" y="36"/>
                </a:lnTo>
                <a:lnTo>
                  <a:pt x="2" y="26"/>
                </a:lnTo>
                <a:lnTo>
                  <a:pt x="4" y="18"/>
                </a:lnTo>
                <a:lnTo>
                  <a:pt x="6" y="10"/>
                </a:lnTo>
                <a:lnTo>
                  <a:pt x="8" y="0"/>
                </a:lnTo>
                <a:lnTo>
                  <a:pt x="14" y="2"/>
                </a:lnTo>
                <a:lnTo>
                  <a:pt x="18" y="8"/>
                </a:lnTo>
                <a:lnTo>
                  <a:pt x="28" y="22"/>
                </a:lnTo>
                <a:lnTo>
                  <a:pt x="36" y="38"/>
                </a:lnTo>
                <a:lnTo>
                  <a:pt x="38" y="46"/>
                </a:lnTo>
                <a:lnTo>
                  <a:pt x="38" y="56"/>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51" name="Freeform 131"/>
          <p:cNvSpPr>
            <a:spLocks/>
          </p:cNvSpPr>
          <p:nvPr/>
        </p:nvSpPr>
        <p:spPr bwMode="auto">
          <a:xfrm>
            <a:off x="6997700" y="3722688"/>
            <a:ext cx="273050" cy="247650"/>
          </a:xfrm>
          <a:custGeom>
            <a:avLst/>
            <a:gdLst>
              <a:gd name="T0" fmla="*/ 2147483647 w 172"/>
              <a:gd name="T1" fmla="*/ 2147483647 h 156"/>
              <a:gd name="T2" fmla="*/ 2147483647 w 172"/>
              <a:gd name="T3" fmla="*/ 0 h 156"/>
              <a:gd name="T4" fmla="*/ 2147483647 w 172"/>
              <a:gd name="T5" fmla="*/ 2147483647 h 156"/>
              <a:gd name="T6" fmla="*/ 2147483647 w 172"/>
              <a:gd name="T7" fmla="*/ 2147483647 h 156"/>
              <a:gd name="T8" fmla="*/ 2147483647 w 172"/>
              <a:gd name="T9" fmla="*/ 2147483647 h 156"/>
              <a:gd name="T10" fmla="*/ 2147483647 w 172"/>
              <a:gd name="T11" fmla="*/ 2147483647 h 156"/>
              <a:gd name="T12" fmla="*/ 2147483647 w 172"/>
              <a:gd name="T13" fmla="*/ 2147483647 h 156"/>
              <a:gd name="T14" fmla="*/ 2147483647 w 172"/>
              <a:gd name="T15" fmla="*/ 2147483647 h 156"/>
              <a:gd name="T16" fmla="*/ 2147483647 w 172"/>
              <a:gd name="T17" fmla="*/ 2147483647 h 156"/>
              <a:gd name="T18" fmla="*/ 2147483647 w 172"/>
              <a:gd name="T19" fmla="*/ 2147483647 h 156"/>
              <a:gd name="T20" fmla="*/ 2147483647 w 172"/>
              <a:gd name="T21" fmla="*/ 2147483647 h 156"/>
              <a:gd name="T22" fmla="*/ 2147483647 w 172"/>
              <a:gd name="T23" fmla="*/ 2147483647 h 156"/>
              <a:gd name="T24" fmla="*/ 2147483647 w 172"/>
              <a:gd name="T25" fmla="*/ 2147483647 h 156"/>
              <a:gd name="T26" fmla="*/ 2147483647 w 172"/>
              <a:gd name="T27" fmla="*/ 2147483647 h 156"/>
              <a:gd name="T28" fmla="*/ 2147483647 w 172"/>
              <a:gd name="T29" fmla="*/ 2147483647 h 156"/>
              <a:gd name="T30" fmla="*/ 2147483647 w 172"/>
              <a:gd name="T31" fmla="*/ 2147483647 h 156"/>
              <a:gd name="T32" fmla="*/ 0 w 172"/>
              <a:gd name="T33" fmla="*/ 2147483647 h 156"/>
              <a:gd name="T34" fmla="*/ 2147483647 w 172"/>
              <a:gd name="T35" fmla="*/ 2147483647 h 156"/>
              <a:gd name="T36" fmla="*/ 2147483647 w 172"/>
              <a:gd name="T37" fmla="*/ 2147483647 h 156"/>
              <a:gd name="T38" fmla="*/ 2147483647 w 172"/>
              <a:gd name="T39" fmla="*/ 2147483647 h 156"/>
              <a:gd name="T40" fmla="*/ 2147483647 w 172"/>
              <a:gd name="T41" fmla="*/ 2147483647 h 156"/>
              <a:gd name="T42" fmla="*/ 2147483647 w 172"/>
              <a:gd name="T43" fmla="*/ 2147483647 h 156"/>
              <a:gd name="T44" fmla="*/ 2147483647 w 172"/>
              <a:gd name="T45" fmla="*/ 2147483647 h 156"/>
              <a:gd name="T46" fmla="*/ 2147483647 w 172"/>
              <a:gd name="T47" fmla="*/ 2147483647 h 156"/>
              <a:gd name="T48" fmla="*/ 2147483647 w 172"/>
              <a:gd name="T49" fmla="*/ 2147483647 h 156"/>
              <a:gd name="T50" fmla="*/ 2147483647 w 172"/>
              <a:gd name="T51" fmla="*/ 2147483647 h 156"/>
              <a:gd name="T52" fmla="*/ 2147483647 w 172"/>
              <a:gd name="T53" fmla="*/ 2147483647 h 156"/>
              <a:gd name="T54" fmla="*/ 2147483647 w 172"/>
              <a:gd name="T55" fmla="*/ 2147483647 h 156"/>
              <a:gd name="T56" fmla="*/ 2147483647 w 172"/>
              <a:gd name="T57" fmla="*/ 2147483647 h 156"/>
              <a:gd name="T58" fmla="*/ 2147483647 w 172"/>
              <a:gd name="T59" fmla="*/ 2147483647 h 156"/>
              <a:gd name="T60" fmla="*/ 2147483647 w 172"/>
              <a:gd name="T61" fmla="*/ 2147483647 h 156"/>
              <a:gd name="T62" fmla="*/ 2147483647 w 172"/>
              <a:gd name="T63" fmla="*/ 2147483647 h 156"/>
              <a:gd name="T64" fmla="*/ 2147483647 w 172"/>
              <a:gd name="T65" fmla="*/ 2147483647 h 156"/>
              <a:gd name="T66" fmla="*/ 2147483647 w 172"/>
              <a:gd name="T67" fmla="*/ 2147483647 h 156"/>
              <a:gd name="T68" fmla="*/ 2147483647 w 172"/>
              <a:gd name="T69" fmla="*/ 2147483647 h 156"/>
              <a:gd name="T70" fmla="*/ 2147483647 w 172"/>
              <a:gd name="T71" fmla="*/ 2147483647 h 156"/>
              <a:gd name="T72" fmla="*/ 2147483647 w 172"/>
              <a:gd name="T73" fmla="*/ 2147483647 h 156"/>
              <a:gd name="T74" fmla="*/ 2147483647 w 172"/>
              <a:gd name="T75" fmla="*/ 2147483647 h 156"/>
              <a:gd name="T76" fmla="*/ 2147483647 w 172"/>
              <a:gd name="T77" fmla="*/ 2147483647 h 156"/>
              <a:gd name="T78" fmla="*/ 2147483647 w 172"/>
              <a:gd name="T79" fmla="*/ 2147483647 h 156"/>
              <a:gd name="T80" fmla="*/ 2147483647 w 172"/>
              <a:gd name="T81" fmla="*/ 2147483647 h 156"/>
              <a:gd name="T82" fmla="*/ 2147483647 w 172"/>
              <a:gd name="T83" fmla="*/ 2147483647 h 156"/>
              <a:gd name="T84" fmla="*/ 2147483647 w 172"/>
              <a:gd name="T85" fmla="*/ 2147483647 h 156"/>
              <a:gd name="T86" fmla="*/ 2147483647 w 172"/>
              <a:gd name="T87" fmla="*/ 2147483647 h 156"/>
              <a:gd name="T88" fmla="*/ 2147483647 w 172"/>
              <a:gd name="T89" fmla="*/ 2147483647 h 156"/>
              <a:gd name="T90" fmla="*/ 2147483647 w 172"/>
              <a:gd name="T91" fmla="*/ 2147483647 h 156"/>
              <a:gd name="T92" fmla="*/ 2147483647 w 172"/>
              <a:gd name="T93" fmla="*/ 2147483647 h 156"/>
              <a:gd name="T94" fmla="*/ 2147483647 w 172"/>
              <a:gd name="T95" fmla="*/ 2147483647 h 156"/>
              <a:gd name="T96" fmla="*/ 2147483647 w 172"/>
              <a:gd name="T97" fmla="*/ 2147483647 h 156"/>
              <a:gd name="T98" fmla="*/ 2147483647 w 172"/>
              <a:gd name="T99" fmla="*/ 2147483647 h 156"/>
              <a:gd name="T100" fmla="*/ 2147483647 w 172"/>
              <a:gd name="T101" fmla="*/ 2147483647 h 156"/>
              <a:gd name="T102" fmla="*/ 2147483647 w 172"/>
              <a:gd name="T103" fmla="*/ 2147483647 h 15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172" h="156">
                <a:moveTo>
                  <a:pt x="146" y="4"/>
                </a:moveTo>
                <a:lnTo>
                  <a:pt x="136" y="2"/>
                </a:lnTo>
                <a:lnTo>
                  <a:pt x="130" y="0"/>
                </a:lnTo>
                <a:lnTo>
                  <a:pt x="124" y="0"/>
                </a:lnTo>
                <a:lnTo>
                  <a:pt x="116" y="0"/>
                </a:lnTo>
                <a:lnTo>
                  <a:pt x="110" y="4"/>
                </a:lnTo>
                <a:lnTo>
                  <a:pt x="104" y="8"/>
                </a:lnTo>
                <a:lnTo>
                  <a:pt x="100" y="14"/>
                </a:lnTo>
                <a:lnTo>
                  <a:pt x="96" y="26"/>
                </a:lnTo>
                <a:lnTo>
                  <a:pt x="90" y="42"/>
                </a:lnTo>
                <a:lnTo>
                  <a:pt x="90" y="50"/>
                </a:lnTo>
                <a:lnTo>
                  <a:pt x="88" y="54"/>
                </a:lnTo>
                <a:lnTo>
                  <a:pt x="84" y="54"/>
                </a:lnTo>
                <a:lnTo>
                  <a:pt x="80" y="52"/>
                </a:lnTo>
                <a:lnTo>
                  <a:pt x="76" y="50"/>
                </a:lnTo>
                <a:lnTo>
                  <a:pt x="72" y="46"/>
                </a:lnTo>
                <a:lnTo>
                  <a:pt x="68" y="44"/>
                </a:lnTo>
                <a:lnTo>
                  <a:pt x="64" y="44"/>
                </a:lnTo>
                <a:lnTo>
                  <a:pt x="60" y="46"/>
                </a:lnTo>
                <a:lnTo>
                  <a:pt x="54" y="52"/>
                </a:lnTo>
                <a:lnTo>
                  <a:pt x="46" y="56"/>
                </a:lnTo>
                <a:lnTo>
                  <a:pt x="44" y="58"/>
                </a:lnTo>
                <a:lnTo>
                  <a:pt x="38" y="60"/>
                </a:lnTo>
                <a:lnTo>
                  <a:pt x="30" y="58"/>
                </a:lnTo>
                <a:lnTo>
                  <a:pt x="24" y="56"/>
                </a:lnTo>
                <a:lnTo>
                  <a:pt x="18" y="52"/>
                </a:lnTo>
                <a:lnTo>
                  <a:pt x="16" y="50"/>
                </a:lnTo>
                <a:lnTo>
                  <a:pt x="16" y="48"/>
                </a:lnTo>
                <a:lnTo>
                  <a:pt x="16" y="38"/>
                </a:lnTo>
                <a:lnTo>
                  <a:pt x="16" y="36"/>
                </a:lnTo>
                <a:lnTo>
                  <a:pt x="10" y="40"/>
                </a:lnTo>
                <a:lnTo>
                  <a:pt x="6" y="46"/>
                </a:lnTo>
                <a:lnTo>
                  <a:pt x="2" y="56"/>
                </a:lnTo>
                <a:lnTo>
                  <a:pt x="0" y="64"/>
                </a:lnTo>
                <a:lnTo>
                  <a:pt x="2" y="70"/>
                </a:lnTo>
                <a:lnTo>
                  <a:pt x="6" y="76"/>
                </a:lnTo>
                <a:lnTo>
                  <a:pt x="6" y="78"/>
                </a:lnTo>
                <a:lnTo>
                  <a:pt x="4" y="82"/>
                </a:lnTo>
                <a:lnTo>
                  <a:pt x="6" y="88"/>
                </a:lnTo>
                <a:lnTo>
                  <a:pt x="10" y="92"/>
                </a:lnTo>
                <a:lnTo>
                  <a:pt x="12" y="92"/>
                </a:lnTo>
                <a:lnTo>
                  <a:pt x="12" y="98"/>
                </a:lnTo>
                <a:lnTo>
                  <a:pt x="18" y="100"/>
                </a:lnTo>
                <a:lnTo>
                  <a:pt x="20" y="102"/>
                </a:lnTo>
                <a:lnTo>
                  <a:pt x="20" y="104"/>
                </a:lnTo>
                <a:lnTo>
                  <a:pt x="20" y="108"/>
                </a:lnTo>
                <a:lnTo>
                  <a:pt x="18" y="112"/>
                </a:lnTo>
                <a:lnTo>
                  <a:pt x="18" y="116"/>
                </a:lnTo>
                <a:lnTo>
                  <a:pt x="20" y="120"/>
                </a:lnTo>
                <a:lnTo>
                  <a:pt x="20" y="118"/>
                </a:lnTo>
                <a:lnTo>
                  <a:pt x="20" y="124"/>
                </a:lnTo>
                <a:lnTo>
                  <a:pt x="22" y="128"/>
                </a:lnTo>
                <a:lnTo>
                  <a:pt x="26" y="132"/>
                </a:lnTo>
                <a:lnTo>
                  <a:pt x="32" y="134"/>
                </a:lnTo>
                <a:lnTo>
                  <a:pt x="38" y="134"/>
                </a:lnTo>
                <a:lnTo>
                  <a:pt x="46" y="136"/>
                </a:lnTo>
                <a:lnTo>
                  <a:pt x="50" y="138"/>
                </a:lnTo>
                <a:lnTo>
                  <a:pt x="48" y="142"/>
                </a:lnTo>
                <a:lnTo>
                  <a:pt x="52" y="144"/>
                </a:lnTo>
                <a:lnTo>
                  <a:pt x="58" y="142"/>
                </a:lnTo>
                <a:lnTo>
                  <a:pt x="62" y="140"/>
                </a:lnTo>
                <a:lnTo>
                  <a:pt x="68" y="138"/>
                </a:lnTo>
                <a:lnTo>
                  <a:pt x="72" y="138"/>
                </a:lnTo>
                <a:lnTo>
                  <a:pt x="78" y="138"/>
                </a:lnTo>
                <a:lnTo>
                  <a:pt x="84" y="140"/>
                </a:lnTo>
                <a:lnTo>
                  <a:pt x="88" y="142"/>
                </a:lnTo>
                <a:lnTo>
                  <a:pt x="96" y="144"/>
                </a:lnTo>
                <a:lnTo>
                  <a:pt x="96" y="150"/>
                </a:lnTo>
                <a:lnTo>
                  <a:pt x="96" y="154"/>
                </a:lnTo>
                <a:lnTo>
                  <a:pt x="96" y="156"/>
                </a:lnTo>
                <a:lnTo>
                  <a:pt x="98" y="156"/>
                </a:lnTo>
                <a:lnTo>
                  <a:pt x="106" y="154"/>
                </a:lnTo>
                <a:lnTo>
                  <a:pt x="114" y="152"/>
                </a:lnTo>
                <a:lnTo>
                  <a:pt x="120" y="148"/>
                </a:lnTo>
                <a:lnTo>
                  <a:pt x="130" y="148"/>
                </a:lnTo>
                <a:lnTo>
                  <a:pt x="130" y="144"/>
                </a:lnTo>
                <a:lnTo>
                  <a:pt x="128" y="142"/>
                </a:lnTo>
                <a:lnTo>
                  <a:pt x="126" y="138"/>
                </a:lnTo>
                <a:lnTo>
                  <a:pt x="126" y="134"/>
                </a:lnTo>
                <a:lnTo>
                  <a:pt x="128" y="132"/>
                </a:lnTo>
                <a:lnTo>
                  <a:pt x="132" y="128"/>
                </a:lnTo>
                <a:lnTo>
                  <a:pt x="132" y="122"/>
                </a:lnTo>
                <a:lnTo>
                  <a:pt x="132" y="116"/>
                </a:lnTo>
                <a:lnTo>
                  <a:pt x="130" y="112"/>
                </a:lnTo>
                <a:lnTo>
                  <a:pt x="132" y="106"/>
                </a:lnTo>
                <a:lnTo>
                  <a:pt x="136" y="100"/>
                </a:lnTo>
                <a:lnTo>
                  <a:pt x="142" y="98"/>
                </a:lnTo>
                <a:lnTo>
                  <a:pt x="146" y="88"/>
                </a:lnTo>
                <a:lnTo>
                  <a:pt x="150" y="76"/>
                </a:lnTo>
                <a:lnTo>
                  <a:pt x="154" y="64"/>
                </a:lnTo>
                <a:lnTo>
                  <a:pt x="156" y="62"/>
                </a:lnTo>
                <a:lnTo>
                  <a:pt x="160" y="60"/>
                </a:lnTo>
                <a:lnTo>
                  <a:pt x="166" y="60"/>
                </a:lnTo>
                <a:lnTo>
                  <a:pt x="172" y="60"/>
                </a:lnTo>
                <a:lnTo>
                  <a:pt x="172" y="56"/>
                </a:lnTo>
                <a:lnTo>
                  <a:pt x="162" y="48"/>
                </a:lnTo>
                <a:lnTo>
                  <a:pt x="158" y="42"/>
                </a:lnTo>
                <a:lnTo>
                  <a:pt x="156" y="36"/>
                </a:lnTo>
                <a:lnTo>
                  <a:pt x="158" y="34"/>
                </a:lnTo>
                <a:lnTo>
                  <a:pt x="160" y="30"/>
                </a:lnTo>
                <a:lnTo>
                  <a:pt x="154" y="28"/>
                </a:lnTo>
                <a:lnTo>
                  <a:pt x="150" y="22"/>
                </a:lnTo>
                <a:lnTo>
                  <a:pt x="148" y="14"/>
                </a:lnTo>
                <a:lnTo>
                  <a:pt x="146" y="8"/>
                </a:lnTo>
                <a:lnTo>
                  <a:pt x="146" y="4"/>
                </a:lnTo>
                <a:close/>
              </a:path>
            </a:pathLst>
          </a:custGeom>
          <a:solidFill>
            <a:srgbClr val="7FAEB9"/>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52" name="Freeform 132"/>
          <p:cNvSpPr>
            <a:spLocks/>
          </p:cNvSpPr>
          <p:nvPr/>
        </p:nvSpPr>
        <p:spPr bwMode="auto">
          <a:xfrm>
            <a:off x="7607300" y="3843338"/>
            <a:ext cx="273050" cy="282575"/>
          </a:xfrm>
          <a:custGeom>
            <a:avLst/>
            <a:gdLst>
              <a:gd name="T0" fmla="*/ 273050 w 172"/>
              <a:gd name="T1" fmla="*/ 196850 h 178"/>
              <a:gd name="T2" fmla="*/ 266700 w 172"/>
              <a:gd name="T3" fmla="*/ 209550 h 178"/>
              <a:gd name="T4" fmla="*/ 273050 w 172"/>
              <a:gd name="T5" fmla="*/ 282575 h 178"/>
              <a:gd name="T6" fmla="*/ 254000 w 172"/>
              <a:gd name="T7" fmla="*/ 269875 h 178"/>
              <a:gd name="T8" fmla="*/ 244475 w 172"/>
              <a:gd name="T9" fmla="*/ 247650 h 178"/>
              <a:gd name="T10" fmla="*/ 206375 w 172"/>
              <a:gd name="T11" fmla="*/ 254000 h 178"/>
              <a:gd name="T12" fmla="*/ 177800 w 172"/>
              <a:gd name="T13" fmla="*/ 254000 h 178"/>
              <a:gd name="T14" fmla="*/ 174625 w 172"/>
              <a:gd name="T15" fmla="*/ 247650 h 178"/>
              <a:gd name="T16" fmla="*/ 187325 w 172"/>
              <a:gd name="T17" fmla="*/ 228600 h 178"/>
              <a:gd name="T18" fmla="*/ 206375 w 172"/>
              <a:gd name="T19" fmla="*/ 215900 h 178"/>
              <a:gd name="T20" fmla="*/ 203200 w 172"/>
              <a:gd name="T21" fmla="*/ 193675 h 178"/>
              <a:gd name="T22" fmla="*/ 196850 w 172"/>
              <a:gd name="T23" fmla="*/ 171450 h 178"/>
              <a:gd name="T24" fmla="*/ 177800 w 172"/>
              <a:gd name="T25" fmla="*/ 155575 h 178"/>
              <a:gd name="T26" fmla="*/ 127000 w 172"/>
              <a:gd name="T27" fmla="*/ 136525 h 178"/>
              <a:gd name="T28" fmla="*/ 104775 w 172"/>
              <a:gd name="T29" fmla="*/ 120650 h 178"/>
              <a:gd name="T30" fmla="*/ 92075 w 172"/>
              <a:gd name="T31" fmla="*/ 114300 h 178"/>
              <a:gd name="T32" fmla="*/ 79375 w 172"/>
              <a:gd name="T33" fmla="*/ 104775 h 178"/>
              <a:gd name="T34" fmla="*/ 73025 w 172"/>
              <a:gd name="T35" fmla="*/ 114300 h 178"/>
              <a:gd name="T36" fmla="*/ 57150 w 172"/>
              <a:gd name="T37" fmla="*/ 123825 h 178"/>
              <a:gd name="T38" fmla="*/ 53975 w 172"/>
              <a:gd name="T39" fmla="*/ 114300 h 178"/>
              <a:gd name="T40" fmla="*/ 44450 w 172"/>
              <a:gd name="T41" fmla="*/ 92075 h 178"/>
              <a:gd name="T42" fmla="*/ 34925 w 172"/>
              <a:gd name="T43" fmla="*/ 82550 h 178"/>
              <a:gd name="T44" fmla="*/ 34925 w 172"/>
              <a:gd name="T45" fmla="*/ 73025 h 178"/>
              <a:gd name="T46" fmla="*/ 47625 w 172"/>
              <a:gd name="T47" fmla="*/ 73025 h 178"/>
              <a:gd name="T48" fmla="*/ 60325 w 172"/>
              <a:gd name="T49" fmla="*/ 73025 h 178"/>
              <a:gd name="T50" fmla="*/ 79375 w 172"/>
              <a:gd name="T51" fmla="*/ 69850 h 178"/>
              <a:gd name="T52" fmla="*/ 92075 w 172"/>
              <a:gd name="T53" fmla="*/ 63500 h 178"/>
              <a:gd name="T54" fmla="*/ 69850 w 172"/>
              <a:gd name="T55" fmla="*/ 63500 h 178"/>
              <a:gd name="T56" fmla="*/ 44450 w 172"/>
              <a:gd name="T57" fmla="*/ 66675 h 178"/>
              <a:gd name="T58" fmla="*/ 31750 w 172"/>
              <a:gd name="T59" fmla="*/ 57150 h 178"/>
              <a:gd name="T60" fmla="*/ 28575 w 172"/>
              <a:gd name="T61" fmla="*/ 47625 h 178"/>
              <a:gd name="T62" fmla="*/ 9525 w 172"/>
              <a:gd name="T63" fmla="*/ 38100 h 178"/>
              <a:gd name="T64" fmla="*/ 0 w 172"/>
              <a:gd name="T65" fmla="*/ 22225 h 178"/>
              <a:gd name="T66" fmla="*/ 25400 w 172"/>
              <a:gd name="T67" fmla="*/ 9525 h 178"/>
              <a:gd name="T68" fmla="*/ 50800 w 172"/>
              <a:gd name="T69" fmla="*/ 0 h 178"/>
              <a:gd name="T70" fmla="*/ 63500 w 172"/>
              <a:gd name="T71" fmla="*/ 6350 h 178"/>
              <a:gd name="T72" fmla="*/ 85725 w 172"/>
              <a:gd name="T73" fmla="*/ 9525 h 178"/>
              <a:gd name="T74" fmla="*/ 95250 w 172"/>
              <a:gd name="T75" fmla="*/ 28575 h 178"/>
              <a:gd name="T76" fmla="*/ 98425 w 172"/>
              <a:gd name="T77" fmla="*/ 66675 h 178"/>
              <a:gd name="T78" fmla="*/ 104775 w 172"/>
              <a:gd name="T79" fmla="*/ 69850 h 178"/>
              <a:gd name="T80" fmla="*/ 114300 w 172"/>
              <a:gd name="T81" fmla="*/ 92075 h 178"/>
              <a:gd name="T82" fmla="*/ 123825 w 172"/>
              <a:gd name="T83" fmla="*/ 92075 h 178"/>
              <a:gd name="T84" fmla="*/ 133350 w 172"/>
              <a:gd name="T85" fmla="*/ 82550 h 178"/>
              <a:gd name="T86" fmla="*/ 152400 w 172"/>
              <a:gd name="T87" fmla="*/ 66675 h 178"/>
              <a:gd name="T88" fmla="*/ 171450 w 172"/>
              <a:gd name="T89" fmla="*/ 50800 h 178"/>
              <a:gd name="T90" fmla="*/ 184150 w 172"/>
              <a:gd name="T91" fmla="*/ 34925 h 178"/>
              <a:gd name="T92" fmla="*/ 200025 w 172"/>
              <a:gd name="T93" fmla="*/ 34925 h 178"/>
              <a:gd name="T94" fmla="*/ 219075 w 172"/>
              <a:gd name="T95" fmla="*/ 44450 h 178"/>
              <a:gd name="T96" fmla="*/ 241300 w 172"/>
              <a:gd name="T97" fmla="*/ 60325 h 178"/>
              <a:gd name="T98" fmla="*/ 273050 w 172"/>
              <a:gd name="T99" fmla="*/ 66675 h 17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72" h="178">
                <a:moveTo>
                  <a:pt x="172" y="42"/>
                </a:moveTo>
                <a:lnTo>
                  <a:pt x="172" y="124"/>
                </a:lnTo>
                <a:lnTo>
                  <a:pt x="168" y="128"/>
                </a:lnTo>
                <a:lnTo>
                  <a:pt x="168" y="132"/>
                </a:lnTo>
                <a:lnTo>
                  <a:pt x="172" y="136"/>
                </a:lnTo>
                <a:lnTo>
                  <a:pt x="172" y="178"/>
                </a:lnTo>
                <a:lnTo>
                  <a:pt x="166" y="176"/>
                </a:lnTo>
                <a:lnTo>
                  <a:pt x="160" y="170"/>
                </a:lnTo>
                <a:lnTo>
                  <a:pt x="156" y="164"/>
                </a:lnTo>
                <a:lnTo>
                  <a:pt x="154" y="156"/>
                </a:lnTo>
                <a:lnTo>
                  <a:pt x="136" y="156"/>
                </a:lnTo>
                <a:lnTo>
                  <a:pt x="130" y="160"/>
                </a:lnTo>
                <a:lnTo>
                  <a:pt x="120" y="160"/>
                </a:lnTo>
                <a:lnTo>
                  <a:pt x="112" y="160"/>
                </a:lnTo>
                <a:lnTo>
                  <a:pt x="110" y="158"/>
                </a:lnTo>
                <a:lnTo>
                  <a:pt x="110" y="156"/>
                </a:lnTo>
                <a:lnTo>
                  <a:pt x="112" y="150"/>
                </a:lnTo>
                <a:lnTo>
                  <a:pt x="118" y="144"/>
                </a:lnTo>
                <a:lnTo>
                  <a:pt x="126" y="138"/>
                </a:lnTo>
                <a:lnTo>
                  <a:pt x="130" y="136"/>
                </a:lnTo>
                <a:lnTo>
                  <a:pt x="128" y="128"/>
                </a:lnTo>
                <a:lnTo>
                  <a:pt x="128" y="122"/>
                </a:lnTo>
                <a:lnTo>
                  <a:pt x="126" y="114"/>
                </a:lnTo>
                <a:lnTo>
                  <a:pt x="124" y="108"/>
                </a:lnTo>
                <a:lnTo>
                  <a:pt x="120" y="102"/>
                </a:lnTo>
                <a:lnTo>
                  <a:pt x="112" y="98"/>
                </a:lnTo>
                <a:lnTo>
                  <a:pt x="98" y="92"/>
                </a:lnTo>
                <a:lnTo>
                  <a:pt x="80" y="86"/>
                </a:lnTo>
                <a:lnTo>
                  <a:pt x="74" y="80"/>
                </a:lnTo>
                <a:lnTo>
                  <a:pt x="66" y="76"/>
                </a:lnTo>
                <a:lnTo>
                  <a:pt x="62" y="74"/>
                </a:lnTo>
                <a:lnTo>
                  <a:pt x="58" y="72"/>
                </a:lnTo>
                <a:lnTo>
                  <a:pt x="48" y="72"/>
                </a:lnTo>
                <a:lnTo>
                  <a:pt x="50" y="66"/>
                </a:lnTo>
                <a:lnTo>
                  <a:pt x="52" y="64"/>
                </a:lnTo>
                <a:lnTo>
                  <a:pt x="46" y="72"/>
                </a:lnTo>
                <a:lnTo>
                  <a:pt x="42" y="76"/>
                </a:lnTo>
                <a:lnTo>
                  <a:pt x="36" y="78"/>
                </a:lnTo>
                <a:lnTo>
                  <a:pt x="34" y="78"/>
                </a:lnTo>
                <a:lnTo>
                  <a:pt x="34" y="72"/>
                </a:lnTo>
                <a:lnTo>
                  <a:pt x="34" y="70"/>
                </a:lnTo>
                <a:lnTo>
                  <a:pt x="28" y="58"/>
                </a:lnTo>
                <a:lnTo>
                  <a:pt x="26" y="54"/>
                </a:lnTo>
                <a:lnTo>
                  <a:pt x="22" y="52"/>
                </a:lnTo>
                <a:lnTo>
                  <a:pt x="22" y="48"/>
                </a:lnTo>
                <a:lnTo>
                  <a:pt x="22" y="46"/>
                </a:lnTo>
                <a:lnTo>
                  <a:pt x="26" y="46"/>
                </a:lnTo>
                <a:lnTo>
                  <a:pt x="30" y="46"/>
                </a:lnTo>
                <a:lnTo>
                  <a:pt x="34" y="48"/>
                </a:lnTo>
                <a:lnTo>
                  <a:pt x="38" y="46"/>
                </a:lnTo>
                <a:lnTo>
                  <a:pt x="42" y="42"/>
                </a:lnTo>
                <a:lnTo>
                  <a:pt x="50" y="44"/>
                </a:lnTo>
                <a:lnTo>
                  <a:pt x="54" y="42"/>
                </a:lnTo>
                <a:lnTo>
                  <a:pt x="58" y="40"/>
                </a:lnTo>
                <a:lnTo>
                  <a:pt x="54" y="40"/>
                </a:lnTo>
                <a:lnTo>
                  <a:pt x="44" y="40"/>
                </a:lnTo>
                <a:lnTo>
                  <a:pt x="34" y="42"/>
                </a:lnTo>
                <a:lnTo>
                  <a:pt x="28" y="42"/>
                </a:lnTo>
                <a:lnTo>
                  <a:pt x="24" y="40"/>
                </a:lnTo>
                <a:lnTo>
                  <a:pt x="20" y="36"/>
                </a:lnTo>
                <a:lnTo>
                  <a:pt x="20" y="30"/>
                </a:lnTo>
                <a:lnTo>
                  <a:pt x="18" y="30"/>
                </a:lnTo>
                <a:lnTo>
                  <a:pt x="16" y="28"/>
                </a:lnTo>
                <a:lnTo>
                  <a:pt x="6" y="24"/>
                </a:lnTo>
                <a:lnTo>
                  <a:pt x="0" y="18"/>
                </a:lnTo>
                <a:lnTo>
                  <a:pt x="0" y="14"/>
                </a:lnTo>
                <a:lnTo>
                  <a:pt x="8" y="10"/>
                </a:lnTo>
                <a:lnTo>
                  <a:pt x="16" y="6"/>
                </a:lnTo>
                <a:lnTo>
                  <a:pt x="24" y="2"/>
                </a:lnTo>
                <a:lnTo>
                  <a:pt x="32" y="0"/>
                </a:lnTo>
                <a:lnTo>
                  <a:pt x="36" y="2"/>
                </a:lnTo>
                <a:lnTo>
                  <a:pt x="40" y="4"/>
                </a:lnTo>
                <a:lnTo>
                  <a:pt x="48" y="6"/>
                </a:lnTo>
                <a:lnTo>
                  <a:pt x="54" y="6"/>
                </a:lnTo>
                <a:lnTo>
                  <a:pt x="58" y="12"/>
                </a:lnTo>
                <a:lnTo>
                  <a:pt x="60" y="18"/>
                </a:lnTo>
                <a:lnTo>
                  <a:pt x="60" y="36"/>
                </a:lnTo>
                <a:lnTo>
                  <a:pt x="62" y="42"/>
                </a:lnTo>
                <a:lnTo>
                  <a:pt x="64" y="44"/>
                </a:lnTo>
                <a:lnTo>
                  <a:pt x="66" y="44"/>
                </a:lnTo>
                <a:lnTo>
                  <a:pt x="70" y="52"/>
                </a:lnTo>
                <a:lnTo>
                  <a:pt x="72" y="58"/>
                </a:lnTo>
                <a:lnTo>
                  <a:pt x="76" y="60"/>
                </a:lnTo>
                <a:lnTo>
                  <a:pt x="78" y="58"/>
                </a:lnTo>
                <a:lnTo>
                  <a:pt x="82" y="56"/>
                </a:lnTo>
                <a:lnTo>
                  <a:pt x="84" y="52"/>
                </a:lnTo>
                <a:lnTo>
                  <a:pt x="90" y="46"/>
                </a:lnTo>
                <a:lnTo>
                  <a:pt x="96" y="42"/>
                </a:lnTo>
                <a:lnTo>
                  <a:pt x="102" y="38"/>
                </a:lnTo>
                <a:lnTo>
                  <a:pt x="108" y="32"/>
                </a:lnTo>
                <a:lnTo>
                  <a:pt x="114" y="24"/>
                </a:lnTo>
                <a:lnTo>
                  <a:pt x="116" y="22"/>
                </a:lnTo>
                <a:lnTo>
                  <a:pt x="120" y="20"/>
                </a:lnTo>
                <a:lnTo>
                  <a:pt x="126" y="22"/>
                </a:lnTo>
                <a:lnTo>
                  <a:pt x="130" y="24"/>
                </a:lnTo>
                <a:lnTo>
                  <a:pt x="138" y="28"/>
                </a:lnTo>
                <a:lnTo>
                  <a:pt x="146" y="34"/>
                </a:lnTo>
                <a:lnTo>
                  <a:pt x="152" y="38"/>
                </a:lnTo>
                <a:lnTo>
                  <a:pt x="162" y="40"/>
                </a:lnTo>
                <a:lnTo>
                  <a:pt x="172" y="42"/>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53" name="Freeform 133"/>
          <p:cNvSpPr>
            <a:spLocks/>
          </p:cNvSpPr>
          <p:nvPr/>
        </p:nvSpPr>
        <p:spPr bwMode="auto">
          <a:xfrm>
            <a:off x="7861300" y="3922713"/>
            <a:ext cx="257175" cy="263525"/>
          </a:xfrm>
          <a:custGeom>
            <a:avLst/>
            <a:gdLst>
              <a:gd name="T0" fmla="*/ 6350 w 162"/>
              <a:gd name="T1" fmla="*/ 130175 h 166"/>
              <a:gd name="T2" fmla="*/ 0 w 162"/>
              <a:gd name="T3" fmla="*/ 142875 h 166"/>
              <a:gd name="T4" fmla="*/ 6350 w 162"/>
              <a:gd name="T5" fmla="*/ 215900 h 166"/>
              <a:gd name="T6" fmla="*/ 41275 w 162"/>
              <a:gd name="T7" fmla="*/ 222250 h 166"/>
              <a:gd name="T8" fmla="*/ 53975 w 162"/>
              <a:gd name="T9" fmla="*/ 212725 h 166"/>
              <a:gd name="T10" fmla="*/ 63500 w 162"/>
              <a:gd name="T11" fmla="*/ 200025 h 166"/>
              <a:gd name="T12" fmla="*/ 69850 w 162"/>
              <a:gd name="T13" fmla="*/ 200025 h 166"/>
              <a:gd name="T14" fmla="*/ 73025 w 162"/>
              <a:gd name="T15" fmla="*/ 177800 h 166"/>
              <a:gd name="T16" fmla="*/ 88900 w 162"/>
              <a:gd name="T17" fmla="*/ 168275 h 166"/>
              <a:gd name="T18" fmla="*/ 139700 w 162"/>
              <a:gd name="T19" fmla="*/ 180975 h 166"/>
              <a:gd name="T20" fmla="*/ 149225 w 162"/>
              <a:gd name="T21" fmla="*/ 193675 h 166"/>
              <a:gd name="T22" fmla="*/ 155575 w 162"/>
              <a:gd name="T23" fmla="*/ 212725 h 166"/>
              <a:gd name="T24" fmla="*/ 155575 w 162"/>
              <a:gd name="T25" fmla="*/ 222250 h 166"/>
              <a:gd name="T26" fmla="*/ 168275 w 162"/>
              <a:gd name="T27" fmla="*/ 234950 h 166"/>
              <a:gd name="T28" fmla="*/ 203200 w 162"/>
              <a:gd name="T29" fmla="*/ 247650 h 166"/>
              <a:gd name="T30" fmla="*/ 231775 w 162"/>
              <a:gd name="T31" fmla="*/ 257175 h 166"/>
              <a:gd name="T32" fmla="*/ 241300 w 162"/>
              <a:gd name="T33" fmla="*/ 263525 h 166"/>
              <a:gd name="T34" fmla="*/ 254000 w 162"/>
              <a:gd name="T35" fmla="*/ 257175 h 166"/>
              <a:gd name="T36" fmla="*/ 254000 w 162"/>
              <a:gd name="T37" fmla="*/ 247650 h 166"/>
              <a:gd name="T38" fmla="*/ 244475 w 162"/>
              <a:gd name="T39" fmla="*/ 234950 h 166"/>
              <a:gd name="T40" fmla="*/ 231775 w 162"/>
              <a:gd name="T41" fmla="*/ 225425 h 166"/>
              <a:gd name="T42" fmla="*/ 222250 w 162"/>
              <a:gd name="T43" fmla="*/ 206375 h 166"/>
              <a:gd name="T44" fmla="*/ 212725 w 162"/>
              <a:gd name="T45" fmla="*/ 200025 h 166"/>
              <a:gd name="T46" fmla="*/ 200025 w 162"/>
              <a:gd name="T47" fmla="*/ 196850 h 166"/>
              <a:gd name="T48" fmla="*/ 190500 w 162"/>
              <a:gd name="T49" fmla="*/ 177800 h 166"/>
              <a:gd name="T50" fmla="*/ 184150 w 162"/>
              <a:gd name="T51" fmla="*/ 165100 h 166"/>
              <a:gd name="T52" fmla="*/ 161925 w 162"/>
              <a:gd name="T53" fmla="*/ 142875 h 166"/>
              <a:gd name="T54" fmla="*/ 190500 w 162"/>
              <a:gd name="T55" fmla="*/ 142875 h 166"/>
              <a:gd name="T56" fmla="*/ 206375 w 162"/>
              <a:gd name="T57" fmla="*/ 139700 h 166"/>
              <a:gd name="T58" fmla="*/ 215900 w 162"/>
              <a:gd name="T59" fmla="*/ 130175 h 166"/>
              <a:gd name="T60" fmla="*/ 196850 w 162"/>
              <a:gd name="T61" fmla="*/ 120650 h 166"/>
              <a:gd name="T62" fmla="*/ 165100 w 162"/>
              <a:gd name="T63" fmla="*/ 104775 h 166"/>
              <a:gd name="T64" fmla="*/ 152400 w 162"/>
              <a:gd name="T65" fmla="*/ 98425 h 166"/>
              <a:gd name="T66" fmla="*/ 139700 w 162"/>
              <a:gd name="T67" fmla="*/ 98425 h 166"/>
              <a:gd name="T68" fmla="*/ 136525 w 162"/>
              <a:gd name="T69" fmla="*/ 88900 h 166"/>
              <a:gd name="T70" fmla="*/ 136525 w 162"/>
              <a:gd name="T71" fmla="*/ 73025 h 166"/>
              <a:gd name="T72" fmla="*/ 95250 w 162"/>
              <a:gd name="T73" fmla="*/ 38100 h 166"/>
              <a:gd name="T74" fmla="*/ 6350 w 162"/>
              <a:gd name="T75" fmla="*/ 0 h 16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62" h="166">
                <a:moveTo>
                  <a:pt x="4" y="0"/>
                </a:moveTo>
                <a:lnTo>
                  <a:pt x="4" y="82"/>
                </a:lnTo>
                <a:lnTo>
                  <a:pt x="0" y="86"/>
                </a:lnTo>
                <a:lnTo>
                  <a:pt x="0" y="90"/>
                </a:lnTo>
                <a:lnTo>
                  <a:pt x="4" y="94"/>
                </a:lnTo>
                <a:lnTo>
                  <a:pt x="4" y="136"/>
                </a:lnTo>
                <a:lnTo>
                  <a:pt x="14" y="140"/>
                </a:lnTo>
                <a:lnTo>
                  <a:pt x="26" y="140"/>
                </a:lnTo>
                <a:lnTo>
                  <a:pt x="30" y="140"/>
                </a:lnTo>
                <a:lnTo>
                  <a:pt x="34" y="134"/>
                </a:lnTo>
                <a:lnTo>
                  <a:pt x="38" y="130"/>
                </a:lnTo>
                <a:lnTo>
                  <a:pt x="40" y="126"/>
                </a:lnTo>
                <a:lnTo>
                  <a:pt x="34" y="126"/>
                </a:lnTo>
                <a:lnTo>
                  <a:pt x="44" y="126"/>
                </a:lnTo>
                <a:lnTo>
                  <a:pt x="44" y="118"/>
                </a:lnTo>
                <a:lnTo>
                  <a:pt x="46" y="112"/>
                </a:lnTo>
                <a:lnTo>
                  <a:pt x="50" y="106"/>
                </a:lnTo>
                <a:lnTo>
                  <a:pt x="56" y="106"/>
                </a:lnTo>
                <a:lnTo>
                  <a:pt x="72" y="106"/>
                </a:lnTo>
                <a:lnTo>
                  <a:pt x="88" y="114"/>
                </a:lnTo>
                <a:lnTo>
                  <a:pt x="92" y="118"/>
                </a:lnTo>
                <a:lnTo>
                  <a:pt x="94" y="122"/>
                </a:lnTo>
                <a:lnTo>
                  <a:pt x="96" y="128"/>
                </a:lnTo>
                <a:lnTo>
                  <a:pt x="98" y="134"/>
                </a:lnTo>
                <a:lnTo>
                  <a:pt x="96" y="132"/>
                </a:lnTo>
                <a:lnTo>
                  <a:pt x="98" y="140"/>
                </a:lnTo>
                <a:lnTo>
                  <a:pt x="102" y="144"/>
                </a:lnTo>
                <a:lnTo>
                  <a:pt x="106" y="148"/>
                </a:lnTo>
                <a:lnTo>
                  <a:pt x="112" y="152"/>
                </a:lnTo>
                <a:lnTo>
                  <a:pt x="128" y="156"/>
                </a:lnTo>
                <a:lnTo>
                  <a:pt x="142" y="160"/>
                </a:lnTo>
                <a:lnTo>
                  <a:pt x="146" y="162"/>
                </a:lnTo>
                <a:lnTo>
                  <a:pt x="148" y="164"/>
                </a:lnTo>
                <a:lnTo>
                  <a:pt x="152" y="166"/>
                </a:lnTo>
                <a:lnTo>
                  <a:pt x="158" y="164"/>
                </a:lnTo>
                <a:lnTo>
                  <a:pt x="160" y="162"/>
                </a:lnTo>
                <a:lnTo>
                  <a:pt x="162" y="160"/>
                </a:lnTo>
                <a:lnTo>
                  <a:pt x="160" y="156"/>
                </a:lnTo>
                <a:lnTo>
                  <a:pt x="158" y="152"/>
                </a:lnTo>
                <a:lnTo>
                  <a:pt x="154" y="148"/>
                </a:lnTo>
                <a:lnTo>
                  <a:pt x="152" y="144"/>
                </a:lnTo>
                <a:lnTo>
                  <a:pt x="146" y="142"/>
                </a:lnTo>
                <a:lnTo>
                  <a:pt x="142" y="140"/>
                </a:lnTo>
                <a:lnTo>
                  <a:pt x="140" y="130"/>
                </a:lnTo>
                <a:lnTo>
                  <a:pt x="138" y="128"/>
                </a:lnTo>
                <a:lnTo>
                  <a:pt x="134" y="126"/>
                </a:lnTo>
                <a:lnTo>
                  <a:pt x="130" y="126"/>
                </a:lnTo>
                <a:lnTo>
                  <a:pt x="126" y="124"/>
                </a:lnTo>
                <a:lnTo>
                  <a:pt x="122" y="116"/>
                </a:lnTo>
                <a:lnTo>
                  <a:pt x="120" y="112"/>
                </a:lnTo>
                <a:lnTo>
                  <a:pt x="120" y="106"/>
                </a:lnTo>
                <a:lnTo>
                  <a:pt x="116" y="104"/>
                </a:lnTo>
                <a:lnTo>
                  <a:pt x="110" y="100"/>
                </a:lnTo>
                <a:lnTo>
                  <a:pt x="102" y="90"/>
                </a:lnTo>
                <a:lnTo>
                  <a:pt x="110" y="90"/>
                </a:lnTo>
                <a:lnTo>
                  <a:pt x="120" y="90"/>
                </a:lnTo>
                <a:lnTo>
                  <a:pt x="126" y="90"/>
                </a:lnTo>
                <a:lnTo>
                  <a:pt x="130" y="88"/>
                </a:lnTo>
                <a:lnTo>
                  <a:pt x="134" y="86"/>
                </a:lnTo>
                <a:lnTo>
                  <a:pt x="136" y="82"/>
                </a:lnTo>
                <a:lnTo>
                  <a:pt x="130" y="80"/>
                </a:lnTo>
                <a:lnTo>
                  <a:pt x="124" y="76"/>
                </a:lnTo>
                <a:lnTo>
                  <a:pt x="112" y="70"/>
                </a:lnTo>
                <a:lnTo>
                  <a:pt x="104" y="66"/>
                </a:lnTo>
                <a:lnTo>
                  <a:pt x="100" y="64"/>
                </a:lnTo>
                <a:lnTo>
                  <a:pt x="96" y="62"/>
                </a:lnTo>
                <a:lnTo>
                  <a:pt x="92" y="62"/>
                </a:lnTo>
                <a:lnTo>
                  <a:pt x="88" y="62"/>
                </a:lnTo>
                <a:lnTo>
                  <a:pt x="88" y="60"/>
                </a:lnTo>
                <a:lnTo>
                  <a:pt x="86" y="56"/>
                </a:lnTo>
                <a:lnTo>
                  <a:pt x="86" y="50"/>
                </a:lnTo>
                <a:lnTo>
                  <a:pt x="86" y="46"/>
                </a:lnTo>
                <a:lnTo>
                  <a:pt x="84" y="40"/>
                </a:lnTo>
                <a:lnTo>
                  <a:pt x="60" y="24"/>
                </a:lnTo>
                <a:lnTo>
                  <a:pt x="34" y="12"/>
                </a:lnTo>
                <a:lnTo>
                  <a:pt x="4" y="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54" name="Freeform 136"/>
          <p:cNvSpPr>
            <a:spLocks/>
          </p:cNvSpPr>
          <p:nvPr/>
        </p:nvSpPr>
        <p:spPr bwMode="auto">
          <a:xfrm>
            <a:off x="7153275" y="2503488"/>
            <a:ext cx="127000" cy="158750"/>
          </a:xfrm>
          <a:custGeom>
            <a:avLst/>
            <a:gdLst>
              <a:gd name="T0" fmla="*/ 117475 w 80"/>
              <a:gd name="T1" fmla="*/ 133350 h 100"/>
              <a:gd name="T2" fmla="*/ 104775 w 80"/>
              <a:gd name="T3" fmla="*/ 120650 h 100"/>
              <a:gd name="T4" fmla="*/ 92075 w 80"/>
              <a:gd name="T5" fmla="*/ 111125 h 100"/>
              <a:gd name="T6" fmla="*/ 95250 w 80"/>
              <a:gd name="T7" fmla="*/ 104775 h 100"/>
              <a:gd name="T8" fmla="*/ 98425 w 80"/>
              <a:gd name="T9" fmla="*/ 101600 h 100"/>
              <a:gd name="T10" fmla="*/ 111125 w 80"/>
              <a:gd name="T11" fmla="*/ 92075 h 100"/>
              <a:gd name="T12" fmla="*/ 123825 w 80"/>
              <a:gd name="T13" fmla="*/ 85725 h 100"/>
              <a:gd name="T14" fmla="*/ 127000 w 80"/>
              <a:gd name="T15" fmla="*/ 79375 h 100"/>
              <a:gd name="T16" fmla="*/ 127000 w 80"/>
              <a:gd name="T17" fmla="*/ 73025 h 100"/>
              <a:gd name="T18" fmla="*/ 127000 w 80"/>
              <a:gd name="T19" fmla="*/ 63500 h 100"/>
              <a:gd name="T20" fmla="*/ 123825 w 80"/>
              <a:gd name="T21" fmla="*/ 57150 h 100"/>
              <a:gd name="T22" fmla="*/ 117475 w 80"/>
              <a:gd name="T23" fmla="*/ 50800 h 100"/>
              <a:gd name="T24" fmla="*/ 117475 w 80"/>
              <a:gd name="T25" fmla="*/ 41275 h 100"/>
              <a:gd name="T26" fmla="*/ 117475 w 80"/>
              <a:gd name="T27" fmla="*/ 28575 h 100"/>
              <a:gd name="T28" fmla="*/ 123825 w 80"/>
              <a:gd name="T29" fmla="*/ 15875 h 100"/>
              <a:gd name="T30" fmla="*/ 117475 w 80"/>
              <a:gd name="T31" fmla="*/ 0 h 100"/>
              <a:gd name="T32" fmla="*/ 117475 w 80"/>
              <a:gd name="T33" fmla="*/ 6350 h 100"/>
              <a:gd name="T34" fmla="*/ 111125 w 80"/>
              <a:gd name="T35" fmla="*/ 9525 h 100"/>
              <a:gd name="T36" fmla="*/ 104775 w 80"/>
              <a:gd name="T37" fmla="*/ 12700 h 100"/>
              <a:gd name="T38" fmla="*/ 98425 w 80"/>
              <a:gd name="T39" fmla="*/ 9525 h 100"/>
              <a:gd name="T40" fmla="*/ 92075 w 80"/>
              <a:gd name="T41" fmla="*/ 3175 h 100"/>
              <a:gd name="T42" fmla="*/ 79375 w 80"/>
              <a:gd name="T43" fmla="*/ 22225 h 100"/>
              <a:gd name="T44" fmla="*/ 73025 w 80"/>
              <a:gd name="T45" fmla="*/ 31750 h 100"/>
              <a:gd name="T46" fmla="*/ 69850 w 80"/>
              <a:gd name="T47" fmla="*/ 38100 h 100"/>
              <a:gd name="T48" fmla="*/ 73025 w 80"/>
              <a:gd name="T49" fmla="*/ 47625 h 100"/>
              <a:gd name="T50" fmla="*/ 53975 w 80"/>
              <a:gd name="T51" fmla="*/ 47625 h 100"/>
              <a:gd name="T52" fmla="*/ 44450 w 80"/>
              <a:gd name="T53" fmla="*/ 44450 h 100"/>
              <a:gd name="T54" fmla="*/ 38100 w 80"/>
              <a:gd name="T55" fmla="*/ 41275 h 100"/>
              <a:gd name="T56" fmla="*/ 19050 w 80"/>
              <a:gd name="T57" fmla="*/ 63500 h 100"/>
              <a:gd name="T58" fmla="*/ 6350 w 80"/>
              <a:gd name="T59" fmla="*/ 82550 h 100"/>
              <a:gd name="T60" fmla="*/ 0 w 80"/>
              <a:gd name="T61" fmla="*/ 95250 h 100"/>
              <a:gd name="T62" fmla="*/ 15875 w 80"/>
              <a:gd name="T63" fmla="*/ 98425 h 100"/>
              <a:gd name="T64" fmla="*/ 28575 w 80"/>
              <a:gd name="T65" fmla="*/ 104775 h 100"/>
              <a:gd name="T66" fmla="*/ 41275 w 80"/>
              <a:gd name="T67" fmla="*/ 120650 h 100"/>
              <a:gd name="T68" fmla="*/ 47625 w 80"/>
              <a:gd name="T69" fmla="*/ 136525 h 100"/>
              <a:gd name="T70" fmla="*/ 41275 w 80"/>
              <a:gd name="T71" fmla="*/ 142875 h 100"/>
              <a:gd name="T72" fmla="*/ 41275 w 80"/>
              <a:gd name="T73" fmla="*/ 149225 h 100"/>
              <a:gd name="T74" fmla="*/ 44450 w 80"/>
              <a:gd name="T75" fmla="*/ 152400 h 100"/>
              <a:gd name="T76" fmla="*/ 53975 w 80"/>
              <a:gd name="T77" fmla="*/ 155575 h 100"/>
              <a:gd name="T78" fmla="*/ 76200 w 80"/>
              <a:gd name="T79" fmla="*/ 155575 h 100"/>
              <a:gd name="T80" fmla="*/ 95250 w 80"/>
              <a:gd name="T81" fmla="*/ 158750 h 100"/>
              <a:gd name="T82" fmla="*/ 95250 w 80"/>
              <a:gd name="T83" fmla="*/ 152400 h 100"/>
              <a:gd name="T84" fmla="*/ 114300 w 80"/>
              <a:gd name="T85" fmla="*/ 152400 h 100"/>
              <a:gd name="T86" fmla="*/ 120650 w 80"/>
              <a:gd name="T87" fmla="*/ 149225 h 100"/>
              <a:gd name="T88" fmla="*/ 123825 w 80"/>
              <a:gd name="T89" fmla="*/ 142875 h 100"/>
              <a:gd name="T90" fmla="*/ 123825 w 80"/>
              <a:gd name="T91" fmla="*/ 139700 h 100"/>
              <a:gd name="T92" fmla="*/ 120650 w 80"/>
              <a:gd name="T93" fmla="*/ 133350 h 100"/>
              <a:gd name="T94" fmla="*/ 117475 w 80"/>
              <a:gd name="T95" fmla="*/ 133350 h 1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00">
                <a:moveTo>
                  <a:pt x="74" y="84"/>
                </a:moveTo>
                <a:lnTo>
                  <a:pt x="66" y="76"/>
                </a:lnTo>
                <a:lnTo>
                  <a:pt x="58" y="70"/>
                </a:lnTo>
                <a:lnTo>
                  <a:pt x="60" y="66"/>
                </a:lnTo>
                <a:lnTo>
                  <a:pt x="62" y="64"/>
                </a:lnTo>
                <a:lnTo>
                  <a:pt x="70" y="58"/>
                </a:lnTo>
                <a:lnTo>
                  <a:pt x="78" y="54"/>
                </a:lnTo>
                <a:lnTo>
                  <a:pt x="80" y="50"/>
                </a:lnTo>
                <a:lnTo>
                  <a:pt x="80" y="46"/>
                </a:lnTo>
                <a:lnTo>
                  <a:pt x="80" y="40"/>
                </a:lnTo>
                <a:lnTo>
                  <a:pt x="78" y="36"/>
                </a:lnTo>
                <a:lnTo>
                  <a:pt x="74" y="32"/>
                </a:lnTo>
                <a:lnTo>
                  <a:pt x="74" y="26"/>
                </a:lnTo>
                <a:lnTo>
                  <a:pt x="74" y="18"/>
                </a:lnTo>
                <a:lnTo>
                  <a:pt x="78" y="10"/>
                </a:lnTo>
                <a:lnTo>
                  <a:pt x="74" y="0"/>
                </a:lnTo>
                <a:lnTo>
                  <a:pt x="74" y="4"/>
                </a:lnTo>
                <a:lnTo>
                  <a:pt x="70" y="6"/>
                </a:lnTo>
                <a:lnTo>
                  <a:pt x="66" y="8"/>
                </a:lnTo>
                <a:lnTo>
                  <a:pt x="62" y="6"/>
                </a:lnTo>
                <a:lnTo>
                  <a:pt x="58" y="2"/>
                </a:lnTo>
                <a:lnTo>
                  <a:pt x="50" y="14"/>
                </a:lnTo>
                <a:lnTo>
                  <a:pt x="46" y="20"/>
                </a:lnTo>
                <a:lnTo>
                  <a:pt x="44" y="24"/>
                </a:lnTo>
                <a:lnTo>
                  <a:pt x="46" y="30"/>
                </a:lnTo>
                <a:lnTo>
                  <a:pt x="34" y="30"/>
                </a:lnTo>
                <a:lnTo>
                  <a:pt x="28" y="28"/>
                </a:lnTo>
                <a:lnTo>
                  <a:pt x="24" y="26"/>
                </a:lnTo>
                <a:lnTo>
                  <a:pt x="12" y="40"/>
                </a:lnTo>
                <a:lnTo>
                  <a:pt x="4" y="52"/>
                </a:lnTo>
                <a:lnTo>
                  <a:pt x="0" y="60"/>
                </a:lnTo>
                <a:lnTo>
                  <a:pt x="10" y="62"/>
                </a:lnTo>
                <a:lnTo>
                  <a:pt x="18" y="66"/>
                </a:lnTo>
                <a:lnTo>
                  <a:pt x="26" y="76"/>
                </a:lnTo>
                <a:lnTo>
                  <a:pt x="30" y="86"/>
                </a:lnTo>
                <a:lnTo>
                  <a:pt x="26" y="90"/>
                </a:lnTo>
                <a:lnTo>
                  <a:pt x="26" y="94"/>
                </a:lnTo>
                <a:lnTo>
                  <a:pt x="28" y="96"/>
                </a:lnTo>
                <a:lnTo>
                  <a:pt x="34" y="98"/>
                </a:lnTo>
                <a:lnTo>
                  <a:pt x="48" y="98"/>
                </a:lnTo>
                <a:lnTo>
                  <a:pt x="60" y="100"/>
                </a:lnTo>
                <a:lnTo>
                  <a:pt x="60" y="96"/>
                </a:lnTo>
                <a:lnTo>
                  <a:pt x="72" y="96"/>
                </a:lnTo>
                <a:lnTo>
                  <a:pt x="76" y="94"/>
                </a:lnTo>
                <a:lnTo>
                  <a:pt x="78" y="90"/>
                </a:lnTo>
                <a:lnTo>
                  <a:pt x="78" y="88"/>
                </a:lnTo>
                <a:lnTo>
                  <a:pt x="76" y="84"/>
                </a:lnTo>
                <a:lnTo>
                  <a:pt x="74" y="84"/>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55" name="Freeform 137"/>
          <p:cNvSpPr>
            <a:spLocks/>
          </p:cNvSpPr>
          <p:nvPr/>
        </p:nvSpPr>
        <p:spPr bwMode="auto">
          <a:xfrm>
            <a:off x="5876925" y="2189163"/>
            <a:ext cx="1397000" cy="1022350"/>
          </a:xfrm>
          <a:custGeom>
            <a:avLst/>
            <a:gdLst>
              <a:gd name="T0" fmla="*/ 2147483647 w 880"/>
              <a:gd name="T1" fmla="*/ 2147483647 h 644"/>
              <a:gd name="T2" fmla="*/ 2147483647 w 880"/>
              <a:gd name="T3" fmla="*/ 2147483647 h 644"/>
              <a:gd name="T4" fmla="*/ 2147483647 w 880"/>
              <a:gd name="T5" fmla="*/ 2147483647 h 644"/>
              <a:gd name="T6" fmla="*/ 2147483647 w 880"/>
              <a:gd name="T7" fmla="*/ 2147483647 h 644"/>
              <a:gd name="T8" fmla="*/ 2147483647 w 880"/>
              <a:gd name="T9" fmla="*/ 2147483647 h 644"/>
              <a:gd name="T10" fmla="*/ 2147483647 w 880"/>
              <a:gd name="T11" fmla="*/ 2147483647 h 644"/>
              <a:gd name="T12" fmla="*/ 2147483647 w 880"/>
              <a:gd name="T13" fmla="*/ 2147483647 h 644"/>
              <a:gd name="T14" fmla="*/ 2147483647 w 880"/>
              <a:gd name="T15" fmla="*/ 2147483647 h 644"/>
              <a:gd name="T16" fmla="*/ 2147483647 w 880"/>
              <a:gd name="T17" fmla="*/ 2147483647 h 644"/>
              <a:gd name="T18" fmla="*/ 2147483647 w 880"/>
              <a:gd name="T19" fmla="*/ 2147483647 h 644"/>
              <a:gd name="T20" fmla="*/ 2147483647 w 880"/>
              <a:gd name="T21" fmla="*/ 2147483647 h 644"/>
              <a:gd name="T22" fmla="*/ 2147483647 w 880"/>
              <a:gd name="T23" fmla="*/ 2147483647 h 644"/>
              <a:gd name="T24" fmla="*/ 2147483647 w 880"/>
              <a:gd name="T25" fmla="*/ 2147483647 h 644"/>
              <a:gd name="T26" fmla="*/ 2147483647 w 880"/>
              <a:gd name="T27" fmla="*/ 2147483647 h 644"/>
              <a:gd name="T28" fmla="*/ 2147483647 w 880"/>
              <a:gd name="T29" fmla="*/ 2147483647 h 644"/>
              <a:gd name="T30" fmla="*/ 2147483647 w 880"/>
              <a:gd name="T31" fmla="*/ 2147483647 h 644"/>
              <a:gd name="T32" fmla="*/ 2147483647 w 880"/>
              <a:gd name="T33" fmla="*/ 2147483647 h 644"/>
              <a:gd name="T34" fmla="*/ 2147483647 w 880"/>
              <a:gd name="T35" fmla="*/ 2147483647 h 644"/>
              <a:gd name="T36" fmla="*/ 2147483647 w 880"/>
              <a:gd name="T37" fmla="*/ 2147483647 h 644"/>
              <a:gd name="T38" fmla="*/ 2147483647 w 880"/>
              <a:gd name="T39" fmla="*/ 2147483647 h 644"/>
              <a:gd name="T40" fmla="*/ 2147483647 w 880"/>
              <a:gd name="T41" fmla="*/ 2147483647 h 644"/>
              <a:gd name="T42" fmla="*/ 2147483647 w 880"/>
              <a:gd name="T43" fmla="*/ 2147483647 h 644"/>
              <a:gd name="T44" fmla="*/ 2147483647 w 880"/>
              <a:gd name="T45" fmla="*/ 2147483647 h 644"/>
              <a:gd name="T46" fmla="*/ 2147483647 w 880"/>
              <a:gd name="T47" fmla="*/ 2147483647 h 644"/>
              <a:gd name="T48" fmla="*/ 2147483647 w 880"/>
              <a:gd name="T49" fmla="*/ 2147483647 h 644"/>
              <a:gd name="T50" fmla="*/ 2147483647 w 880"/>
              <a:gd name="T51" fmla="*/ 2147483647 h 644"/>
              <a:gd name="T52" fmla="*/ 2147483647 w 880"/>
              <a:gd name="T53" fmla="*/ 2147483647 h 644"/>
              <a:gd name="T54" fmla="*/ 2147483647 w 880"/>
              <a:gd name="T55" fmla="*/ 2147483647 h 644"/>
              <a:gd name="T56" fmla="*/ 2147483647 w 880"/>
              <a:gd name="T57" fmla="*/ 2147483647 h 644"/>
              <a:gd name="T58" fmla="*/ 2147483647 w 880"/>
              <a:gd name="T59" fmla="*/ 2147483647 h 644"/>
              <a:gd name="T60" fmla="*/ 2147483647 w 880"/>
              <a:gd name="T61" fmla="*/ 2147483647 h 644"/>
              <a:gd name="T62" fmla="*/ 2147483647 w 880"/>
              <a:gd name="T63" fmla="*/ 2147483647 h 644"/>
              <a:gd name="T64" fmla="*/ 2147483647 w 880"/>
              <a:gd name="T65" fmla="*/ 2147483647 h 644"/>
              <a:gd name="T66" fmla="*/ 2147483647 w 880"/>
              <a:gd name="T67" fmla="*/ 2147483647 h 644"/>
              <a:gd name="T68" fmla="*/ 2147483647 w 880"/>
              <a:gd name="T69" fmla="*/ 2147483647 h 644"/>
              <a:gd name="T70" fmla="*/ 2147483647 w 880"/>
              <a:gd name="T71" fmla="*/ 2147483647 h 644"/>
              <a:gd name="T72" fmla="*/ 2147483647 w 880"/>
              <a:gd name="T73" fmla="*/ 2147483647 h 644"/>
              <a:gd name="T74" fmla="*/ 2147483647 w 880"/>
              <a:gd name="T75" fmla="*/ 2147483647 h 644"/>
              <a:gd name="T76" fmla="*/ 2147483647 w 880"/>
              <a:gd name="T77" fmla="*/ 2147483647 h 644"/>
              <a:gd name="T78" fmla="*/ 2147483647 w 880"/>
              <a:gd name="T79" fmla="*/ 2147483647 h 644"/>
              <a:gd name="T80" fmla="*/ 2147483647 w 880"/>
              <a:gd name="T81" fmla="*/ 2147483647 h 644"/>
              <a:gd name="T82" fmla="*/ 2147483647 w 880"/>
              <a:gd name="T83" fmla="*/ 2147483647 h 644"/>
              <a:gd name="T84" fmla="*/ 2147483647 w 880"/>
              <a:gd name="T85" fmla="*/ 2147483647 h 644"/>
              <a:gd name="T86" fmla="*/ 2147483647 w 880"/>
              <a:gd name="T87" fmla="*/ 2147483647 h 644"/>
              <a:gd name="T88" fmla="*/ 0 w 880"/>
              <a:gd name="T89" fmla="*/ 2147483647 h 644"/>
              <a:gd name="T90" fmla="*/ 2147483647 w 880"/>
              <a:gd name="T91" fmla="*/ 2147483647 h 644"/>
              <a:gd name="T92" fmla="*/ 2147483647 w 880"/>
              <a:gd name="T93" fmla="*/ 2147483647 h 644"/>
              <a:gd name="T94" fmla="*/ 2147483647 w 880"/>
              <a:gd name="T95" fmla="*/ 2147483647 h 644"/>
              <a:gd name="T96" fmla="*/ 2147483647 w 880"/>
              <a:gd name="T97" fmla="*/ 2147483647 h 644"/>
              <a:gd name="T98" fmla="*/ 2147483647 w 880"/>
              <a:gd name="T99" fmla="*/ 2147483647 h 644"/>
              <a:gd name="T100" fmla="*/ 2147483647 w 880"/>
              <a:gd name="T101" fmla="*/ 2147483647 h 644"/>
              <a:gd name="T102" fmla="*/ 2147483647 w 880"/>
              <a:gd name="T103" fmla="*/ 2147483647 h 644"/>
              <a:gd name="T104" fmla="*/ 2147483647 w 880"/>
              <a:gd name="T105" fmla="*/ 2147483647 h 644"/>
              <a:gd name="T106" fmla="*/ 2147483647 w 880"/>
              <a:gd name="T107" fmla="*/ 2147483647 h 644"/>
              <a:gd name="T108" fmla="*/ 2147483647 w 880"/>
              <a:gd name="T109" fmla="*/ 2147483647 h 644"/>
              <a:gd name="T110" fmla="*/ 2147483647 w 880"/>
              <a:gd name="T111" fmla="*/ 2147483647 h 644"/>
              <a:gd name="T112" fmla="*/ 2147483647 w 880"/>
              <a:gd name="T113" fmla="*/ 2147483647 h 644"/>
              <a:gd name="T114" fmla="*/ 2147483647 w 880"/>
              <a:gd name="T115" fmla="*/ 2147483647 h 644"/>
              <a:gd name="T116" fmla="*/ 2147483647 w 880"/>
              <a:gd name="T117" fmla="*/ 2147483647 h 644"/>
              <a:gd name="T118" fmla="*/ 2147483647 w 880"/>
              <a:gd name="T119" fmla="*/ 2147483647 h 64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880" h="644">
                <a:moveTo>
                  <a:pt x="446" y="484"/>
                </a:moveTo>
                <a:lnTo>
                  <a:pt x="452" y="484"/>
                </a:lnTo>
                <a:lnTo>
                  <a:pt x="456" y="486"/>
                </a:lnTo>
                <a:lnTo>
                  <a:pt x="458" y="488"/>
                </a:lnTo>
                <a:lnTo>
                  <a:pt x="462" y="496"/>
                </a:lnTo>
                <a:lnTo>
                  <a:pt x="462" y="498"/>
                </a:lnTo>
                <a:lnTo>
                  <a:pt x="466" y="500"/>
                </a:lnTo>
                <a:lnTo>
                  <a:pt x="470" y="500"/>
                </a:lnTo>
                <a:lnTo>
                  <a:pt x="472" y="504"/>
                </a:lnTo>
                <a:lnTo>
                  <a:pt x="476" y="514"/>
                </a:lnTo>
                <a:lnTo>
                  <a:pt x="480" y="532"/>
                </a:lnTo>
                <a:lnTo>
                  <a:pt x="478" y="536"/>
                </a:lnTo>
                <a:lnTo>
                  <a:pt x="480" y="538"/>
                </a:lnTo>
                <a:lnTo>
                  <a:pt x="472" y="540"/>
                </a:lnTo>
                <a:lnTo>
                  <a:pt x="468" y="546"/>
                </a:lnTo>
                <a:lnTo>
                  <a:pt x="466" y="552"/>
                </a:lnTo>
                <a:lnTo>
                  <a:pt x="466" y="558"/>
                </a:lnTo>
                <a:lnTo>
                  <a:pt x="468" y="566"/>
                </a:lnTo>
                <a:lnTo>
                  <a:pt x="470" y="570"/>
                </a:lnTo>
                <a:lnTo>
                  <a:pt x="476" y="572"/>
                </a:lnTo>
                <a:lnTo>
                  <a:pt x="482" y="572"/>
                </a:lnTo>
                <a:lnTo>
                  <a:pt x="486" y="572"/>
                </a:lnTo>
                <a:lnTo>
                  <a:pt x="488" y="574"/>
                </a:lnTo>
                <a:lnTo>
                  <a:pt x="490" y="582"/>
                </a:lnTo>
                <a:lnTo>
                  <a:pt x="492" y="586"/>
                </a:lnTo>
                <a:lnTo>
                  <a:pt x="496" y="588"/>
                </a:lnTo>
                <a:lnTo>
                  <a:pt x="500" y="590"/>
                </a:lnTo>
                <a:lnTo>
                  <a:pt x="502" y="594"/>
                </a:lnTo>
                <a:lnTo>
                  <a:pt x="502" y="598"/>
                </a:lnTo>
                <a:lnTo>
                  <a:pt x="500" y="608"/>
                </a:lnTo>
                <a:lnTo>
                  <a:pt x="508" y="612"/>
                </a:lnTo>
                <a:lnTo>
                  <a:pt x="514" y="616"/>
                </a:lnTo>
                <a:lnTo>
                  <a:pt x="520" y="620"/>
                </a:lnTo>
                <a:lnTo>
                  <a:pt x="526" y="622"/>
                </a:lnTo>
                <a:lnTo>
                  <a:pt x="528" y="624"/>
                </a:lnTo>
                <a:lnTo>
                  <a:pt x="532" y="620"/>
                </a:lnTo>
                <a:lnTo>
                  <a:pt x="538" y="624"/>
                </a:lnTo>
                <a:lnTo>
                  <a:pt x="540" y="624"/>
                </a:lnTo>
                <a:lnTo>
                  <a:pt x="544" y="622"/>
                </a:lnTo>
                <a:lnTo>
                  <a:pt x="540" y="616"/>
                </a:lnTo>
                <a:lnTo>
                  <a:pt x="538" y="608"/>
                </a:lnTo>
                <a:lnTo>
                  <a:pt x="538" y="606"/>
                </a:lnTo>
                <a:lnTo>
                  <a:pt x="540" y="604"/>
                </a:lnTo>
                <a:lnTo>
                  <a:pt x="544" y="600"/>
                </a:lnTo>
                <a:lnTo>
                  <a:pt x="556" y="600"/>
                </a:lnTo>
                <a:lnTo>
                  <a:pt x="564" y="600"/>
                </a:lnTo>
                <a:lnTo>
                  <a:pt x="574" y="598"/>
                </a:lnTo>
                <a:lnTo>
                  <a:pt x="582" y="592"/>
                </a:lnTo>
                <a:lnTo>
                  <a:pt x="592" y="588"/>
                </a:lnTo>
                <a:lnTo>
                  <a:pt x="600" y="586"/>
                </a:lnTo>
                <a:lnTo>
                  <a:pt x="606" y="588"/>
                </a:lnTo>
                <a:lnTo>
                  <a:pt x="610" y="590"/>
                </a:lnTo>
                <a:lnTo>
                  <a:pt x="616" y="592"/>
                </a:lnTo>
                <a:lnTo>
                  <a:pt x="622" y="592"/>
                </a:lnTo>
                <a:lnTo>
                  <a:pt x="624" y="598"/>
                </a:lnTo>
                <a:lnTo>
                  <a:pt x="626" y="602"/>
                </a:lnTo>
                <a:lnTo>
                  <a:pt x="634" y="610"/>
                </a:lnTo>
                <a:lnTo>
                  <a:pt x="642" y="616"/>
                </a:lnTo>
                <a:lnTo>
                  <a:pt x="650" y="618"/>
                </a:lnTo>
                <a:lnTo>
                  <a:pt x="666" y="618"/>
                </a:lnTo>
                <a:lnTo>
                  <a:pt x="672" y="618"/>
                </a:lnTo>
                <a:lnTo>
                  <a:pt x="676" y="620"/>
                </a:lnTo>
                <a:lnTo>
                  <a:pt x="686" y="624"/>
                </a:lnTo>
                <a:lnTo>
                  <a:pt x="686" y="630"/>
                </a:lnTo>
                <a:lnTo>
                  <a:pt x="686" y="636"/>
                </a:lnTo>
                <a:lnTo>
                  <a:pt x="688" y="642"/>
                </a:lnTo>
                <a:lnTo>
                  <a:pt x="694" y="644"/>
                </a:lnTo>
                <a:lnTo>
                  <a:pt x="698" y="638"/>
                </a:lnTo>
                <a:lnTo>
                  <a:pt x="696" y="636"/>
                </a:lnTo>
                <a:lnTo>
                  <a:pt x="696" y="632"/>
                </a:lnTo>
                <a:lnTo>
                  <a:pt x="694" y="626"/>
                </a:lnTo>
                <a:lnTo>
                  <a:pt x="712" y="622"/>
                </a:lnTo>
                <a:lnTo>
                  <a:pt x="724" y="614"/>
                </a:lnTo>
                <a:lnTo>
                  <a:pt x="748" y="598"/>
                </a:lnTo>
                <a:lnTo>
                  <a:pt x="748" y="608"/>
                </a:lnTo>
                <a:lnTo>
                  <a:pt x="760" y="608"/>
                </a:lnTo>
                <a:lnTo>
                  <a:pt x="764" y="602"/>
                </a:lnTo>
                <a:lnTo>
                  <a:pt x="768" y="600"/>
                </a:lnTo>
                <a:lnTo>
                  <a:pt x="778" y="596"/>
                </a:lnTo>
                <a:lnTo>
                  <a:pt x="788" y="594"/>
                </a:lnTo>
                <a:lnTo>
                  <a:pt x="792" y="592"/>
                </a:lnTo>
                <a:lnTo>
                  <a:pt x="796" y="588"/>
                </a:lnTo>
                <a:lnTo>
                  <a:pt x="796" y="590"/>
                </a:lnTo>
                <a:lnTo>
                  <a:pt x="802" y="578"/>
                </a:lnTo>
                <a:lnTo>
                  <a:pt x="808" y="570"/>
                </a:lnTo>
                <a:lnTo>
                  <a:pt x="826" y="556"/>
                </a:lnTo>
                <a:lnTo>
                  <a:pt x="830" y="550"/>
                </a:lnTo>
                <a:lnTo>
                  <a:pt x="832" y="544"/>
                </a:lnTo>
                <a:lnTo>
                  <a:pt x="832" y="534"/>
                </a:lnTo>
                <a:lnTo>
                  <a:pt x="832" y="524"/>
                </a:lnTo>
                <a:lnTo>
                  <a:pt x="836" y="512"/>
                </a:lnTo>
                <a:lnTo>
                  <a:pt x="844" y="500"/>
                </a:lnTo>
                <a:lnTo>
                  <a:pt x="850" y="486"/>
                </a:lnTo>
                <a:lnTo>
                  <a:pt x="852" y="480"/>
                </a:lnTo>
                <a:lnTo>
                  <a:pt x="852" y="474"/>
                </a:lnTo>
                <a:lnTo>
                  <a:pt x="850" y="462"/>
                </a:lnTo>
                <a:lnTo>
                  <a:pt x="848" y="456"/>
                </a:lnTo>
                <a:lnTo>
                  <a:pt x="840" y="450"/>
                </a:lnTo>
                <a:lnTo>
                  <a:pt x="830" y="448"/>
                </a:lnTo>
                <a:lnTo>
                  <a:pt x="836" y="440"/>
                </a:lnTo>
                <a:lnTo>
                  <a:pt x="844" y="434"/>
                </a:lnTo>
                <a:lnTo>
                  <a:pt x="836" y="428"/>
                </a:lnTo>
                <a:lnTo>
                  <a:pt x="832" y="424"/>
                </a:lnTo>
                <a:lnTo>
                  <a:pt x="830" y="420"/>
                </a:lnTo>
                <a:lnTo>
                  <a:pt x="834" y="420"/>
                </a:lnTo>
                <a:lnTo>
                  <a:pt x="824" y="406"/>
                </a:lnTo>
                <a:lnTo>
                  <a:pt x="816" y="392"/>
                </a:lnTo>
                <a:lnTo>
                  <a:pt x="806" y="378"/>
                </a:lnTo>
                <a:lnTo>
                  <a:pt x="792" y="366"/>
                </a:lnTo>
                <a:lnTo>
                  <a:pt x="780" y="362"/>
                </a:lnTo>
                <a:lnTo>
                  <a:pt x="774" y="358"/>
                </a:lnTo>
                <a:lnTo>
                  <a:pt x="772" y="356"/>
                </a:lnTo>
                <a:lnTo>
                  <a:pt x="772" y="352"/>
                </a:lnTo>
                <a:lnTo>
                  <a:pt x="772" y="346"/>
                </a:lnTo>
                <a:lnTo>
                  <a:pt x="774" y="338"/>
                </a:lnTo>
                <a:lnTo>
                  <a:pt x="778" y="334"/>
                </a:lnTo>
                <a:lnTo>
                  <a:pt x="782" y="330"/>
                </a:lnTo>
                <a:lnTo>
                  <a:pt x="804" y="314"/>
                </a:lnTo>
                <a:lnTo>
                  <a:pt x="788" y="306"/>
                </a:lnTo>
                <a:lnTo>
                  <a:pt x="780" y="302"/>
                </a:lnTo>
                <a:lnTo>
                  <a:pt x="772" y="300"/>
                </a:lnTo>
                <a:lnTo>
                  <a:pt x="768" y="302"/>
                </a:lnTo>
                <a:lnTo>
                  <a:pt x="762" y="306"/>
                </a:lnTo>
                <a:lnTo>
                  <a:pt x="758" y="310"/>
                </a:lnTo>
                <a:lnTo>
                  <a:pt x="754" y="310"/>
                </a:lnTo>
                <a:lnTo>
                  <a:pt x="712" y="284"/>
                </a:lnTo>
                <a:lnTo>
                  <a:pt x="712" y="280"/>
                </a:lnTo>
                <a:lnTo>
                  <a:pt x="716" y="278"/>
                </a:lnTo>
                <a:lnTo>
                  <a:pt x="720" y="274"/>
                </a:lnTo>
                <a:lnTo>
                  <a:pt x="726" y="272"/>
                </a:lnTo>
                <a:lnTo>
                  <a:pt x="732" y="268"/>
                </a:lnTo>
                <a:lnTo>
                  <a:pt x="738" y="256"/>
                </a:lnTo>
                <a:lnTo>
                  <a:pt x="746" y="244"/>
                </a:lnTo>
                <a:lnTo>
                  <a:pt x="750" y="240"/>
                </a:lnTo>
                <a:lnTo>
                  <a:pt x="756" y="240"/>
                </a:lnTo>
                <a:lnTo>
                  <a:pt x="760" y="240"/>
                </a:lnTo>
                <a:lnTo>
                  <a:pt x="764" y="244"/>
                </a:lnTo>
                <a:lnTo>
                  <a:pt x="766" y="252"/>
                </a:lnTo>
                <a:lnTo>
                  <a:pt x="768" y="280"/>
                </a:lnTo>
                <a:lnTo>
                  <a:pt x="772" y="280"/>
                </a:lnTo>
                <a:lnTo>
                  <a:pt x="778" y="276"/>
                </a:lnTo>
                <a:lnTo>
                  <a:pt x="786" y="268"/>
                </a:lnTo>
                <a:lnTo>
                  <a:pt x="794" y="260"/>
                </a:lnTo>
                <a:lnTo>
                  <a:pt x="798" y="258"/>
                </a:lnTo>
                <a:lnTo>
                  <a:pt x="804" y="258"/>
                </a:lnTo>
                <a:lnTo>
                  <a:pt x="808" y="250"/>
                </a:lnTo>
                <a:lnTo>
                  <a:pt x="816" y="238"/>
                </a:lnTo>
                <a:lnTo>
                  <a:pt x="828" y="224"/>
                </a:lnTo>
                <a:lnTo>
                  <a:pt x="832" y="226"/>
                </a:lnTo>
                <a:lnTo>
                  <a:pt x="838" y="228"/>
                </a:lnTo>
                <a:lnTo>
                  <a:pt x="850" y="228"/>
                </a:lnTo>
                <a:lnTo>
                  <a:pt x="848" y="222"/>
                </a:lnTo>
                <a:lnTo>
                  <a:pt x="850" y="218"/>
                </a:lnTo>
                <a:lnTo>
                  <a:pt x="854" y="212"/>
                </a:lnTo>
                <a:lnTo>
                  <a:pt x="862" y="200"/>
                </a:lnTo>
                <a:lnTo>
                  <a:pt x="866" y="204"/>
                </a:lnTo>
                <a:lnTo>
                  <a:pt x="870" y="206"/>
                </a:lnTo>
                <a:lnTo>
                  <a:pt x="874" y="204"/>
                </a:lnTo>
                <a:lnTo>
                  <a:pt x="878" y="202"/>
                </a:lnTo>
                <a:lnTo>
                  <a:pt x="878" y="198"/>
                </a:lnTo>
                <a:lnTo>
                  <a:pt x="880" y="202"/>
                </a:lnTo>
                <a:lnTo>
                  <a:pt x="872" y="182"/>
                </a:lnTo>
                <a:lnTo>
                  <a:pt x="868" y="174"/>
                </a:lnTo>
                <a:lnTo>
                  <a:pt x="860" y="168"/>
                </a:lnTo>
                <a:lnTo>
                  <a:pt x="860" y="152"/>
                </a:lnTo>
                <a:lnTo>
                  <a:pt x="872" y="156"/>
                </a:lnTo>
                <a:lnTo>
                  <a:pt x="880" y="162"/>
                </a:lnTo>
                <a:lnTo>
                  <a:pt x="880" y="152"/>
                </a:lnTo>
                <a:lnTo>
                  <a:pt x="880" y="146"/>
                </a:lnTo>
                <a:lnTo>
                  <a:pt x="880" y="132"/>
                </a:lnTo>
                <a:lnTo>
                  <a:pt x="878" y="118"/>
                </a:lnTo>
                <a:lnTo>
                  <a:pt x="874" y="106"/>
                </a:lnTo>
                <a:lnTo>
                  <a:pt x="866" y="92"/>
                </a:lnTo>
                <a:lnTo>
                  <a:pt x="858" y="98"/>
                </a:lnTo>
                <a:lnTo>
                  <a:pt x="850" y="104"/>
                </a:lnTo>
                <a:lnTo>
                  <a:pt x="844" y="108"/>
                </a:lnTo>
                <a:lnTo>
                  <a:pt x="832" y="110"/>
                </a:lnTo>
                <a:lnTo>
                  <a:pt x="826" y="110"/>
                </a:lnTo>
                <a:lnTo>
                  <a:pt x="820" y="108"/>
                </a:lnTo>
                <a:lnTo>
                  <a:pt x="812" y="102"/>
                </a:lnTo>
                <a:lnTo>
                  <a:pt x="806" y="94"/>
                </a:lnTo>
                <a:lnTo>
                  <a:pt x="800" y="86"/>
                </a:lnTo>
                <a:lnTo>
                  <a:pt x="786" y="80"/>
                </a:lnTo>
                <a:lnTo>
                  <a:pt x="772" y="76"/>
                </a:lnTo>
                <a:lnTo>
                  <a:pt x="756" y="72"/>
                </a:lnTo>
                <a:lnTo>
                  <a:pt x="742" y="66"/>
                </a:lnTo>
                <a:lnTo>
                  <a:pt x="730" y="58"/>
                </a:lnTo>
                <a:lnTo>
                  <a:pt x="718" y="48"/>
                </a:lnTo>
                <a:lnTo>
                  <a:pt x="694" y="26"/>
                </a:lnTo>
                <a:lnTo>
                  <a:pt x="682" y="16"/>
                </a:lnTo>
                <a:lnTo>
                  <a:pt x="668" y="8"/>
                </a:lnTo>
                <a:lnTo>
                  <a:pt x="650" y="2"/>
                </a:lnTo>
                <a:lnTo>
                  <a:pt x="628" y="0"/>
                </a:lnTo>
                <a:lnTo>
                  <a:pt x="614" y="0"/>
                </a:lnTo>
                <a:lnTo>
                  <a:pt x="604" y="2"/>
                </a:lnTo>
                <a:lnTo>
                  <a:pt x="598" y="4"/>
                </a:lnTo>
                <a:lnTo>
                  <a:pt x="594" y="8"/>
                </a:lnTo>
                <a:lnTo>
                  <a:pt x="592" y="12"/>
                </a:lnTo>
                <a:lnTo>
                  <a:pt x="590" y="18"/>
                </a:lnTo>
                <a:lnTo>
                  <a:pt x="594" y="20"/>
                </a:lnTo>
                <a:lnTo>
                  <a:pt x="598" y="24"/>
                </a:lnTo>
                <a:lnTo>
                  <a:pt x="604" y="32"/>
                </a:lnTo>
                <a:lnTo>
                  <a:pt x="606" y="42"/>
                </a:lnTo>
                <a:lnTo>
                  <a:pt x="608" y="54"/>
                </a:lnTo>
                <a:lnTo>
                  <a:pt x="608" y="60"/>
                </a:lnTo>
                <a:lnTo>
                  <a:pt x="608" y="66"/>
                </a:lnTo>
                <a:lnTo>
                  <a:pt x="604" y="70"/>
                </a:lnTo>
                <a:lnTo>
                  <a:pt x="602" y="72"/>
                </a:lnTo>
                <a:lnTo>
                  <a:pt x="590" y="72"/>
                </a:lnTo>
                <a:lnTo>
                  <a:pt x="576" y="70"/>
                </a:lnTo>
                <a:lnTo>
                  <a:pt x="578" y="94"/>
                </a:lnTo>
                <a:lnTo>
                  <a:pt x="578" y="100"/>
                </a:lnTo>
                <a:lnTo>
                  <a:pt x="582" y="104"/>
                </a:lnTo>
                <a:lnTo>
                  <a:pt x="584" y="108"/>
                </a:lnTo>
                <a:lnTo>
                  <a:pt x="590" y="108"/>
                </a:lnTo>
                <a:lnTo>
                  <a:pt x="610" y="108"/>
                </a:lnTo>
                <a:lnTo>
                  <a:pt x="618" y="106"/>
                </a:lnTo>
                <a:lnTo>
                  <a:pt x="626" y="104"/>
                </a:lnTo>
                <a:lnTo>
                  <a:pt x="636" y="106"/>
                </a:lnTo>
                <a:lnTo>
                  <a:pt x="646" y="112"/>
                </a:lnTo>
                <a:lnTo>
                  <a:pt x="656" y="120"/>
                </a:lnTo>
                <a:lnTo>
                  <a:pt x="662" y="128"/>
                </a:lnTo>
                <a:lnTo>
                  <a:pt x="640" y="130"/>
                </a:lnTo>
                <a:lnTo>
                  <a:pt x="622" y="132"/>
                </a:lnTo>
                <a:lnTo>
                  <a:pt x="618" y="136"/>
                </a:lnTo>
                <a:lnTo>
                  <a:pt x="618" y="140"/>
                </a:lnTo>
                <a:lnTo>
                  <a:pt x="616" y="144"/>
                </a:lnTo>
                <a:lnTo>
                  <a:pt x="616" y="150"/>
                </a:lnTo>
                <a:lnTo>
                  <a:pt x="612" y="152"/>
                </a:lnTo>
                <a:lnTo>
                  <a:pt x="608" y="152"/>
                </a:lnTo>
                <a:lnTo>
                  <a:pt x="598" y="154"/>
                </a:lnTo>
                <a:lnTo>
                  <a:pt x="594" y="156"/>
                </a:lnTo>
                <a:lnTo>
                  <a:pt x="590" y="160"/>
                </a:lnTo>
                <a:lnTo>
                  <a:pt x="584" y="162"/>
                </a:lnTo>
                <a:lnTo>
                  <a:pt x="578" y="164"/>
                </a:lnTo>
                <a:lnTo>
                  <a:pt x="572" y="164"/>
                </a:lnTo>
                <a:lnTo>
                  <a:pt x="568" y="162"/>
                </a:lnTo>
                <a:lnTo>
                  <a:pt x="564" y="160"/>
                </a:lnTo>
                <a:lnTo>
                  <a:pt x="560" y="160"/>
                </a:lnTo>
                <a:lnTo>
                  <a:pt x="556" y="162"/>
                </a:lnTo>
                <a:lnTo>
                  <a:pt x="554" y="166"/>
                </a:lnTo>
                <a:lnTo>
                  <a:pt x="554" y="170"/>
                </a:lnTo>
                <a:lnTo>
                  <a:pt x="556" y="172"/>
                </a:lnTo>
                <a:lnTo>
                  <a:pt x="562" y="176"/>
                </a:lnTo>
                <a:lnTo>
                  <a:pt x="568" y="178"/>
                </a:lnTo>
                <a:lnTo>
                  <a:pt x="570" y="180"/>
                </a:lnTo>
                <a:lnTo>
                  <a:pt x="570" y="184"/>
                </a:lnTo>
                <a:lnTo>
                  <a:pt x="570" y="188"/>
                </a:lnTo>
                <a:lnTo>
                  <a:pt x="566" y="194"/>
                </a:lnTo>
                <a:lnTo>
                  <a:pt x="556" y="202"/>
                </a:lnTo>
                <a:lnTo>
                  <a:pt x="546" y="208"/>
                </a:lnTo>
                <a:lnTo>
                  <a:pt x="534" y="212"/>
                </a:lnTo>
                <a:lnTo>
                  <a:pt x="502" y="212"/>
                </a:lnTo>
                <a:lnTo>
                  <a:pt x="492" y="220"/>
                </a:lnTo>
                <a:lnTo>
                  <a:pt x="486" y="224"/>
                </a:lnTo>
                <a:lnTo>
                  <a:pt x="478" y="226"/>
                </a:lnTo>
                <a:lnTo>
                  <a:pt x="462" y="224"/>
                </a:lnTo>
                <a:lnTo>
                  <a:pt x="446" y="220"/>
                </a:lnTo>
                <a:lnTo>
                  <a:pt x="432" y="214"/>
                </a:lnTo>
                <a:lnTo>
                  <a:pt x="422" y="208"/>
                </a:lnTo>
                <a:lnTo>
                  <a:pt x="374" y="208"/>
                </a:lnTo>
                <a:lnTo>
                  <a:pt x="374" y="206"/>
                </a:lnTo>
                <a:lnTo>
                  <a:pt x="338" y="206"/>
                </a:lnTo>
                <a:lnTo>
                  <a:pt x="330" y="200"/>
                </a:lnTo>
                <a:lnTo>
                  <a:pt x="320" y="192"/>
                </a:lnTo>
                <a:lnTo>
                  <a:pt x="312" y="184"/>
                </a:lnTo>
                <a:lnTo>
                  <a:pt x="302" y="178"/>
                </a:lnTo>
                <a:lnTo>
                  <a:pt x="292" y="172"/>
                </a:lnTo>
                <a:lnTo>
                  <a:pt x="282" y="170"/>
                </a:lnTo>
                <a:lnTo>
                  <a:pt x="272" y="166"/>
                </a:lnTo>
                <a:lnTo>
                  <a:pt x="262" y="162"/>
                </a:lnTo>
                <a:lnTo>
                  <a:pt x="230" y="162"/>
                </a:lnTo>
                <a:lnTo>
                  <a:pt x="226" y="156"/>
                </a:lnTo>
                <a:lnTo>
                  <a:pt x="222" y="150"/>
                </a:lnTo>
                <a:lnTo>
                  <a:pt x="218" y="134"/>
                </a:lnTo>
                <a:lnTo>
                  <a:pt x="214" y="126"/>
                </a:lnTo>
                <a:lnTo>
                  <a:pt x="208" y="120"/>
                </a:lnTo>
                <a:lnTo>
                  <a:pt x="196" y="110"/>
                </a:lnTo>
                <a:lnTo>
                  <a:pt x="188" y="106"/>
                </a:lnTo>
                <a:lnTo>
                  <a:pt x="180" y="104"/>
                </a:lnTo>
                <a:lnTo>
                  <a:pt x="166" y="98"/>
                </a:lnTo>
                <a:lnTo>
                  <a:pt x="158" y="96"/>
                </a:lnTo>
                <a:lnTo>
                  <a:pt x="152" y="92"/>
                </a:lnTo>
                <a:lnTo>
                  <a:pt x="148" y="88"/>
                </a:lnTo>
                <a:lnTo>
                  <a:pt x="144" y="80"/>
                </a:lnTo>
                <a:lnTo>
                  <a:pt x="144" y="82"/>
                </a:lnTo>
                <a:lnTo>
                  <a:pt x="132" y="92"/>
                </a:lnTo>
                <a:lnTo>
                  <a:pt x="124" y="100"/>
                </a:lnTo>
                <a:lnTo>
                  <a:pt x="136" y="116"/>
                </a:lnTo>
                <a:lnTo>
                  <a:pt x="126" y="124"/>
                </a:lnTo>
                <a:lnTo>
                  <a:pt x="118" y="126"/>
                </a:lnTo>
                <a:lnTo>
                  <a:pt x="108" y="124"/>
                </a:lnTo>
                <a:lnTo>
                  <a:pt x="96" y="120"/>
                </a:lnTo>
                <a:lnTo>
                  <a:pt x="100" y="138"/>
                </a:lnTo>
                <a:lnTo>
                  <a:pt x="100" y="150"/>
                </a:lnTo>
                <a:lnTo>
                  <a:pt x="98" y="158"/>
                </a:lnTo>
                <a:lnTo>
                  <a:pt x="94" y="160"/>
                </a:lnTo>
                <a:lnTo>
                  <a:pt x="90" y="160"/>
                </a:lnTo>
                <a:lnTo>
                  <a:pt x="84" y="160"/>
                </a:lnTo>
                <a:lnTo>
                  <a:pt x="74" y="156"/>
                </a:lnTo>
                <a:lnTo>
                  <a:pt x="76" y="166"/>
                </a:lnTo>
                <a:lnTo>
                  <a:pt x="82" y="176"/>
                </a:lnTo>
                <a:lnTo>
                  <a:pt x="86" y="188"/>
                </a:lnTo>
                <a:lnTo>
                  <a:pt x="88" y="200"/>
                </a:lnTo>
                <a:lnTo>
                  <a:pt x="86" y="208"/>
                </a:lnTo>
                <a:lnTo>
                  <a:pt x="82" y="214"/>
                </a:lnTo>
                <a:lnTo>
                  <a:pt x="70" y="230"/>
                </a:lnTo>
                <a:lnTo>
                  <a:pt x="54" y="244"/>
                </a:lnTo>
                <a:lnTo>
                  <a:pt x="42" y="252"/>
                </a:lnTo>
                <a:lnTo>
                  <a:pt x="30" y="254"/>
                </a:lnTo>
                <a:lnTo>
                  <a:pt x="16" y="256"/>
                </a:lnTo>
                <a:lnTo>
                  <a:pt x="10" y="258"/>
                </a:lnTo>
                <a:lnTo>
                  <a:pt x="6" y="262"/>
                </a:lnTo>
                <a:lnTo>
                  <a:pt x="2" y="266"/>
                </a:lnTo>
                <a:lnTo>
                  <a:pt x="0" y="272"/>
                </a:lnTo>
                <a:lnTo>
                  <a:pt x="2" y="276"/>
                </a:lnTo>
                <a:lnTo>
                  <a:pt x="6" y="280"/>
                </a:lnTo>
                <a:lnTo>
                  <a:pt x="16" y="286"/>
                </a:lnTo>
                <a:lnTo>
                  <a:pt x="26" y="296"/>
                </a:lnTo>
                <a:lnTo>
                  <a:pt x="30" y="300"/>
                </a:lnTo>
                <a:lnTo>
                  <a:pt x="30" y="308"/>
                </a:lnTo>
                <a:lnTo>
                  <a:pt x="22" y="308"/>
                </a:lnTo>
                <a:lnTo>
                  <a:pt x="12" y="310"/>
                </a:lnTo>
                <a:lnTo>
                  <a:pt x="14" y="310"/>
                </a:lnTo>
                <a:lnTo>
                  <a:pt x="22" y="314"/>
                </a:lnTo>
                <a:lnTo>
                  <a:pt x="30" y="318"/>
                </a:lnTo>
                <a:lnTo>
                  <a:pt x="30" y="320"/>
                </a:lnTo>
                <a:lnTo>
                  <a:pt x="40" y="320"/>
                </a:lnTo>
                <a:lnTo>
                  <a:pt x="48" y="324"/>
                </a:lnTo>
                <a:lnTo>
                  <a:pt x="54" y="330"/>
                </a:lnTo>
                <a:lnTo>
                  <a:pt x="58" y="338"/>
                </a:lnTo>
                <a:lnTo>
                  <a:pt x="62" y="342"/>
                </a:lnTo>
                <a:lnTo>
                  <a:pt x="68" y="344"/>
                </a:lnTo>
                <a:lnTo>
                  <a:pt x="74" y="344"/>
                </a:lnTo>
                <a:lnTo>
                  <a:pt x="80" y="346"/>
                </a:lnTo>
                <a:lnTo>
                  <a:pt x="84" y="348"/>
                </a:lnTo>
                <a:lnTo>
                  <a:pt x="88" y="350"/>
                </a:lnTo>
                <a:lnTo>
                  <a:pt x="90" y="350"/>
                </a:lnTo>
                <a:lnTo>
                  <a:pt x="88" y="352"/>
                </a:lnTo>
                <a:lnTo>
                  <a:pt x="98" y="344"/>
                </a:lnTo>
                <a:lnTo>
                  <a:pt x="102" y="342"/>
                </a:lnTo>
                <a:lnTo>
                  <a:pt x="108" y="342"/>
                </a:lnTo>
                <a:lnTo>
                  <a:pt x="116" y="342"/>
                </a:lnTo>
                <a:lnTo>
                  <a:pt x="122" y="346"/>
                </a:lnTo>
                <a:lnTo>
                  <a:pt x="126" y="348"/>
                </a:lnTo>
                <a:lnTo>
                  <a:pt x="132" y="350"/>
                </a:lnTo>
                <a:lnTo>
                  <a:pt x="132" y="356"/>
                </a:lnTo>
                <a:lnTo>
                  <a:pt x="130" y="360"/>
                </a:lnTo>
                <a:lnTo>
                  <a:pt x="124" y="368"/>
                </a:lnTo>
                <a:lnTo>
                  <a:pt x="120" y="376"/>
                </a:lnTo>
                <a:lnTo>
                  <a:pt x="118" y="384"/>
                </a:lnTo>
                <a:lnTo>
                  <a:pt x="120" y="388"/>
                </a:lnTo>
                <a:lnTo>
                  <a:pt x="124" y="394"/>
                </a:lnTo>
                <a:lnTo>
                  <a:pt x="132" y="402"/>
                </a:lnTo>
                <a:lnTo>
                  <a:pt x="130" y="406"/>
                </a:lnTo>
                <a:lnTo>
                  <a:pt x="128" y="406"/>
                </a:lnTo>
                <a:lnTo>
                  <a:pt x="120" y="408"/>
                </a:lnTo>
                <a:lnTo>
                  <a:pt x="122" y="416"/>
                </a:lnTo>
                <a:lnTo>
                  <a:pt x="122" y="420"/>
                </a:lnTo>
                <a:lnTo>
                  <a:pt x="126" y="424"/>
                </a:lnTo>
                <a:lnTo>
                  <a:pt x="128" y="428"/>
                </a:lnTo>
                <a:lnTo>
                  <a:pt x="136" y="432"/>
                </a:lnTo>
                <a:lnTo>
                  <a:pt x="146" y="438"/>
                </a:lnTo>
                <a:lnTo>
                  <a:pt x="156" y="446"/>
                </a:lnTo>
                <a:lnTo>
                  <a:pt x="164" y="454"/>
                </a:lnTo>
                <a:lnTo>
                  <a:pt x="170" y="454"/>
                </a:lnTo>
                <a:lnTo>
                  <a:pt x="174" y="454"/>
                </a:lnTo>
                <a:lnTo>
                  <a:pt x="176" y="452"/>
                </a:lnTo>
                <a:lnTo>
                  <a:pt x="178" y="450"/>
                </a:lnTo>
                <a:lnTo>
                  <a:pt x="182" y="450"/>
                </a:lnTo>
                <a:lnTo>
                  <a:pt x="194" y="458"/>
                </a:lnTo>
                <a:lnTo>
                  <a:pt x="204" y="468"/>
                </a:lnTo>
                <a:lnTo>
                  <a:pt x="214" y="474"/>
                </a:lnTo>
                <a:lnTo>
                  <a:pt x="224" y="478"/>
                </a:lnTo>
                <a:lnTo>
                  <a:pt x="236" y="482"/>
                </a:lnTo>
                <a:lnTo>
                  <a:pt x="240" y="484"/>
                </a:lnTo>
                <a:lnTo>
                  <a:pt x="244" y="488"/>
                </a:lnTo>
                <a:lnTo>
                  <a:pt x="248" y="490"/>
                </a:lnTo>
                <a:lnTo>
                  <a:pt x="254" y="492"/>
                </a:lnTo>
                <a:lnTo>
                  <a:pt x="258" y="494"/>
                </a:lnTo>
                <a:lnTo>
                  <a:pt x="260" y="492"/>
                </a:lnTo>
                <a:lnTo>
                  <a:pt x="262" y="492"/>
                </a:lnTo>
                <a:lnTo>
                  <a:pt x="268" y="498"/>
                </a:lnTo>
                <a:lnTo>
                  <a:pt x="276" y="500"/>
                </a:lnTo>
                <a:lnTo>
                  <a:pt x="294" y="500"/>
                </a:lnTo>
                <a:lnTo>
                  <a:pt x="294" y="502"/>
                </a:lnTo>
                <a:lnTo>
                  <a:pt x="294" y="498"/>
                </a:lnTo>
                <a:lnTo>
                  <a:pt x="298" y="496"/>
                </a:lnTo>
                <a:lnTo>
                  <a:pt x="306" y="494"/>
                </a:lnTo>
                <a:lnTo>
                  <a:pt x="308" y="506"/>
                </a:lnTo>
                <a:lnTo>
                  <a:pt x="312" y="502"/>
                </a:lnTo>
                <a:lnTo>
                  <a:pt x="316" y="496"/>
                </a:lnTo>
                <a:lnTo>
                  <a:pt x="320" y="492"/>
                </a:lnTo>
                <a:lnTo>
                  <a:pt x="324" y="490"/>
                </a:lnTo>
                <a:lnTo>
                  <a:pt x="336" y="492"/>
                </a:lnTo>
                <a:lnTo>
                  <a:pt x="346" y="498"/>
                </a:lnTo>
                <a:lnTo>
                  <a:pt x="356" y="506"/>
                </a:lnTo>
                <a:lnTo>
                  <a:pt x="362" y="512"/>
                </a:lnTo>
                <a:lnTo>
                  <a:pt x="364" y="510"/>
                </a:lnTo>
                <a:lnTo>
                  <a:pt x="362" y="512"/>
                </a:lnTo>
                <a:lnTo>
                  <a:pt x="366" y="504"/>
                </a:lnTo>
                <a:lnTo>
                  <a:pt x="370" y="494"/>
                </a:lnTo>
                <a:lnTo>
                  <a:pt x="374" y="486"/>
                </a:lnTo>
                <a:lnTo>
                  <a:pt x="382" y="478"/>
                </a:lnTo>
                <a:lnTo>
                  <a:pt x="390" y="474"/>
                </a:lnTo>
                <a:lnTo>
                  <a:pt x="400" y="470"/>
                </a:lnTo>
                <a:lnTo>
                  <a:pt x="402" y="472"/>
                </a:lnTo>
                <a:lnTo>
                  <a:pt x="404" y="472"/>
                </a:lnTo>
                <a:lnTo>
                  <a:pt x="408" y="474"/>
                </a:lnTo>
                <a:lnTo>
                  <a:pt x="410" y="472"/>
                </a:lnTo>
                <a:lnTo>
                  <a:pt x="414" y="470"/>
                </a:lnTo>
                <a:lnTo>
                  <a:pt x="416" y="468"/>
                </a:lnTo>
                <a:lnTo>
                  <a:pt x="422" y="468"/>
                </a:lnTo>
                <a:lnTo>
                  <a:pt x="430" y="476"/>
                </a:lnTo>
                <a:lnTo>
                  <a:pt x="430" y="480"/>
                </a:lnTo>
                <a:lnTo>
                  <a:pt x="430" y="482"/>
                </a:lnTo>
                <a:lnTo>
                  <a:pt x="434" y="486"/>
                </a:lnTo>
                <a:lnTo>
                  <a:pt x="440" y="488"/>
                </a:lnTo>
                <a:lnTo>
                  <a:pt x="446" y="488"/>
                </a:lnTo>
                <a:lnTo>
                  <a:pt x="446" y="484"/>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56" name="Freeform 138"/>
          <p:cNvSpPr>
            <a:spLocks/>
          </p:cNvSpPr>
          <p:nvPr/>
        </p:nvSpPr>
        <p:spPr bwMode="auto">
          <a:xfrm>
            <a:off x="5124450" y="2598738"/>
            <a:ext cx="565150" cy="454025"/>
          </a:xfrm>
          <a:custGeom>
            <a:avLst/>
            <a:gdLst>
              <a:gd name="T0" fmla="*/ 171450 w 356"/>
              <a:gd name="T1" fmla="*/ 295275 h 286"/>
              <a:gd name="T2" fmla="*/ 244475 w 356"/>
              <a:gd name="T3" fmla="*/ 361950 h 286"/>
              <a:gd name="T4" fmla="*/ 307975 w 356"/>
              <a:gd name="T5" fmla="*/ 406400 h 286"/>
              <a:gd name="T6" fmla="*/ 352425 w 356"/>
              <a:gd name="T7" fmla="*/ 406400 h 286"/>
              <a:gd name="T8" fmla="*/ 390525 w 356"/>
              <a:gd name="T9" fmla="*/ 390525 h 286"/>
              <a:gd name="T10" fmla="*/ 403225 w 356"/>
              <a:gd name="T11" fmla="*/ 400050 h 286"/>
              <a:gd name="T12" fmla="*/ 409575 w 356"/>
              <a:gd name="T13" fmla="*/ 425450 h 286"/>
              <a:gd name="T14" fmla="*/ 479425 w 356"/>
              <a:gd name="T15" fmla="*/ 450850 h 286"/>
              <a:gd name="T16" fmla="*/ 523875 w 356"/>
              <a:gd name="T17" fmla="*/ 454025 h 286"/>
              <a:gd name="T18" fmla="*/ 533400 w 356"/>
              <a:gd name="T19" fmla="*/ 425450 h 286"/>
              <a:gd name="T20" fmla="*/ 561975 w 356"/>
              <a:gd name="T21" fmla="*/ 406400 h 286"/>
              <a:gd name="T22" fmla="*/ 549275 w 356"/>
              <a:gd name="T23" fmla="*/ 387350 h 286"/>
              <a:gd name="T24" fmla="*/ 536575 w 356"/>
              <a:gd name="T25" fmla="*/ 358775 h 286"/>
              <a:gd name="T26" fmla="*/ 508000 w 356"/>
              <a:gd name="T27" fmla="*/ 336550 h 286"/>
              <a:gd name="T28" fmla="*/ 479425 w 356"/>
              <a:gd name="T29" fmla="*/ 317500 h 286"/>
              <a:gd name="T30" fmla="*/ 492125 w 356"/>
              <a:gd name="T31" fmla="*/ 295275 h 286"/>
              <a:gd name="T32" fmla="*/ 504825 w 356"/>
              <a:gd name="T33" fmla="*/ 269875 h 286"/>
              <a:gd name="T34" fmla="*/ 476250 w 356"/>
              <a:gd name="T35" fmla="*/ 254000 h 286"/>
              <a:gd name="T36" fmla="*/ 460375 w 356"/>
              <a:gd name="T37" fmla="*/ 203200 h 286"/>
              <a:gd name="T38" fmla="*/ 463550 w 356"/>
              <a:gd name="T39" fmla="*/ 161925 h 286"/>
              <a:gd name="T40" fmla="*/ 466725 w 356"/>
              <a:gd name="T41" fmla="*/ 123825 h 286"/>
              <a:gd name="T42" fmla="*/ 450850 w 356"/>
              <a:gd name="T43" fmla="*/ 107950 h 286"/>
              <a:gd name="T44" fmla="*/ 384175 w 356"/>
              <a:gd name="T45" fmla="*/ 69850 h 286"/>
              <a:gd name="T46" fmla="*/ 330200 w 356"/>
              <a:gd name="T47" fmla="*/ 50800 h 286"/>
              <a:gd name="T48" fmla="*/ 276225 w 356"/>
              <a:gd name="T49" fmla="*/ 73025 h 286"/>
              <a:gd name="T50" fmla="*/ 238125 w 356"/>
              <a:gd name="T51" fmla="*/ 92075 h 286"/>
              <a:gd name="T52" fmla="*/ 161925 w 356"/>
              <a:gd name="T53" fmla="*/ 79375 h 286"/>
              <a:gd name="T54" fmla="*/ 133350 w 356"/>
              <a:gd name="T55" fmla="*/ 53975 h 286"/>
              <a:gd name="T56" fmla="*/ 111125 w 356"/>
              <a:gd name="T57" fmla="*/ 31750 h 286"/>
              <a:gd name="T58" fmla="*/ 92075 w 356"/>
              <a:gd name="T59" fmla="*/ 9525 h 286"/>
              <a:gd name="T60" fmla="*/ 57150 w 356"/>
              <a:gd name="T61" fmla="*/ 38100 h 286"/>
              <a:gd name="T62" fmla="*/ 34925 w 356"/>
              <a:gd name="T63" fmla="*/ 34925 h 286"/>
              <a:gd name="T64" fmla="*/ 6350 w 356"/>
              <a:gd name="T65" fmla="*/ 0 h 286"/>
              <a:gd name="T66" fmla="*/ 0 w 356"/>
              <a:gd name="T67" fmla="*/ 22225 h 286"/>
              <a:gd name="T68" fmla="*/ 9525 w 356"/>
              <a:gd name="T69" fmla="*/ 69850 h 286"/>
              <a:gd name="T70" fmla="*/ 31750 w 356"/>
              <a:gd name="T71" fmla="*/ 107950 h 286"/>
              <a:gd name="T72" fmla="*/ 79375 w 356"/>
              <a:gd name="T73" fmla="*/ 133350 h 286"/>
              <a:gd name="T74" fmla="*/ 63500 w 356"/>
              <a:gd name="T75" fmla="*/ 180975 h 286"/>
              <a:gd name="T76" fmla="*/ 79375 w 356"/>
              <a:gd name="T77" fmla="*/ 212725 h 286"/>
              <a:gd name="T78" fmla="*/ 120650 w 356"/>
              <a:gd name="T79" fmla="*/ 244475 h 286"/>
              <a:gd name="T80" fmla="*/ 130175 w 356"/>
              <a:gd name="T81" fmla="*/ 276225 h 286"/>
              <a:gd name="T82" fmla="*/ 152400 w 356"/>
              <a:gd name="T83" fmla="*/ 301625 h 2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356" h="286">
                <a:moveTo>
                  <a:pt x="102" y="198"/>
                </a:moveTo>
                <a:lnTo>
                  <a:pt x="106" y="194"/>
                </a:lnTo>
                <a:lnTo>
                  <a:pt x="108" y="186"/>
                </a:lnTo>
                <a:lnTo>
                  <a:pt x="120" y="194"/>
                </a:lnTo>
                <a:lnTo>
                  <a:pt x="132" y="204"/>
                </a:lnTo>
                <a:lnTo>
                  <a:pt x="154" y="228"/>
                </a:lnTo>
                <a:lnTo>
                  <a:pt x="166" y="240"/>
                </a:lnTo>
                <a:lnTo>
                  <a:pt x="178" y="248"/>
                </a:lnTo>
                <a:lnTo>
                  <a:pt x="194" y="256"/>
                </a:lnTo>
                <a:lnTo>
                  <a:pt x="202" y="256"/>
                </a:lnTo>
                <a:lnTo>
                  <a:pt x="212" y="258"/>
                </a:lnTo>
                <a:lnTo>
                  <a:pt x="222" y="256"/>
                </a:lnTo>
                <a:lnTo>
                  <a:pt x="230" y="252"/>
                </a:lnTo>
                <a:lnTo>
                  <a:pt x="238" y="248"/>
                </a:lnTo>
                <a:lnTo>
                  <a:pt x="246" y="246"/>
                </a:lnTo>
                <a:lnTo>
                  <a:pt x="252" y="246"/>
                </a:lnTo>
                <a:lnTo>
                  <a:pt x="254" y="248"/>
                </a:lnTo>
                <a:lnTo>
                  <a:pt x="254" y="252"/>
                </a:lnTo>
                <a:lnTo>
                  <a:pt x="256" y="258"/>
                </a:lnTo>
                <a:lnTo>
                  <a:pt x="254" y="266"/>
                </a:lnTo>
                <a:lnTo>
                  <a:pt x="258" y="268"/>
                </a:lnTo>
                <a:lnTo>
                  <a:pt x="264" y="272"/>
                </a:lnTo>
                <a:lnTo>
                  <a:pt x="282" y="278"/>
                </a:lnTo>
                <a:lnTo>
                  <a:pt x="302" y="284"/>
                </a:lnTo>
                <a:lnTo>
                  <a:pt x="316" y="286"/>
                </a:lnTo>
                <a:lnTo>
                  <a:pt x="324" y="286"/>
                </a:lnTo>
                <a:lnTo>
                  <a:pt x="330" y="286"/>
                </a:lnTo>
                <a:lnTo>
                  <a:pt x="330" y="278"/>
                </a:lnTo>
                <a:lnTo>
                  <a:pt x="332" y="274"/>
                </a:lnTo>
                <a:lnTo>
                  <a:pt x="336" y="268"/>
                </a:lnTo>
                <a:lnTo>
                  <a:pt x="340" y="264"/>
                </a:lnTo>
                <a:lnTo>
                  <a:pt x="350" y="258"/>
                </a:lnTo>
                <a:lnTo>
                  <a:pt x="354" y="256"/>
                </a:lnTo>
                <a:lnTo>
                  <a:pt x="356" y="252"/>
                </a:lnTo>
                <a:lnTo>
                  <a:pt x="352" y="248"/>
                </a:lnTo>
                <a:lnTo>
                  <a:pt x="346" y="244"/>
                </a:lnTo>
                <a:lnTo>
                  <a:pt x="344" y="236"/>
                </a:lnTo>
                <a:lnTo>
                  <a:pt x="342" y="228"/>
                </a:lnTo>
                <a:lnTo>
                  <a:pt x="338" y="226"/>
                </a:lnTo>
                <a:lnTo>
                  <a:pt x="332" y="226"/>
                </a:lnTo>
                <a:lnTo>
                  <a:pt x="326" y="220"/>
                </a:lnTo>
                <a:lnTo>
                  <a:pt x="320" y="212"/>
                </a:lnTo>
                <a:lnTo>
                  <a:pt x="314" y="206"/>
                </a:lnTo>
                <a:lnTo>
                  <a:pt x="308" y="204"/>
                </a:lnTo>
                <a:lnTo>
                  <a:pt x="302" y="200"/>
                </a:lnTo>
                <a:lnTo>
                  <a:pt x="304" y="196"/>
                </a:lnTo>
                <a:lnTo>
                  <a:pt x="306" y="192"/>
                </a:lnTo>
                <a:lnTo>
                  <a:pt x="310" y="186"/>
                </a:lnTo>
                <a:lnTo>
                  <a:pt x="316" y="178"/>
                </a:lnTo>
                <a:lnTo>
                  <a:pt x="318" y="174"/>
                </a:lnTo>
                <a:lnTo>
                  <a:pt x="318" y="170"/>
                </a:lnTo>
                <a:lnTo>
                  <a:pt x="310" y="168"/>
                </a:lnTo>
                <a:lnTo>
                  <a:pt x="304" y="164"/>
                </a:lnTo>
                <a:lnTo>
                  <a:pt x="300" y="160"/>
                </a:lnTo>
                <a:lnTo>
                  <a:pt x="298" y="154"/>
                </a:lnTo>
                <a:lnTo>
                  <a:pt x="294" y="140"/>
                </a:lnTo>
                <a:lnTo>
                  <a:pt x="290" y="128"/>
                </a:lnTo>
                <a:lnTo>
                  <a:pt x="290" y="120"/>
                </a:lnTo>
                <a:lnTo>
                  <a:pt x="290" y="112"/>
                </a:lnTo>
                <a:lnTo>
                  <a:pt x="292" y="102"/>
                </a:lnTo>
                <a:lnTo>
                  <a:pt x="294" y="92"/>
                </a:lnTo>
                <a:lnTo>
                  <a:pt x="294" y="82"/>
                </a:lnTo>
                <a:lnTo>
                  <a:pt x="294" y="78"/>
                </a:lnTo>
                <a:lnTo>
                  <a:pt x="292" y="74"/>
                </a:lnTo>
                <a:lnTo>
                  <a:pt x="288" y="70"/>
                </a:lnTo>
                <a:lnTo>
                  <a:pt x="284" y="68"/>
                </a:lnTo>
                <a:lnTo>
                  <a:pt x="276" y="66"/>
                </a:lnTo>
                <a:lnTo>
                  <a:pt x="268" y="62"/>
                </a:lnTo>
                <a:lnTo>
                  <a:pt x="242" y="44"/>
                </a:lnTo>
                <a:lnTo>
                  <a:pt x="226" y="36"/>
                </a:lnTo>
                <a:lnTo>
                  <a:pt x="216" y="32"/>
                </a:lnTo>
                <a:lnTo>
                  <a:pt x="208" y="32"/>
                </a:lnTo>
                <a:lnTo>
                  <a:pt x="198" y="34"/>
                </a:lnTo>
                <a:lnTo>
                  <a:pt x="188" y="36"/>
                </a:lnTo>
                <a:lnTo>
                  <a:pt x="174" y="46"/>
                </a:lnTo>
                <a:lnTo>
                  <a:pt x="168" y="50"/>
                </a:lnTo>
                <a:lnTo>
                  <a:pt x="160" y="54"/>
                </a:lnTo>
                <a:lnTo>
                  <a:pt x="150" y="58"/>
                </a:lnTo>
                <a:lnTo>
                  <a:pt x="136" y="58"/>
                </a:lnTo>
                <a:lnTo>
                  <a:pt x="120" y="56"/>
                </a:lnTo>
                <a:lnTo>
                  <a:pt x="102" y="50"/>
                </a:lnTo>
                <a:lnTo>
                  <a:pt x="94" y="44"/>
                </a:lnTo>
                <a:lnTo>
                  <a:pt x="88" y="38"/>
                </a:lnTo>
                <a:lnTo>
                  <a:pt x="84" y="34"/>
                </a:lnTo>
                <a:lnTo>
                  <a:pt x="82" y="28"/>
                </a:lnTo>
                <a:lnTo>
                  <a:pt x="74" y="24"/>
                </a:lnTo>
                <a:lnTo>
                  <a:pt x="70" y="20"/>
                </a:lnTo>
                <a:lnTo>
                  <a:pt x="68" y="14"/>
                </a:lnTo>
                <a:lnTo>
                  <a:pt x="66" y="6"/>
                </a:lnTo>
                <a:lnTo>
                  <a:pt x="58" y="6"/>
                </a:lnTo>
                <a:lnTo>
                  <a:pt x="46" y="16"/>
                </a:lnTo>
                <a:lnTo>
                  <a:pt x="40" y="22"/>
                </a:lnTo>
                <a:lnTo>
                  <a:pt x="36" y="24"/>
                </a:lnTo>
                <a:lnTo>
                  <a:pt x="30" y="24"/>
                </a:lnTo>
                <a:lnTo>
                  <a:pt x="26" y="24"/>
                </a:lnTo>
                <a:lnTo>
                  <a:pt x="22" y="22"/>
                </a:lnTo>
                <a:lnTo>
                  <a:pt x="16" y="14"/>
                </a:lnTo>
                <a:lnTo>
                  <a:pt x="10" y="6"/>
                </a:lnTo>
                <a:lnTo>
                  <a:pt x="4" y="0"/>
                </a:lnTo>
                <a:lnTo>
                  <a:pt x="4" y="6"/>
                </a:lnTo>
                <a:lnTo>
                  <a:pt x="2" y="14"/>
                </a:lnTo>
                <a:lnTo>
                  <a:pt x="0" y="14"/>
                </a:lnTo>
                <a:lnTo>
                  <a:pt x="2" y="24"/>
                </a:lnTo>
                <a:lnTo>
                  <a:pt x="4" y="34"/>
                </a:lnTo>
                <a:lnTo>
                  <a:pt x="6" y="44"/>
                </a:lnTo>
                <a:lnTo>
                  <a:pt x="10" y="56"/>
                </a:lnTo>
                <a:lnTo>
                  <a:pt x="16" y="56"/>
                </a:lnTo>
                <a:lnTo>
                  <a:pt x="20" y="68"/>
                </a:lnTo>
                <a:lnTo>
                  <a:pt x="28" y="76"/>
                </a:lnTo>
                <a:lnTo>
                  <a:pt x="38" y="80"/>
                </a:lnTo>
                <a:lnTo>
                  <a:pt x="50" y="84"/>
                </a:lnTo>
                <a:lnTo>
                  <a:pt x="44" y="98"/>
                </a:lnTo>
                <a:lnTo>
                  <a:pt x="42" y="106"/>
                </a:lnTo>
                <a:lnTo>
                  <a:pt x="40" y="114"/>
                </a:lnTo>
                <a:lnTo>
                  <a:pt x="42" y="122"/>
                </a:lnTo>
                <a:lnTo>
                  <a:pt x="44" y="128"/>
                </a:lnTo>
                <a:lnTo>
                  <a:pt x="50" y="134"/>
                </a:lnTo>
                <a:lnTo>
                  <a:pt x="54" y="138"/>
                </a:lnTo>
                <a:lnTo>
                  <a:pt x="66" y="146"/>
                </a:lnTo>
                <a:lnTo>
                  <a:pt x="76" y="154"/>
                </a:lnTo>
                <a:lnTo>
                  <a:pt x="80" y="158"/>
                </a:lnTo>
                <a:lnTo>
                  <a:pt x="80" y="164"/>
                </a:lnTo>
                <a:lnTo>
                  <a:pt x="82" y="174"/>
                </a:lnTo>
                <a:lnTo>
                  <a:pt x="86" y="180"/>
                </a:lnTo>
                <a:lnTo>
                  <a:pt x="92" y="186"/>
                </a:lnTo>
                <a:lnTo>
                  <a:pt x="96" y="190"/>
                </a:lnTo>
                <a:lnTo>
                  <a:pt x="100" y="196"/>
                </a:lnTo>
                <a:lnTo>
                  <a:pt x="102" y="19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57" name="Freeform 140"/>
          <p:cNvSpPr>
            <a:spLocks/>
          </p:cNvSpPr>
          <p:nvPr/>
        </p:nvSpPr>
        <p:spPr bwMode="auto">
          <a:xfrm>
            <a:off x="5162550" y="3262313"/>
            <a:ext cx="279400" cy="180975"/>
          </a:xfrm>
          <a:custGeom>
            <a:avLst/>
            <a:gdLst>
              <a:gd name="T0" fmla="*/ 279400 w 176"/>
              <a:gd name="T1" fmla="*/ 53975 h 114"/>
              <a:gd name="T2" fmla="*/ 244475 w 176"/>
              <a:gd name="T3" fmla="*/ 12700 h 114"/>
              <a:gd name="T4" fmla="*/ 244475 w 176"/>
              <a:gd name="T5" fmla="*/ 0 h 114"/>
              <a:gd name="T6" fmla="*/ 161925 w 176"/>
              <a:gd name="T7" fmla="*/ 19050 h 114"/>
              <a:gd name="T8" fmla="*/ 88900 w 176"/>
              <a:gd name="T9" fmla="*/ 95250 h 114"/>
              <a:gd name="T10" fmla="*/ 85725 w 176"/>
              <a:gd name="T11" fmla="*/ 57150 h 114"/>
              <a:gd name="T12" fmla="*/ 50800 w 176"/>
              <a:gd name="T13" fmla="*/ 47625 h 114"/>
              <a:gd name="T14" fmla="*/ 44450 w 176"/>
              <a:gd name="T15" fmla="*/ 44450 h 114"/>
              <a:gd name="T16" fmla="*/ 41275 w 176"/>
              <a:gd name="T17" fmla="*/ 47625 h 114"/>
              <a:gd name="T18" fmla="*/ 31750 w 176"/>
              <a:gd name="T19" fmla="*/ 44450 h 114"/>
              <a:gd name="T20" fmla="*/ 25400 w 176"/>
              <a:gd name="T21" fmla="*/ 38100 h 114"/>
              <a:gd name="T22" fmla="*/ 19050 w 176"/>
              <a:gd name="T23" fmla="*/ 41275 h 114"/>
              <a:gd name="T24" fmla="*/ 15875 w 176"/>
              <a:gd name="T25" fmla="*/ 47625 h 114"/>
              <a:gd name="T26" fmla="*/ 12700 w 176"/>
              <a:gd name="T27" fmla="*/ 57150 h 114"/>
              <a:gd name="T28" fmla="*/ 9525 w 176"/>
              <a:gd name="T29" fmla="*/ 63500 h 114"/>
              <a:gd name="T30" fmla="*/ 6350 w 176"/>
              <a:gd name="T31" fmla="*/ 76200 h 114"/>
              <a:gd name="T32" fmla="*/ 0 w 176"/>
              <a:gd name="T33" fmla="*/ 92075 h 114"/>
              <a:gd name="T34" fmla="*/ 15875 w 176"/>
              <a:gd name="T35" fmla="*/ 133350 h 114"/>
              <a:gd name="T36" fmla="*/ 22225 w 176"/>
              <a:gd name="T37" fmla="*/ 155575 h 114"/>
              <a:gd name="T38" fmla="*/ 25400 w 176"/>
              <a:gd name="T39" fmla="*/ 180975 h 114"/>
              <a:gd name="T40" fmla="*/ 34925 w 176"/>
              <a:gd name="T41" fmla="*/ 180975 h 114"/>
              <a:gd name="T42" fmla="*/ 50800 w 176"/>
              <a:gd name="T43" fmla="*/ 180975 h 114"/>
              <a:gd name="T44" fmla="*/ 66675 w 176"/>
              <a:gd name="T45" fmla="*/ 171450 h 114"/>
              <a:gd name="T46" fmla="*/ 76200 w 176"/>
              <a:gd name="T47" fmla="*/ 165100 h 114"/>
              <a:gd name="T48" fmla="*/ 88900 w 176"/>
              <a:gd name="T49" fmla="*/ 158750 h 114"/>
              <a:gd name="T50" fmla="*/ 111125 w 176"/>
              <a:gd name="T51" fmla="*/ 152400 h 114"/>
              <a:gd name="T52" fmla="*/ 130175 w 176"/>
              <a:gd name="T53" fmla="*/ 149225 h 114"/>
              <a:gd name="T54" fmla="*/ 146050 w 176"/>
              <a:gd name="T55" fmla="*/ 142875 h 114"/>
              <a:gd name="T56" fmla="*/ 161925 w 176"/>
              <a:gd name="T57" fmla="*/ 139700 h 114"/>
              <a:gd name="T58" fmla="*/ 171450 w 176"/>
              <a:gd name="T59" fmla="*/ 133350 h 114"/>
              <a:gd name="T60" fmla="*/ 177800 w 176"/>
              <a:gd name="T61" fmla="*/ 127000 h 114"/>
              <a:gd name="T62" fmla="*/ 180975 w 176"/>
              <a:gd name="T63" fmla="*/ 117475 h 114"/>
              <a:gd name="T64" fmla="*/ 190500 w 176"/>
              <a:gd name="T65" fmla="*/ 114300 h 114"/>
              <a:gd name="T66" fmla="*/ 222250 w 176"/>
              <a:gd name="T67" fmla="*/ 107950 h 114"/>
              <a:gd name="T68" fmla="*/ 238125 w 176"/>
              <a:gd name="T69" fmla="*/ 101600 h 114"/>
              <a:gd name="T70" fmla="*/ 254000 w 176"/>
              <a:gd name="T71" fmla="*/ 92075 h 114"/>
              <a:gd name="T72" fmla="*/ 260350 w 176"/>
              <a:gd name="T73" fmla="*/ 82550 h 114"/>
              <a:gd name="T74" fmla="*/ 263525 w 176"/>
              <a:gd name="T75" fmla="*/ 73025 h 114"/>
              <a:gd name="T76" fmla="*/ 269875 w 176"/>
              <a:gd name="T77" fmla="*/ 60325 h 114"/>
              <a:gd name="T78" fmla="*/ 273050 w 176"/>
              <a:gd name="T79" fmla="*/ 57150 h 114"/>
              <a:gd name="T80" fmla="*/ 279400 w 176"/>
              <a:gd name="T81" fmla="*/ 53975 h 11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76" h="114">
                <a:moveTo>
                  <a:pt x="176" y="34"/>
                </a:moveTo>
                <a:lnTo>
                  <a:pt x="154" y="8"/>
                </a:lnTo>
                <a:lnTo>
                  <a:pt x="154" y="0"/>
                </a:lnTo>
                <a:lnTo>
                  <a:pt x="102" y="12"/>
                </a:lnTo>
                <a:lnTo>
                  <a:pt x="56" y="60"/>
                </a:lnTo>
                <a:lnTo>
                  <a:pt x="54" y="36"/>
                </a:lnTo>
                <a:lnTo>
                  <a:pt x="32" y="30"/>
                </a:lnTo>
                <a:lnTo>
                  <a:pt x="28" y="28"/>
                </a:lnTo>
                <a:lnTo>
                  <a:pt x="26" y="30"/>
                </a:lnTo>
                <a:lnTo>
                  <a:pt x="20" y="28"/>
                </a:lnTo>
                <a:lnTo>
                  <a:pt x="16" y="24"/>
                </a:lnTo>
                <a:lnTo>
                  <a:pt x="12" y="26"/>
                </a:lnTo>
                <a:lnTo>
                  <a:pt x="10" y="30"/>
                </a:lnTo>
                <a:lnTo>
                  <a:pt x="8" y="36"/>
                </a:lnTo>
                <a:lnTo>
                  <a:pt x="6" y="40"/>
                </a:lnTo>
                <a:lnTo>
                  <a:pt x="4" y="48"/>
                </a:lnTo>
                <a:lnTo>
                  <a:pt x="0" y="58"/>
                </a:lnTo>
                <a:lnTo>
                  <a:pt x="10" y="84"/>
                </a:lnTo>
                <a:lnTo>
                  <a:pt x="14" y="98"/>
                </a:lnTo>
                <a:lnTo>
                  <a:pt x="16" y="114"/>
                </a:lnTo>
                <a:lnTo>
                  <a:pt x="22" y="114"/>
                </a:lnTo>
                <a:lnTo>
                  <a:pt x="32" y="114"/>
                </a:lnTo>
                <a:lnTo>
                  <a:pt x="42" y="108"/>
                </a:lnTo>
                <a:lnTo>
                  <a:pt x="48" y="104"/>
                </a:lnTo>
                <a:lnTo>
                  <a:pt x="56" y="100"/>
                </a:lnTo>
                <a:lnTo>
                  <a:pt x="70" y="96"/>
                </a:lnTo>
                <a:lnTo>
                  <a:pt x="82" y="94"/>
                </a:lnTo>
                <a:lnTo>
                  <a:pt x="92" y="90"/>
                </a:lnTo>
                <a:lnTo>
                  <a:pt x="102" y="88"/>
                </a:lnTo>
                <a:lnTo>
                  <a:pt x="108" y="84"/>
                </a:lnTo>
                <a:lnTo>
                  <a:pt x="112" y="80"/>
                </a:lnTo>
                <a:lnTo>
                  <a:pt x="114" y="74"/>
                </a:lnTo>
                <a:lnTo>
                  <a:pt x="120" y="72"/>
                </a:lnTo>
                <a:lnTo>
                  <a:pt x="140" y="68"/>
                </a:lnTo>
                <a:lnTo>
                  <a:pt x="150" y="64"/>
                </a:lnTo>
                <a:lnTo>
                  <a:pt x="160" y="58"/>
                </a:lnTo>
                <a:lnTo>
                  <a:pt x="164" y="52"/>
                </a:lnTo>
                <a:lnTo>
                  <a:pt x="166" y="46"/>
                </a:lnTo>
                <a:lnTo>
                  <a:pt x="170" y="38"/>
                </a:lnTo>
                <a:lnTo>
                  <a:pt x="172" y="36"/>
                </a:lnTo>
                <a:lnTo>
                  <a:pt x="176" y="34"/>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58" name="Freeform 141"/>
          <p:cNvSpPr>
            <a:spLocks/>
          </p:cNvSpPr>
          <p:nvPr/>
        </p:nvSpPr>
        <p:spPr bwMode="auto">
          <a:xfrm>
            <a:off x="4497388" y="2351088"/>
            <a:ext cx="239712" cy="136525"/>
          </a:xfrm>
          <a:custGeom>
            <a:avLst/>
            <a:gdLst>
              <a:gd name="T0" fmla="*/ 2147483647 w 151"/>
              <a:gd name="T1" fmla="*/ 2147483647 h 86"/>
              <a:gd name="T2" fmla="*/ 2147483647 w 151"/>
              <a:gd name="T3" fmla="*/ 2147483647 h 86"/>
              <a:gd name="T4" fmla="*/ 2147483647 w 151"/>
              <a:gd name="T5" fmla="*/ 2147483647 h 86"/>
              <a:gd name="T6" fmla="*/ 2147483647 w 151"/>
              <a:gd name="T7" fmla="*/ 2147483647 h 86"/>
              <a:gd name="T8" fmla="*/ 2147483647 w 151"/>
              <a:gd name="T9" fmla="*/ 2147483647 h 86"/>
              <a:gd name="T10" fmla="*/ 2147483647 w 151"/>
              <a:gd name="T11" fmla="*/ 2147483647 h 86"/>
              <a:gd name="T12" fmla="*/ 2147483647 w 151"/>
              <a:gd name="T13" fmla="*/ 2147483647 h 86"/>
              <a:gd name="T14" fmla="*/ 2147483647 w 151"/>
              <a:gd name="T15" fmla="*/ 2147483647 h 86"/>
              <a:gd name="T16" fmla="*/ 2147483647 w 151"/>
              <a:gd name="T17" fmla="*/ 2147483647 h 86"/>
              <a:gd name="T18" fmla="*/ 2147483647 w 151"/>
              <a:gd name="T19" fmla="*/ 2147483647 h 86"/>
              <a:gd name="T20" fmla="*/ 2147483647 w 151"/>
              <a:gd name="T21" fmla="*/ 2147483647 h 86"/>
              <a:gd name="T22" fmla="*/ 0 w 151"/>
              <a:gd name="T23" fmla="*/ 2147483647 h 86"/>
              <a:gd name="T24" fmla="*/ 2147483647 w 151"/>
              <a:gd name="T25" fmla="*/ 2147483647 h 86"/>
              <a:gd name="T26" fmla="*/ 2147483647 w 151"/>
              <a:gd name="T27" fmla="*/ 2147483647 h 86"/>
              <a:gd name="T28" fmla="*/ 2147483647 w 151"/>
              <a:gd name="T29" fmla="*/ 2147483647 h 86"/>
              <a:gd name="T30" fmla="*/ 2147483647 w 151"/>
              <a:gd name="T31" fmla="*/ 2147483647 h 86"/>
              <a:gd name="T32" fmla="*/ 2147483647 w 151"/>
              <a:gd name="T33" fmla="*/ 2147483647 h 86"/>
              <a:gd name="T34" fmla="*/ 2147483647 w 151"/>
              <a:gd name="T35" fmla="*/ 2147483647 h 86"/>
              <a:gd name="T36" fmla="*/ 2147483647 w 151"/>
              <a:gd name="T37" fmla="*/ 2147483647 h 86"/>
              <a:gd name="T38" fmla="*/ 2147483647 w 151"/>
              <a:gd name="T39" fmla="*/ 2147483647 h 86"/>
              <a:gd name="T40" fmla="*/ 2147483647 w 151"/>
              <a:gd name="T41" fmla="*/ 2147483647 h 86"/>
              <a:gd name="T42" fmla="*/ 2147483647 w 151"/>
              <a:gd name="T43" fmla="*/ 2147483647 h 86"/>
              <a:gd name="T44" fmla="*/ 2147483647 w 151"/>
              <a:gd name="T45" fmla="*/ 2147483647 h 86"/>
              <a:gd name="T46" fmla="*/ 2147483647 w 151"/>
              <a:gd name="T47" fmla="*/ 2147483647 h 86"/>
              <a:gd name="T48" fmla="*/ 2147483647 w 151"/>
              <a:gd name="T49" fmla="*/ 2147483647 h 86"/>
              <a:gd name="T50" fmla="*/ 2147483647 w 151"/>
              <a:gd name="T51" fmla="*/ 2147483647 h 86"/>
              <a:gd name="T52" fmla="*/ 2147483647 w 151"/>
              <a:gd name="T53" fmla="*/ 2147483647 h 86"/>
              <a:gd name="T54" fmla="*/ 2147483647 w 151"/>
              <a:gd name="T55" fmla="*/ 2147483647 h 86"/>
              <a:gd name="T56" fmla="*/ 2147483647 w 151"/>
              <a:gd name="T57" fmla="*/ 0 h 86"/>
              <a:gd name="T58" fmla="*/ 2147483647 w 151"/>
              <a:gd name="T59" fmla="*/ 2147483647 h 86"/>
              <a:gd name="T60" fmla="*/ 2147483647 w 151"/>
              <a:gd name="T61" fmla="*/ 2147483647 h 86"/>
              <a:gd name="T62" fmla="*/ 2147483647 w 151"/>
              <a:gd name="T63" fmla="*/ 2147483647 h 86"/>
              <a:gd name="T64" fmla="*/ 2147483647 w 151"/>
              <a:gd name="T65" fmla="*/ 2147483647 h 86"/>
              <a:gd name="T66" fmla="*/ 2147483647 w 151"/>
              <a:gd name="T67" fmla="*/ 2147483647 h 86"/>
              <a:gd name="T68" fmla="*/ 2147483647 w 151"/>
              <a:gd name="T69" fmla="*/ 2147483647 h 86"/>
              <a:gd name="T70" fmla="*/ 2147483647 w 151"/>
              <a:gd name="T71" fmla="*/ 2147483647 h 86"/>
              <a:gd name="T72" fmla="*/ 2147483647 w 151"/>
              <a:gd name="T73" fmla="*/ 2147483647 h 86"/>
              <a:gd name="T74" fmla="*/ 2147483647 w 151"/>
              <a:gd name="T75" fmla="*/ 2147483647 h 86"/>
              <a:gd name="T76" fmla="*/ 2147483647 w 151"/>
              <a:gd name="T77" fmla="*/ 2147483647 h 86"/>
              <a:gd name="T78" fmla="*/ 2147483647 w 151"/>
              <a:gd name="T79" fmla="*/ 2147483647 h 86"/>
              <a:gd name="T80" fmla="*/ 2147483647 w 151"/>
              <a:gd name="T81" fmla="*/ 2147483647 h 86"/>
              <a:gd name="T82" fmla="*/ 2147483647 w 151"/>
              <a:gd name="T83" fmla="*/ 2147483647 h 86"/>
              <a:gd name="T84" fmla="*/ 2147483647 w 151"/>
              <a:gd name="T85" fmla="*/ 2147483647 h 86"/>
              <a:gd name="T86" fmla="*/ 2147483647 w 151"/>
              <a:gd name="T87" fmla="*/ 2147483647 h 86"/>
              <a:gd name="T88" fmla="*/ 2147483647 w 151"/>
              <a:gd name="T89" fmla="*/ 2147483647 h 86"/>
              <a:gd name="T90" fmla="*/ 2147483647 w 151"/>
              <a:gd name="T91" fmla="*/ 2147483647 h 86"/>
              <a:gd name="T92" fmla="*/ 2147483647 w 151"/>
              <a:gd name="T93" fmla="*/ 2147483647 h 86"/>
              <a:gd name="T94" fmla="*/ 2147483647 w 151"/>
              <a:gd name="T95" fmla="*/ 2147483647 h 86"/>
              <a:gd name="T96" fmla="*/ 2147483647 w 151"/>
              <a:gd name="T97" fmla="*/ 2147483647 h 86"/>
              <a:gd name="T98" fmla="*/ 2147483647 w 151"/>
              <a:gd name="T99" fmla="*/ 2147483647 h 86"/>
              <a:gd name="T100" fmla="*/ 2147483647 w 151"/>
              <a:gd name="T101" fmla="*/ 2147483647 h 86"/>
              <a:gd name="T102" fmla="*/ 2147483647 w 151"/>
              <a:gd name="T103" fmla="*/ 2147483647 h 86"/>
              <a:gd name="T104" fmla="*/ 2147483647 w 151"/>
              <a:gd name="T105" fmla="*/ 2147483647 h 86"/>
              <a:gd name="T106" fmla="*/ 2147483647 w 151"/>
              <a:gd name="T107" fmla="*/ 2147483647 h 86"/>
              <a:gd name="T108" fmla="*/ 2147483647 w 151"/>
              <a:gd name="T109" fmla="*/ 2147483647 h 86"/>
              <a:gd name="T110" fmla="*/ 2147483647 w 151"/>
              <a:gd name="T111" fmla="*/ 2147483647 h 86"/>
              <a:gd name="T112" fmla="*/ 2147483647 w 151"/>
              <a:gd name="T113" fmla="*/ 2147483647 h 86"/>
              <a:gd name="T114" fmla="*/ 2147483647 w 151"/>
              <a:gd name="T115" fmla="*/ 2147483647 h 86"/>
              <a:gd name="T116" fmla="*/ 2147483647 w 151"/>
              <a:gd name="T117" fmla="*/ 2147483647 h 86"/>
              <a:gd name="T118" fmla="*/ 2147483647 w 151"/>
              <a:gd name="T119" fmla="*/ 2147483647 h 86"/>
              <a:gd name="T120" fmla="*/ 2147483647 w 151"/>
              <a:gd name="T121" fmla="*/ 2147483647 h 86"/>
              <a:gd name="T122" fmla="*/ 2147483647 w 151"/>
              <a:gd name="T123" fmla="*/ 2147483647 h 8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1" h="86">
                <a:moveTo>
                  <a:pt x="42" y="78"/>
                </a:moveTo>
                <a:lnTo>
                  <a:pt x="36" y="74"/>
                </a:lnTo>
                <a:lnTo>
                  <a:pt x="28" y="70"/>
                </a:lnTo>
                <a:lnTo>
                  <a:pt x="22" y="66"/>
                </a:lnTo>
                <a:lnTo>
                  <a:pt x="20" y="62"/>
                </a:lnTo>
                <a:lnTo>
                  <a:pt x="18" y="58"/>
                </a:lnTo>
                <a:lnTo>
                  <a:pt x="14" y="56"/>
                </a:lnTo>
                <a:lnTo>
                  <a:pt x="12" y="56"/>
                </a:lnTo>
                <a:lnTo>
                  <a:pt x="12" y="52"/>
                </a:lnTo>
                <a:lnTo>
                  <a:pt x="8" y="50"/>
                </a:lnTo>
                <a:lnTo>
                  <a:pt x="6" y="44"/>
                </a:lnTo>
                <a:lnTo>
                  <a:pt x="0" y="42"/>
                </a:lnTo>
                <a:lnTo>
                  <a:pt x="2" y="40"/>
                </a:lnTo>
                <a:lnTo>
                  <a:pt x="8" y="40"/>
                </a:lnTo>
                <a:lnTo>
                  <a:pt x="14" y="38"/>
                </a:lnTo>
                <a:lnTo>
                  <a:pt x="18" y="34"/>
                </a:lnTo>
                <a:lnTo>
                  <a:pt x="20" y="32"/>
                </a:lnTo>
                <a:lnTo>
                  <a:pt x="22" y="26"/>
                </a:lnTo>
                <a:lnTo>
                  <a:pt x="24" y="18"/>
                </a:lnTo>
                <a:lnTo>
                  <a:pt x="28" y="14"/>
                </a:lnTo>
                <a:lnTo>
                  <a:pt x="32" y="10"/>
                </a:lnTo>
                <a:lnTo>
                  <a:pt x="36" y="8"/>
                </a:lnTo>
                <a:lnTo>
                  <a:pt x="38" y="2"/>
                </a:lnTo>
                <a:lnTo>
                  <a:pt x="57" y="8"/>
                </a:lnTo>
                <a:lnTo>
                  <a:pt x="73" y="10"/>
                </a:lnTo>
                <a:lnTo>
                  <a:pt x="79" y="8"/>
                </a:lnTo>
                <a:lnTo>
                  <a:pt x="85" y="6"/>
                </a:lnTo>
                <a:lnTo>
                  <a:pt x="91" y="2"/>
                </a:lnTo>
                <a:lnTo>
                  <a:pt x="97" y="0"/>
                </a:lnTo>
                <a:lnTo>
                  <a:pt x="105" y="2"/>
                </a:lnTo>
                <a:lnTo>
                  <a:pt x="111" y="8"/>
                </a:lnTo>
                <a:lnTo>
                  <a:pt x="115" y="14"/>
                </a:lnTo>
                <a:lnTo>
                  <a:pt x="119" y="22"/>
                </a:lnTo>
                <a:lnTo>
                  <a:pt x="123" y="40"/>
                </a:lnTo>
                <a:lnTo>
                  <a:pt x="125" y="48"/>
                </a:lnTo>
                <a:lnTo>
                  <a:pt x="127" y="54"/>
                </a:lnTo>
                <a:lnTo>
                  <a:pt x="135" y="50"/>
                </a:lnTo>
                <a:lnTo>
                  <a:pt x="145" y="48"/>
                </a:lnTo>
                <a:lnTo>
                  <a:pt x="149" y="50"/>
                </a:lnTo>
                <a:lnTo>
                  <a:pt x="151" y="54"/>
                </a:lnTo>
                <a:lnTo>
                  <a:pt x="151" y="58"/>
                </a:lnTo>
                <a:lnTo>
                  <a:pt x="149" y="60"/>
                </a:lnTo>
                <a:lnTo>
                  <a:pt x="147" y="60"/>
                </a:lnTo>
                <a:lnTo>
                  <a:pt x="141" y="60"/>
                </a:lnTo>
                <a:lnTo>
                  <a:pt x="137" y="74"/>
                </a:lnTo>
                <a:lnTo>
                  <a:pt x="133" y="86"/>
                </a:lnTo>
                <a:lnTo>
                  <a:pt x="123" y="80"/>
                </a:lnTo>
                <a:lnTo>
                  <a:pt x="117" y="78"/>
                </a:lnTo>
                <a:lnTo>
                  <a:pt x="113" y="78"/>
                </a:lnTo>
                <a:lnTo>
                  <a:pt x="105" y="80"/>
                </a:lnTo>
                <a:lnTo>
                  <a:pt x="101" y="82"/>
                </a:lnTo>
                <a:lnTo>
                  <a:pt x="97" y="86"/>
                </a:lnTo>
                <a:lnTo>
                  <a:pt x="91" y="86"/>
                </a:lnTo>
                <a:lnTo>
                  <a:pt x="67" y="86"/>
                </a:lnTo>
                <a:lnTo>
                  <a:pt x="63" y="84"/>
                </a:lnTo>
                <a:lnTo>
                  <a:pt x="57" y="84"/>
                </a:lnTo>
                <a:lnTo>
                  <a:pt x="53" y="84"/>
                </a:lnTo>
                <a:lnTo>
                  <a:pt x="47" y="82"/>
                </a:lnTo>
                <a:lnTo>
                  <a:pt x="44" y="80"/>
                </a:lnTo>
                <a:lnTo>
                  <a:pt x="42" y="78"/>
                </a:lnTo>
                <a:lnTo>
                  <a:pt x="40" y="78"/>
                </a:lnTo>
                <a:lnTo>
                  <a:pt x="42" y="78"/>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59" name="Freeform 142"/>
          <p:cNvSpPr>
            <a:spLocks/>
          </p:cNvSpPr>
          <p:nvPr/>
        </p:nvSpPr>
        <p:spPr bwMode="auto">
          <a:xfrm>
            <a:off x="3681413" y="3078163"/>
            <a:ext cx="438150" cy="460375"/>
          </a:xfrm>
          <a:custGeom>
            <a:avLst/>
            <a:gdLst>
              <a:gd name="T0" fmla="*/ 12700 w 276"/>
              <a:gd name="T1" fmla="*/ 301625 h 290"/>
              <a:gd name="T2" fmla="*/ 25400 w 276"/>
              <a:gd name="T3" fmla="*/ 292100 h 290"/>
              <a:gd name="T4" fmla="*/ 31750 w 276"/>
              <a:gd name="T5" fmla="*/ 298450 h 290"/>
              <a:gd name="T6" fmla="*/ 41275 w 276"/>
              <a:gd name="T7" fmla="*/ 295275 h 290"/>
              <a:gd name="T8" fmla="*/ 47625 w 276"/>
              <a:gd name="T9" fmla="*/ 292100 h 290"/>
              <a:gd name="T10" fmla="*/ 53975 w 276"/>
              <a:gd name="T11" fmla="*/ 298450 h 290"/>
              <a:gd name="T12" fmla="*/ 60325 w 276"/>
              <a:gd name="T13" fmla="*/ 301625 h 290"/>
              <a:gd name="T14" fmla="*/ 73025 w 276"/>
              <a:gd name="T15" fmla="*/ 295275 h 290"/>
              <a:gd name="T16" fmla="*/ 180975 w 276"/>
              <a:gd name="T17" fmla="*/ 282575 h 290"/>
              <a:gd name="T18" fmla="*/ 177800 w 276"/>
              <a:gd name="T19" fmla="*/ 269875 h 290"/>
              <a:gd name="T20" fmla="*/ 152400 w 276"/>
              <a:gd name="T21" fmla="*/ 0 h 290"/>
              <a:gd name="T22" fmla="*/ 355600 w 276"/>
              <a:gd name="T23" fmla="*/ 114300 h 290"/>
              <a:gd name="T24" fmla="*/ 361950 w 276"/>
              <a:gd name="T25" fmla="*/ 130175 h 290"/>
              <a:gd name="T26" fmla="*/ 393700 w 276"/>
              <a:gd name="T27" fmla="*/ 149225 h 290"/>
              <a:gd name="T28" fmla="*/ 412750 w 276"/>
              <a:gd name="T29" fmla="*/ 180975 h 290"/>
              <a:gd name="T30" fmla="*/ 438150 w 276"/>
              <a:gd name="T31" fmla="*/ 260350 h 290"/>
              <a:gd name="T32" fmla="*/ 422275 w 276"/>
              <a:gd name="T33" fmla="*/ 288925 h 290"/>
              <a:gd name="T34" fmla="*/ 393700 w 276"/>
              <a:gd name="T35" fmla="*/ 298450 h 290"/>
              <a:gd name="T36" fmla="*/ 352425 w 276"/>
              <a:gd name="T37" fmla="*/ 301625 h 290"/>
              <a:gd name="T38" fmla="*/ 257175 w 276"/>
              <a:gd name="T39" fmla="*/ 333375 h 290"/>
              <a:gd name="T40" fmla="*/ 247650 w 276"/>
              <a:gd name="T41" fmla="*/ 339725 h 290"/>
              <a:gd name="T42" fmla="*/ 234950 w 276"/>
              <a:gd name="T43" fmla="*/ 358775 h 290"/>
              <a:gd name="T44" fmla="*/ 225425 w 276"/>
              <a:gd name="T45" fmla="*/ 361950 h 290"/>
              <a:gd name="T46" fmla="*/ 212725 w 276"/>
              <a:gd name="T47" fmla="*/ 377825 h 290"/>
              <a:gd name="T48" fmla="*/ 209550 w 276"/>
              <a:gd name="T49" fmla="*/ 393700 h 290"/>
              <a:gd name="T50" fmla="*/ 187325 w 276"/>
              <a:gd name="T51" fmla="*/ 409575 h 290"/>
              <a:gd name="T52" fmla="*/ 184150 w 276"/>
              <a:gd name="T53" fmla="*/ 422275 h 290"/>
              <a:gd name="T54" fmla="*/ 177800 w 276"/>
              <a:gd name="T55" fmla="*/ 447675 h 290"/>
              <a:gd name="T56" fmla="*/ 161925 w 276"/>
              <a:gd name="T57" fmla="*/ 460375 h 290"/>
              <a:gd name="T58" fmla="*/ 139700 w 276"/>
              <a:gd name="T59" fmla="*/ 454025 h 290"/>
              <a:gd name="T60" fmla="*/ 120650 w 276"/>
              <a:gd name="T61" fmla="*/ 460375 h 290"/>
              <a:gd name="T62" fmla="*/ 104775 w 276"/>
              <a:gd name="T63" fmla="*/ 450850 h 290"/>
              <a:gd name="T64" fmla="*/ 92075 w 276"/>
              <a:gd name="T65" fmla="*/ 406400 h 290"/>
              <a:gd name="T66" fmla="*/ 76200 w 276"/>
              <a:gd name="T67" fmla="*/ 393700 h 290"/>
              <a:gd name="T68" fmla="*/ 69850 w 276"/>
              <a:gd name="T69" fmla="*/ 400050 h 290"/>
              <a:gd name="T70" fmla="*/ 34925 w 276"/>
              <a:gd name="T71" fmla="*/ 396875 h 290"/>
              <a:gd name="T72" fmla="*/ 19050 w 276"/>
              <a:gd name="T73" fmla="*/ 381000 h 290"/>
              <a:gd name="T74" fmla="*/ 12700 w 276"/>
              <a:gd name="T75" fmla="*/ 355600 h 290"/>
              <a:gd name="T76" fmla="*/ 0 w 276"/>
              <a:gd name="T77" fmla="*/ 317500 h 290"/>
              <a:gd name="T78" fmla="*/ 3175 w 276"/>
              <a:gd name="T79" fmla="*/ 320675 h 29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276" h="290">
                <a:moveTo>
                  <a:pt x="2" y="202"/>
                </a:moveTo>
                <a:lnTo>
                  <a:pt x="8" y="190"/>
                </a:lnTo>
                <a:lnTo>
                  <a:pt x="12" y="184"/>
                </a:lnTo>
                <a:lnTo>
                  <a:pt x="16" y="184"/>
                </a:lnTo>
                <a:lnTo>
                  <a:pt x="22" y="182"/>
                </a:lnTo>
                <a:lnTo>
                  <a:pt x="20" y="188"/>
                </a:lnTo>
                <a:lnTo>
                  <a:pt x="22" y="192"/>
                </a:lnTo>
                <a:lnTo>
                  <a:pt x="26" y="186"/>
                </a:lnTo>
                <a:lnTo>
                  <a:pt x="28" y="186"/>
                </a:lnTo>
                <a:lnTo>
                  <a:pt x="30" y="184"/>
                </a:lnTo>
                <a:lnTo>
                  <a:pt x="32" y="186"/>
                </a:lnTo>
                <a:lnTo>
                  <a:pt x="34" y="188"/>
                </a:lnTo>
                <a:lnTo>
                  <a:pt x="36" y="190"/>
                </a:lnTo>
                <a:lnTo>
                  <a:pt x="38" y="190"/>
                </a:lnTo>
                <a:lnTo>
                  <a:pt x="42" y="188"/>
                </a:lnTo>
                <a:lnTo>
                  <a:pt x="46" y="186"/>
                </a:lnTo>
                <a:lnTo>
                  <a:pt x="112" y="186"/>
                </a:lnTo>
                <a:lnTo>
                  <a:pt x="114" y="178"/>
                </a:lnTo>
                <a:lnTo>
                  <a:pt x="116" y="170"/>
                </a:lnTo>
                <a:lnTo>
                  <a:pt x="112" y="170"/>
                </a:lnTo>
                <a:lnTo>
                  <a:pt x="110" y="166"/>
                </a:lnTo>
                <a:lnTo>
                  <a:pt x="96" y="0"/>
                </a:lnTo>
                <a:lnTo>
                  <a:pt x="126" y="0"/>
                </a:lnTo>
                <a:lnTo>
                  <a:pt x="224" y="72"/>
                </a:lnTo>
                <a:lnTo>
                  <a:pt x="224" y="76"/>
                </a:lnTo>
                <a:lnTo>
                  <a:pt x="228" y="82"/>
                </a:lnTo>
                <a:lnTo>
                  <a:pt x="236" y="90"/>
                </a:lnTo>
                <a:lnTo>
                  <a:pt x="248" y="94"/>
                </a:lnTo>
                <a:lnTo>
                  <a:pt x="260" y="98"/>
                </a:lnTo>
                <a:lnTo>
                  <a:pt x="260" y="114"/>
                </a:lnTo>
                <a:lnTo>
                  <a:pt x="276" y="112"/>
                </a:lnTo>
                <a:lnTo>
                  <a:pt x="276" y="164"/>
                </a:lnTo>
                <a:lnTo>
                  <a:pt x="270" y="174"/>
                </a:lnTo>
                <a:lnTo>
                  <a:pt x="266" y="182"/>
                </a:lnTo>
                <a:lnTo>
                  <a:pt x="258" y="186"/>
                </a:lnTo>
                <a:lnTo>
                  <a:pt x="248" y="188"/>
                </a:lnTo>
                <a:lnTo>
                  <a:pt x="234" y="188"/>
                </a:lnTo>
                <a:lnTo>
                  <a:pt x="222" y="190"/>
                </a:lnTo>
                <a:lnTo>
                  <a:pt x="200" y="196"/>
                </a:lnTo>
                <a:lnTo>
                  <a:pt x="162" y="210"/>
                </a:lnTo>
                <a:lnTo>
                  <a:pt x="158" y="212"/>
                </a:lnTo>
                <a:lnTo>
                  <a:pt x="156" y="214"/>
                </a:lnTo>
                <a:lnTo>
                  <a:pt x="152" y="220"/>
                </a:lnTo>
                <a:lnTo>
                  <a:pt x="148" y="226"/>
                </a:lnTo>
                <a:lnTo>
                  <a:pt x="146" y="228"/>
                </a:lnTo>
                <a:lnTo>
                  <a:pt x="142" y="228"/>
                </a:lnTo>
                <a:lnTo>
                  <a:pt x="134" y="226"/>
                </a:lnTo>
                <a:lnTo>
                  <a:pt x="134" y="238"/>
                </a:lnTo>
                <a:lnTo>
                  <a:pt x="134" y="244"/>
                </a:lnTo>
                <a:lnTo>
                  <a:pt x="132" y="248"/>
                </a:lnTo>
                <a:lnTo>
                  <a:pt x="124" y="252"/>
                </a:lnTo>
                <a:lnTo>
                  <a:pt x="118" y="258"/>
                </a:lnTo>
                <a:lnTo>
                  <a:pt x="116" y="262"/>
                </a:lnTo>
                <a:lnTo>
                  <a:pt x="116" y="266"/>
                </a:lnTo>
                <a:lnTo>
                  <a:pt x="114" y="274"/>
                </a:lnTo>
                <a:lnTo>
                  <a:pt x="112" y="282"/>
                </a:lnTo>
                <a:lnTo>
                  <a:pt x="108" y="286"/>
                </a:lnTo>
                <a:lnTo>
                  <a:pt x="102" y="290"/>
                </a:lnTo>
                <a:lnTo>
                  <a:pt x="98" y="282"/>
                </a:lnTo>
                <a:lnTo>
                  <a:pt x="88" y="286"/>
                </a:lnTo>
                <a:lnTo>
                  <a:pt x="82" y="288"/>
                </a:lnTo>
                <a:lnTo>
                  <a:pt x="76" y="290"/>
                </a:lnTo>
                <a:lnTo>
                  <a:pt x="70" y="288"/>
                </a:lnTo>
                <a:lnTo>
                  <a:pt x="66" y="284"/>
                </a:lnTo>
                <a:lnTo>
                  <a:pt x="62" y="270"/>
                </a:lnTo>
                <a:lnTo>
                  <a:pt x="58" y="256"/>
                </a:lnTo>
                <a:lnTo>
                  <a:pt x="54" y="250"/>
                </a:lnTo>
                <a:lnTo>
                  <a:pt x="48" y="248"/>
                </a:lnTo>
                <a:lnTo>
                  <a:pt x="46" y="250"/>
                </a:lnTo>
                <a:lnTo>
                  <a:pt x="44" y="252"/>
                </a:lnTo>
                <a:lnTo>
                  <a:pt x="36" y="252"/>
                </a:lnTo>
                <a:lnTo>
                  <a:pt x="22" y="250"/>
                </a:lnTo>
                <a:lnTo>
                  <a:pt x="12" y="248"/>
                </a:lnTo>
                <a:lnTo>
                  <a:pt x="12" y="240"/>
                </a:lnTo>
                <a:lnTo>
                  <a:pt x="12" y="234"/>
                </a:lnTo>
                <a:lnTo>
                  <a:pt x="8" y="224"/>
                </a:lnTo>
                <a:lnTo>
                  <a:pt x="4" y="214"/>
                </a:lnTo>
                <a:lnTo>
                  <a:pt x="0" y="200"/>
                </a:lnTo>
                <a:lnTo>
                  <a:pt x="2" y="200"/>
                </a:lnTo>
                <a:lnTo>
                  <a:pt x="2" y="20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60" name="Freeform 143"/>
          <p:cNvSpPr>
            <a:spLocks/>
          </p:cNvSpPr>
          <p:nvPr/>
        </p:nvSpPr>
        <p:spPr bwMode="auto">
          <a:xfrm>
            <a:off x="4011613" y="3122613"/>
            <a:ext cx="422275" cy="368300"/>
          </a:xfrm>
          <a:custGeom>
            <a:avLst/>
            <a:gdLst>
              <a:gd name="T0" fmla="*/ 371475 w 266"/>
              <a:gd name="T1" fmla="*/ 22225 h 232"/>
              <a:gd name="T2" fmla="*/ 358775 w 266"/>
              <a:gd name="T3" fmla="*/ 6350 h 232"/>
              <a:gd name="T4" fmla="*/ 339725 w 266"/>
              <a:gd name="T5" fmla="*/ 0 h 232"/>
              <a:gd name="T6" fmla="*/ 317500 w 266"/>
              <a:gd name="T7" fmla="*/ 0 h 232"/>
              <a:gd name="T8" fmla="*/ 193675 w 266"/>
              <a:gd name="T9" fmla="*/ 79375 h 232"/>
              <a:gd name="T10" fmla="*/ 107950 w 266"/>
              <a:gd name="T11" fmla="*/ 133350 h 232"/>
              <a:gd name="T12" fmla="*/ 98425 w 266"/>
              <a:gd name="T13" fmla="*/ 231775 h 232"/>
              <a:gd name="T14" fmla="*/ 79375 w 266"/>
              <a:gd name="T15" fmla="*/ 250825 h 232"/>
              <a:gd name="T16" fmla="*/ 28575 w 266"/>
              <a:gd name="T17" fmla="*/ 257175 h 232"/>
              <a:gd name="T18" fmla="*/ 0 w 266"/>
              <a:gd name="T19" fmla="*/ 282575 h 232"/>
              <a:gd name="T20" fmla="*/ 15875 w 266"/>
              <a:gd name="T21" fmla="*/ 295275 h 232"/>
              <a:gd name="T22" fmla="*/ 25400 w 266"/>
              <a:gd name="T23" fmla="*/ 307975 h 232"/>
              <a:gd name="T24" fmla="*/ 25400 w 266"/>
              <a:gd name="T25" fmla="*/ 323850 h 232"/>
              <a:gd name="T26" fmla="*/ 31750 w 266"/>
              <a:gd name="T27" fmla="*/ 336550 h 232"/>
              <a:gd name="T28" fmla="*/ 50800 w 266"/>
              <a:gd name="T29" fmla="*/ 339725 h 232"/>
              <a:gd name="T30" fmla="*/ 57150 w 266"/>
              <a:gd name="T31" fmla="*/ 349250 h 232"/>
              <a:gd name="T32" fmla="*/ 79375 w 266"/>
              <a:gd name="T33" fmla="*/ 358775 h 232"/>
              <a:gd name="T34" fmla="*/ 95250 w 266"/>
              <a:gd name="T35" fmla="*/ 342900 h 232"/>
              <a:gd name="T36" fmla="*/ 111125 w 266"/>
              <a:gd name="T37" fmla="*/ 311150 h 232"/>
              <a:gd name="T38" fmla="*/ 130175 w 266"/>
              <a:gd name="T39" fmla="*/ 298450 h 232"/>
              <a:gd name="T40" fmla="*/ 152400 w 266"/>
              <a:gd name="T41" fmla="*/ 298450 h 232"/>
              <a:gd name="T42" fmla="*/ 168275 w 266"/>
              <a:gd name="T43" fmla="*/ 311150 h 232"/>
              <a:gd name="T44" fmla="*/ 180975 w 266"/>
              <a:gd name="T45" fmla="*/ 323850 h 232"/>
              <a:gd name="T46" fmla="*/ 193675 w 266"/>
              <a:gd name="T47" fmla="*/ 323850 h 232"/>
              <a:gd name="T48" fmla="*/ 200025 w 266"/>
              <a:gd name="T49" fmla="*/ 317500 h 232"/>
              <a:gd name="T50" fmla="*/ 219075 w 266"/>
              <a:gd name="T51" fmla="*/ 317500 h 232"/>
              <a:gd name="T52" fmla="*/ 231775 w 266"/>
              <a:gd name="T53" fmla="*/ 327025 h 232"/>
              <a:gd name="T54" fmla="*/ 257175 w 266"/>
              <a:gd name="T55" fmla="*/ 327025 h 232"/>
              <a:gd name="T56" fmla="*/ 276225 w 266"/>
              <a:gd name="T57" fmla="*/ 314325 h 232"/>
              <a:gd name="T58" fmla="*/ 301625 w 266"/>
              <a:gd name="T59" fmla="*/ 311150 h 232"/>
              <a:gd name="T60" fmla="*/ 314325 w 266"/>
              <a:gd name="T61" fmla="*/ 317500 h 232"/>
              <a:gd name="T62" fmla="*/ 336550 w 266"/>
              <a:gd name="T63" fmla="*/ 317500 h 232"/>
              <a:gd name="T64" fmla="*/ 361950 w 266"/>
              <a:gd name="T65" fmla="*/ 298450 h 232"/>
              <a:gd name="T66" fmla="*/ 368300 w 266"/>
              <a:gd name="T67" fmla="*/ 266700 h 232"/>
              <a:gd name="T68" fmla="*/ 384175 w 266"/>
              <a:gd name="T69" fmla="*/ 244475 h 232"/>
              <a:gd name="T70" fmla="*/ 406400 w 266"/>
              <a:gd name="T71" fmla="*/ 212725 h 232"/>
              <a:gd name="T72" fmla="*/ 412750 w 266"/>
              <a:gd name="T73" fmla="*/ 130175 h 232"/>
              <a:gd name="T74" fmla="*/ 415925 w 266"/>
              <a:gd name="T75" fmla="*/ 114300 h 232"/>
              <a:gd name="T76" fmla="*/ 422275 w 266"/>
              <a:gd name="T77" fmla="*/ 98425 h 232"/>
              <a:gd name="T78" fmla="*/ 409575 w 266"/>
              <a:gd name="T79" fmla="*/ 57150 h 232"/>
              <a:gd name="T80" fmla="*/ 393700 w 266"/>
              <a:gd name="T81" fmla="*/ 12700 h 23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66" h="232">
                <a:moveTo>
                  <a:pt x="250" y="6"/>
                </a:moveTo>
                <a:lnTo>
                  <a:pt x="234" y="14"/>
                </a:lnTo>
                <a:lnTo>
                  <a:pt x="230" y="8"/>
                </a:lnTo>
                <a:lnTo>
                  <a:pt x="226" y="4"/>
                </a:lnTo>
                <a:lnTo>
                  <a:pt x="220" y="2"/>
                </a:lnTo>
                <a:lnTo>
                  <a:pt x="214" y="0"/>
                </a:lnTo>
                <a:lnTo>
                  <a:pt x="204" y="0"/>
                </a:lnTo>
                <a:lnTo>
                  <a:pt x="200" y="0"/>
                </a:lnTo>
                <a:lnTo>
                  <a:pt x="198" y="0"/>
                </a:lnTo>
                <a:lnTo>
                  <a:pt x="122" y="50"/>
                </a:lnTo>
                <a:lnTo>
                  <a:pt x="94" y="80"/>
                </a:lnTo>
                <a:lnTo>
                  <a:pt x="68" y="84"/>
                </a:lnTo>
                <a:lnTo>
                  <a:pt x="68" y="136"/>
                </a:lnTo>
                <a:lnTo>
                  <a:pt x="62" y="146"/>
                </a:lnTo>
                <a:lnTo>
                  <a:pt x="58" y="154"/>
                </a:lnTo>
                <a:lnTo>
                  <a:pt x="50" y="158"/>
                </a:lnTo>
                <a:lnTo>
                  <a:pt x="40" y="160"/>
                </a:lnTo>
                <a:lnTo>
                  <a:pt x="18" y="162"/>
                </a:lnTo>
                <a:lnTo>
                  <a:pt x="0" y="166"/>
                </a:lnTo>
                <a:lnTo>
                  <a:pt x="0" y="178"/>
                </a:lnTo>
                <a:lnTo>
                  <a:pt x="4" y="184"/>
                </a:lnTo>
                <a:lnTo>
                  <a:pt x="10" y="186"/>
                </a:lnTo>
                <a:lnTo>
                  <a:pt x="14" y="190"/>
                </a:lnTo>
                <a:lnTo>
                  <a:pt x="16" y="194"/>
                </a:lnTo>
                <a:lnTo>
                  <a:pt x="16" y="200"/>
                </a:lnTo>
                <a:lnTo>
                  <a:pt x="16" y="204"/>
                </a:lnTo>
                <a:lnTo>
                  <a:pt x="16" y="208"/>
                </a:lnTo>
                <a:lnTo>
                  <a:pt x="20" y="212"/>
                </a:lnTo>
                <a:lnTo>
                  <a:pt x="26" y="212"/>
                </a:lnTo>
                <a:lnTo>
                  <a:pt x="32" y="214"/>
                </a:lnTo>
                <a:lnTo>
                  <a:pt x="36" y="218"/>
                </a:lnTo>
                <a:lnTo>
                  <a:pt x="36" y="220"/>
                </a:lnTo>
                <a:lnTo>
                  <a:pt x="46" y="220"/>
                </a:lnTo>
                <a:lnTo>
                  <a:pt x="50" y="226"/>
                </a:lnTo>
                <a:lnTo>
                  <a:pt x="56" y="232"/>
                </a:lnTo>
                <a:lnTo>
                  <a:pt x="60" y="216"/>
                </a:lnTo>
                <a:lnTo>
                  <a:pt x="66" y="202"/>
                </a:lnTo>
                <a:lnTo>
                  <a:pt x="70" y="196"/>
                </a:lnTo>
                <a:lnTo>
                  <a:pt x="76" y="192"/>
                </a:lnTo>
                <a:lnTo>
                  <a:pt x="82" y="188"/>
                </a:lnTo>
                <a:lnTo>
                  <a:pt x="92" y="188"/>
                </a:lnTo>
                <a:lnTo>
                  <a:pt x="96" y="188"/>
                </a:lnTo>
                <a:lnTo>
                  <a:pt x="100" y="190"/>
                </a:lnTo>
                <a:lnTo>
                  <a:pt x="106" y="196"/>
                </a:lnTo>
                <a:lnTo>
                  <a:pt x="112" y="202"/>
                </a:lnTo>
                <a:lnTo>
                  <a:pt x="114" y="204"/>
                </a:lnTo>
                <a:lnTo>
                  <a:pt x="118" y="206"/>
                </a:lnTo>
                <a:lnTo>
                  <a:pt x="122" y="204"/>
                </a:lnTo>
                <a:lnTo>
                  <a:pt x="124" y="202"/>
                </a:lnTo>
                <a:lnTo>
                  <a:pt x="126" y="200"/>
                </a:lnTo>
                <a:lnTo>
                  <a:pt x="130" y="198"/>
                </a:lnTo>
                <a:lnTo>
                  <a:pt x="138" y="200"/>
                </a:lnTo>
                <a:lnTo>
                  <a:pt x="142" y="204"/>
                </a:lnTo>
                <a:lnTo>
                  <a:pt x="146" y="206"/>
                </a:lnTo>
                <a:lnTo>
                  <a:pt x="154" y="208"/>
                </a:lnTo>
                <a:lnTo>
                  <a:pt x="162" y="206"/>
                </a:lnTo>
                <a:lnTo>
                  <a:pt x="168" y="202"/>
                </a:lnTo>
                <a:lnTo>
                  <a:pt x="174" y="198"/>
                </a:lnTo>
                <a:lnTo>
                  <a:pt x="184" y="196"/>
                </a:lnTo>
                <a:lnTo>
                  <a:pt x="190" y="196"/>
                </a:lnTo>
                <a:lnTo>
                  <a:pt x="194" y="198"/>
                </a:lnTo>
                <a:lnTo>
                  <a:pt x="198" y="200"/>
                </a:lnTo>
                <a:lnTo>
                  <a:pt x="206" y="202"/>
                </a:lnTo>
                <a:lnTo>
                  <a:pt x="212" y="200"/>
                </a:lnTo>
                <a:lnTo>
                  <a:pt x="218" y="196"/>
                </a:lnTo>
                <a:lnTo>
                  <a:pt x="228" y="188"/>
                </a:lnTo>
                <a:lnTo>
                  <a:pt x="230" y="178"/>
                </a:lnTo>
                <a:lnTo>
                  <a:pt x="232" y="168"/>
                </a:lnTo>
                <a:lnTo>
                  <a:pt x="236" y="160"/>
                </a:lnTo>
                <a:lnTo>
                  <a:pt x="242" y="154"/>
                </a:lnTo>
                <a:lnTo>
                  <a:pt x="252" y="140"/>
                </a:lnTo>
                <a:lnTo>
                  <a:pt x="256" y="134"/>
                </a:lnTo>
                <a:lnTo>
                  <a:pt x="260" y="126"/>
                </a:lnTo>
                <a:lnTo>
                  <a:pt x="260" y="82"/>
                </a:lnTo>
                <a:lnTo>
                  <a:pt x="260" y="76"/>
                </a:lnTo>
                <a:lnTo>
                  <a:pt x="262" y="72"/>
                </a:lnTo>
                <a:lnTo>
                  <a:pt x="264" y="68"/>
                </a:lnTo>
                <a:lnTo>
                  <a:pt x="266" y="62"/>
                </a:lnTo>
                <a:lnTo>
                  <a:pt x="264" y="50"/>
                </a:lnTo>
                <a:lnTo>
                  <a:pt x="258" y="36"/>
                </a:lnTo>
                <a:lnTo>
                  <a:pt x="252" y="22"/>
                </a:lnTo>
                <a:lnTo>
                  <a:pt x="248" y="8"/>
                </a:lnTo>
                <a:lnTo>
                  <a:pt x="250" y="6"/>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61" name="Freeform 144"/>
          <p:cNvSpPr>
            <a:spLocks/>
          </p:cNvSpPr>
          <p:nvPr/>
        </p:nvSpPr>
        <p:spPr bwMode="auto">
          <a:xfrm>
            <a:off x="5791200" y="2503488"/>
            <a:ext cx="215900" cy="123825"/>
          </a:xfrm>
          <a:custGeom>
            <a:avLst/>
            <a:gdLst>
              <a:gd name="T0" fmla="*/ 22225 w 136"/>
              <a:gd name="T1" fmla="*/ 104775 h 78"/>
              <a:gd name="T2" fmla="*/ 34925 w 136"/>
              <a:gd name="T3" fmla="*/ 101600 h 78"/>
              <a:gd name="T4" fmla="*/ 50800 w 136"/>
              <a:gd name="T5" fmla="*/ 95250 h 78"/>
              <a:gd name="T6" fmla="*/ 63500 w 136"/>
              <a:gd name="T7" fmla="*/ 88900 h 78"/>
              <a:gd name="T8" fmla="*/ 73025 w 136"/>
              <a:gd name="T9" fmla="*/ 76200 h 78"/>
              <a:gd name="T10" fmla="*/ 57150 w 136"/>
              <a:gd name="T11" fmla="*/ 69850 h 78"/>
              <a:gd name="T12" fmla="*/ 34925 w 136"/>
              <a:gd name="T13" fmla="*/ 57150 h 78"/>
              <a:gd name="T14" fmla="*/ 28575 w 136"/>
              <a:gd name="T15" fmla="*/ 63500 h 78"/>
              <a:gd name="T16" fmla="*/ 12700 w 136"/>
              <a:gd name="T17" fmla="*/ 60325 h 78"/>
              <a:gd name="T18" fmla="*/ 0 w 136"/>
              <a:gd name="T19" fmla="*/ 57150 h 78"/>
              <a:gd name="T20" fmla="*/ 6350 w 136"/>
              <a:gd name="T21" fmla="*/ 47625 h 78"/>
              <a:gd name="T22" fmla="*/ 12700 w 136"/>
              <a:gd name="T23" fmla="*/ 34925 h 78"/>
              <a:gd name="T24" fmla="*/ 12700 w 136"/>
              <a:gd name="T25" fmla="*/ 15875 h 78"/>
              <a:gd name="T26" fmla="*/ 31750 w 136"/>
              <a:gd name="T27" fmla="*/ 12700 h 78"/>
              <a:gd name="T28" fmla="*/ 41275 w 136"/>
              <a:gd name="T29" fmla="*/ 15875 h 78"/>
              <a:gd name="T30" fmla="*/ 50800 w 136"/>
              <a:gd name="T31" fmla="*/ 22225 h 78"/>
              <a:gd name="T32" fmla="*/ 66675 w 136"/>
              <a:gd name="T33" fmla="*/ 22225 h 78"/>
              <a:gd name="T34" fmla="*/ 66675 w 136"/>
              <a:gd name="T35" fmla="*/ 9525 h 78"/>
              <a:gd name="T36" fmla="*/ 82550 w 136"/>
              <a:gd name="T37" fmla="*/ 0 h 78"/>
              <a:gd name="T38" fmla="*/ 98425 w 136"/>
              <a:gd name="T39" fmla="*/ 3175 h 78"/>
              <a:gd name="T40" fmla="*/ 107950 w 136"/>
              <a:gd name="T41" fmla="*/ 12700 h 78"/>
              <a:gd name="T42" fmla="*/ 123825 w 136"/>
              <a:gd name="T43" fmla="*/ 15875 h 78"/>
              <a:gd name="T44" fmla="*/ 149225 w 136"/>
              <a:gd name="T45" fmla="*/ 12700 h 78"/>
              <a:gd name="T46" fmla="*/ 171450 w 136"/>
              <a:gd name="T47" fmla="*/ 12700 h 78"/>
              <a:gd name="T48" fmla="*/ 193675 w 136"/>
              <a:gd name="T49" fmla="*/ 12700 h 78"/>
              <a:gd name="T50" fmla="*/ 215900 w 136"/>
              <a:gd name="T51" fmla="*/ 22225 h 78"/>
              <a:gd name="T52" fmla="*/ 209550 w 136"/>
              <a:gd name="T53" fmla="*/ 31750 h 78"/>
              <a:gd name="T54" fmla="*/ 200025 w 136"/>
              <a:gd name="T55" fmla="*/ 41275 h 78"/>
              <a:gd name="T56" fmla="*/ 190500 w 136"/>
              <a:gd name="T57" fmla="*/ 50800 h 78"/>
              <a:gd name="T58" fmla="*/ 180975 w 136"/>
              <a:gd name="T59" fmla="*/ 63500 h 78"/>
              <a:gd name="T60" fmla="*/ 168275 w 136"/>
              <a:gd name="T61" fmla="*/ 73025 h 78"/>
              <a:gd name="T62" fmla="*/ 152400 w 136"/>
              <a:gd name="T63" fmla="*/ 85725 h 78"/>
              <a:gd name="T64" fmla="*/ 133350 w 136"/>
              <a:gd name="T65" fmla="*/ 85725 h 78"/>
              <a:gd name="T66" fmla="*/ 117475 w 136"/>
              <a:gd name="T67" fmla="*/ 88900 h 78"/>
              <a:gd name="T68" fmla="*/ 104775 w 136"/>
              <a:gd name="T69" fmla="*/ 92075 h 78"/>
              <a:gd name="T70" fmla="*/ 95250 w 136"/>
              <a:gd name="T71" fmla="*/ 98425 h 78"/>
              <a:gd name="T72" fmla="*/ 88900 w 136"/>
              <a:gd name="T73" fmla="*/ 111125 h 78"/>
              <a:gd name="T74" fmla="*/ 88900 w 136"/>
              <a:gd name="T75" fmla="*/ 120650 h 78"/>
              <a:gd name="T76" fmla="*/ 76200 w 136"/>
              <a:gd name="T77" fmla="*/ 120650 h 78"/>
              <a:gd name="T78" fmla="*/ 66675 w 136"/>
              <a:gd name="T79" fmla="*/ 123825 h 78"/>
              <a:gd name="T80" fmla="*/ 53975 w 136"/>
              <a:gd name="T81" fmla="*/ 123825 h 78"/>
              <a:gd name="T82" fmla="*/ 41275 w 136"/>
              <a:gd name="T83" fmla="*/ 120650 h 78"/>
              <a:gd name="T84" fmla="*/ 31750 w 136"/>
              <a:gd name="T85" fmla="*/ 120650 h 78"/>
              <a:gd name="T86" fmla="*/ 19050 w 136"/>
              <a:gd name="T87" fmla="*/ 120650 h 78"/>
              <a:gd name="T88" fmla="*/ 22225 w 136"/>
              <a:gd name="T89" fmla="*/ 104775 h 7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36" h="78">
                <a:moveTo>
                  <a:pt x="14" y="66"/>
                </a:moveTo>
                <a:lnTo>
                  <a:pt x="22" y="64"/>
                </a:lnTo>
                <a:lnTo>
                  <a:pt x="32" y="60"/>
                </a:lnTo>
                <a:lnTo>
                  <a:pt x="40" y="56"/>
                </a:lnTo>
                <a:lnTo>
                  <a:pt x="46" y="48"/>
                </a:lnTo>
                <a:lnTo>
                  <a:pt x="36" y="44"/>
                </a:lnTo>
                <a:lnTo>
                  <a:pt x="22" y="36"/>
                </a:lnTo>
                <a:lnTo>
                  <a:pt x="18" y="40"/>
                </a:lnTo>
                <a:lnTo>
                  <a:pt x="8" y="38"/>
                </a:lnTo>
                <a:lnTo>
                  <a:pt x="0" y="36"/>
                </a:lnTo>
                <a:lnTo>
                  <a:pt x="4" y="30"/>
                </a:lnTo>
                <a:lnTo>
                  <a:pt x="8" y="22"/>
                </a:lnTo>
                <a:lnTo>
                  <a:pt x="8" y="10"/>
                </a:lnTo>
                <a:lnTo>
                  <a:pt x="20" y="8"/>
                </a:lnTo>
                <a:lnTo>
                  <a:pt x="26" y="10"/>
                </a:lnTo>
                <a:lnTo>
                  <a:pt x="32" y="14"/>
                </a:lnTo>
                <a:lnTo>
                  <a:pt x="42" y="14"/>
                </a:lnTo>
                <a:lnTo>
                  <a:pt x="42" y="6"/>
                </a:lnTo>
                <a:lnTo>
                  <a:pt x="52" y="0"/>
                </a:lnTo>
                <a:lnTo>
                  <a:pt x="62" y="2"/>
                </a:lnTo>
                <a:lnTo>
                  <a:pt x="68" y="8"/>
                </a:lnTo>
                <a:lnTo>
                  <a:pt x="78" y="10"/>
                </a:lnTo>
                <a:lnTo>
                  <a:pt x="94" y="8"/>
                </a:lnTo>
                <a:lnTo>
                  <a:pt x="108" y="8"/>
                </a:lnTo>
                <a:lnTo>
                  <a:pt x="122" y="8"/>
                </a:lnTo>
                <a:lnTo>
                  <a:pt x="136" y="14"/>
                </a:lnTo>
                <a:lnTo>
                  <a:pt x="132" y="20"/>
                </a:lnTo>
                <a:lnTo>
                  <a:pt x="126" y="26"/>
                </a:lnTo>
                <a:lnTo>
                  <a:pt x="120" y="32"/>
                </a:lnTo>
                <a:lnTo>
                  <a:pt x="114" y="40"/>
                </a:lnTo>
                <a:lnTo>
                  <a:pt x="106" y="46"/>
                </a:lnTo>
                <a:lnTo>
                  <a:pt x="96" y="54"/>
                </a:lnTo>
                <a:lnTo>
                  <a:pt x="84" y="54"/>
                </a:lnTo>
                <a:lnTo>
                  <a:pt x="74" y="56"/>
                </a:lnTo>
                <a:lnTo>
                  <a:pt x="66" y="58"/>
                </a:lnTo>
                <a:lnTo>
                  <a:pt x="60" y="62"/>
                </a:lnTo>
                <a:lnTo>
                  <a:pt x="56" y="70"/>
                </a:lnTo>
                <a:lnTo>
                  <a:pt x="56" y="76"/>
                </a:lnTo>
                <a:lnTo>
                  <a:pt x="48" y="76"/>
                </a:lnTo>
                <a:lnTo>
                  <a:pt x="42" y="78"/>
                </a:lnTo>
                <a:lnTo>
                  <a:pt x="34" y="78"/>
                </a:lnTo>
                <a:lnTo>
                  <a:pt x="26" y="76"/>
                </a:lnTo>
                <a:lnTo>
                  <a:pt x="20" y="76"/>
                </a:lnTo>
                <a:lnTo>
                  <a:pt x="12" y="76"/>
                </a:lnTo>
                <a:lnTo>
                  <a:pt x="14" y="66"/>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62" name="Freeform 145"/>
          <p:cNvSpPr>
            <a:spLocks/>
          </p:cNvSpPr>
          <p:nvPr/>
        </p:nvSpPr>
        <p:spPr bwMode="auto">
          <a:xfrm>
            <a:off x="4195763" y="1477963"/>
            <a:ext cx="241300" cy="85725"/>
          </a:xfrm>
          <a:custGeom>
            <a:avLst/>
            <a:gdLst>
              <a:gd name="T0" fmla="*/ 15875 w 152"/>
              <a:gd name="T1" fmla="*/ 34925 h 54"/>
              <a:gd name="T2" fmla="*/ 9525 w 152"/>
              <a:gd name="T3" fmla="*/ 34925 h 54"/>
              <a:gd name="T4" fmla="*/ 3175 w 152"/>
              <a:gd name="T5" fmla="*/ 28575 h 54"/>
              <a:gd name="T6" fmla="*/ 0 w 152"/>
              <a:gd name="T7" fmla="*/ 15875 h 54"/>
              <a:gd name="T8" fmla="*/ 0 w 152"/>
              <a:gd name="T9" fmla="*/ 6350 h 54"/>
              <a:gd name="T10" fmla="*/ 6350 w 152"/>
              <a:gd name="T11" fmla="*/ 3175 h 54"/>
              <a:gd name="T12" fmla="*/ 22225 w 152"/>
              <a:gd name="T13" fmla="*/ 3175 h 54"/>
              <a:gd name="T14" fmla="*/ 44450 w 152"/>
              <a:gd name="T15" fmla="*/ 6350 h 54"/>
              <a:gd name="T16" fmla="*/ 63500 w 152"/>
              <a:gd name="T17" fmla="*/ 9525 h 54"/>
              <a:gd name="T18" fmla="*/ 92075 w 152"/>
              <a:gd name="T19" fmla="*/ 19050 h 54"/>
              <a:gd name="T20" fmla="*/ 85725 w 152"/>
              <a:gd name="T21" fmla="*/ 9525 h 54"/>
              <a:gd name="T22" fmla="*/ 92075 w 152"/>
              <a:gd name="T23" fmla="*/ 3175 h 54"/>
              <a:gd name="T24" fmla="*/ 101600 w 152"/>
              <a:gd name="T25" fmla="*/ 0 h 54"/>
              <a:gd name="T26" fmla="*/ 107950 w 152"/>
              <a:gd name="T27" fmla="*/ 0 h 54"/>
              <a:gd name="T28" fmla="*/ 114300 w 152"/>
              <a:gd name="T29" fmla="*/ 3175 h 54"/>
              <a:gd name="T30" fmla="*/ 120650 w 152"/>
              <a:gd name="T31" fmla="*/ 6350 h 54"/>
              <a:gd name="T32" fmla="*/ 127000 w 152"/>
              <a:gd name="T33" fmla="*/ 6350 h 54"/>
              <a:gd name="T34" fmla="*/ 133350 w 152"/>
              <a:gd name="T35" fmla="*/ 19050 h 54"/>
              <a:gd name="T36" fmla="*/ 139700 w 152"/>
              <a:gd name="T37" fmla="*/ 22225 h 54"/>
              <a:gd name="T38" fmla="*/ 158750 w 152"/>
              <a:gd name="T39" fmla="*/ 22225 h 54"/>
              <a:gd name="T40" fmla="*/ 203200 w 152"/>
              <a:gd name="T41" fmla="*/ 34925 h 54"/>
              <a:gd name="T42" fmla="*/ 225425 w 152"/>
              <a:gd name="T43" fmla="*/ 44450 h 54"/>
              <a:gd name="T44" fmla="*/ 241300 w 152"/>
              <a:gd name="T45" fmla="*/ 53975 h 54"/>
              <a:gd name="T46" fmla="*/ 228600 w 152"/>
              <a:gd name="T47" fmla="*/ 63500 h 54"/>
              <a:gd name="T48" fmla="*/ 215900 w 152"/>
              <a:gd name="T49" fmla="*/ 66675 h 54"/>
              <a:gd name="T50" fmla="*/ 203200 w 152"/>
              <a:gd name="T51" fmla="*/ 66675 h 54"/>
              <a:gd name="T52" fmla="*/ 193675 w 152"/>
              <a:gd name="T53" fmla="*/ 60325 h 54"/>
              <a:gd name="T54" fmla="*/ 180975 w 152"/>
              <a:gd name="T55" fmla="*/ 47625 h 54"/>
              <a:gd name="T56" fmla="*/ 165100 w 152"/>
              <a:gd name="T57" fmla="*/ 34925 h 54"/>
              <a:gd name="T58" fmla="*/ 158750 w 152"/>
              <a:gd name="T59" fmla="*/ 31750 h 54"/>
              <a:gd name="T60" fmla="*/ 149225 w 152"/>
              <a:gd name="T61" fmla="*/ 28575 h 54"/>
              <a:gd name="T62" fmla="*/ 139700 w 152"/>
              <a:gd name="T63" fmla="*/ 31750 h 54"/>
              <a:gd name="T64" fmla="*/ 136525 w 152"/>
              <a:gd name="T65" fmla="*/ 38100 h 54"/>
              <a:gd name="T66" fmla="*/ 136525 w 152"/>
              <a:gd name="T67" fmla="*/ 60325 h 54"/>
              <a:gd name="T68" fmla="*/ 130175 w 152"/>
              <a:gd name="T69" fmla="*/ 60325 h 54"/>
              <a:gd name="T70" fmla="*/ 127000 w 152"/>
              <a:gd name="T71" fmla="*/ 63500 h 54"/>
              <a:gd name="T72" fmla="*/ 120650 w 152"/>
              <a:gd name="T73" fmla="*/ 73025 h 54"/>
              <a:gd name="T74" fmla="*/ 117475 w 152"/>
              <a:gd name="T75" fmla="*/ 82550 h 54"/>
              <a:gd name="T76" fmla="*/ 114300 w 152"/>
              <a:gd name="T77" fmla="*/ 85725 h 54"/>
              <a:gd name="T78" fmla="*/ 107950 w 152"/>
              <a:gd name="T79" fmla="*/ 85725 h 54"/>
              <a:gd name="T80" fmla="*/ 95250 w 152"/>
              <a:gd name="T81" fmla="*/ 82550 h 54"/>
              <a:gd name="T82" fmla="*/ 82550 w 152"/>
              <a:gd name="T83" fmla="*/ 79375 h 54"/>
              <a:gd name="T84" fmla="*/ 60325 w 152"/>
              <a:gd name="T85" fmla="*/ 60325 h 54"/>
              <a:gd name="T86" fmla="*/ 41275 w 152"/>
              <a:gd name="T87" fmla="*/ 44450 h 54"/>
              <a:gd name="T88" fmla="*/ 28575 w 152"/>
              <a:gd name="T89" fmla="*/ 38100 h 54"/>
              <a:gd name="T90" fmla="*/ 15875 w 152"/>
              <a:gd name="T91" fmla="*/ 34925 h 5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52" h="54">
                <a:moveTo>
                  <a:pt x="10" y="22"/>
                </a:moveTo>
                <a:lnTo>
                  <a:pt x="6" y="22"/>
                </a:lnTo>
                <a:lnTo>
                  <a:pt x="2" y="18"/>
                </a:lnTo>
                <a:lnTo>
                  <a:pt x="0" y="10"/>
                </a:lnTo>
                <a:lnTo>
                  <a:pt x="0" y="4"/>
                </a:lnTo>
                <a:lnTo>
                  <a:pt x="4" y="2"/>
                </a:lnTo>
                <a:lnTo>
                  <a:pt x="14" y="2"/>
                </a:lnTo>
                <a:lnTo>
                  <a:pt x="28" y="4"/>
                </a:lnTo>
                <a:lnTo>
                  <a:pt x="40" y="6"/>
                </a:lnTo>
                <a:lnTo>
                  <a:pt x="58" y="12"/>
                </a:lnTo>
                <a:lnTo>
                  <a:pt x="54" y="6"/>
                </a:lnTo>
                <a:lnTo>
                  <a:pt x="58" y="2"/>
                </a:lnTo>
                <a:lnTo>
                  <a:pt x="64" y="0"/>
                </a:lnTo>
                <a:lnTo>
                  <a:pt x="68" y="0"/>
                </a:lnTo>
                <a:lnTo>
                  <a:pt x="72" y="2"/>
                </a:lnTo>
                <a:lnTo>
                  <a:pt x="76" y="4"/>
                </a:lnTo>
                <a:lnTo>
                  <a:pt x="80" y="4"/>
                </a:lnTo>
                <a:lnTo>
                  <a:pt x="84" y="12"/>
                </a:lnTo>
                <a:lnTo>
                  <a:pt x="88" y="14"/>
                </a:lnTo>
                <a:lnTo>
                  <a:pt x="100" y="14"/>
                </a:lnTo>
                <a:lnTo>
                  <a:pt x="128" y="22"/>
                </a:lnTo>
                <a:lnTo>
                  <a:pt x="142" y="28"/>
                </a:lnTo>
                <a:lnTo>
                  <a:pt x="152" y="34"/>
                </a:lnTo>
                <a:lnTo>
                  <a:pt x="144" y="40"/>
                </a:lnTo>
                <a:lnTo>
                  <a:pt x="136" y="42"/>
                </a:lnTo>
                <a:lnTo>
                  <a:pt x="128" y="42"/>
                </a:lnTo>
                <a:lnTo>
                  <a:pt x="122" y="38"/>
                </a:lnTo>
                <a:lnTo>
                  <a:pt x="114" y="30"/>
                </a:lnTo>
                <a:lnTo>
                  <a:pt x="104" y="22"/>
                </a:lnTo>
                <a:lnTo>
                  <a:pt x="100" y="20"/>
                </a:lnTo>
                <a:lnTo>
                  <a:pt x="94" y="18"/>
                </a:lnTo>
                <a:lnTo>
                  <a:pt x="88" y="20"/>
                </a:lnTo>
                <a:lnTo>
                  <a:pt x="86" y="24"/>
                </a:lnTo>
                <a:lnTo>
                  <a:pt x="86" y="38"/>
                </a:lnTo>
                <a:lnTo>
                  <a:pt x="82" y="38"/>
                </a:lnTo>
                <a:lnTo>
                  <a:pt x="80" y="40"/>
                </a:lnTo>
                <a:lnTo>
                  <a:pt x="76" y="46"/>
                </a:lnTo>
                <a:lnTo>
                  <a:pt x="74" y="52"/>
                </a:lnTo>
                <a:lnTo>
                  <a:pt x="72" y="54"/>
                </a:lnTo>
                <a:lnTo>
                  <a:pt x="68" y="54"/>
                </a:lnTo>
                <a:lnTo>
                  <a:pt x="60" y="52"/>
                </a:lnTo>
                <a:lnTo>
                  <a:pt x="52" y="50"/>
                </a:lnTo>
                <a:lnTo>
                  <a:pt x="38" y="38"/>
                </a:lnTo>
                <a:lnTo>
                  <a:pt x="26" y="28"/>
                </a:lnTo>
                <a:lnTo>
                  <a:pt x="18" y="24"/>
                </a:lnTo>
                <a:lnTo>
                  <a:pt x="10" y="22"/>
                </a:lnTo>
                <a:close/>
              </a:path>
            </a:pathLst>
          </a:custGeom>
          <a:pattFill prst="dkDnDiag">
            <a:fgClr>
              <a:schemeClr val="bg1">
                <a:lumMod val="85000"/>
              </a:schemeClr>
            </a:fgClr>
            <a:bgClr>
              <a:schemeClr val="bg1"/>
            </a:bgClr>
          </a:patt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63" name="Freeform 146"/>
          <p:cNvSpPr>
            <a:spLocks/>
          </p:cNvSpPr>
          <p:nvPr/>
        </p:nvSpPr>
        <p:spPr bwMode="auto">
          <a:xfrm>
            <a:off x="4325938" y="1465263"/>
            <a:ext cx="142875" cy="31750"/>
          </a:xfrm>
          <a:custGeom>
            <a:avLst/>
            <a:gdLst>
              <a:gd name="T0" fmla="*/ 50800 w 90"/>
              <a:gd name="T1" fmla="*/ 31750 h 20"/>
              <a:gd name="T2" fmla="*/ 38100 w 90"/>
              <a:gd name="T3" fmla="*/ 28575 h 20"/>
              <a:gd name="T4" fmla="*/ 25400 w 90"/>
              <a:gd name="T5" fmla="*/ 25400 h 20"/>
              <a:gd name="T6" fmla="*/ 9525 w 90"/>
              <a:gd name="T7" fmla="*/ 19050 h 20"/>
              <a:gd name="T8" fmla="*/ 0 w 90"/>
              <a:gd name="T9" fmla="*/ 9525 h 20"/>
              <a:gd name="T10" fmla="*/ 9525 w 90"/>
              <a:gd name="T11" fmla="*/ 6350 h 20"/>
              <a:gd name="T12" fmla="*/ 22225 w 90"/>
              <a:gd name="T13" fmla="*/ 3175 h 20"/>
              <a:gd name="T14" fmla="*/ 34925 w 90"/>
              <a:gd name="T15" fmla="*/ 0 h 20"/>
              <a:gd name="T16" fmla="*/ 44450 w 90"/>
              <a:gd name="T17" fmla="*/ 3175 h 20"/>
              <a:gd name="T18" fmla="*/ 66675 w 90"/>
              <a:gd name="T19" fmla="*/ 6350 h 20"/>
              <a:gd name="T20" fmla="*/ 92075 w 90"/>
              <a:gd name="T21" fmla="*/ 6350 h 20"/>
              <a:gd name="T22" fmla="*/ 120650 w 90"/>
              <a:gd name="T23" fmla="*/ 9525 h 20"/>
              <a:gd name="T24" fmla="*/ 142875 w 90"/>
              <a:gd name="T25" fmla="*/ 12700 h 20"/>
              <a:gd name="T26" fmla="*/ 133350 w 90"/>
              <a:gd name="T27" fmla="*/ 22225 h 20"/>
              <a:gd name="T28" fmla="*/ 123825 w 90"/>
              <a:gd name="T29" fmla="*/ 25400 h 20"/>
              <a:gd name="T30" fmla="*/ 114300 w 90"/>
              <a:gd name="T31" fmla="*/ 31750 h 20"/>
              <a:gd name="T32" fmla="*/ 104775 w 90"/>
              <a:gd name="T33" fmla="*/ 31750 h 20"/>
              <a:gd name="T34" fmla="*/ 79375 w 90"/>
              <a:gd name="T35" fmla="*/ 31750 h 20"/>
              <a:gd name="T36" fmla="*/ 50800 w 90"/>
              <a:gd name="T37" fmla="*/ 31750 h 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90" h="20">
                <a:moveTo>
                  <a:pt x="32" y="20"/>
                </a:moveTo>
                <a:lnTo>
                  <a:pt x="24" y="18"/>
                </a:lnTo>
                <a:lnTo>
                  <a:pt x="16" y="16"/>
                </a:lnTo>
                <a:lnTo>
                  <a:pt x="6" y="12"/>
                </a:lnTo>
                <a:lnTo>
                  <a:pt x="0" y="6"/>
                </a:lnTo>
                <a:lnTo>
                  <a:pt x="6" y="4"/>
                </a:lnTo>
                <a:lnTo>
                  <a:pt x="14" y="2"/>
                </a:lnTo>
                <a:lnTo>
                  <a:pt x="22" y="0"/>
                </a:lnTo>
                <a:lnTo>
                  <a:pt x="28" y="2"/>
                </a:lnTo>
                <a:lnTo>
                  <a:pt x="42" y="4"/>
                </a:lnTo>
                <a:lnTo>
                  <a:pt x="58" y="4"/>
                </a:lnTo>
                <a:lnTo>
                  <a:pt x="76" y="6"/>
                </a:lnTo>
                <a:lnTo>
                  <a:pt x="90" y="8"/>
                </a:lnTo>
                <a:lnTo>
                  <a:pt x="84" y="14"/>
                </a:lnTo>
                <a:lnTo>
                  <a:pt x="78" y="16"/>
                </a:lnTo>
                <a:lnTo>
                  <a:pt x="72" y="20"/>
                </a:lnTo>
                <a:lnTo>
                  <a:pt x="66" y="20"/>
                </a:lnTo>
                <a:lnTo>
                  <a:pt x="50" y="20"/>
                </a:lnTo>
                <a:lnTo>
                  <a:pt x="32" y="20"/>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64" name="Freeform 149"/>
          <p:cNvSpPr>
            <a:spLocks/>
          </p:cNvSpPr>
          <p:nvPr/>
        </p:nvSpPr>
        <p:spPr bwMode="auto">
          <a:xfrm>
            <a:off x="4519613" y="2008188"/>
            <a:ext cx="100012" cy="57150"/>
          </a:xfrm>
          <a:custGeom>
            <a:avLst/>
            <a:gdLst>
              <a:gd name="T0" fmla="*/ 100012 w 63"/>
              <a:gd name="T1" fmla="*/ 57150 h 36"/>
              <a:gd name="T2" fmla="*/ 90487 w 63"/>
              <a:gd name="T3" fmla="*/ 41275 h 36"/>
              <a:gd name="T4" fmla="*/ 84137 w 63"/>
              <a:gd name="T5" fmla="*/ 25400 h 36"/>
              <a:gd name="T6" fmla="*/ 90487 w 63"/>
              <a:gd name="T7" fmla="*/ 25400 h 36"/>
              <a:gd name="T8" fmla="*/ 93662 w 63"/>
              <a:gd name="T9" fmla="*/ 22225 h 36"/>
              <a:gd name="T10" fmla="*/ 93662 w 63"/>
              <a:gd name="T11" fmla="*/ 6350 h 36"/>
              <a:gd name="T12" fmla="*/ 87312 w 63"/>
              <a:gd name="T13" fmla="*/ 9525 h 36"/>
              <a:gd name="T14" fmla="*/ 77787 w 63"/>
              <a:gd name="T15" fmla="*/ 9525 h 36"/>
              <a:gd name="T16" fmla="*/ 65087 w 63"/>
              <a:gd name="T17" fmla="*/ 6350 h 36"/>
              <a:gd name="T18" fmla="*/ 55562 w 63"/>
              <a:gd name="T19" fmla="*/ 0 h 36"/>
              <a:gd name="T20" fmla="*/ 41275 w 63"/>
              <a:gd name="T21" fmla="*/ 0 h 36"/>
              <a:gd name="T22" fmla="*/ 25400 w 63"/>
              <a:gd name="T23" fmla="*/ 3175 h 36"/>
              <a:gd name="T24" fmla="*/ 9525 w 63"/>
              <a:gd name="T25" fmla="*/ 9525 h 36"/>
              <a:gd name="T26" fmla="*/ 3175 w 63"/>
              <a:gd name="T27" fmla="*/ 12700 h 36"/>
              <a:gd name="T28" fmla="*/ 0 w 63"/>
              <a:gd name="T29" fmla="*/ 15875 h 36"/>
              <a:gd name="T30" fmla="*/ 3175 w 63"/>
              <a:gd name="T31" fmla="*/ 25400 h 36"/>
              <a:gd name="T32" fmla="*/ 9525 w 63"/>
              <a:gd name="T33" fmla="*/ 31750 h 36"/>
              <a:gd name="T34" fmla="*/ 19050 w 63"/>
              <a:gd name="T35" fmla="*/ 38100 h 36"/>
              <a:gd name="T36" fmla="*/ 31750 w 63"/>
              <a:gd name="T37" fmla="*/ 41275 h 36"/>
              <a:gd name="T38" fmla="*/ 44450 w 63"/>
              <a:gd name="T39" fmla="*/ 38100 h 36"/>
              <a:gd name="T40" fmla="*/ 52387 w 63"/>
              <a:gd name="T41" fmla="*/ 38100 h 36"/>
              <a:gd name="T42" fmla="*/ 58737 w 63"/>
              <a:gd name="T43" fmla="*/ 41275 h 36"/>
              <a:gd name="T44" fmla="*/ 65087 w 63"/>
              <a:gd name="T45" fmla="*/ 47625 h 36"/>
              <a:gd name="T46" fmla="*/ 68262 w 63"/>
              <a:gd name="T47" fmla="*/ 53975 h 36"/>
              <a:gd name="T48" fmla="*/ 74612 w 63"/>
              <a:gd name="T49" fmla="*/ 57150 h 36"/>
              <a:gd name="T50" fmla="*/ 77787 w 63"/>
              <a:gd name="T51" fmla="*/ 57150 h 36"/>
              <a:gd name="T52" fmla="*/ 80962 w 63"/>
              <a:gd name="T53" fmla="*/ 50800 h 36"/>
              <a:gd name="T54" fmla="*/ 87312 w 63"/>
              <a:gd name="T55" fmla="*/ 50800 h 36"/>
              <a:gd name="T56" fmla="*/ 93662 w 63"/>
              <a:gd name="T57" fmla="*/ 53975 h 36"/>
              <a:gd name="T58" fmla="*/ 100012 w 63"/>
              <a:gd name="T59" fmla="*/ 57150 h 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3" h="36">
                <a:moveTo>
                  <a:pt x="63" y="36"/>
                </a:moveTo>
                <a:lnTo>
                  <a:pt x="57" y="26"/>
                </a:lnTo>
                <a:lnTo>
                  <a:pt x="53" y="16"/>
                </a:lnTo>
                <a:lnTo>
                  <a:pt x="57" y="16"/>
                </a:lnTo>
                <a:lnTo>
                  <a:pt x="59" y="14"/>
                </a:lnTo>
                <a:lnTo>
                  <a:pt x="59" y="4"/>
                </a:lnTo>
                <a:lnTo>
                  <a:pt x="55" y="6"/>
                </a:lnTo>
                <a:lnTo>
                  <a:pt x="49" y="6"/>
                </a:lnTo>
                <a:lnTo>
                  <a:pt x="41" y="4"/>
                </a:lnTo>
                <a:lnTo>
                  <a:pt x="35" y="0"/>
                </a:lnTo>
                <a:lnTo>
                  <a:pt x="26" y="0"/>
                </a:lnTo>
                <a:lnTo>
                  <a:pt x="16" y="2"/>
                </a:lnTo>
                <a:lnTo>
                  <a:pt x="6" y="6"/>
                </a:lnTo>
                <a:lnTo>
                  <a:pt x="2" y="8"/>
                </a:lnTo>
                <a:lnTo>
                  <a:pt x="0" y="10"/>
                </a:lnTo>
                <a:lnTo>
                  <a:pt x="2" y="16"/>
                </a:lnTo>
                <a:lnTo>
                  <a:pt x="6" y="20"/>
                </a:lnTo>
                <a:lnTo>
                  <a:pt x="12" y="24"/>
                </a:lnTo>
                <a:lnTo>
                  <a:pt x="20" y="26"/>
                </a:lnTo>
                <a:lnTo>
                  <a:pt x="28" y="24"/>
                </a:lnTo>
                <a:lnTo>
                  <a:pt x="33" y="24"/>
                </a:lnTo>
                <a:lnTo>
                  <a:pt x="37" y="26"/>
                </a:lnTo>
                <a:lnTo>
                  <a:pt x="41" y="30"/>
                </a:lnTo>
                <a:lnTo>
                  <a:pt x="43" y="34"/>
                </a:lnTo>
                <a:lnTo>
                  <a:pt x="47" y="36"/>
                </a:lnTo>
                <a:lnTo>
                  <a:pt x="49" y="36"/>
                </a:lnTo>
                <a:lnTo>
                  <a:pt x="51" y="32"/>
                </a:lnTo>
                <a:lnTo>
                  <a:pt x="55" y="32"/>
                </a:lnTo>
                <a:lnTo>
                  <a:pt x="59" y="34"/>
                </a:lnTo>
                <a:lnTo>
                  <a:pt x="63" y="36"/>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65" name="Freeform 150"/>
          <p:cNvSpPr>
            <a:spLocks/>
          </p:cNvSpPr>
          <p:nvPr/>
        </p:nvSpPr>
        <p:spPr bwMode="auto">
          <a:xfrm>
            <a:off x="4462463" y="2132013"/>
            <a:ext cx="66675" cy="28575"/>
          </a:xfrm>
          <a:custGeom>
            <a:avLst/>
            <a:gdLst>
              <a:gd name="T0" fmla="*/ 63500 w 42"/>
              <a:gd name="T1" fmla="*/ 28575 h 18"/>
              <a:gd name="T2" fmla="*/ 66675 w 42"/>
              <a:gd name="T3" fmla="*/ 9525 h 18"/>
              <a:gd name="T4" fmla="*/ 57150 w 42"/>
              <a:gd name="T5" fmla="*/ 6350 h 18"/>
              <a:gd name="T6" fmla="*/ 47625 w 42"/>
              <a:gd name="T7" fmla="*/ 3175 h 18"/>
              <a:gd name="T8" fmla="*/ 34925 w 42"/>
              <a:gd name="T9" fmla="*/ 3175 h 18"/>
              <a:gd name="T10" fmla="*/ 22225 w 42"/>
              <a:gd name="T11" fmla="*/ 0 h 18"/>
              <a:gd name="T12" fmla="*/ 19050 w 42"/>
              <a:gd name="T13" fmla="*/ 12700 h 18"/>
              <a:gd name="T14" fmla="*/ 12700 w 42"/>
              <a:gd name="T15" fmla="*/ 12700 h 18"/>
              <a:gd name="T16" fmla="*/ 6350 w 42"/>
              <a:gd name="T17" fmla="*/ 15875 h 18"/>
              <a:gd name="T18" fmla="*/ 3175 w 42"/>
              <a:gd name="T19" fmla="*/ 22225 h 18"/>
              <a:gd name="T20" fmla="*/ 0 w 42"/>
              <a:gd name="T21" fmla="*/ 28575 h 18"/>
              <a:gd name="T22" fmla="*/ 63500 w 42"/>
              <a:gd name="T23" fmla="*/ 28575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42" h="18">
                <a:moveTo>
                  <a:pt x="40" y="18"/>
                </a:moveTo>
                <a:lnTo>
                  <a:pt x="42" y="6"/>
                </a:lnTo>
                <a:lnTo>
                  <a:pt x="36" y="4"/>
                </a:lnTo>
                <a:lnTo>
                  <a:pt x="30" y="2"/>
                </a:lnTo>
                <a:lnTo>
                  <a:pt x="22" y="2"/>
                </a:lnTo>
                <a:lnTo>
                  <a:pt x="14" y="0"/>
                </a:lnTo>
                <a:lnTo>
                  <a:pt x="12" y="8"/>
                </a:lnTo>
                <a:lnTo>
                  <a:pt x="8" y="8"/>
                </a:lnTo>
                <a:lnTo>
                  <a:pt x="4" y="10"/>
                </a:lnTo>
                <a:lnTo>
                  <a:pt x="2" y="14"/>
                </a:lnTo>
                <a:lnTo>
                  <a:pt x="0" y="18"/>
                </a:lnTo>
                <a:lnTo>
                  <a:pt x="40" y="18"/>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66" name="Freeform 160"/>
          <p:cNvSpPr>
            <a:spLocks/>
          </p:cNvSpPr>
          <p:nvPr/>
        </p:nvSpPr>
        <p:spPr bwMode="auto">
          <a:xfrm>
            <a:off x="4562475" y="2474913"/>
            <a:ext cx="149225" cy="88900"/>
          </a:xfrm>
          <a:custGeom>
            <a:avLst/>
            <a:gdLst>
              <a:gd name="T0" fmla="*/ 2147483647 w 95"/>
              <a:gd name="T1" fmla="*/ 2147483647 h 56"/>
              <a:gd name="T2" fmla="*/ 2147483647 w 95"/>
              <a:gd name="T3" fmla="*/ 2147483647 h 56"/>
              <a:gd name="T4" fmla="*/ 2147483647 w 95"/>
              <a:gd name="T5" fmla="*/ 2147483647 h 56"/>
              <a:gd name="T6" fmla="*/ 2147483647 w 95"/>
              <a:gd name="T7" fmla="*/ 2147483647 h 56"/>
              <a:gd name="T8" fmla="*/ 2147483647 w 95"/>
              <a:gd name="T9" fmla="*/ 2147483647 h 56"/>
              <a:gd name="T10" fmla="*/ 2147483647 w 95"/>
              <a:gd name="T11" fmla="*/ 2147483647 h 56"/>
              <a:gd name="T12" fmla="*/ 2147483647 w 95"/>
              <a:gd name="T13" fmla="*/ 2147483647 h 56"/>
              <a:gd name="T14" fmla="*/ 2147483647 w 95"/>
              <a:gd name="T15" fmla="*/ 2147483647 h 56"/>
              <a:gd name="T16" fmla="*/ 2147483647 w 95"/>
              <a:gd name="T17" fmla="*/ 2147483647 h 56"/>
              <a:gd name="T18" fmla="*/ 0 w 95"/>
              <a:gd name="T19" fmla="*/ 2147483647 h 56"/>
              <a:gd name="T20" fmla="*/ 0 w 95"/>
              <a:gd name="T21" fmla="*/ 2147483647 h 56"/>
              <a:gd name="T22" fmla="*/ 0 w 95"/>
              <a:gd name="T23" fmla="*/ 0 h 56"/>
              <a:gd name="T24" fmla="*/ 2147483647 w 95"/>
              <a:gd name="T25" fmla="*/ 0 h 56"/>
              <a:gd name="T26" fmla="*/ 2147483647 w 95"/>
              <a:gd name="T27" fmla="*/ 2147483647 h 56"/>
              <a:gd name="T28" fmla="*/ 2147483647 w 95"/>
              <a:gd name="T29" fmla="*/ 2147483647 h 56"/>
              <a:gd name="T30" fmla="*/ 2147483647 w 95"/>
              <a:gd name="T31" fmla="*/ 2147483647 h 56"/>
              <a:gd name="T32" fmla="*/ 2147483647 w 95"/>
              <a:gd name="T33" fmla="*/ 2147483647 h 56"/>
              <a:gd name="T34" fmla="*/ 2147483647 w 95"/>
              <a:gd name="T35" fmla="*/ 2147483647 h 56"/>
              <a:gd name="T36" fmla="*/ 2147483647 w 95"/>
              <a:gd name="T37" fmla="*/ 2147483647 h 56"/>
              <a:gd name="T38" fmla="*/ 2147483647 w 95"/>
              <a:gd name="T39" fmla="*/ 2147483647 h 56"/>
              <a:gd name="T40" fmla="*/ 2147483647 w 95"/>
              <a:gd name="T41" fmla="*/ 2147483647 h 56"/>
              <a:gd name="T42" fmla="*/ 2147483647 w 95"/>
              <a:gd name="T43" fmla="*/ 2147483647 h 56"/>
              <a:gd name="T44" fmla="*/ 2147483647 w 95"/>
              <a:gd name="T45" fmla="*/ 2147483647 h 56"/>
              <a:gd name="T46" fmla="*/ 2147483647 w 95"/>
              <a:gd name="T47" fmla="*/ 0 h 56"/>
              <a:gd name="T48" fmla="*/ 2147483647 w 95"/>
              <a:gd name="T49" fmla="*/ 0 h 56"/>
              <a:gd name="T50" fmla="*/ 2147483647 w 95"/>
              <a:gd name="T51" fmla="*/ 2147483647 h 56"/>
              <a:gd name="T52" fmla="*/ 2147483647 w 95"/>
              <a:gd name="T53" fmla="*/ 2147483647 h 56"/>
              <a:gd name="T54" fmla="*/ 2147483647 w 95"/>
              <a:gd name="T55" fmla="*/ 2147483647 h 56"/>
              <a:gd name="T56" fmla="*/ 2147483647 w 95"/>
              <a:gd name="T57" fmla="*/ 2147483647 h 56"/>
              <a:gd name="T58" fmla="*/ 2147483647 w 95"/>
              <a:gd name="T59" fmla="*/ 2147483647 h 56"/>
              <a:gd name="T60" fmla="*/ 2147483647 w 95"/>
              <a:gd name="T61" fmla="*/ 2147483647 h 56"/>
              <a:gd name="T62" fmla="*/ 2147483647 w 95"/>
              <a:gd name="T63" fmla="*/ 2147483647 h 56"/>
              <a:gd name="T64" fmla="*/ 2147483647 w 95"/>
              <a:gd name="T65" fmla="*/ 2147483647 h 56"/>
              <a:gd name="T66" fmla="*/ 2147483647 w 95"/>
              <a:gd name="T67" fmla="*/ 2147483647 h 56"/>
              <a:gd name="T68" fmla="*/ 2147483647 w 95"/>
              <a:gd name="T69" fmla="*/ 2147483647 h 56"/>
              <a:gd name="T70" fmla="*/ 2147483647 w 95"/>
              <a:gd name="T71" fmla="*/ 2147483647 h 56"/>
              <a:gd name="T72" fmla="*/ 2147483647 w 95"/>
              <a:gd name="T73" fmla="*/ 2147483647 h 56"/>
              <a:gd name="T74" fmla="*/ 2147483647 w 95"/>
              <a:gd name="T75" fmla="*/ 2147483647 h 56"/>
              <a:gd name="T76" fmla="*/ 2147483647 w 95"/>
              <a:gd name="T77" fmla="*/ 2147483647 h 56"/>
              <a:gd name="T78" fmla="*/ 2147483647 w 95"/>
              <a:gd name="T79" fmla="*/ 2147483647 h 56"/>
              <a:gd name="T80" fmla="*/ 2147483647 w 95"/>
              <a:gd name="T81" fmla="*/ 2147483647 h 56"/>
              <a:gd name="T82" fmla="*/ 2147483647 w 95"/>
              <a:gd name="T83" fmla="*/ 2147483647 h 56"/>
              <a:gd name="T84" fmla="*/ 2147483647 w 95"/>
              <a:gd name="T85" fmla="*/ 2147483647 h 56"/>
              <a:gd name="T86" fmla="*/ 2147483647 w 95"/>
              <a:gd name="T87" fmla="*/ 2147483647 h 56"/>
              <a:gd name="T88" fmla="*/ 2147483647 w 95"/>
              <a:gd name="T89" fmla="*/ 2147483647 h 56"/>
              <a:gd name="T90" fmla="*/ 2147483647 w 95"/>
              <a:gd name="T91" fmla="*/ 2147483647 h 56"/>
              <a:gd name="T92" fmla="*/ 2147483647 w 95"/>
              <a:gd name="T93" fmla="*/ 2147483647 h 56"/>
              <a:gd name="T94" fmla="*/ 2147483647 w 95"/>
              <a:gd name="T95" fmla="*/ 2147483647 h 56"/>
              <a:gd name="T96" fmla="*/ 2147483647 w 95"/>
              <a:gd name="T97" fmla="*/ 2147483647 h 5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95" h="56">
                <a:moveTo>
                  <a:pt x="11" y="52"/>
                </a:moveTo>
                <a:lnTo>
                  <a:pt x="11" y="42"/>
                </a:lnTo>
                <a:lnTo>
                  <a:pt x="7" y="40"/>
                </a:lnTo>
                <a:lnTo>
                  <a:pt x="4" y="38"/>
                </a:lnTo>
                <a:lnTo>
                  <a:pt x="2" y="34"/>
                </a:lnTo>
                <a:lnTo>
                  <a:pt x="4" y="26"/>
                </a:lnTo>
                <a:lnTo>
                  <a:pt x="9" y="18"/>
                </a:lnTo>
                <a:lnTo>
                  <a:pt x="4" y="12"/>
                </a:lnTo>
                <a:lnTo>
                  <a:pt x="2" y="6"/>
                </a:lnTo>
                <a:lnTo>
                  <a:pt x="0" y="4"/>
                </a:lnTo>
                <a:lnTo>
                  <a:pt x="0" y="2"/>
                </a:lnTo>
                <a:lnTo>
                  <a:pt x="0" y="0"/>
                </a:lnTo>
                <a:lnTo>
                  <a:pt x="2" y="0"/>
                </a:lnTo>
                <a:lnTo>
                  <a:pt x="4" y="2"/>
                </a:lnTo>
                <a:lnTo>
                  <a:pt x="7" y="4"/>
                </a:lnTo>
                <a:lnTo>
                  <a:pt x="13" y="6"/>
                </a:lnTo>
                <a:lnTo>
                  <a:pt x="17" y="6"/>
                </a:lnTo>
                <a:lnTo>
                  <a:pt x="23" y="6"/>
                </a:lnTo>
                <a:lnTo>
                  <a:pt x="27" y="8"/>
                </a:lnTo>
                <a:lnTo>
                  <a:pt x="51" y="8"/>
                </a:lnTo>
                <a:lnTo>
                  <a:pt x="57" y="8"/>
                </a:lnTo>
                <a:lnTo>
                  <a:pt x="61" y="4"/>
                </a:lnTo>
                <a:lnTo>
                  <a:pt x="65" y="2"/>
                </a:lnTo>
                <a:lnTo>
                  <a:pt x="73" y="0"/>
                </a:lnTo>
                <a:lnTo>
                  <a:pt x="77" y="0"/>
                </a:lnTo>
                <a:lnTo>
                  <a:pt x="83" y="2"/>
                </a:lnTo>
                <a:lnTo>
                  <a:pt x="93" y="8"/>
                </a:lnTo>
                <a:lnTo>
                  <a:pt x="91" y="14"/>
                </a:lnTo>
                <a:lnTo>
                  <a:pt x="91" y="24"/>
                </a:lnTo>
                <a:lnTo>
                  <a:pt x="91" y="32"/>
                </a:lnTo>
                <a:lnTo>
                  <a:pt x="95" y="40"/>
                </a:lnTo>
                <a:lnTo>
                  <a:pt x="77" y="42"/>
                </a:lnTo>
                <a:lnTo>
                  <a:pt x="69" y="44"/>
                </a:lnTo>
                <a:lnTo>
                  <a:pt x="67" y="46"/>
                </a:lnTo>
                <a:lnTo>
                  <a:pt x="65" y="48"/>
                </a:lnTo>
                <a:lnTo>
                  <a:pt x="63" y="50"/>
                </a:lnTo>
                <a:lnTo>
                  <a:pt x="61" y="54"/>
                </a:lnTo>
                <a:lnTo>
                  <a:pt x="57" y="54"/>
                </a:lnTo>
                <a:lnTo>
                  <a:pt x="55" y="56"/>
                </a:lnTo>
                <a:lnTo>
                  <a:pt x="53" y="56"/>
                </a:lnTo>
                <a:lnTo>
                  <a:pt x="47" y="56"/>
                </a:lnTo>
                <a:lnTo>
                  <a:pt x="43" y="54"/>
                </a:lnTo>
                <a:lnTo>
                  <a:pt x="39" y="52"/>
                </a:lnTo>
                <a:lnTo>
                  <a:pt x="35" y="50"/>
                </a:lnTo>
                <a:lnTo>
                  <a:pt x="29" y="52"/>
                </a:lnTo>
                <a:lnTo>
                  <a:pt x="23" y="54"/>
                </a:lnTo>
                <a:lnTo>
                  <a:pt x="17" y="54"/>
                </a:lnTo>
                <a:lnTo>
                  <a:pt x="11" y="54"/>
                </a:lnTo>
                <a:lnTo>
                  <a:pt x="11" y="52"/>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67" name="Freeform 163"/>
          <p:cNvSpPr>
            <a:spLocks/>
          </p:cNvSpPr>
          <p:nvPr/>
        </p:nvSpPr>
        <p:spPr bwMode="auto">
          <a:xfrm>
            <a:off x="3567113" y="2992438"/>
            <a:ext cx="214312" cy="196850"/>
          </a:xfrm>
          <a:custGeom>
            <a:avLst/>
            <a:gdLst>
              <a:gd name="T0" fmla="*/ 2147483647 w 134"/>
              <a:gd name="T1" fmla="*/ 0 h 124"/>
              <a:gd name="T2" fmla="*/ 2147483647 w 134"/>
              <a:gd name="T3" fmla="*/ 2147483647 h 124"/>
              <a:gd name="T4" fmla="*/ 2147483647 w 134"/>
              <a:gd name="T5" fmla="*/ 2147483647 h 124"/>
              <a:gd name="T6" fmla="*/ 2147483647 w 134"/>
              <a:gd name="T7" fmla="*/ 2147483647 h 124"/>
              <a:gd name="T8" fmla="*/ 2147483647 w 134"/>
              <a:gd name="T9" fmla="*/ 2147483647 h 124"/>
              <a:gd name="T10" fmla="*/ 2147483647 w 134"/>
              <a:gd name="T11" fmla="*/ 2147483647 h 124"/>
              <a:gd name="T12" fmla="*/ 2147483647 w 134"/>
              <a:gd name="T13" fmla="*/ 2147483647 h 124"/>
              <a:gd name="T14" fmla="*/ 0 w 134"/>
              <a:gd name="T15" fmla="*/ 2147483647 h 124"/>
              <a:gd name="T16" fmla="*/ 0 w 134"/>
              <a:gd name="T17" fmla="*/ 2147483647 h 124"/>
              <a:gd name="T18" fmla="*/ 2147483647 w 134"/>
              <a:gd name="T19" fmla="*/ 2147483647 h 124"/>
              <a:gd name="T20" fmla="*/ 2147483647 w 134"/>
              <a:gd name="T21" fmla="*/ 2147483647 h 124"/>
              <a:gd name="T22" fmla="*/ 2147483647 w 134"/>
              <a:gd name="T23" fmla="*/ 2147483647 h 124"/>
              <a:gd name="T24" fmla="*/ 2147483647 w 134"/>
              <a:gd name="T25" fmla="*/ 2147483647 h 124"/>
              <a:gd name="T26" fmla="*/ 2147483647 w 134"/>
              <a:gd name="T27" fmla="*/ 2147483647 h 124"/>
              <a:gd name="T28" fmla="*/ 2147483647 w 134"/>
              <a:gd name="T29" fmla="*/ 2147483647 h 124"/>
              <a:gd name="T30" fmla="*/ 2147483647 w 134"/>
              <a:gd name="T31" fmla="*/ 2147483647 h 124"/>
              <a:gd name="T32" fmla="*/ 2147483647 w 134"/>
              <a:gd name="T33" fmla="*/ 2147483647 h 124"/>
              <a:gd name="T34" fmla="*/ 2147483647 w 134"/>
              <a:gd name="T35" fmla="*/ 0 h 12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134" h="124">
                <a:moveTo>
                  <a:pt x="134" y="0"/>
                </a:moveTo>
                <a:lnTo>
                  <a:pt x="134" y="34"/>
                </a:lnTo>
                <a:lnTo>
                  <a:pt x="80" y="34"/>
                </a:lnTo>
                <a:lnTo>
                  <a:pt x="80" y="84"/>
                </a:lnTo>
                <a:lnTo>
                  <a:pt x="70" y="88"/>
                </a:lnTo>
                <a:lnTo>
                  <a:pt x="62" y="96"/>
                </a:lnTo>
                <a:lnTo>
                  <a:pt x="60" y="124"/>
                </a:lnTo>
                <a:lnTo>
                  <a:pt x="0" y="124"/>
                </a:lnTo>
                <a:lnTo>
                  <a:pt x="0" y="116"/>
                </a:lnTo>
                <a:lnTo>
                  <a:pt x="2" y="108"/>
                </a:lnTo>
                <a:lnTo>
                  <a:pt x="10" y="94"/>
                </a:lnTo>
                <a:lnTo>
                  <a:pt x="20" y="80"/>
                </a:lnTo>
                <a:lnTo>
                  <a:pt x="26" y="70"/>
                </a:lnTo>
                <a:lnTo>
                  <a:pt x="40" y="44"/>
                </a:lnTo>
                <a:lnTo>
                  <a:pt x="54" y="22"/>
                </a:lnTo>
                <a:lnTo>
                  <a:pt x="58" y="12"/>
                </a:lnTo>
                <a:lnTo>
                  <a:pt x="64" y="2"/>
                </a:lnTo>
                <a:lnTo>
                  <a:pt x="134" y="0"/>
                </a:lnTo>
                <a:close/>
              </a:path>
            </a:pathLst>
          </a:custGeom>
          <a:solidFill>
            <a:srgbClr val="488B9B"/>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68" name="Freeform 164"/>
          <p:cNvSpPr>
            <a:spLocks/>
          </p:cNvSpPr>
          <p:nvPr/>
        </p:nvSpPr>
        <p:spPr bwMode="auto">
          <a:xfrm>
            <a:off x="3567113" y="2992438"/>
            <a:ext cx="314325" cy="406400"/>
          </a:xfrm>
          <a:custGeom>
            <a:avLst/>
            <a:gdLst>
              <a:gd name="T0" fmla="*/ 209550 w 198"/>
              <a:gd name="T1" fmla="*/ 0 h 256"/>
              <a:gd name="T2" fmla="*/ 212725 w 198"/>
              <a:gd name="T3" fmla="*/ 0 h 256"/>
              <a:gd name="T4" fmla="*/ 212725 w 198"/>
              <a:gd name="T5" fmla="*/ 53975 h 256"/>
              <a:gd name="T6" fmla="*/ 127000 w 198"/>
              <a:gd name="T7" fmla="*/ 53975 h 256"/>
              <a:gd name="T8" fmla="*/ 127000 w 198"/>
              <a:gd name="T9" fmla="*/ 133350 h 256"/>
              <a:gd name="T10" fmla="*/ 111125 w 198"/>
              <a:gd name="T11" fmla="*/ 139700 h 256"/>
              <a:gd name="T12" fmla="*/ 98425 w 198"/>
              <a:gd name="T13" fmla="*/ 152400 h 256"/>
              <a:gd name="T14" fmla="*/ 95250 w 198"/>
              <a:gd name="T15" fmla="*/ 196850 h 256"/>
              <a:gd name="T16" fmla="*/ 0 w 198"/>
              <a:gd name="T17" fmla="*/ 196850 h 256"/>
              <a:gd name="T18" fmla="*/ 3175 w 198"/>
              <a:gd name="T19" fmla="*/ 209550 h 256"/>
              <a:gd name="T20" fmla="*/ 9525 w 198"/>
              <a:gd name="T21" fmla="*/ 219075 h 256"/>
              <a:gd name="T22" fmla="*/ 15875 w 198"/>
              <a:gd name="T23" fmla="*/ 228600 h 256"/>
              <a:gd name="T24" fmla="*/ 19050 w 198"/>
              <a:gd name="T25" fmla="*/ 234950 h 256"/>
              <a:gd name="T26" fmla="*/ 15875 w 198"/>
              <a:gd name="T27" fmla="*/ 241300 h 256"/>
              <a:gd name="T28" fmla="*/ 12700 w 198"/>
              <a:gd name="T29" fmla="*/ 247650 h 256"/>
              <a:gd name="T30" fmla="*/ 9525 w 198"/>
              <a:gd name="T31" fmla="*/ 254000 h 256"/>
              <a:gd name="T32" fmla="*/ 9525 w 198"/>
              <a:gd name="T33" fmla="*/ 260350 h 256"/>
              <a:gd name="T34" fmla="*/ 9525 w 198"/>
              <a:gd name="T35" fmla="*/ 266700 h 256"/>
              <a:gd name="T36" fmla="*/ 15875 w 198"/>
              <a:gd name="T37" fmla="*/ 269875 h 256"/>
              <a:gd name="T38" fmla="*/ 22225 w 198"/>
              <a:gd name="T39" fmla="*/ 282575 h 256"/>
              <a:gd name="T40" fmla="*/ 19050 w 198"/>
              <a:gd name="T41" fmla="*/ 282575 h 256"/>
              <a:gd name="T42" fmla="*/ 22225 w 198"/>
              <a:gd name="T43" fmla="*/ 298450 h 256"/>
              <a:gd name="T44" fmla="*/ 19050 w 198"/>
              <a:gd name="T45" fmla="*/ 317500 h 256"/>
              <a:gd name="T46" fmla="*/ 15875 w 198"/>
              <a:gd name="T47" fmla="*/ 333375 h 256"/>
              <a:gd name="T48" fmla="*/ 9525 w 198"/>
              <a:gd name="T49" fmla="*/ 349250 h 256"/>
              <a:gd name="T50" fmla="*/ 15875 w 198"/>
              <a:gd name="T51" fmla="*/ 349250 h 256"/>
              <a:gd name="T52" fmla="*/ 19050 w 198"/>
              <a:gd name="T53" fmla="*/ 349250 h 256"/>
              <a:gd name="T54" fmla="*/ 25400 w 198"/>
              <a:gd name="T55" fmla="*/ 349250 h 256"/>
              <a:gd name="T56" fmla="*/ 28575 w 198"/>
              <a:gd name="T57" fmla="*/ 346075 h 256"/>
              <a:gd name="T58" fmla="*/ 34925 w 198"/>
              <a:gd name="T59" fmla="*/ 342900 h 256"/>
              <a:gd name="T60" fmla="*/ 44450 w 198"/>
              <a:gd name="T61" fmla="*/ 342900 h 256"/>
              <a:gd name="T62" fmla="*/ 57150 w 198"/>
              <a:gd name="T63" fmla="*/ 346075 h 256"/>
              <a:gd name="T64" fmla="*/ 69850 w 198"/>
              <a:gd name="T65" fmla="*/ 352425 h 256"/>
              <a:gd name="T66" fmla="*/ 79375 w 198"/>
              <a:gd name="T67" fmla="*/ 358775 h 256"/>
              <a:gd name="T68" fmla="*/ 85725 w 198"/>
              <a:gd name="T69" fmla="*/ 368300 h 256"/>
              <a:gd name="T70" fmla="*/ 101600 w 198"/>
              <a:gd name="T71" fmla="*/ 390525 h 256"/>
              <a:gd name="T72" fmla="*/ 107950 w 198"/>
              <a:gd name="T73" fmla="*/ 400050 h 256"/>
              <a:gd name="T74" fmla="*/ 117475 w 198"/>
              <a:gd name="T75" fmla="*/ 406400 h 256"/>
              <a:gd name="T76" fmla="*/ 127000 w 198"/>
              <a:gd name="T77" fmla="*/ 387350 h 256"/>
              <a:gd name="T78" fmla="*/ 133350 w 198"/>
              <a:gd name="T79" fmla="*/ 377825 h 256"/>
              <a:gd name="T80" fmla="*/ 139700 w 198"/>
              <a:gd name="T81" fmla="*/ 377825 h 256"/>
              <a:gd name="T82" fmla="*/ 149225 w 198"/>
              <a:gd name="T83" fmla="*/ 374650 h 256"/>
              <a:gd name="T84" fmla="*/ 146050 w 198"/>
              <a:gd name="T85" fmla="*/ 384175 h 256"/>
              <a:gd name="T86" fmla="*/ 149225 w 198"/>
              <a:gd name="T87" fmla="*/ 390525 h 256"/>
              <a:gd name="T88" fmla="*/ 155575 w 198"/>
              <a:gd name="T89" fmla="*/ 381000 h 256"/>
              <a:gd name="T90" fmla="*/ 158750 w 198"/>
              <a:gd name="T91" fmla="*/ 381000 h 256"/>
              <a:gd name="T92" fmla="*/ 161925 w 198"/>
              <a:gd name="T93" fmla="*/ 377825 h 256"/>
              <a:gd name="T94" fmla="*/ 165100 w 198"/>
              <a:gd name="T95" fmla="*/ 381000 h 256"/>
              <a:gd name="T96" fmla="*/ 168275 w 198"/>
              <a:gd name="T97" fmla="*/ 384175 h 256"/>
              <a:gd name="T98" fmla="*/ 171450 w 198"/>
              <a:gd name="T99" fmla="*/ 387350 h 256"/>
              <a:gd name="T100" fmla="*/ 174625 w 198"/>
              <a:gd name="T101" fmla="*/ 387350 h 256"/>
              <a:gd name="T102" fmla="*/ 180975 w 198"/>
              <a:gd name="T103" fmla="*/ 384175 h 256"/>
              <a:gd name="T104" fmla="*/ 187325 w 198"/>
              <a:gd name="T105" fmla="*/ 381000 h 256"/>
              <a:gd name="T106" fmla="*/ 292100 w 198"/>
              <a:gd name="T107" fmla="*/ 381000 h 256"/>
              <a:gd name="T108" fmla="*/ 295275 w 198"/>
              <a:gd name="T109" fmla="*/ 368300 h 256"/>
              <a:gd name="T110" fmla="*/ 298450 w 198"/>
              <a:gd name="T111" fmla="*/ 355600 h 256"/>
              <a:gd name="T112" fmla="*/ 292100 w 198"/>
              <a:gd name="T113" fmla="*/ 355600 h 256"/>
              <a:gd name="T114" fmla="*/ 288925 w 198"/>
              <a:gd name="T115" fmla="*/ 349250 h 256"/>
              <a:gd name="T116" fmla="*/ 266700 w 198"/>
              <a:gd name="T117" fmla="*/ 85725 h 256"/>
              <a:gd name="T118" fmla="*/ 314325 w 198"/>
              <a:gd name="T119" fmla="*/ 85725 h 256"/>
              <a:gd name="T120" fmla="*/ 215900 w 198"/>
              <a:gd name="T121" fmla="*/ 9525 h 256"/>
              <a:gd name="T122" fmla="*/ 209550 w 198"/>
              <a:gd name="T123" fmla="*/ 0 h 25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98" h="256">
                <a:moveTo>
                  <a:pt x="132" y="0"/>
                </a:moveTo>
                <a:lnTo>
                  <a:pt x="134" y="0"/>
                </a:lnTo>
                <a:lnTo>
                  <a:pt x="134" y="34"/>
                </a:lnTo>
                <a:lnTo>
                  <a:pt x="80" y="34"/>
                </a:lnTo>
                <a:lnTo>
                  <a:pt x="80" y="84"/>
                </a:lnTo>
                <a:lnTo>
                  <a:pt x="70" y="88"/>
                </a:lnTo>
                <a:lnTo>
                  <a:pt x="62" y="96"/>
                </a:lnTo>
                <a:lnTo>
                  <a:pt x="60" y="124"/>
                </a:lnTo>
                <a:lnTo>
                  <a:pt x="0" y="124"/>
                </a:lnTo>
                <a:lnTo>
                  <a:pt x="2" y="132"/>
                </a:lnTo>
                <a:lnTo>
                  <a:pt x="6" y="138"/>
                </a:lnTo>
                <a:lnTo>
                  <a:pt x="10" y="144"/>
                </a:lnTo>
                <a:lnTo>
                  <a:pt x="12" y="148"/>
                </a:lnTo>
                <a:lnTo>
                  <a:pt x="10" y="152"/>
                </a:lnTo>
                <a:lnTo>
                  <a:pt x="8" y="156"/>
                </a:lnTo>
                <a:lnTo>
                  <a:pt x="6" y="160"/>
                </a:lnTo>
                <a:lnTo>
                  <a:pt x="6" y="164"/>
                </a:lnTo>
                <a:lnTo>
                  <a:pt x="6" y="168"/>
                </a:lnTo>
                <a:lnTo>
                  <a:pt x="10" y="170"/>
                </a:lnTo>
                <a:lnTo>
                  <a:pt x="14" y="178"/>
                </a:lnTo>
                <a:lnTo>
                  <a:pt x="12" y="178"/>
                </a:lnTo>
                <a:lnTo>
                  <a:pt x="14" y="188"/>
                </a:lnTo>
                <a:lnTo>
                  <a:pt x="12" y="200"/>
                </a:lnTo>
                <a:lnTo>
                  <a:pt x="10" y="210"/>
                </a:lnTo>
                <a:lnTo>
                  <a:pt x="6" y="220"/>
                </a:lnTo>
                <a:lnTo>
                  <a:pt x="10" y="220"/>
                </a:lnTo>
                <a:lnTo>
                  <a:pt x="12" y="220"/>
                </a:lnTo>
                <a:lnTo>
                  <a:pt x="16" y="220"/>
                </a:lnTo>
                <a:lnTo>
                  <a:pt x="18" y="218"/>
                </a:lnTo>
                <a:lnTo>
                  <a:pt x="22" y="216"/>
                </a:lnTo>
                <a:lnTo>
                  <a:pt x="28" y="216"/>
                </a:lnTo>
                <a:lnTo>
                  <a:pt x="36" y="218"/>
                </a:lnTo>
                <a:lnTo>
                  <a:pt x="44" y="222"/>
                </a:lnTo>
                <a:lnTo>
                  <a:pt x="50" y="226"/>
                </a:lnTo>
                <a:lnTo>
                  <a:pt x="54" y="232"/>
                </a:lnTo>
                <a:lnTo>
                  <a:pt x="64" y="246"/>
                </a:lnTo>
                <a:lnTo>
                  <a:pt x="68" y="252"/>
                </a:lnTo>
                <a:lnTo>
                  <a:pt x="74" y="256"/>
                </a:lnTo>
                <a:lnTo>
                  <a:pt x="80" y="244"/>
                </a:lnTo>
                <a:lnTo>
                  <a:pt x="84" y="238"/>
                </a:lnTo>
                <a:lnTo>
                  <a:pt x="88" y="238"/>
                </a:lnTo>
                <a:lnTo>
                  <a:pt x="94" y="236"/>
                </a:lnTo>
                <a:lnTo>
                  <a:pt x="92" y="242"/>
                </a:lnTo>
                <a:lnTo>
                  <a:pt x="94" y="246"/>
                </a:lnTo>
                <a:lnTo>
                  <a:pt x="98" y="240"/>
                </a:lnTo>
                <a:lnTo>
                  <a:pt x="100" y="240"/>
                </a:lnTo>
                <a:lnTo>
                  <a:pt x="102" y="238"/>
                </a:lnTo>
                <a:lnTo>
                  <a:pt x="104" y="240"/>
                </a:lnTo>
                <a:lnTo>
                  <a:pt x="106" y="242"/>
                </a:lnTo>
                <a:lnTo>
                  <a:pt x="108" y="244"/>
                </a:lnTo>
                <a:lnTo>
                  <a:pt x="110" y="244"/>
                </a:lnTo>
                <a:lnTo>
                  <a:pt x="114" y="242"/>
                </a:lnTo>
                <a:lnTo>
                  <a:pt x="118" y="240"/>
                </a:lnTo>
                <a:lnTo>
                  <a:pt x="184" y="240"/>
                </a:lnTo>
                <a:lnTo>
                  <a:pt x="186" y="232"/>
                </a:lnTo>
                <a:lnTo>
                  <a:pt x="188" y="224"/>
                </a:lnTo>
                <a:lnTo>
                  <a:pt x="184" y="224"/>
                </a:lnTo>
                <a:lnTo>
                  <a:pt x="182" y="220"/>
                </a:lnTo>
                <a:lnTo>
                  <a:pt x="168" y="54"/>
                </a:lnTo>
                <a:lnTo>
                  <a:pt x="198" y="54"/>
                </a:lnTo>
                <a:lnTo>
                  <a:pt x="136" y="6"/>
                </a:lnTo>
                <a:lnTo>
                  <a:pt x="132" y="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69" name="Freeform 165"/>
          <p:cNvSpPr>
            <a:spLocks/>
          </p:cNvSpPr>
          <p:nvPr/>
        </p:nvSpPr>
        <p:spPr bwMode="auto">
          <a:xfrm>
            <a:off x="5146675" y="3443288"/>
            <a:ext cx="53975" cy="66675"/>
          </a:xfrm>
          <a:custGeom>
            <a:avLst/>
            <a:gdLst>
              <a:gd name="T0" fmla="*/ 25400 w 34"/>
              <a:gd name="T1" fmla="*/ 0 h 42"/>
              <a:gd name="T2" fmla="*/ 38100 w 34"/>
              <a:gd name="T3" fmla="*/ 12700 h 42"/>
              <a:gd name="T4" fmla="*/ 50800 w 34"/>
              <a:gd name="T5" fmla="*/ 22225 h 42"/>
              <a:gd name="T6" fmla="*/ 53975 w 34"/>
              <a:gd name="T7" fmla="*/ 31750 h 42"/>
              <a:gd name="T8" fmla="*/ 50800 w 34"/>
              <a:gd name="T9" fmla="*/ 41275 h 42"/>
              <a:gd name="T10" fmla="*/ 41275 w 34"/>
              <a:gd name="T11" fmla="*/ 47625 h 42"/>
              <a:gd name="T12" fmla="*/ 34925 w 34"/>
              <a:gd name="T13" fmla="*/ 57150 h 42"/>
              <a:gd name="T14" fmla="*/ 25400 w 34"/>
              <a:gd name="T15" fmla="*/ 63500 h 42"/>
              <a:gd name="T16" fmla="*/ 9525 w 34"/>
              <a:gd name="T17" fmla="*/ 66675 h 42"/>
              <a:gd name="T18" fmla="*/ 3175 w 34"/>
              <a:gd name="T19" fmla="*/ 63500 h 42"/>
              <a:gd name="T20" fmla="*/ 0 w 34"/>
              <a:gd name="T21" fmla="*/ 53975 h 42"/>
              <a:gd name="T22" fmla="*/ 3175 w 34"/>
              <a:gd name="T23" fmla="*/ 38100 h 42"/>
              <a:gd name="T24" fmla="*/ 12700 w 34"/>
              <a:gd name="T25" fmla="*/ 25400 h 42"/>
              <a:gd name="T26" fmla="*/ 34925 w 34"/>
              <a:gd name="T27" fmla="*/ 9525 h 42"/>
              <a:gd name="T28" fmla="*/ 25400 w 34"/>
              <a:gd name="T29" fmla="*/ 0 h 4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4" h="42">
                <a:moveTo>
                  <a:pt x="16" y="0"/>
                </a:moveTo>
                <a:lnTo>
                  <a:pt x="24" y="8"/>
                </a:lnTo>
                <a:lnTo>
                  <a:pt x="32" y="14"/>
                </a:lnTo>
                <a:lnTo>
                  <a:pt x="34" y="20"/>
                </a:lnTo>
                <a:lnTo>
                  <a:pt x="32" y="26"/>
                </a:lnTo>
                <a:lnTo>
                  <a:pt x="26" y="30"/>
                </a:lnTo>
                <a:lnTo>
                  <a:pt x="22" y="36"/>
                </a:lnTo>
                <a:lnTo>
                  <a:pt x="16" y="40"/>
                </a:lnTo>
                <a:lnTo>
                  <a:pt x="6" y="42"/>
                </a:lnTo>
                <a:lnTo>
                  <a:pt x="2" y="40"/>
                </a:lnTo>
                <a:lnTo>
                  <a:pt x="0" y="34"/>
                </a:lnTo>
                <a:lnTo>
                  <a:pt x="2" y="24"/>
                </a:lnTo>
                <a:lnTo>
                  <a:pt x="8" y="16"/>
                </a:lnTo>
                <a:lnTo>
                  <a:pt x="22" y="6"/>
                </a:lnTo>
                <a:lnTo>
                  <a:pt x="16" y="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70" name="Freeform 166"/>
          <p:cNvSpPr>
            <a:spLocks/>
          </p:cNvSpPr>
          <p:nvPr/>
        </p:nvSpPr>
        <p:spPr bwMode="auto">
          <a:xfrm>
            <a:off x="3560763" y="3335338"/>
            <a:ext cx="139700" cy="139700"/>
          </a:xfrm>
          <a:custGeom>
            <a:avLst/>
            <a:gdLst>
              <a:gd name="T0" fmla="*/ 9525 w 88"/>
              <a:gd name="T1" fmla="*/ 133350 h 88"/>
              <a:gd name="T2" fmla="*/ 6350 w 88"/>
              <a:gd name="T3" fmla="*/ 127000 h 88"/>
              <a:gd name="T4" fmla="*/ 6350 w 88"/>
              <a:gd name="T5" fmla="*/ 117475 h 88"/>
              <a:gd name="T6" fmla="*/ 6350 w 88"/>
              <a:gd name="T7" fmla="*/ 107950 h 88"/>
              <a:gd name="T8" fmla="*/ 25400 w 88"/>
              <a:gd name="T9" fmla="*/ 107950 h 88"/>
              <a:gd name="T10" fmla="*/ 47625 w 88"/>
              <a:gd name="T11" fmla="*/ 104775 h 88"/>
              <a:gd name="T12" fmla="*/ 47625 w 88"/>
              <a:gd name="T13" fmla="*/ 98425 h 88"/>
              <a:gd name="T14" fmla="*/ 57150 w 88"/>
              <a:gd name="T15" fmla="*/ 101600 h 88"/>
              <a:gd name="T16" fmla="*/ 69850 w 88"/>
              <a:gd name="T17" fmla="*/ 107950 h 88"/>
              <a:gd name="T18" fmla="*/ 76200 w 88"/>
              <a:gd name="T19" fmla="*/ 104775 h 88"/>
              <a:gd name="T20" fmla="*/ 82550 w 88"/>
              <a:gd name="T21" fmla="*/ 98425 h 88"/>
              <a:gd name="T22" fmla="*/ 63500 w 88"/>
              <a:gd name="T23" fmla="*/ 95250 h 88"/>
              <a:gd name="T24" fmla="*/ 53975 w 88"/>
              <a:gd name="T25" fmla="*/ 92075 h 88"/>
              <a:gd name="T26" fmla="*/ 50800 w 88"/>
              <a:gd name="T27" fmla="*/ 85725 h 88"/>
              <a:gd name="T28" fmla="*/ 44450 w 88"/>
              <a:gd name="T29" fmla="*/ 88900 h 88"/>
              <a:gd name="T30" fmla="*/ 38100 w 88"/>
              <a:gd name="T31" fmla="*/ 92075 h 88"/>
              <a:gd name="T32" fmla="*/ 34925 w 88"/>
              <a:gd name="T33" fmla="*/ 95250 h 88"/>
              <a:gd name="T34" fmla="*/ 28575 w 88"/>
              <a:gd name="T35" fmla="*/ 98425 h 88"/>
              <a:gd name="T36" fmla="*/ 9525 w 88"/>
              <a:gd name="T37" fmla="*/ 98425 h 88"/>
              <a:gd name="T38" fmla="*/ 9525 w 88"/>
              <a:gd name="T39" fmla="*/ 88900 h 88"/>
              <a:gd name="T40" fmla="*/ 12700 w 88"/>
              <a:gd name="T41" fmla="*/ 79375 h 88"/>
              <a:gd name="T42" fmla="*/ 9525 w 88"/>
              <a:gd name="T43" fmla="*/ 69850 h 88"/>
              <a:gd name="T44" fmla="*/ 6350 w 88"/>
              <a:gd name="T45" fmla="*/ 63500 h 88"/>
              <a:gd name="T46" fmla="*/ 3175 w 88"/>
              <a:gd name="T47" fmla="*/ 57150 h 88"/>
              <a:gd name="T48" fmla="*/ 0 w 88"/>
              <a:gd name="T49" fmla="*/ 50800 h 88"/>
              <a:gd name="T50" fmla="*/ 3175 w 88"/>
              <a:gd name="T51" fmla="*/ 41275 h 88"/>
              <a:gd name="T52" fmla="*/ 6350 w 88"/>
              <a:gd name="T53" fmla="*/ 28575 h 88"/>
              <a:gd name="T54" fmla="*/ 15875 w 88"/>
              <a:gd name="T55" fmla="*/ 6350 h 88"/>
              <a:gd name="T56" fmla="*/ 22225 w 88"/>
              <a:gd name="T57" fmla="*/ 6350 h 88"/>
              <a:gd name="T58" fmla="*/ 25400 w 88"/>
              <a:gd name="T59" fmla="*/ 6350 h 88"/>
              <a:gd name="T60" fmla="*/ 31750 w 88"/>
              <a:gd name="T61" fmla="*/ 6350 h 88"/>
              <a:gd name="T62" fmla="*/ 34925 w 88"/>
              <a:gd name="T63" fmla="*/ 3175 h 88"/>
              <a:gd name="T64" fmla="*/ 41275 w 88"/>
              <a:gd name="T65" fmla="*/ 0 h 88"/>
              <a:gd name="T66" fmla="*/ 50800 w 88"/>
              <a:gd name="T67" fmla="*/ 0 h 88"/>
              <a:gd name="T68" fmla="*/ 63500 w 88"/>
              <a:gd name="T69" fmla="*/ 3175 h 88"/>
              <a:gd name="T70" fmla="*/ 76200 w 88"/>
              <a:gd name="T71" fmla="*/ 9525 h 88"/>
              <a:gd name="T72" fmla="*/ 85725 w 88"/>
              <a:gd name="T73" fmla="*/ 15875 h 88"/>
              <a:gd name="T74" fmla="*/ 92075 w 88"/>
              <a:gd name="T75" fmla="*/ 25400 h 88"/>
              <a:gd name="T76" fmla="*/ 107950 w 88"/>
              <a:gd name="T77" fmla="*/ 47625 h 88"/>
              <a:gd name="T78" fmla="*/ 114300 w 88"/>
              <a:gd name="T79" fmla="*/ 57150 h 88"/>
              <a:gd name="T80" fmla="*/ 123825 w 88"/>
              <a:gd name="T81" fmla="*/ 63500 h 88"/>
              <a:gd name="T82" fmla="*/ 123825 w 88"/>
              <a:gd name="T83" fmla="*/ 60325 h 88"/>
              <a:gd name="T84" fmla="*/ 120650 w 88"/>
              <a:gd name="T85" fmla="*/ 60325 h 88"/>
              <a:gd name="T86" fmla="*/ 127000 w 88"/>
              <a:gd name="T87" fmla="*/ 82550 h 88"/>
              <a:gd name="T88" fmla="*/ 133350 w 88"/>
              <a:gd name="T89" fmla="*/ 98425 h 88"/>
              <a:gd name="T90" fmla="*/ 139700 w 88"/>
              <a:gd name="T91" fmla="*/ 114300 h 88"/>
              <a:gd name="T92" fmla="*/ 139700 w 88"/>
              <a:gd name="T93" fmla="*/ 123825 h 88"/>
              <a:gd name="T94" fmla="*/ 139700 w 88"/>
              <a:gd name="T95" fmla="*/ 136525 h 88"/>
              <a:gd name="T96" fmla="*/ 133350 w 88"/>
              <a:gd name="T97" fmla="*/ 136525 h 88"/>
              <a:gd name="T98" fmla="*/ 123825 w 88"/>
              <a:gd name="T99" fmla="*/ 139700 h 88"/>
              <a:gd name="T100" fmla="*/ 114300 w 88"/>
              <a:gd name="T101" fmla="*/ 136525 h 88"/>
              <a:gd name="T102" fmla="*/ 104775 w 88"/>
              <a:gd name="T103" fmla="*/ 133350 h 88"/>
              <a:gd name="T104" fmla="*/ 95250 w 88"/>
              <a:gd name="T105" fmla="*/ 130175 h 88"/>
              <a:gd name="T106" fmla="*/ 82550 w 88"/>
              <a:gd name="T107" fmla="*/ 127000 h 88"/>
              <a:gd name="T108" fmla="*/ 63500 w 88"/>
              <a:gd name="T109" fmla="*/ 127000 h 88"/>
              <a:gd name="T110" fmla="*/ 44450 w 88"/>
              <a:gd name="T111" fmla="*/ 130175 h 88"/>
              <a:gd name="T112" fmla="*/ 28575 w 88"/>
              <a:gd name="T113" fmla="*/ 133350 h 88"/>
              <a:gd name="T114" fmla="*/ 9525 w 88"/>
              <a:gd name="T115" fmla="*/ 133350 h 8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88" h="88">
                <a:moveTo>
                  <a:pt x="6" y="84"/>
                </a:moveTo>
                <a:lnTo>
                  <a:pt x="4" y="80"/>
                </a:lnTo>
                <a:lnTo>
                  <a:pt x="4" y="74"/>
                </a:lnTo>
                <a:lnTo>
                  <a:pt x="4" y="68"/>
                </a:lnTo>
                <a:lnTo>
                  <a:pt x="16" y="68"/>
                </a:lnTo>
                <a:lnTo>
                  <a:pt x="30" y="66"/>
                </a:lnTo>
                <a:lnTo>
                  <a:pt x="30" y="62"/>
                </a:lnTo>
                <a:lnTo>
                  <a:pt x="36" y="64"/>
                </a:lnTo>
                <a:lnTo>
                  <a:pt x="44" y="68"/>
                </a:lnTo>
                <a:lnTo>
                  <a:pt x="48" y="66"/>
                </a:lnTo>
                <a:lnTo>
                  <a:pt x="52" y="62"/>
                </a:lnTo>
                <a:lnTo>
                  <a:pt x="40" y="60"/>
                </a:lnTo>
                <a:lnTo>
                  <a:pt x="34" y="58"/>
                </a:lnTo>
                <a:lnTo>
                  <a:pt x="32" y="54"/>
                </a:lnTo>
                <a:lnTo>
                  <a:pt x="28" y="56"/>
                </a:lnTo>
                <a:lnTo>
                  <a:pt x="24" y="58"/>
                </a:lnTo>
                <a:lnTo>
                  <a:pt x="22" y="60"/>
                </a:lnTo>
                <a:lnTo>
                  <a:pt x="18" y="62"/>
                </a:lnTo>
                <a:lnTo>
                  <a:pt x="6" y="62"/>
                </a:lnTo>
                <a:lnTo>
                  <a:pt x="6" y="56"/>
                </a:lnTo>
                <a:lnTo>
                  <a:pt x="8" y="50"/>
                </a:lnTo>
                <a:lnTo>
                  <a:pt x="6" y="44"/>
                </a:lnTo>
                <a:lnTo>
                  <a:pt x="4" y="40"/>
                </a:lnTo>
                <a:lnTo>
                  <a:pt x="2" y="36"/>
                </a:lnTo>
                <a:lnTo>
                  <a:pt x="0" y="32"/>
                </a:lnTo>
                <a:lnTo>
                  <a:pt x="2" y="26"/>
                </a:lnTo>
                <a:lnTo>
                  <a:pt x="4" y="18"/>
                </a:lnTo>
                <a:lnTo>
                  <a:pt x="10" y="4"/>
                </a:lnTo>
                <a:lnTo>
                  <a:pt x="14" y="4"/>
                </a:lnTo>
                <a:lnTo>
                  <a:pt x="16" y="4"/>
                </a:lnTo>
                <a:lnTo>
                  <a:pt x="20" y="4"/>
                </a:lnTo>
                <a:lnTo>
                  <a:pt x="22" y="2"/>
                </a:lnTo>
                <a:lnTo>
                  <a:pt x="26" y="0"/>
                </a:lnTo>
                <a:lnTo>
                  <a:pt x="32" y="0"/>
                </a:lnTo>
                <a:lnTo>
                  <a:pt x="40" y="2"/>
                </a:lnTo>
                <a:lnTo>
                  <a:pt x="48" y="6"/>
                </a:lnTo>
                <a:lnTo>
                  <a:pt x="54" y="10"/>
                </a:lnTo>
                <a:lnTo>
                  <a:pt x="58" y="16"/>
                </a:lnTo>
                <a:lnTo>
                  <a:pt x="68" y="30"/>
                </a:lnTo>
                <a:lnTo>
                  <a:pt x="72" y="36"/>
                </a:lnTo>
                <a:lnTo>
                  <a:pt x="78" y="40"/>
                </a:lnTo>
                <a:lnTo>
                  <a:pt x="78" y="38"/>
                </a:lnTo>
                <a:lnTo>
                  <a:pt x="76" y="38"/>
                </a:lnTo>
                <a:lnTo>
                  <a:pt x="80" y="52"/>
                </a:lnTo>
                <a:lnTo>
                  <a:pt x="84" y="62"/>
                </a:lnTo>
                <a:lnTo>
                  <a:pt x="88" y="72"/>
                </a:lnTo>
                <a:lnTo>
                  <a:pt x="88" y="78"/>
                </a:lnTo>
                <a:lnTo>
                  <a:pt x="88" y="86"/>
                </a:lnTo>
                <a:lnTo>
                  <a:pt x="84" y="86"/>
                </a:lnTo>
                <a:lnTo>
                  <a:pt x="78" y="88"/>
                </a:lnTo>
                <a:lnTo>
                  <a:pt x="72" y="86"/>
                </a:lnTo>
                <a:lnTo>
                  <a:pt x="66" y="84"/>
                </a:lnTo>
                <a:lnTo>
                  <a:pt x="60" y="82"/>
                </a:lnTo>
                <a:lnTo>
                  <a:pt x="52" y="80"/>
                </a:lnTo>
                <a:lnTo>
                  <a:pt x="40" y="80"/>
                </a:lnTo>
                <a:lnTo>
                  <a:pt x="28" y="82"/>
                </a:lnTo>
                <a:lnTo>
                  <a:pt x="18" y="84"/>
                </a:lnTo>
                <a:lnTo>
                  <a:pt x="6" y="84"/>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71" name="Freeform 168"/>
          <p:cNvSpPr>
            <a:spLocks/>
          </p:cNvSpPr>
          <p:nvPr/>
        </p:nvSpPr>
        <p:spPr bwMode="auto">
          <a:xfrm>
            <a:off x="4033838" y="3471863"/>
            <a:ext cx="76200" cy="187325"/>
          </a:xfrm>
          <a:custGeom>
            <a:avLst/>
            <a:gdLst>
              <a:gd name="T0" fmla="*/ 25400 w 48"/>
              <a:gd name="T1" fmla="*/ 187325 h 118"/>
              <a:gd name="T2" fmla="*/ 50800 w 48"/>
              <a:gd name="T3" fmla="*/ 177800 h 118"/>
              <a:gd name="T4" fmla="*/ 50800 w 48"/>
              <a:gd name="T5" fmla="*/ 101600 h 118"/>
              <a:gd name="T6" fmla="*/ 66675 w 48"/>
              <a:gd name="T7" fmla="*/ 79375 h 118"/>
              <a:gd name="T8" fmla="*/ 73025 w 48"/>
              <a:gd name="T9" fmla="*/ 63500 h 118"/>
              <a:gd name="T10" fmla="*/ 76200 w 48"/>
              <a:gd name="T11" fmla="*/ 50800 h 118"/>
              <a:gd name="T12" fmla="*/ 73025 w 48"/>
              <a:gd name="T13" fmla="*/ 31750 h 118"/>
              <a:gd name="T14" fmla="*/ 66675 w 48"/>
              <a:gd name="T15" fmla="*/ 19050 h 118"/>
              <a:gd name="T16" fmla="*/ 57150 w 48"/>
              <a:gd name="T17" fmla="*/ 9525 h 118"/>
              <a:gd name="T18" fmla="*/ 50800 w 48"/>
              <a:gd name="T19" fmla="*/ 0 h 118"/>
              <a:gd name="T20" fmla="*/ 34925 w 48"/>
              <a:gd name="T21" fmla="*/ 3175 h 118"/>
              <a:gd name="T22" fmla="*/ 34925 w 48"/>
              <a:gd name="T23" fmla="*/ 0 h 118"/>
              <a:gd name="T24" fmla="*/ 34925 w 48"/>
              <a:gd name="T25" fmla="*/ 9525 h 118"/>
              <a:gd name="T26" fmla="*/ 34925 w 48"/>
              <a:gd name="T27" fmla="*/ 15875 h 118"/>
              <a:gd name="T28" fmla="*/ 31750 w 48"/>
              <a:gd name="T29" fmla="*/ 19050 h 118"/>
              <a:gd name="T30" fmla="*/ 19050 w 48"/>
              <a:gd name="T31" fmla="*/ 25400 h 118"/>
              <a:gd name="T32" fmla="*/ 9525 w 48"/>
              <a:gd name="T33" fmla="*/ 28575 h 118"/>
              <a:gd name="T34" fmla="*/ 6350 w 48"/>
              <a:gd name="T35" fmla="*/ 31750 h 118"/>
              <a:gd name="T36" fmla="*/ 6350 w 48"/>
              <a:gd name="T37" fmla="*/ 38100 h 118"/>
              <a:gd name="T38" fmla="*/ 0 w 48"/>
              <a:gd name="T39" fmla="*/ 44450 h 118"/>
              <a:gd name="T40" fmla="*/ 0 w 48"/>
              <a:gd name="T41" fmla="*/ 53975 h 118"/>
              <a:gd name="T42" fmla="*/ 0 w 48"/>
              <a:gd name="T43" fmla="*/ 60325 h 118"/>
              <a:gd name="T44" fmla="*/ 3175 w 48"/>
              <a:gd name="T45" fmla="*/ 66675 h 118"/>
              <a:gd name="T46" fmla="*/ 15875 w 48"/>
              <a:gd name="T47" fmla="*/ 76200 h 118"/>
              <a:gd name="T48" fmla="*/ 15875 w 48"/>
              <a:gd name="T49" fmla="*/ 82550 h 118"/>
              <a:gd name="T50" fmla="*/ 15875 w 48"/>
              <a:gd name="T51" fmla="*/ 107950 h 118"/>
              <a:gd name="T52" fmla="*/ 19050 w 48"/>
              <a:gd name="T53" fmla="*/ 127000 h 118"/>
              <a:gd name="T54" fmla="*/ 19050 w 48"/>
              <a:gd name="T55" fmla="*/ 146050 h 118"/>
              <a:gd name="T56" fmla="*/ 22225 w 48"/>
              <a:gd name="T57" fmla="*/ 180975 h 118"/>
              <a:gd name="T58" fmla="*/ 25400 w 48"/>
              <a:gd name="T59" fmla="*/ 187325 h 11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48" h="118">
                <a:moveTo>
                  <a:pt x="16" y="118"/>
                </a:moveTo>
                <a:lnTo>
                  <a:pt x="32" y="112"/>
                </a:lnTo>
                <a:lnTo>
                  <a:pt x="32" y="64"/>
                </a:lnTo>
                <a:lnTo>
                  <a:pt x="42" y="50"/>
                </a:lnTo>
                <a:lnTo>
                  <a:pt x="46" y="40"/>
                </a:lnTo>
                <a:lnTo>
                  <a:pt x="48" y="32"/>
                </a:lnTo>
                <a:lnTo>
                  <a:pt x="46" y="20"/>
                </a:lnTo>
                <a:lnTo>
                  <a:pt x="42" y="12"/>
                </a:lnTo>
                <a:lnTo>
                  <a:pt x="36" y="6"/>
                </a:lnTo>
                <a:lnTo>
                  <a:pt x="32" y="0"/>
                </a:lnTo>
                <a:lnTo>
                  <a:pt x="22" y="2"/>
                </a:lnTo>
                <a:lnTo>
                  <a:pt x="22" y="0"/>
                </a:lnTo>
                <a:lnTo>
                  <a:pt x="22" y="6"/>
                </a:lnTo>
                <a:lnTo>
                  <a:pt x="22" y="10"/>
                </a:lnTo>
                <a:lnTo>
                  <a:pt x="20" y="12"/>
                </a:lnTo>
                <a:lnTo>
                  <a:pt x="12" y="16"/>
                </a:lnTo>
                <a:lnTo>
                  <a:pt x="6" y="18"/>
                </a:lnTo>
                <a:lnTo>
                  <a:pt x="4" y="20"/>
                </a:lnTo>
                <a:lnTo>
                  <a:pt x="4" y="24"/>
                </a:lnTo>
                <a:lnTo>
                  <a:pt x="0" y="28"/>
                </a:lnTo>
                <a:lnTo>
                  <a:pt x="0" y="34"/>
                </a:lnTo>
                <a:lnTo>
                  <a:pt x="0" y="38"/>
                </a:lnTo>
                <a:lnTo>
                  <a:pt x="2" y="42"/>
                </a:lnTo>
                <a:lnTo>
                  <a:pt x="10" y="48"/>
                </a:lnTo>
                <a:lnTo>
                  <a:pt x="10" y="52"/>
                </a:lnTo>
                <a:lnTo>
                  <a:pt x="10" y="68"/>
                </a:lnTo>
                <a:lnTo>
                  <a:pt x="12" y="80"/>
                </a:lnTo>
                <a:lnTo>
                  <a:pt x="12" y="92"/>
                </a:lnTo>
                <a:lnTo>
                  <a:pt x="14" y="114"/>
                </a:lnTo>
                <a:lnTo>
                  <a:pt x="16" y="11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72" name="Freeform 169"/>
          <p:cNvSpPr>
            <a:spLocks/>
          </p:cNvSpPr>
          <p:nvPr/>
        </p:nvSpPr>
        <p:spPr bwMode="auto">
          <a:xfrm>
            <a:off x="5235575" y="2909888"/>
            <a:ext cx="69850" cy="47625"/>
          </a:xfrm>
          <a:custGeom>
            <a:avLst/>
            <a:gdLst>
              <a:gd name="T0" fmla="*/ 2147483647 w 44"/>
              <a:gd name="T1" fmla="*/ 2147483647 h 30"/>
              <a:gd name="T2" fmla="*/ 2147483647 w 44"/>
              <a:gd name="T3" fmla="*/ 2147483647 h 30"/>
              <a:gd name="T4" fmla="*/ 2147483647 w 44"/>
              <a:gd name="T5" fmla="*/ 2147483647 h 30"/>
              <a:gd name="T6" fmla="*/ 2147483647 w 44"/>
              <a:gd name="T7" fmla="*/ 2147483647 h 30"/>
              <a:gd name="T8" fmla="*/ 0 w 44"/>
              <a:gd name="T9" fmla="*/ 2147483647 h 30"/>
              <a:gd name="T10" fmla="*/ 2147483647 w 44"/>
              <a:gd name="T11" fmla="*/ 2147483647 h 30"/>
              <a:gd name="T12" fmla="*/ 2147483647 w 44"/>
              <a:gd name="T13" fmla="*/ 2147483647 h 30"/>
              <a:gd name="T14" fmla="*/ 2147483647 w 44"/>
              <a:gd name="T15" fmla="*/ 0 h 30"/>
              <a:gd name="T16" fmla="*/ 2147483647 w 44"/>
              <a:gd name="T17" fmla="*/ 0 h 30"/>
              <a:gd name="T18" fmla="*/ 2147483647 w 44"/>
              <a:gd name="T19" fmla="*/ 2147483647 h 30"/>
              <a:gd name="T20" fmla="*/ 2147483647 w 44"/>
              <a:gd name="T21" fmla="*/ 2147483647 h 30"/>
              <a:gd name="T22" fmla="*/ 2147483647 w 44"/>
              <a:gd name="T23" fmla="*/ 2147483647 h 30"/>
              <a:gd name="T24" fmla="*/ 2147483647 w 44"/>
              <a:gd name="T25" fmla="*/ 2147483647 h 30"/>
              <a:gd name="T26" fmla="*/ 2147483647 w 44"/>
              <a:gd name="T27" fmla="*/ 2147483647 h 30"/>
              <a:gd name="T28" fmla="*/ 2147483647 w 44"/>
              <a:gd name="T29" fmla="*/ 2147483647 h 30"/>
              <a:gd name="T30" fmla="*/ 2147483647 w 44"/>
              <a:gd name="T31" fmla="*/ 2147483647 h 30"/>
              <a:gd name="T32" fmla="*/ 2147483647 w 44"/>
              <a:gd name="T33" fmla="*/ 2147483647 h 30"/>
              <a:gd name="T34" fmla="*/ 2147483647 w 44"/>
              <a:gd name="T35" fmla="*/ 2147483647 h 30"/>
              <a:gd name="T36" fmla="*/ 2147483647 w 44"/>
              <a:gd name="T37" fmla="*/ 2147483647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44" h="30">
                <a:moveTo>
                  <a:pt x="44" y="30"/>
                </a:moveTo>
                <a:lnTo>
                  <a:pt x="24" y="30"/>
                </a:lnTo>
                <a:lnTo>
                  <a:pt x="20" y="26"/>
                </a:lnTo>
                <a:lnTo>
                  <a:pt x="16" y="24"/>
                </a:lnTo>
                <a:lnTo>
                  <a:pt x="0" y="20"/>
                </a:lnTo>
                <a:lnTo>
                  <a:pt x="4" y="10"/>
                </a:lnTo>
                <a:lnTo>
                  <a:pt x="8" y="4"/>
                </a:lnTo>
                <a:lnTo>
                  <a:pt x="12" y="0"/>
                </a:lnTo>
                <a:lnTo>
                  <a:pt x="18" y="0"/>
                </a:lnTo>
                <a:lnTo>
                  <a:pt x="22" y="2"/>
                </a:lnTo>
                <a:lnTo>
                  <a:pt x="26" y="2"/>
                </a:lnTo>
                <a:lnTo>
                  <a:pt x="32" y="2"/>
                </a:lnTo>
                <a:lnTo>
                  <a:pt x="24" y="4"/>
                </a:lnTo>
                <a:lnTo>
                  <a:pt x="26" y="12"/>
                </a:lnTo>
                <a:lnTo>
                  <a:pt x="30" y="16"/>
                </a:lnTo>
                <a:lnTo>
                  <a:pt x="40" y="22"/>
                </a:lnTo>
                <a:lnTo>
                  <a:pt x="42" y="26"/>
                </a:lnTo>
                <a:lnTo>
                  <a:pt x="44" y="28"/>
                </a:lnTo>
                <a:lnTo>
                  <a:pt x="44" y="30"/>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73" name="Freeform 171"/>
          <p:cNvSpPr>
            <a:spLocks/>
          </p:cNvSpPr>
          <p:nvPr/>
        </p:nvSpPr>
        <p:spPr bwMode="auto">
          <a:xfrm>
            <a:off x="4651375" y="2338388"/>
            <a:ext cx="85725" cy="85725"/>
          </a:xfrm>
          <a:custGeom>
            <a:avLst/>
            <a:gdLst>
              <a:gd name="T0" fmla="*/ 41275 w 54"/>
              <a:gd name="T1" fmla="*/ 85725 h 54"/>
              <a:gd name="T2" fmla="*/ 34925 w 54"/>
              <a:gd name="T3" fmla="*/ 63500 h 54"/>
              <a:gd name="T4" fmla="*/ 31750 w 54"/>
              <a:gd name="T5" fmla="*/ 41275 h 54"/>
              <a:gd name="T6" fmla="*/ 25400 w 54"/>
              <a:gd name="T7" fmla="*/ 25400 h 54"/>
              <a:gd name="T8" fmla="*/ 15875 w 54"/>
              <a:gd name="T9" fmla="*/ 15875 h 54"/>
              <a:gd name="T10" fmla="*/ 0 w 54"/>
              <a:gd name="T11" fmla="*/ 12700 h 54"/>
              <a:gd name="T12" fmla="*/ 28575 w 54"/>
              <a:gd name="T13" fmla="*/ 0 h 54"/>
              <a:gd name="T14" fmla="*/ 41275 w 54"/>
              <a:gd name="T15" fmla="*/ 3175 h 54"/>
              <a:gd name="T16" fmla="*/ 53975 w 54"/>
              <a:gd name="T17" fmla="*/ 9525 h 54"/>
              <a:gd name="T18" fmla="*/ 69850 w 54"/>
              <a:gd name="T19" fmla="*/ 28575 h 54"/>
              <a:gd name="T20" fmla="*/ 76200 w 54"/>
              <a:gd name="T21" fmla="*/ 41275 h 54"/>
              <a:gd name="T22" fmla="*/ 85725 w 54"/>
              <a:gd name="T23" fmla="*/ 60325 h 54"/>
              <a:gd name="T24" fmla="*/ 57150 w 54"/>
              <a:gd name="T25" fmla="*/ 57150 h 54"/>
              <a:gd name="T26" fmla="*/ 57150 w 54"/>
              <a:gd name="T27" fmla="*/ 76200 h 54"/>
              <a:gd name="T28" fmla="*/ 41275 w 54"/>
              <a:gd name="T29" fmla="*/ 85725 h 5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54" h="54">
                <a:moveTo>
                  <a:pt x="26" y="54"/>
                </a:moveTo>
                <a:lnTo>
                  <a:pt x="22" y="40"/>
                </a:lnTo>
                <a:lnTo>
                  <a:pt x="20" y="26"/>
                </a:lnTo>
                <a:lnTo>
                  <a:pt x="16" y="16"/>
                </a:lnTo>
                <a:lnTo>
                  <a:pt x="10" y="10"/>
                </a:lnTo>
                <a:lnTo>
                  <a:pt x="0" y="8"/>
                </a:lnTo>
                <a:lnTo>
                  <a:pt x="18" y="0"/>
                </a:lnTo>
                <a:lnTo>
                  <a:pt x="26" y="2"/>
                </a:lnTo>
                <a:lnTo>
                  <a:pt x="34" y="6"/>
                </a:lnTo>
                <a:lnTo>
                  <a:pt x="44" y="18"/>
                </a:lnTo>
                <a:lnTo>
                  <a:pt x="48" y="26"/>
                </a:lnTo>
                <a:lnTo>
                  <a:pt x="54" y="38"/>
                </a:lnTo>
                <a:lnTo>
                  <a:pt x="36" y="36"/>
                </a:lnTo>
                <a:lnTo>
                  <a:pt x="36" y="48"/>
                </a:lnTo>
                <a:lnTo>
                  <a:pt x="26" y="54"/>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74" name="Freeform 172"/>
          <p:cNvSpPr>
            <a:spLocks/>
          </p:cNvSpPr>
          <p:nvPr/>
        </p:nvSpPr>
        <p:spPr bwMode="auto">
          <a:xfrm>
            <a:off x="5734050" y="2576513"/>
            <a:ext cx="190500" cy="114300"/>
          </a:xfrm>
          <a:custGeom>
            <a:avLst/>
            <a:gdLst>
              <a:gd name="T0" fmla="*/ 0 w 120"/>
              <a:gd name="T1" fmla="*/ 44450 h 72"/>
              <a:gd name="T2" fmla="*/ 25400 w 120"/>
              <a:gd name="T3" fmla="*/ 44450 h 72"/>
              <a:gd name="T4" fmla="*/ 28575 w 120"/>
              <a:gd name="T5" fmla="*/ 28575 h 72"/>
              <a:gd name="T6" fmla="*/ 38100 w 120"/>
              <a:gd name="T7" fmla="*/ 25400 h 72"/>
              <a:gd name="T8" fmla="*/ 38100 w 120"/>
              <a:gd name="T9" fmla="*/ 6350 h 72"/>
              <a:gd name="T10" fmla="*/ 53975 w 120"/>
              <a:gd name="T11" fmla="*/ 9525 h 72"/>
              <a:gd name="T12" fmla="*/ 63500 w 120"/>
              <a:gd name="T13" fmla="*/ 0 h 72"/>
              <a:gd name="T14" fmla="*/ 76200 w 120"/>
              <a:gd name="T15" fmla="*/ 9525 h 72"/>
              <a:gd name="T16" fmla="*/ 76200 w 120"/>
              <a:gd name="T17" fmla="*/ 15875 h 72"/>
              <a:gd name="T18" fmla="*/ 63500 w 120"/>
              <a:gd name="T19" fmla="*/ 22225 h 72"/>
              <a:gd name="T20" fmla="*/ 53975 w 120"/>
              <a:gd name="T21" fmla="*/ 28575 h 72"/>
              <a:gd name="T22" fmla="*/ 69850 w 120"/>
              <a:gd name="T23" fmla="*/ 28575 h 72"/>
              <a:gd name="T24" fmla="*/ 79375 w 120"/>
              <a:gd name="T25" fmla="*/ 31750 h 72"/>
              <a:gd name="T26" fmla="*/ 76200 w 120"/>
              <a:gd name="T27" fmla="*/ 47625 h 72"/>
              <a:gd name="T28" fmla="*/ 98425 w 120"/>
              <a:gd name="T29" fmla="*/ 47625 h 72"/>
              <a:gd name="T30" fmla="*/ 111125 w 120"/>
              <a:gd name="T31" fmla="*/ 50800 h 72"/>
              <a:gd name="T32" fmla="*/ 123825 w 120"/>
              <a:gd name="T33" fmla="*/ 50800 h 72"/>
              <a:gd name="T34" fmla="*/ 146050 w 120"/>
              <a:gd name="T35" fmla="*/ 47625 h 72"/>
              <a:gd name="T36" fmla="*/ 152400 w 120"/>
              <a:gd name="T37" fmla="*/ 53975 h 72"/>
              <a:gd name="T38" fmla="*/ 168275 w 120"/>
              <a:gd name="T39" fmla="*/ 63500 h 72"/>
              <a:gd name="T40" fmla="*/ 177800 w 120"/>
              <a:gd name="T41" fmla="*/ 73025 h 72"/>
              <a:gd name="T42" fmla="*/ 184150 w 120"/>
              <a:gd name="T43" fmla="*/ 82550 h 72"/>
              <a:gd name="T44" fmla="*/ 190500 w 120"/>
              <a:gd name="T45" fmla="*/ 98425 h 72"/>
              <a:gd name="T46" fmla="*/ 180975 w 120"/>
              <a:gd name="T47" fmla="*/ 98425 h 72"/>
              <a:gd name="T48" fmla="*/ 168275 w 120"/>
              <a:gd name="T49" fmla="*/ 101600 h 72"/>
              <a:gd name="T50" fmla="*/ 155575 w 120"/>
              <a:gd name="T51" fmla="*/ 104775 h 72"/>
              <a:gd name="T52" fmla="*/ 142875 w 120"/>
              <a:gd name="T53" fmla="*/ 111125 h 72"/>
              <a:gd name="T54" fmla="*/ 130175 w 120"/>
              <a:gd name="T55" fmla="*/ 114300 h 72"/>
              <a:gd name="T56" fmla="*/ 127000 w 120"/>
              <a:gd name="T57" fmla="*/ 114300 h 72"/>
              <a:gd name="T58" fmla="*/ 120650 w 120"/>
              <a:gd name="T59" fmla="*/ 114300 h 72"/>
              <a:gd name="T60" fmla="*/ 117475 w 120"/>
              <a:gd name="T61" fmla="*/ 111125 h 72"/>
              <a:gd name="T62" fmla="*/ 104775 w 120"/>
              <a:gd name="T63" fmla="*/ 98425 h 72"/>
              <a:gd name="T64" fmla="*/ 98425 w 120"/>
              <a:gd name="T65" fmla="*/ 85725 h 72"/>
              <a:gd name="T66" fmla="*/ 92075 w 120"/>
              <a:gd name="T67" fmla="*/ 63500 h 72"/>
              <a:gd name="T68" fmla="*/ 82550 w 120"/>
              <a:gd name="T69" fmla="*/ 66675 h 72"/>
              <a:gd name="T70" fmla="*/ 73025 w 120"/>
              <a:gd name="T71" fmla="*/ 76200 h 72"/>
              <a:gd name="T72" fmla="*/ 66675 w 120"/>
              <a:gd name="T73" fmla="*/ 85725 h 72"/>
              <a:gd name="T74" fmla="*/ 57150 w 120"/>
              <a:gd name="T75" fmla="*/ 95250 h 72"/>
              <a:gd name="T76" fmla="*/ 50800 w 120"/>
              <a:gd name="T77" fmla="*/ 101600 h 72"/>
              <a:gd name="T78" fmla="*/ 41275 w 120"/>
              <a:gd name="T79" fmla="*/ 107950 h 72"/>
              <a:gd name="T80" fmla="*/ 22225 w 120"/>
              <a:gd name="T81" fmla="*/ 111125 h 72"/>
              <a:gd name="T82" fmla="*/ 28575 w 120"/>
              <a:gd name="T83" fmla="*/ 95250 h 72"/>
              <a:gd name="T84" fmla="*/ 28575 w 120"/>
              <a:gd name="T85" fmla="*/ 79375 h 72"/>
              <a:gd name="T86" fmla="*/ 22225 w 120"/>
              <a:gd name="T87" fmla="*/ 69850 h 72"/>
              <a:gd name="T88" fmla="*/ 12700 w 120"/>
              <a:gd name="T89" fmla="*/ 63500 h 72"/>
              <a:gd name="T90" fmla="*/ 0 w 120"/>
              <a:gd name="T91" fmla="*/ 53975 h 72"/>
              <a:gd name="T92" fmla="*/ 0 w 120"/>
              <a:gd name="T93" fmla="*/ 44450 h 7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20" h="72">
                <a:moveTo>
                  <a:pt x="0" y="28"/>
                </a:moveTo>
                <a:lnTo>
                  <a:pt x="16" y="28"/>
                </a:lnTo>
                <a:lnTo>
                  <a:pt x="18" y="18"/>
                </a:lnTo>
                <a:lnTo>
                  <a:pt x="24" y="16"/>
                </a:lnTo>
                <a:lnTo>
                  <a:pt x="24" y="4"/>
                </a:lnTo>
                <a:lnTo>
                  <a:pt x="34" y="6"/>
                </a:lnTo>
                <a:lnTo>
                  <a:pt x="40" y="0"/>
                </a:lnTo>
                <a:lnTo>
                  <a:pt x="48" y="6"/>
                </a:lnTo>
                <a:lnTo>
                  <a:pt x="48" y="10"/>
                </a:lnTo>
                <a:lnTo>
                  <a:pt x="40" y="14"/>
                </a:lnTo>
                <a:lnTo>
                  <a:pt x="34" y="18"/>
                </a:lnTo>
                <a:lnTo>
                  <a:pt x="44" y="18"/>
                </a:lnTo>
                <a:lnTo>
                  <a:pt x="50" y="20"/>
                </a:lnTo>
                <a:lnTo>
                  <a:pt x="48" y="30"/>
                </a:lnTo>
                <a:lnTo>
                  <a:pt x="62" y="30"/>
                </a:lnTo>
                <a:lnTo>
                  <a:pt x="70" y="32"/>
                </a:lnTo>
                <a:lnTo>
                  <a:pt x="78" y="32"/>
                </a:lnTo>
                <a:lnTo>
                  <a:pt x="92" y="30"/>
                </a:lnTo>
                <a:lnTo>
                  <a:pt x="96" y="34"/>
                </a:lnTo>
                <a:lnTo>
                  <a:pt x="106" y="40"/>
                </a:lnTo>
                <a:lnTo>
                  <a:pt x="112" y="46"/>
                </a:lnTo>
                <a:lnTo>
                  <a:pt x="116" y="52"/>
                </a:lnTo>
                <a:lnTo>
                  <a:pt x="120" y="62"/>
                </a:lnTo>
                <a:lnTo>
                  <a:pt x="114" y="62"/>
                </a:lnTo>
                <a:lnTo>
                  <a:pt x="106" y="64"/>
                </a:lnTo>
                <a:lnTo>
                  <a:pt x="98" y="66"/>
                </a:lnTo>
                <a:lnTo>
                  <a:pt x="90" y="70"/>
                </a:lnTo>
                <a:lnTo>
                  <a:pt x="82" y="72"/>
                </a:lnTo>
                <a:lnTo>
                  <a:pt x="80" y="72"/>
                </a:lnTo>
                <a:lnTo>
                  <a:pt x="76" y="72"/>
                </a:lnTo>
                <a:lnTo>
                  <a:pt x="74" y="70"/>
                </a:lnTo>
                <a:lnTo>
                  <a:pt x="66" y="62"/>
                </a:lnTo>
                <a:lnTo>
                  <a:pt x="62" y="54"/>
                </a:lnTo>
                <a:lnTo>
                  <a:pt x="58" y="40"/>
                </a:lnTo>
                <a:lnTo>
                  <a:pt x="52" y="42"/>
                </a:lnTo>
                <a:lnTo>
                  <a:pt x="46" y="48"/>
                </a:lnTo>
                <a:lnTo>
                  <a:pt x="42" y="54"/>
                </a:lnTo>
                <a:lnTo>
                  <a:pt x="36" y="60"/>
                </a:lnTo>
                <a:lnTo>
                  <a:pt x="32" y="64"/>
                </a:lnTo>
                <a:lnTo>
                  <a:pt x="26" y="68"/>
                </a:lnTo>
                <a:lnTo>
                  <a:pt x="14" y="70"/>
                </a:lnTo>
                <a:lnTo>
                  <a:pt x="18" y="60"/>
                </a:lnTo>
                <a:lnTo>
                  <a:pt x="18" y="50"/>
                </a:lnTo>
                <a:lnTo>
                  <a:pt x="14" y="44"/>
                </a:lnTo>
                <a:lnTo>
                  <a:pt x="8" y="40"/>
                </a:lnTo>
                <a:lnTo>
                  <a:pt x="0" y="34"/>
                </a:lnTo>
                <a:lnTo>
                  <a:pt x="0" y="2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75" name="Freeform 173"/>
          <p:cNvSpPr>
            <a:spLocks/>
          </p:cNvSpPr>
          <p:nvPr/>
        </p:nvSpPr>
        <p:spPr bwMode="auto">
          <a:xfrm>
            <a:off x="5000625" y="2490788"/>
            <a:ext cx="177800" cy="76200"/>
          </a:xfrm>
          <a:custGeom>
            <a:avLst/>
            <a:gdLst>
              <a:gd name="T0" fmla="*/ 53975 w 112"/>
              <a:gd name="T1" fmla="*/ 53975 h 48"/>
              <a:gd name="T2" fmla="*/ 66675 w 112"/>
              <a:gd name="T3" fmla="*/ 53975 h 48"/>
              <a:gd name="T4" fmla="*/ 79375 w 112"/>
              <a:gd name="T5" fmla="*/ 53975 h 48"/>
              <a:gd name="T6" fmla="*/ 92075 w 112"/>
              <a:gd name="T7" fmla="*/ 57150 h 48"/>
              <a:gd name="T8" fmla="*/ 101600 w 112"/>
              <a:gd name="T9" fmla="*/ 66675 h 48"/>
              <a:gd name="T10" fmla="*/ 104775 w 112"/>
              <a:gd name="T11" fmla="*/ 69850 h 48"/>
              <a:gd name="T12" fmla="*/ 104775 w 112"/>
              <a:gd name="T13" fmla="*/ 73025 h 48"/>
              <a:gd name="T14" fmla="*/ 123825 w 112"/>
              <a:gd name="T15" fmla="*/ 73025 h 48"/>
              <a:gd name="T16" fmla="*/ 139700 w 112"/>
              <a:gd name="T17" fmla="*/ 73025 h 48"/>
              <a:gd name="T18" fmla="*/ 142875 w 112"/>
              <a:gd name="T19" fmla="*/ 63500 h 48"/>
              <a:gd name="T20" fmla="*/ 155575 w 112"/>
              <a:gd name="T21" fmla="*/ 69850 h 48"/>
              <a:gd name="T22" fmla="*/ 161925 w 112"/>
              <a:gd name="T23" fmla="*/ 76200 h 48"/>
              <a:gd name="T24" fmla="*/ 177800 w 112"/>
              <a:gd name="T25" fmla="*/ 76200 h 48"/>
              <a:gd name="T26" fmla="*/ 171450 w 112"/>
              <a:gd name="T27" fmla="*/ 66675 h 48"/>
              <a:gd name="T28" fmla="*/ 168275 w 112"/>
              <a:gd name="T29" fmla="*/ 57150 h 48"/>
              <a:gd name="T30" fmla="*/ 174625 w 112"/>
              <a:gd name="T31" fmla="*/ 50800 h 48"/>
              <a:gd name="T32" fmla="*/ 158750 w 112"/>
              <a:gd name="T33" fmla="*/ 47625 h 48"/>
              <a:gd name="T34" fmla="*/ 149225 w 112"/>
              <a:gd name="T35" fmla="*/ 34925 h 48"/>
              <a:gd name="T36" fmla="*/ 127000 w 112"/>
              <a:gd name="T37" fmla="*/ 25400 h 48"/>
              <a:gd name="T38" fmla="*/ 98425 w 112"/>
              <a:gd name="T39" fmla="*/ 25400 h 48"/>
              <a:gd name="T40" fmla="*/ 76200 w 112"/>
              <a:gd name="T41" fmla="*/ 12700 h 48"/>
              <a:gd name="T42" fmla="*/ 60325 w 112"/>
              <a:gd name="T43" fmla="*/ 9525 h 48"/>
              <a:gd name="T44" fmla="*/ 41275 w 112"/>
              <a:gd name="T45" fmla="*/ 6350 h 48"/>
              <a:gd name="T46" fmla="*/ 22225 w 112"/>
              <a:gd name="T47" fmla="*/ 0 h 48"/>
              <a:gd name="T48" fmla="*/ 0 w 112"/>
              <a:gd name="T49" fmla="*/ 0 h 48"/>
              <a:gd name="T50" fmla="*/ 6350 w 112"/>
              <a:gd name="T51" fmla="*/ 3175 h 48"/>
              <a:gd name="T52" fmla="*/ 12700 w 112"/>
              <a:gd name="T53" fmla="*/ 9525 h 48"/>
              <a:gd name="T54" fmla="*/ 25400 w 112"/>
              <a:gd name="T55" fmla="*/ 15875 h 48"/>
              <a:gd name="T56" fmla="*/ 31750 w 112"/>
              <a:gd name="T57" fmla="*/ 22225 h 48"/>
              <a:gd name="T58" fmla="*/ 44450 w 112"/>
              <a:gd name="T59" fmla="*/ 25400 h 48"/>
              <a:gd name="T60" fmla="*/ 47625 w 112"/>
              <a:gd name="T61" fmla="*/ 34925 h 48"/>
              <a:gd name="T62" fmla="*/ 47625 w 112"/>
              <a:gd name="T63" fmla="*/ 38100 h 48"/>
              <a:gd name="T64" fmla="*/ 50800 w 112"/>
              <a:gd name="T65" fmla="*/ 41275 h 48"/>
              <a:gd name="T66" fmla="*/ 53975 w 112"/>
              <a:gd name="T67" fmla="*/ 47625 h 48"/>
              <a:gd name="T68" fmla="*/ 53975 w 112"/>
              <a:gd name="T69" fmla="*/ 53975 h 4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12" h="48">
                <a:moveTo>
                  <a:pt x="34" y="34"/>
                </a:moveTo>
                <a:lnTo>
                  <a:pt x="42" y="34"/>
                </a:lnTo>
                <a:lnTo>
                  <a:pt x="50" y="34"/>
                </a:lnTo>
                <a:lnTo>
                  <a:pt x="58" y="36"/>
                </a:lnTo>
                <a:lnTo>
                  <a:pt x="64" y="42"/>
                </a:lnTo>
                <a:lnTo>
                  <a:pt x="66" y="44"/>
                </a:lnTo>
                <a:lnTo>
                  <a:pt x="66" y="46"/>
                </a:lnTo>
                <a:lnTo>
                  <a:pt x="78" y="46"/>
                </a:lnTo>
                <a:lnTo>
                  <a:pt x="88" y="46"/>
                </a:lnTo>
                <a:lnTo>
                  <a:pt x="90" y="40"/>
                </a:lnTo>
                <a:lnTo>
                  <a:pt x="98" y="44"/>
                </a:lnTo>
                <a:lnTo>
                  <a:pt x="102" y="48"/>
                </a:lnTo>
                <a:lnTo>
                  <a:pt x="112" y="48"/>
                </a:lnTo>
                <a:lnTo>
                  <a:pt x="108" y="42"/>
                </a:lnTo>
                <a:lnTo>
                  <a:pt x="106" y="36"/>
                </a:lnTo>
                <a:lnTo>
                  <a:pt x="110" y="32"/>
                </a:lnTo>
                <a:lnTo>
                  <a:pt x="100" y="30"/>
                </a:lnTo>
                <a:lnTo>
                  <a:pt x="94" y="22"/>
                </a:lnTo>
                <a:lnTo>
                  <a:pt x="80" y="16"/>
                </a:lnTo>
                <a:lnTo>
                  <a:pt x="62" y="16"/>
                </a:lnTo>
                <a:lnTo>
                  <a:pt x="48" y="8"/>
                </a:lnTo>
                <a:lnTo>
                  <a:pt x="38" y="6"/>
                </a:lnTo>
                <a:lnTo>
                  <a:pt x="26" y="4"/>
                </a:lnTo>
                <a:lnTo>
                  <a:pt x="14" y="0"/>
                </a:lnTo>
                <a:lnTo>
                  <a:pt x="0" y="0"/>
                </a:lnTo>
                <a:lnTo>
                  <a:pt x="4" y="2"/>
                </a:lnTo>
                <a:lnTo>
                  <a:pt x="8" y="6"/>
                </a:lnTo>
                <a:lnTo>
                  <a:pt x="16" y="10"/>
                </a:lnTo>
                <a:lnTo>
                  <a:pt x="20" y="14"/>
                </a:lnTo>
                <a:lnTo>
                  <a:pt x="28" y="16"/>
                </a:lnTo>
                <a:lnTo>
                  <a:pt x="30" y="22"/>
                </a:lnTo>
                <a:lnTo>
                  <a:pt x="30" y="24"/>
                </a:lnTo>
                <a:lnTo>
                  <a:pt x="32" y="26"/>
                </a:lnTo>
                <a:lnTo>
                  <a:pt x="34" y="30"/>
                </a:lnTo>
                <a:lnTo>
                  <a:pt x="34" y="34"/>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76" name="Freeform 174"/>
          <p:cNvSpPr>
            <a:spLocks/>
          </p:cNvSpPr>
          <p:nvPr/>
        </p:nvSpPr>
        <p:spPr bwMode="auto">
          <a:xfrm>
            <a:off x="5140325" y="2541588"/>
            <a:ext cx="127000" cy="101600"/>
          </a:xfrm>
          <a:custGeom>
            <a:avLst/>
            <a:gdLst>
              <a:gd name="T0" fmla="*/ 85725 w 80"/>
              <a:gd name="T1" fmla="*/ 9525 h 64"/>
              <a:gd name="T2" fmla="*/ 79375 w 80"/>
              <a:gd name="T3" fmla="*/ 12700 h 64"/>
              <a:gd name="T4" fmla="*/ 69850 w 80"/>
              <a:gd name="T5" fmla="*/ 22225 h 64"/>
              <a:gd name="T6" fmla="*/ 60325 w 80"/>
              <a:gd name="T7" fmla="*/ 22225 h 64"/>
              <a:gd name="T8" fmla="*/ 53975 w 80"/>
              <a:gd name="T9" fmla="*/ 15875 h 64"/>
              <a:gd name="T10" fmla="*/ 44450 w 80"/>
              <a:gd name="T11" fmla="*/ 9525 h 64"/>
              <a:gd name="T12" fmla="*/ 34925 w 80"/>
              <a:gd name="T13" fmla="*/ 0 h 64"/>
              <a:gd name="T14" fmla="*/ 28575 w 80"/>
              <a:gd name="T15" fmla="*/ 6350 h 64"/>
              <a:gd name="T16" fmla="*/ 31750 w 80"/>
              <a:gd name="T17" fmla="*/ 15875 h 64"/>
              <a:gd name="T18" fmla="*/ 38100 w 80"/>
              <a:gd name="T19" fmla="*/ 25400 h 64"/>
              <a:gd name="T20" fmla="*/ 31750 w 80"/>
              <a:gd name="T21" fmla="*/ 25400 h 64"/>
              <a:gd name="T22" fmla="*/ 22225 w 80"/>
              <a:gd name="T23" fmla="*/ 25400 h 64"/>
              <a:gd name="T24" fmla="*/ 15875 w 80"/>
              <a:gd name="T25" fmla="*/ 19050 h 64"/>
              <a:gd name="T26" fmla="*/ 3175 w 80"/>
              <a:gd name="T27" fmla="*/ 12700 h 64"/>
              <a:gd name="T28" fmla="*/ 0 w 80"/>
              <a:gd name="T29" fmla="*/ 22225 h 64"/>
              <a:gd name="T30" fmla="*/ 9525 w 80"/>
              <a:gd name="T31" fmla="*/ 31750 h 64"/>
              <a:gd name="T32" fmla="*/ 12700 w 80"/>
              <a:gd name="T33" fmla="*/ 34925 h 64"/>
              <a:gd name="T34" fmla="*/ 15875 w 80"/>
              <a:gd name="T35" fmla="*/ 41275 h 64"/>
              <a:gd name="T36" fmla="*/ 19050 w 80"/>
              <a:gd name="T37" fmla="*/ 47625 h 64"/>
              <a:gd name="T38" fmla="*/ 22225 w 80"/>
              <a:gd name="T39" fmla="*/ 53975 h 64"/>
              <a:gd name="T40" fmla="*/ 31750 w 80"/>
              <a:gd name="T41" fmla="*/ 60325 h 64"/>
              <a:gd name="T42" fmla="*/ 44450 w 80"/>
              <a:gd name="T43" fmla="*/ 66675 h 64"/>
              <a:gd name="T44" fmla="*/ 53975 w 80"/>
              <a:gd name="T45" fmla="*/ 88900 h 64"/>
              <a:gd name="T46" fmla="*/ 63500 w 80"/>
              <a:gd name="T47" fmla="*/ 79375 h 64"/>
              <a:gd name="T48" fmla="*/ 69850 w 80"/>
              <a:gd name="T49" fmla="*/ 69850 h 64"/>
              <a:gd name="T50" fmla="*/ 76200 w 80"/>
              <a:gd name="T51" fmla="*/ 66675 h 64"/>
              <a:gd name="T52" fmla="*/ 88900 w 80"/>
              <a:gd name="T53" fmla="*/ 66675 h 64"/>
              <a:gd name="T54" fmla="*/ 92075 w 80"/>
              <a:gd name="T55" fmla="*/ 76200 h 64"/>
              <a:gd name="T56" fmla="*/ 92075 w 80"/>
              <a:gd name="T57" fmla="*/ 79375 h 64"/>
              <a:gd name="T58" fmla="*/ 92075 w 80"/>
              <a:gd name="T59" fmla="*/ 88900 h 64"/>
              <a:gd name="T60" fmla="*/ 98425 w 80"/>
              <a:gd name="T61" fmla="*/ 92075 h 64"/>
              <a:gd name="T62" fmla="*/ 101600 w 80"/>
              <a:gd name="T63" fmla="*/ 95250 h 64"/>
              <a:gd name="T64" fmla="*/ 104775 w 80"/>
              <a:gd name="T65" fmla="*/ 98425 h 64"/>
              <a:gd name="T66" fmla="*/ 114300 w 80"/>
              <a:gd name="T67" fmla="*/ 101600 h 64"/>
              <a:gd name="T68" fmla="*/ 120650 w 80"/>
              <a:gd name="T69" fmla="*/ 44450 h 64"/>
              <a:gd name="T70" fmla="*/ 127000 w 80"/>
              <a:gd name="T71" fmla="*/ 44450 h 64"/>
              <a:gd name="T72" fmla="*/ 114300 w 80"/>
              <a:gd name="T73" fmla="*/ 34925 h 64"/>
              <a:gd name="T74" fmla="*/ 104775 w 80"/>
              <a:gd name="T75" fmla="*/ 25400 h 64"/>
              <a:gd name="T76" fmla="*/ 95250 w 80"/>
              <a:gd name="T77" fmla="*/ 19050 h 64"/>
              <a:gd name="T78" fmla="*/ 85725 w 80"/>
              <a:gd name="T79" fmla="*/ 9525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80" h="64">
                <a:moveTo>
                  <a:pt x="54" y="6"/>
                </a:moveTo>
                <a:lnTo>
                  <a:pt x="50" y="8"/>
                </a:lnTo>
                <a:lnTo>
                  <a:pt x="44" y="14"/>
                </a:lnTo>
                <a:lnTo>
                  <a:pt x="38" y="14"/>
                </a:lnTo>
                <a:lnTo>
                  <a:pt x="34" y="10"/>
                </a:lnTo>
                <a:lnTo>
                  <a:pt x="28" y="6"/>
                </a:lnTo>
                <a:lnTo>
                  <a:pt x="22" y="0"/>
                </a:lnTo>
                <a:lnTo>
                  <a:pt x="18" y="4"/>
                </a:lnTo>
                <a:lnTo>
                  <a:pt x="20" y="10"/>
                </a:lnTo>
                <a:lnTo>
                  <a:pt x="24" y="16"/>
                </a:lnTo>
                <a:lnTo>
                  <a:pt x="20" y="16"/>
                </a:lnTo>
                <a:lnTo>
                  <a:pt x="14" y="16"/>
                </a:lnTo>
                <a:lnTo>
                  <a:pt x="10" y="12"/>
                </a:lnTo>
                <a:lnTo>
                  <a:pt x="2" y="8"/>
                </a:lnTo>
                <a:lnTo>
                  <a:pt x="0" y="14"/>
                </a:lnTo>
                <a:lnTo>
                  <a:pt x="6" y="20"/>
                </a:lnTo>
                <a:lnTo>
                  <a:pt x="8" y="22"/>
                </a:lnTo>
                <a:lnTo>
                  <a:pt x="10" y="26"/>
                </a:lnTo>
                <a:lnTo>
                  <a:pt x="12" y="30"/>
                </a:lnTo>
                <a:lnTo>
                  <a:pt x="14" y="34"/>
                </a:lnTo>
                <a:lnTo>
                  <a:pt x="20" y="38"/>
                </a:lnTo>
                <a:lnTo>
                  <a:pt x="28" y="42"/>
                </a:lnTo>
                <a:lnTo>
                  <a:pt x="34" y="56"/>
                </a:lnTo>
                <a:lnTo>
                  <a:pt x="40" y="50"/>
                </a:lnTo>
                <a:lnTo>
                  <a:pt x="44" y="44"/>
                </a:lnTo>
                <a:lnTo>
                  <a:pt x="48" y="42"/>
                </a:lnTo>
                <a:lnTo>
                  <a:pt x="56" y="42"/>
                </a:lnTo>
                <a:lnTo>
                  <a:pt x="58" y="48"/>
                </a:lnTo>
                <a:lnTo>
                  <a:pt x="58" y="50"/>
                </a:lnTo>
                <a:lnTo>
                  <a:pt x="58" y="56"/>
                </a:lnTo>
                <a:lnTo>
                  <a:pt x="62" y="58"/>
                </a:lnTo>
                <a:lnTo>
                  <a:pt x="64" y="60"/>
                </a:lnTo>
                <a:lnTo>
                  <a:pt x="66" y="62"/>
                </a:lnTo>
                <a:lnTo>
                  <a:pt x="72" y="64"/>
                </a:lnTo>
                <a:lnTo>
                  <a:pt x="76" y="28"/>
                </a:lnTo>
                <a:lnTo>
                  <a:pt x="80" y="28"/>
                </a:lnTo>
                <a:lnTo>
                  <a:pt x="72" y="22"/>
                </a:lnTo>
                <a:lnTo>
                  <a:pt x="66" y="16"/>
                </a:lnTo>
                <a:lnTo>
                  <a:pt x="60" y="12"/>
                </a:lnTo>
                <a:lnTo>
                  <a:pt x="54" y="6"/>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77" name="Freeform 175"/>
          <p:cNvSpPr>
            <a:spLocks/>
          </p:cNvSpPr>
          <p:nvPr/>
        </p:nvSpPr>
        <p:spPr bwMode="auto">
          <a:xfrm>
            <a:off x="4803775" y="3878263"/>
            <a:ext cx="50800" cy="57150"/>
          </a:xfrm>
          <a:custGeom>
            <a:avLst/>
            <a:gdLst>
              <a:gd name="T0" fmla="*/ 44450 w 32"/>
              <a:gd name="T1" fmla="*/ 47625 h 36"/>
              <a:gd name="T2" fmla="*/ 47625 w 32"/>
              <a:gd name="T3" fmla="*/ 44450 h 36"/>
              <a:gd name="T4" fmla="*/ 47625 w 32"/>
              <a:gd name="T5" fmla="*/ 38100 h 36"/>
              <a:gd name="T6" fmla="*/ 50800 w 32"/>
              <a:gd name="T7" fmla="*/ 38100 h 36"/>
              <a:gd name="T8" fmla="*/ 50800 w 32"/>
              <a:gd name="T9" fmla="*/ 28575 h 36"/>
              <a:gd name="T10" fmla="*/ 47625 w 32"/>
              <a:gd name="T11" fmla="*/ 19050 h 36"/>
              <a:gd name="T12" fmla="*/ 44450 w 32"/>
              <a:gd name="T13" fmla="*/ 9525 h 36"/>
              <a:gd name="T14" fmla="*/ 44450 w 32"/>
              <a:gd name="T15" fmla="*/ 0 h 36"/>
              <a:gd name="T16" fmla="*/ 47625 w 32"/>
              <a:gd name="T17" fmla="*/ 0 h 36"/>
              <a:gd name="T18" fmla="*/ 38100 w 32"/>
              <a:gd name="T19" fmla="*/ 6350 h 36"/>
              <a:gd name="T20" fmla="*/ 31750 w 32"/>
              <a:gd name="T21" fmla="*/ 15875 h 36"/>
              <a:gd name="T22" fmla="*/ 15875 w 32"/>
              <a:gd name="T23" fmla="*/ 15875 h 36"/>
              <a:gd name="T24" fmla="*/ 3175 w 32"/>
              <a:gd name="T25" fmla="*/ 31750 h 36"/>
              <a:gd name="T26" fmla="*/ 0 w 32"/>
              <a:gd name="T27" fmla="*/ 41275 h 36"/>
              <a:gd name="T28" fmla="*/ 0 w 32"/>
              <a:gd name="T29" fmla="*/ 50800 h 36"/>
              <a:gd name="T30" fmla="*/ 0 w 32"/>
              <a:gd name="T31" fmla="*/ 53975 h 36"/>
              <a:gd name="T32" fmla="*/ 0 w 32"/>
              <a:gd name="T33" fmla="*/ 57150 h 36"/>
              <a:gd name="T34" fmla="*/ 22225 w 32"/>
              <a:gd name="T35" fmla="*/ 57150 h 36"/>
              <a:gd name="T36" fmla="*/ 25400 w 32"/>
              <a:gd name="T37" fmla="*/ 50800 h 36"/>
              <a:gd name="T38" fmla="*/ 25400 w 32"/>
              <a:gd name="T39" fmla="*/ 47625 h 36"/>
              <a:gd name="T40" fmla="*/ 28575 w 32"/>
              <a:gd name="T41" fmla="*/ 44450 h 36"/>
              <a:gd name="T42" fmla="*/ 44450 w 32"/>
              <a:gd name="T43" fmla="*/ 44450 h 36"/>
              <a:gd name="T44" fmla="*/ 44450 w 32"/>
              <a:gd name="T45" fmla="*/ 47625 h 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32" h="36">
                <a:moveTo>
                  <a:pt x="28" y="30"/>
                </a:moveTo>
                <a:lnTo>
                  <a:pt x="30" y="28"/>
                </a:lnTo>
                <a:lnTo>
                  <a:pt x="30" y="24"/>
                </a:lnTo>
                <a:lnTo>
                  <a:pt x="32" y="24"/>
                </a:lnTo>
                <a:lnTo>
                  <a:pt x="32" y="18"/>
                </a:lnTo>
                <a:lnTo>
                  <a:pt x="30" y="12"/>
                </a:lnTo>
                <a:lnTo>
                  <a:pt x="28" y="6"/>
                </a:lnTo>
                <a:lnTo>
                  <a:pt x="28" y="0"/>
                </a:lnTo>
                <a:lnTo>
                  <a:pt x="30" y="0"/>
                </a:lnTo>
                <a:lnTo>
                  <a:pt x="24" y="4"/>
                </a:lnTo>
                <a:lnTo>
                  <a:pt x="20" y="10"/>
                </a:lnTo>
                <a:lnTo>
                  <a:pt x="10" y="10"/>
                </a:lnTo>
                <a:lnTo>
                  <a:pt x="2" y="20"/>
                </a:lnTo>
                <a:lnTo>
                  <a:pt x="0" y="26"/>
                </a:lnTo>
                <a:lnTo>
                  <a:pt x="0" y="32"/>
                </a:lnTo>
                <a:lnTo>
                  <a:pt x="0" y="34"/>
                </a:lnTo>
                <a:lnTo>
                  <a:pt x="0" y="36"/>
                </a:lnTo>
                <a:lnTo>
                  <a:pt x="14" y="36"/>
                </a:lnTo>
                <a:lnTo>
                  <a:pt x="16" y="32"/>
                </a:lnTo>
                <a:lnTo>
                  <a:pt x="16" y="30"/>
                </a:lnTo>
                <a:lnTo>
                  <a:pt x="18" y="28"/>
                </a:lnTo>
                <a:lnTo>
                  <a:pt x="28" y="28"/>
                </a:lnTo>
                <a:lnTo>
                  <a:pt x="28" y="3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78" name="Freeform 176"/>
          <p:cNvSpPr>
            <a:spLocks/>
          </p:cNvSpPr>
          <p:nvPr/>
        </p:nvSpPr>
        <p:spPr bwMode="auto">
          <a:xfrm>
            <a:off x="4803775" y="3922713"/>
            <a:ext cx="47625" cy="69850"/>
          </a:xfrm>
          <a:custGeom>
            <a:avLst/>
            <a:gdLst>
              <a:gd name="T0" fmla="*/ 0 w 30"/>
              <a:gd name="T1" fmla="*/ 12700 h 44"/>
              <a:gd name="T2" fmla="*/ 3175 w 30"/>
              <a:gd name="T3" fmla="*/ 19050 h 44"/>
              <a:gd name="T4" fmla="*/ 9525 w 30"/>
              <a:gd name="T5" fmla="*/ 22225 h 44"/>
              <a:gd name="T6" fmla="*/ 9525 w 30"/>
              <a:gd name="T7" fmla="*/ 28575 h 44"/>
              <a:gd name="T8" fmla="*/ 6350 w 30"/>
              <a:gd name="T9" fmla="*/ 34925 h 44"/>
              <a:gd name="T10" fmla="*/ 6350 w 30"/>
              <a:gd name="T11" fmla="*/ 41275 h 44"/>
              <a:gd name="T12" fmla="*/ 6350 w 30"/>
              <a:gd name="T13" fmla="*/ 47625 h 44"/>
              <a:gd name="T14" fmla="*/ 9525 w 30"/>
              <a:gd name="T15" fmla="*/ 57150 h 44"/>
              <a:gd name="T16" fmla="*/ 15875 w 30"/>
              <a:gd name="T17" fmla="*/ 69850 h 44"/>
              <a:gd name="T18" fmla="*/ 25400 w 30"/>
              <a:gd name="T19" fmla="*/ 57150 h 44"/>
              <a:gd name="T20" fmla="*/ 38100 w 30"/>
              <a:gd name="T21" fmla="*/ 47625 h 44"/>
              <a:gd name="T22" fmla="*/ 44450 w 30"/>
              <a:gd name="T23" fmla="*/ 38100 h 44"/>
              <a:gd name="T24" fmla="*/ 47625 w 30"/>
              <a:gd name="T25" fmla="*/ 31750 h 44"/>
              <a:gd name="T26" fmla="*/ 47625 w 30"/>
              <a:gd name="T27" fmla="*/ 25400 h 44"/>
              <a:gd name="T28" fmla="*/ 47625 w 30"/>
              <a:gd name="T29" fmla="*/ 22225 h 44"/>
              <a:gd name="T30" fmla="*/ 44450 w 30"/>
              <a:gd name="T31" fmla="*/ 19050 h 44"/>
              <a:gd name="T32" fmla="*/ 41275 w 30"/>
              <a:gd name="T33" fmla="*/ 15875 h 44"/>
              <a:gd name="T34" fmla="*/ 38100 w 30"/>
              <a:gd name="T35" fmla="*/ 12700 h 44"/>
              <a:gd name="T36" fmla="*/ 41275 w 30"/>
              <a:gd name="T37" fmla="*/ 6350 h 44"/>
              <a:gd name="T38" fmla="*/ 44450 w 30"/>
              <a:gd name="T39" fmla="*/ 3175 h 44"/>
              <a:gd name="T40" fmla="*/ 28575 w 30"/>
              <a:gd name="T41" fmla="*/ 0 h 44"/>
              <a:gd name="T42" fmla="*/ 25400 w 30"/>
              <a:gd name="T43" fmla="*/ 3175 h 44"/>
              <a:gd name="T44" fmla="*/ 25400 w 30"/>
              <a:gd name="T45" fmla="*/ 6350 h 44"/>
              <a:gd name="T46" fmla="*/ 22225 w 30"/>
              <a:gd name="T47" fmla="*/ 12700 h 44"/>
              <a:gd name="T48" fmla="*/ 0 w 30"/>
              <a:gd name="T49" fmla="*/ 12700 h 44"/>
              <a:gd name="T50" fmla="*/ 0 w 30"/>
              <a:gd name="T51" fmla="*/ 9525 h 44"/>
              <a:gd name="T52" fmla="*/ 0 w 30"/>
              <a:gd name="T53" fmla="*/ 6350 h 44"/>
              <a:gd name="T54" fmla="*/ 0 w 30"/>
              <a:gd name="T55" fmla="*/ 12700 h 4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30" h="44">
                <a:moveTo>
                  <a:pt x="0" y="8"/>
                </a:moveTo>
                <a:lnTo>
                  <a:pt x="2" y="12"/>
                </a:lnTo>
                <a:lnTo>
                  <a:pt x="6" y="14"/>
                </a:lnTo>
                <a:lnTo>
                  <a:pt x="6" y="18"/>
                </a:lnTo>
                <a:lnTo>
                  <a:pt x="4" y="22"/>
                </a:lnTo>
                <a:lnTo>
                  <a:pt x="4" y="26"/>
                </a:lnTo>
                <a:lnTo>
                  <a:pt x="4" y="30"/>
                </a:lnTo>
                <a:lnTo>
                  <a:pt x="6" y="36"/>
                </a:lnTo>
                <a:lnTo>
                  <a:pt x="10" y="44"/>
                </a:lnTo>
                <a:lnTo>
                  <a:pt x="16" y="36"/>
                </a:lnTo>
                <a:lnTo>
                  <a:pt x="24" y="30"/>
                </a:lnTo>
                <a:lnTo>
                  <a:pt x="28" y="24"/>
                </a:lnTo>
                <a:lnTo>
                  <a:pt x="30" y="20"/>
                </a:lnTo>
                <a:lnTo>
                  <a:pt x="30" y="16"/>
                </a:lnTo>
                <a:lnTo>
                  <a:pt x="30" y="14"/>
                </a:lnTo>
                <a:lnTo>
                  <a:pt x="28" y="12"/>
                </a:lnTo>
                <a:lnTo>
                  <a:pt x="26" y="10"/>
                </a:lnTo>
                <a:lnTo>
                  <a:pt x="24" y="8"/>
                </a:lnTo>
                <a:lnTo>
                  <a:pt x="26" y="4"/>
                </a:lnTo>
                <a:lnTo>
                  <a:pt x="28" y="2"/>
                </a:lnTo>
                <a:lnTo>
                  <a:pt x="18" y="0"/>
                </a:lnTo>
                <a:lnTo>
                  <a:pt x="16" y="2"/>
                </a:lnTo>
                <a:lnTo>
                  <a:pt x="16" y="4"/>
                </a:lnTo>
                <a:lnTo>
                  <a:pt x="14" y="8"/>
                </a:lnTo>
                <a:lnTo>
                  <a:pt x="0" y="8"/>
                </a:lnTo>
                <a:lnTo>
                  <a:pt x="0" y="6"/>
                </a:lnTo>
                <a:lnTo>
                  <a:pt x="0" y="4"/>
                </a:lnTo>
                <a:lnTo>
                  <a:pt x="0" y="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79" name="Freeform 177"/>
          <p:cNvSpPr>
            <a:spLocks/>
          </p:cNvSpPr>
          <p:nvPr/>
        </p:nvSpPr>
        <p:spPr bwMode="auto">
          <a:xfrm>
            <a:off x="4727575" y="4745038"/>
            <a:ext cx="57150" cy="60325"/>
          </a:xfrm>
          <a:custGeom>
            <a:avLst/>
            <a:gdLst>
              <a:gd name="T0" fmla="*/ 47625 w 36"/>
              <a:gd name="T1" fmla="*/ 0 h 38"/>
              <a:gd name="T2" fmla="*/ 34925 w 36"/>
              <a:gd name="T3" fmla="*/ 0 h 38"/>
              <a:gd name="T4" fmla="*/ 12700 w 36"/>
              <a:gd name="T5" fmla="*/ 15875 h 38"/>
              <a:gd name="T6" fmla="*/ 3175 w 36"/>
              <a:gd name="T7" fmla="*/ 28575 h 38"/>
              <a:gd name="T8" fmla="*/ 0 w 36"/>
              <a:gd name="T9" fmla="*/ 34925 h 38"/>
              <a:gd name="T10" fmla="*/ 0 w 36"/>
              <a:gd name="T11" fmla="*/ 41275 h 38"/>
              <a:gd name="T12" fmla="*/ 3175 w 36"/>
              <a:gd name="T13" fmla="*/ 53975 h 38"/>
              <a:gd name="T14" fmla="*/ 9525 w 36"/>
              <a:gd name="T15" fmla="*/ 57150 h 38"/>
              <a:gd name="T16" fmla="*/ 15875 w 36"/>
              <a:gd name="T17" fmla="*/ 60325 h 38"/>
              <a:gd name="T18" fmla="*/ 22225 w 36"/>
              <a:gd name="T19" fmla="*/ 60325 h 38"/>
              <a:gd name="T20" fmla="*/ 28575 w 36"/>
              <a:gd name="T21" fmla="*/ 53975 h 38"/>
              <a:gd name="T22" fmla="*/ 41275 w 36"/>
              <a:gd name="T23" fmla="*/ 44450 h 38"/>
              <a:gd name="T24" fmla="*/ 53975 w 36"/>
              <a:gd name="T25" fmla="*/ 28575 h 38"/>
              <a:gd name="T26" fmla="*/ 57150 w 36"/>
              <a:gd name="T27" fmla="*/ 15875 h 38"/>
              <a:gd name="T28" fmla="*/ 50800 w 36"/>
              <a:gd name="T29" fmla="*/ 9525 h 38"/>
              <a:gd name="T30" fmla="*/ 47625 w 36"/>
              <a:gd name="T31" fmla="*/ 6350 h 38"/>
              <a:gd name="T32" fmla="*/ 47625 w 36"/>
              <a:gd name="T33" fmla="*/ 0 h 3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6" h="38">
                <a:moveTo>
                  <a:pt x="30" y="0"/>
                </a:moveTo>
                <a:lnTo>
                  <a:pt x="22" y="0"/>
                </a:lnTo>
                <a:lnTo>
                  <a:pt x="8" y="10"/>
                </a:lnTo>
                <a:lnTo>
                  <a:pt x="2" y="18"/>
                </a:lnTo>
                <a:lnTo>
                  <a:pt x="0" y="22"/>
                </a:lnTo>
                <a:lnTo>
                  <a:pt x="0" y="26"/>
                </a:lnTo>
                <a:lnTo>
                  <a:pt x="2" y="34"/>
                </a:lnTo>
                <a:lnTo>
                  <a:pt x="6" y="36"/>
                </a:lnTo>
                <a:lnTo>
                  <a:pt x="10" y="38"/>
                </a:lnTo>
                <a:lnTo>
                  <a:pt x="14" y="38"/>
                </a:lnTo>
                <a:lnTo>
                  <a:pt x="18" y="34"/>
                </a:lnTo>
                <a:lnTo>
                  <a:pt x="26" y="28"/>
                </a:lnTo>
                <a:lnTo>
                  <a:pt x="34" y="18"/>
                </a:lnTo>
                <a:lnTo>
                  <a:pt x="36" y="10"/>
                </a:lnTo>
                <a:lnTo>
                  <a:pt x="32" y="6"/>
                </a:lnTo>
                <a:lnTo>
                  <a:pt x="30" y="4"/>
                </a:lnTo>
                <a:lnTo>
                  <a:pt x="30" y="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80" name="Freeform 178"/>
          <p:cNvSpPr>
            <a:spLocks/>
          </p:cNvSpPr>
          <p:nvPr/>
        </p:nvSpPr>
        <p:spPr bwMode="auto">
          <a:xfrm>
            <a:off x="4826000" y="4659313"/>
            <a:ext cx="34925" cy="41275"/>
          </a:xfrm>
          <a:custGeom>
            <a:avLst/>
            <a:gdLst>
              <a:gd name="T0" fmla="*/ 34925 w 22"/>
              <a:gd name="T1" fmla="*/ 28575 h 26"/>
              <a:gd name="T2" fmla="*/ 28575 w 22"/>
              <a:gd name="T3" fmla="*/ 38100 h 26"/>
              <a:gd name="T4" fmla="*/ 25400 w 22"/>
              <a:gd name="T5" fmla="*/ 41275 h 26"/>
              <a:gd name="T6" fmla="*/ 22225 w 22"/>
              <a:gd name="T7" fmla="*/ 41275 h 26"/>
              <a:gd name="T8" fmla="*/ 9525 w 22"/>
              <a:gd name="T9" fmla="*/ 41275 h 26"/>
              <a:gd name="T10" fmla="*/ 3175 w 22"/>
              <a:gd name="T11" fmla="*/ 34925 h 26"/>
              <a:gd name="T12" fmla="*/ 0 w 22"/>
              <a:gd name="T13" fmla="*/ 28575 h 26"/>
              <a:gd name="T14" fmla="*/ 0 w 22"/>
              <a:gd name="T15" fmla="*/ 19050 h 26"/>
              <a:gd name="T16" fmla="*/ 0 w 22"/>
              <a:gd name="T17" fmla="*/ 12700 h 26"/>
              <a:gd name="T18" fmla="*/ 3175 w 22"/>
              <a:gd name="T19" fmla="*/ 9525 h 26"/>
              <a:gd name="T20" fmla="*/ 12700 w 22"/>
              <a:gd name="T21" fmla="*/ 3175 h 26"/>
              <a:gd name="T22" fmla="*/ 22225 w 22"/>
              <a:gd name="T23" fmla="*/ 0 h 26"/>
              <a:gd name="T24" fmla="*/ 34925 w 22"/>
              <a:gd name="T25" fmla="*/ 0 h 26"/>
              <a:gd name="T26" fmla="*/ 34925 w 22"/>
              <a:gd name="T27" fmla="*/ 28575 h 2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 h="26">
                <a:moveTo>
                  <a:pt x="22" y="18"/>
                </a:moveTo>
                <a:lnTo>
                  <a:pt x="18" y="24"/>
                </a:lnTo>
                <a:lnTo>
                  <a:pt x="16" y="26"/>
                </a:lnTo>
                <a:lnTo>
                  <a:pt x="14" y="26"/>
                </a:lnTo>
                <a:lnTo>
                  <a:pt x="6" y="26"/>
                </a:lnTo>
                <a:lnTo>
                  <a:pt x="2" y="22"/>
                </a:lnTo>
                <a:lnTo>
                  <a:pt x="0" y="18"/>
                </a:lnTo>
                <a:lnTo>
                  <a:pt x="0" y="12"/>
                </a:lnTo>
                <a:lnTo>
                  <a:pt x="0" y="8"/>
                </a:lnTo>
                <a:lnTo>
                  <a:pt x="2" y="6"/>
                </a:lnTo>
                <a:lnTo>
                  <a:pt x="8" y="2"/>
                </a:lnTo>
                <a:lnTo>
                  <a:pt x="14" y="0"/>
                </a:lnTo>
                <a:lnTo>
                  <a:pt x="22" y="0"/>
                </a:lnTo>
                <a:lnTo>
                  <a:pt x="22" y="1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81" name="Freeform 179"/>
          <p:cNvSpPr>
            <a:spLocks/>
          </p:cNvSpPr>
          <p:nvPr/>
        </p:nvSpPr>
        <p:spPr bwMode="auto">
          <a:xfrm>
            <a:off x="4902200" y="4151313"/>
            <a:ext cx="82550" cy="231775"/>
          </a:xfrm>
          <a:custGeom>
            <a:avLst/>
            <a:gdLst>
              <a:gd name="T0" fmla="*/ 0 w 52"/>
              <a:gd name="T1" fmla="*/ 139700 h 146"/>
              <a:gd name="T2" fmla="*/ 12700 w 52"/>
              <a:gd name="T3" fmla="*/ 139700 h 146"/>
              <a:gd name="T4" fmla="*/ 15875 w 52"/>
              <a:gd name="T5" fmla="*/ 149225 h 146"/>
              <a:gd name="T6" fmla="*/ 22225 w 52"/>
              <a:gd name="T7" fmla="*/ 152400 h 146"/>
              <a:gd name="T8" fmla="*/ 31750 w 52"/>
              <a:gd name="T9" fmla="*/ 152400 h 146"/>
              <a:gd name="T10" fmla="*/ 44450 w 52"/>
              <a:gd name="T11" fmla="*/ 152400 h 146"/>
              <a:gd name="T12" fmla="*/ 44450 w 52"/>
              <a:gd name="T13" fmla="*/ 171450 h 146"/>
              <a:gd name="T14" fmla="*/ 41275 w 52"/>
              <a:gd name="T15" fmla="*/ 184150 h 146"/>
              <a:gd name="T16" fmla="*/ 38100 w 52"/>
              <a:gd name="T17" fmla="*/ 200025 h 146"/>
              <a:gd name="T18" fmla="*/ 41275 w 52"/>
              <a:gd name="T19" fmla="*/ 212725 h 146"/>
              <a:gd name="T20" fmla="*/ 47625 w 52"/>
              <a:gd name="T21" fmla="*/ 219075 h 146"/>
              <a:gd name="T22" fmla="*/ 57150 w 52"/>
              <a:gd name="T23" fmla="*/ 225425 h 146"/>
              <a:gd name="T24" fmla="*/ 60325 w 52"/>
              <a:gd name="T25" fmla="*/ 231775 h 146"/>
              <a:gd name="T26" fmla="*/ 60325 w 52"/>
              <a:gd name="T27" fmla="*/ 215900 h 146"/>
              <a:gd name="T28" fmla="*/ 63500 w 52"/>
              <a:gd name="T29" fmla="*/ 212725 h 146"/>
              <a:gd name="T30" fmla="*/ 66675 w 52"/>
              <a:gd name="T31" fmla="*/ 209550 h 146"/>
              <a:gd name="T32" fmla="*/ 73025 w 52"/>
              <a:gd name="T33" fmla="*/ 203200 h 146"/>
              <a:gd name="T34" fmla="*/ 76200 w 52"/>
              <a:gd name="T35" fmla="*/ 200025 h 146"/>
              <a:gd name="T36" fmla="*/ 79375 w 52"/>
              <a:gd name="T37" fmla="*/ 190500 h 146"/>
              <a:gd name="T38" fmla="*/ 82550 w 52"/>
              <a:gd name="T39" fmla="*/ 180975 h 146"/>
              <a:gd name="T40" fmla="*/ 82550 w 52"/>
              <a:gd name="T41" fmla="*/ 165100 h 146"/>
              <a:gd name="T42" fmla="*/ 82550 w 52"/>
              <a:gd name="T43" fmla="*/ 155575 h 146"/>
              <a:gd name="T44" fmla="*/ 76200 w 52"/>
              <a:gd name="T45" fmla="*/ 146050 h 146"/>
              <a:gd name="T46" fmla="*/ 63500 w 52"/>
              <a:gd name="T47" fmla="*/ 127000 h 146"/>
              <a:gd name="T48" fmla="*/ 50800 w 52"/>
              <a:gd name="T49" fmla="*/ 111125 h 146"/>
              <a:gd name="T50" fmla="*/ 47625 w 52"/>
              <a:gd name="T51" fmla="*/ 101600 h 146"/>
              <a:gd name="T52" fmla="*/ 44450 w 52"/>
              <a:gd name="T53" fmla="*/ 92075 h 146"/>
              <a:gd name="T54" fmla="*/ 47625 w 52"/>
              <a:gd name="T55" fmla="*/ 76200 h 146"/>
              <a:gd name="T56" fmla="*/ 53975 w 52"/>
              <a:gd name="T57" fmla="*/ 63500 h 146"/>
              <a:gd name="T58" fmla="*/ 50800 w 52"/>
              <a:gd name="T59" fmla="*/ 19050 h 146"/>
              <a:gd name="T60" fmla="*/ 47625 w 52"/>
              <a:gd name="T61" fmla="*/ 15875 h 146"/>
              <a:gd name="T62" fmla="*/ 44450 w 52"/>
              <a:gd name="T63" fmla="*/ 9525 h 146"/>
              <a:gd name="T64" fmla="*/ 41275 w 52"/>
              <a:gd name="T65" fmla="*/ 0 h 146"/>
              <a:gd name="T66" fmla="*/ 15875 w 52"/>
              <a:gd name="T67" fmla="*/ 0 h 146"/>
              <a:gd name="T68" fmla="*/ 19050 w 52"/>
              <a:gd name="T69" fmla="*/ 12700 h 146"/>
              <a:gd name="T70" fmla="*/ 25400 w 52"/>
              <a:gd name="T71" fmla="*/ 28575 h 146"/>
              <a:gd name="T72" fmla="*/ 22225 w 52"/>
              <a:gd name="T73" fmla="*/ 34925 h 146"/>
              <a:gd name="T74" fmla="*/ 19050 w 52"/>
              <a:gd name="T75" fmla="*/ 41275 h 146"/>
              <a:gd name="T76" fmla="*/ 12700 w 52"/>
              <a:gd name="T77" fmla="*/ 47625 h 146"/>
              <a:gd name="T78" fmla="*/ 12700 w 52"/>
              <a:gd name="T79" fmla="*/ 57150 h 146"/>
              <a:gd name="T80" fmla="*/ 12700 w 52"/>
              <a:gd name="T81" fmla="*/ 73025 h 146"/>
              <a:gd name="T82" fmla="*/ 15875 w 52"/>
              <a:gd name="T83" fmla="*/ 85725 h 146"/>
              <a:gd name="T84" fmla="*/ 9525 w 52"/>
              <a:gd name="T85" fmla="*/ 95250 h 146"/>
              <a:gd name="T86" fmla="*/ 3175 w 52"/>
              <a:gd name="T87" fmla="*/ 104775 h 146"/>
              <a:gd name="T88" fmla="*/ 0 w 52"/>
              <a:gd name="T89" fmla="*/ 114300 h 146"/>
              <a:gd name="T90" fmla="*/ 0 w 52"/>
              <a:gd name="T91" fmla="*/ 123825 h 146"/>
              <a:gd name="T92" fmla="*/ 0 w 52"/>
              <a:gd name="T93" fmla="*/ 130175 h 146"/>
              <a:gd name="T94" fmla="*/ 0 w 52"/>
              <a:gd name="T95" fmla="*/ 136525 h 146"/>
              <a:gd name="T96" fmla="*/ 6350 w 52"/>
              <a:gd name="T97" fmla="*/ 136525 h 146"/>
              <a:gd name="T98" fmla="*/ 0 w 52"/>
              <a:gd name="T99" fmla="*/ 139700 h 14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52" h="146">
                <a:moveTo>
                  <a:pt x="0" y="88"/>
                </a:moveTo>
                <a:lnTo>
                  <a:pt x="8" y="88"/>
                </a:lnTo>
                <a:lnTo>
                  <a:pt x="10" y="94"/>
                </a:lnTo>
                <a:lnTo>
                  <a:pt x="14" y="96"/>
                </a:lnTo>
                <a:lnTo>
                  <a:pt x="20" y="96"/>
                </a:lnTo>
                <a:lnTo>
                  <a:pt x="28" y="96"/>
                </a:lnTo>
                <a:lnTo>
                  <a:pt x="28" y="108"/>
                </a:lnTo>
                <a:lnTo>
                  <a:pt x="26" y="116"/>
                </a:lnTo>
                <a:lnTo>
                  <a:pt x="24" y="126"/>
                </a:lnTo>
                <a:lnTo>
                  <a:pt x="26" y="134"/>
                </a:lnTo>
                <a:lnTo>
                  <a:pt x="30" y="138"/>
                </a:lnTo>
                <a:lnTo>
                  <a:pt x="36" y="142"/>
                </a:lnTo>
                <a:lnTo>
                  <a:pt x="38" y="146"/>
                </a:lnTo>
                <a:lnTo>
                  <a:pt x="38" y="136"/>
                </a:lnTo>
                <a:lnTo>
                  <a:pt x="40" y="134"/>
                </a:lnTo>
                <a:lnTo>
                  <a:pt x="42" y="132"/>
                </a:lnTo>
                <a:lnTo>
                  <a:pt x="46" y="128"/>
                </a:lnTo>
                <a:lnTo>
                  <a:pt x="48" y="126"/>
                </a:lnTo>
                <a:lnTo>
                  <a:pt x="50" y="120"/>
                </a:lnTo>
                <a:lnTo>
                  <a:pt x="52" y="114"/>
                </a:lnTo>
                <a:lnTo>
                  <a:pt x="52" y="104"/>
                </a:lnTo>
                <a:lnTo>
                  <a:pt x="52" y="98"/>
                </a:lnTo>
                <a:lnTo>
                  <a:pt x="48" y="92"/>
                </a:lnTo>
                <a:lnTo>
                  <a:pt x="40" y="80"/>
                </a:lnTo>
                <a:lnTo>
                  <a:pt x="32" y="70"/>
                </a:lnTo>
                <a:lnTo>
                  <a:pt x="30" y="64"/>
                </a:lnTo>
                <a:lnTo>
                  <a:pt x="28" y="58"/>
                </a:lnTo>
                <a:lnTo>
                  <a:pt x="30" y="48"/>
                </a:lnTo>
                <a:lnTo>
                  <a:pt x="34" y="40"/>
                </a:lnTo>
                <a:lnTo>
                  <a:pt x="32" y="12"/>
                </a:lnTo>
                <a:lnTo>
                  <a:pt x="30" y="10"/>
                </a:lnTo>
                <a:lnTo>
                  <a:pt x="28" y="6"/>
                </a:lnTo>
                <a:lnTo>
                  <a:pt x="26" y="0"/>
                </a:lnTo>
                <a:lnTo>
                  <a:pt x="10" y="0"/>
                </a:lnTo>
                <a:lnTo>
                  <a:pt x="12" y="8"/>
                </a:lnTo>
                <a:lnTo>
                  <a:pt x="16" y="18"/>
                </a:lnTo>
                <a:lnTo>
                  <a:pt x="14" y="22"/>
                </a:lnTo>
                <a:lnTo>
                  <a:pt x="12" y="26"/>
                </a:lnTo>
                <a:lnTo>
                  <a:pt x="8" y="30"/>
                </a:lnTo>
                <a:lnTo>
                  <a:pt x="8" y="36"/>
                </a:lnTo>
                <a:lnTo>
                  <a:pt x="8" y="46"/>
                </a:lnTo>
                <a:lnTo>
                  <a:pt x="10" y="54"/>
                </a:lnTo>
                <a:lnTo>
                  <a:pt x="6" y="60"/>
                </a:lnTo>
                <a:lnTo>
                  <a:pt x="2" y="66"/>
                </a:lnTo>
                <a:lnTo>
                  <a:pt x="0" y="72"/>
                </a:lnTo>
                <a:lnTo>
                  <a:pt x="0" y="78"/>
                </a:lnTo>
                <a:lnTo>
                  <a:pt x="0" y="82"/>
                </a:lnTo>
                <a:lnTo>
                  <a:pt x="0" y="86"/>
                </a:lnTo>
                <a:lnTo>
                  <a:pt x="4" y="86"/>
                </a:lnTo>
                <a:lnTo>
                  <a:pt x="0" y="8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82" name="Freeform 180"/>
          <p:cNvSpPr>
            <a:spLocks/>
          </p:cNvSpPr>
          <p:nvPr/>
        </p:nvSpPr>
        <p:spPr bwMode="auto">
          <a:xfrm>
            <a:off x="3567113" y="3421063"/>
            <a:ext cx="76200" cy="22225"/>
          </a:xfrm>
          <a:custGeom>
            <a:avLst/>
            <a:gdLst>
              <a:gd name="T0" fmla="*/ 0 w 48"/>
              <a:gd name="T1" fmla="*/ 12700 h 14"/>
              <a:gd name="T2" fmla="*/ 22225 w 48"/>
              <a:gd name="T3" fmla="*/ 12700 h 14"/>
              <a:gd name="T4" fmla="*/ 28575 w 48"/>
              <a:gd name="T5" fmla="*/ 9525 h 14"/>
              <a:gd name="T6" fmla="*/ 31750 w 48"/>
              <a:gd name="T7" fmla="*/ 6350 h 14"/>
              <a:gd name="T8" fmla="*/ 38100 w 48"/>
              <a:gd name="T9" fmla="*/ 3175 h 14"/>
              <a:gd name="T10" fmla="*/ 44450 w 48"/>
              <a:gd name="T11" fmla="*/ 0 h 14"/>
              <a:gd name="T12" fmla="*/ 47625 w 48"/>
              <a:gd name="T13" fmla="*/ 6350 h 14"/>
              <a:gd name="T14" fmla="*/ 57150 w 48"/>
              <a:gd name="T15" fmla="*/ 9525 h 14"/>
              <a:gd name="T16" fmla="*/ 76200 w 48"/>
              <a:gd name="T17" fmla="*/ 12700 h 14"/>
              <a:gd name="T18" fmla="*/ 69850 w 48"/>
              <a:gd name="T19" fmla="*/ 19050 h 14"/>
              <a:gd name="T20" fmla="*/ 63500 w 48"/>
              <a:gd name="T21" fmla="*/ 22225 h 14"/>
              <a:gd name="T22" fmla="*/ 50800 w 48"/>
              <a:gd name="T23" fmla="*/ 15875 h 14"/>
              <a:gd name="T24" fmla="*/ 41275 w 48"/>
              <a:gd name="T25" fmla="*/ 12700 h 14"/>
              <a:gd name="T26" fmla="*/ 41275 w 48"/>
              <a:gd name="T27" fmla="*/ 19050 h 14"/>
              <a:gd name="T28" fmla="*/ 19050 w 48"/>
              <a:gd name="T29" fmla="*/ 22225 h 14"/>
              <a:gd name="T30" fmla="*/ 0 w 48"/>
              <a:gd name="T31" fmla="*/ 22225 h 14"/>
              <a:gd name="T32" fmla="*/ 3175 w 48"/>
              <a:gd name="T33" fmla="*/ 12700 h 14"/>
              <a:gd name="T34" fmla="*/ 0 w 48"/>
              <a:gd name="T35" fmla="*/ 12700 h 1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8" h="14">
                <a:moveTo>
                  <a:pt x="0" y="8"/>
                </a:moveTo>
                <a:lnTo>
                  <a:pt x="14" y="8"/>
                </a:lnTo>
                <a:lnTo>
                  <a:pt x="18" y="6"/>
                </a:lnTo>
                <a:lnTo>
                  <a:pt x="20" y="4"/>
                </a:lnTo>
                <a:lnTo>
                  <a:pt x="24" y="2"/>
                </a:lnTo>
                <a:lnTo>
                  <a:pt x="28" y="0"/>
                </a:lnTo>
                <a:lnTo>
                  <a:pt x="30" y="4"/>
                </a:lnTo>
                <a:lnTo>
                  <a:pt x="36" y="6"/>
                </a:lnTo>
                <a:lnTo>
                  <a:pt x="48" y="8"/>
                </a:lnTo>
                <a:lnTo>
                  <a:pt x="44" y="12"/>
                </a:lnTo>
                <a:lnTo>
                  <a:pt x="40" y="14"/>
                </a:lnTo>
                <a:lnTo>
                  <a:pt x="32" y="10"/>
                </a:lnTo>
                <a:lnTo>
                  <a:pt x="26" y="8"/>
                </a:lnTo>
                <a:lnTo>
                  <a:pt x="26" y="12"/>
                </a:lnTo>
                <a:lnTo>
                  <a:pt x="12" y="14"/>
                </a:lnTo>
                <a:lnTo>
                  <a:pt x="0" y="14"/>
                </a:lnTo>
                <a:lnTo>
                  <a:pt x="2" y="8"/>
                </a:lnTo>
                <a:lnTo>
                  <a:pt x="0" y="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83" name="Freeform 181"/>
          <p:cNvSpPr>
            <a:spLocks/>
          </p:cNvSpPr>
          <p:nvPr/>
        </p:nvSpPr>
        <p:spPr bwMode="auto">
          <a:xfrm>
            <a:off x="3571875" y="3462338"/>
            <a:ext cx="71438" cy="41275"/>
          </a:xfrm>
          <a:custGeom>
            <a:avLst/>
            <a:gdLst>
              <a:gd name="T0" fmla="*/ 0 w 46"/>
              <a:gd name="T1" fmla="*/ 6350 h 26"/>
              <a:gd name="T2" fmla="*/ 18636 w 46"/>
              <a:gd name="T3" fmla="*/ 6350 h 26"/>
              <a:gd name="T4" fmla="*/ 34166 w 46"/>
              <a:gd name="T5" fmla="*/ 3175 h 26"/>
              <a:gd name="T6" fmla="*/ 52802 w 46"/>
              <a:gd name="T7" fmla="*/ 0 h 26"/>
              <a:gd name="T8" fmla="*/ 71438 w 46"/>
              <a:gd name="T9" fmla="*/ 0 h 26"/>
              <a:gd name="T10" fmla="*/ 71438 w 46"/>
              <a:gd name="T11" fmla="*/ 6350 h 26"/>
              <a:gd name="T12" fmla="*/ 71438 w 46"/>
              <a:gd name="T13" fmla="*/ 12700 h 26"/>
              <a:gd name="T14" fmla="*/ 65226 w 46"/>
              <a:gd name="T15" fmla="*/ 12700 h 26"/>
              <a:gd name="T16" fmla="*/ 68332 w 46"/>
              <a:gd name="T17" fmla="*/ 19050 h 26"/>
              <a:gd name="T18" fmla="*/ 71438 w 46"/>
              <a:gd name="T19" fmla="*/ 19050 h 26"/>
              <a:gd name="T20" fmla="*/ 71438 w 46"/>
              <a:gd name="T21" fmla="*/ 28575 h 26"/>
              <a:gd name="T22" fmla="*/ 62120 w 46"/>
              <a:gd name="T23" fmla="*/ 31750 h 26"/>
              <a:gd name="T24" fmla="*/ 55908 w 46"/>
              <a:gd name="T25" fmla="*/ 34925 h 26"/>
              <a:gd name="T26" fmla="*/ 49696 w 46"/>
              <a:gd name="T27" fmla="*/ 38100 h 26"/>
              <a:gd name="T28" fmla="*/ 43484 w 46"/>
              <a:gd name="T29" fmla="*/ 38100 h 26"/>
              <a:gd name="T30" fmla="*/ 43484 w 46"/>
              <a:gd name="T31" fmla="*/ 41275 h 26"/>
              <a:gd name="T32" fmla="*/ 34166 w 46"/>
              <a:gd name="T33" fmla="*/ 28575 h 26"/>
              <a:gd name="T34" fmla="*/ 27954 w 46"/>
              <a:gd name="T35" fmla="*/ 22225 h 26"/>
              <a:gd name="T36" fmla="*/ 18636 w 46"/>
              <a:gd name="T37" fmla="*/ 19050 h 26"/>
              <a:gd name="T38" fmla="*/ 9318 w 46"/>
              <a:gd name="T39" fmla="*/ 15875 h 26"/>
              <a:gd name="T40" fmla="*/ 0 w 46"/>
              <a:gd name="T41" fmla="*/ 6350 h 2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6" h="26">
                <a:moveTo>
                  <a:pt x="0" y="4"/>
                </a:moveTo>
                <a:lnTo>
                  <a:pt x="12" y="4"/>
                </a:lnTo>
                <a:lnTo>
                  <a:pt x="22" y="2"/>
                </a:lnTo>
                <a:lnTo>
                  <a:pt x="34" y="0"/>
                </a:lnTo>
                <a:lnTo>
                  <a:pt x="46" y="0"/>
                </a:lnTo>
                <a:lnTo>
                  <a:pt x="46" y="4"/>
                </a:lnTo>
                <a:lnTo>
                  <a:pt x="46" y="8"/>
                </a:lnTo>
                <a:lnTo>
                  <a:pt x="42" y="8"/>
                </a:lnTo>
                <a:lnTo>
                  <a:pt x="44" y="12"/>
                </a:lnTo>
                <a:lnTo>
                  <a:pt x="46" y="12"/>
                </a:lnTo>
                <a:lnTo>
                  <a:pt x="46" y="18"/>
                </a:lnTo>
                <a:lnTo>
                  <a:pt x="40" y="20"/>
                </a:lnTo>
                <a:lnTo>
                  <a:pt x="36" y="22"/>
                </a:lnTo>
                <a:lnTo>
                  <a:pt x="32" y="24"/>
                </a:lnTo>
                <a:lnTo>
                  <a:pt x="28" y="24"/>
                </a:lnTo>
                <a:lnTo>
                  <a:pt x="28" y="26"/>
                </a:lnTo>
                <a:lnTo>
                  <a:pt x="22" y="18"/>
                </a:lnTo>
                <a:lnTo>
                  <a:pt x="18" y="14"/>
                </a:lnTo>
                <a:lnTo>
                  <a:pt x="12" y="12"/>
                </a:lnTo>
                <a:lnTo>
                  <a:pt x="6" y="10"/>
                </a:lnTo>
                <a:lnTo>
                  <a:pt x="0" y="4"/>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84" name="Freeform 182"/>
          <p:cNvSpPr>
            <a:spLocks/>
          </p:cNvSpPr>
          <p:nvPr/>
        </p:nvSpPr>
        <p:spPr bwMode="auto">
          <a:xfrm>
            <a:off x="3662363" y="3541713"/>
            <a:ext cx="69850" cy="98425"/>
          </a:xfrm>
          <a:custGeom>
            <a:avLst/>
            <a:gdLst>
              <a:gd name="T0" fmla="*/ 41275 w 44"/>
              <a:gd name="T1" fmla="*/ 98425 h 62"/>
              <a:gd name="T2" fmla="*/ 28575 w 44"/>
              <a:gd name="T3" fmla="*/ 85725 h 62"/>
              <a:gd name="T4" fmla="*/ 15875 w 44"/>
              <a:gd name="T5" fmla="*/ 76200 h 62"/>
              <a:gd name="T6" fmla="*/ 9525 w 44"/>
              <a:gd name="T7" fmla="*/ 63500 h 62"/>
              <a:gd name="T8" fmla="*/ 3175 w 44"/>
              <a:gd name="T9" fmla="*/ 50800 h 62"/>
              <a:gd name="T10" fmla="*/ 0 w 44"/>
              <a:gd name="T11" fmla="*/ 31750 h 62"/>
              <a:gd name="T12" fmla="*/ 6350 w 44"/>
              <a:gd name="T13" fmla="*/ 22225 h 62"/>
              <a:gd name="T14" fmla="*/ 15875 w 44"/>
              <a:gd name="T15" fmla="*/ 12700 h 62"/>
              <a:gd name="T16" fmla="*/ 25400 w 44"/>
              <a:gd name="T17" fmla="*/ 3175 h 62"/>
              <a:gd name="T18" fmla="*/ 38100 w 44"/>
              <a:gd name="T19" fmla="*/ 0 h 62"/>
              <a:gd name="T20" fmla="*/ 47625 w 44"/>
              <a:gd name="T21" fmla="*/ 3175 h 62"/>
              <a:gd name="T22" fmla="*/ 53975 w 44"/>
              <a:gd name="T23" fmla="*/ 6350 h 62"/>
              <a:gd name="T24" fmla="*/ 57150 w 44"/>
              <a:gd name="T25" fmla="*/ 12700 h 62"/>
              <a:gd name="T26" fmla="*/ 60325 w 44"/>
              <a:gd name="T27" fmla="*/ 22225 h 62"/>
              <a:gd name="T28" fmla="*/ 63500 w 44"/>
              <a:gd name="T29" fmla="*/ 38100 h 62"/>
              <a:gd name="T30" fmla="*/ 69850 w 44"/>
              <a:gd name="T31" fmla="*/ 53975 h 62"/>
              <a:gd name="T32" fmla="*/ 66675 w 44"/>
              <a:gd name="T33" fmla="*/ 60325 h 62"/>
              <a:gd name="T34" fmla="*/ 63500 w 44"/>
              <a:gd name="T35" fmla="*/ 69850 h 62"/>
              <a:gd name="T36" fmla="*/ 57150 w 44"/>
              <a:gd name="T37" fmla="*/ 79375 h 62"/>
              <a:gd name="T38" fmla="*/ 47625 w 44"/>
              <a:gd name="T39" fmla="*/ 88900 h 62"/>
              <a:gd name="T40" fmla="*/ 38100 w 44"/>
              <a:gd name="T41" fmla="*/ 95250 h 62"/>
              <a:gd name="T42" fmla="*/ 41275 w 44"/>
              <a:gd name="T43" fmla="*/ 98425 h 6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44" h="62">
                <a:moveTo>
                  <a:pt x="26" y="62"/>
                </a:moveTo>
                <a:lnTo>
                  <a:pt x="18" y="54"/>
                </a:lnTo>
                <a:lnTo>
                  <a:pt x="10" y="48"/>
                </a:lnTo>
                <a:lnTo>
                  <a:pt x="6" y="40"/>
                </a:lnTo>
                <a:lnTo>
                  <a:pt x="2" y="32"/>
                </a:lnTo>
                <a:lnTo>
                  <a:pt x="0" y="20"/>
                </a:lnTo>
                <a:lnTo>
                  <a:pt x="4" y="14"/>
                </a:lnTo>
                <a:lnTo>
                  <a:pt x="10" y="8"/>
                </a:lnTo>
                <a:lnTo>
                  <a:pt x="16" y="2"/>
                </a:lnTo>
                <a:lnTo>
                  <a:pt x="24" y="0"/>
                </a:lnTo>
                <a:lnTo>
                  <a:pt x="30" y="2"/>
                </a:lnTo>
                <a:lnTo>
                  <a:pt x="34" y="4"/>
                </a:lnTo>
                <a:lnTo>
                  <a:pt x="36" y="8"/>
                </a:lnTo>
                <a:lnTo>
                  <a:pt x="38" y="14"/>
                </a:lnTo>
                <a:lnTo>
                  <a:pt x="40" y="24"/>
                </a:lnTo>
                <a:lnTo>
                  <a:pt x="44" y="34"/>
                </a:lnTo>
                <a:lnTo>
                  <a:pt x="42" y="38"/>
                </a:lnTo>
                <a:lnTo>
                  <a:pt x="40" y="44"/>
                </a:lnTo>
                <a:lnTo>
                  <a:pt x="36" y="50"/>
                </a:lnTo>
                <a:lnTo>
                  <a:pt x="30" y="56"/>
                </a:lnTo>
                <a:lnTo>
                  <a:pt x="24" y="60"/>
                </a:lnTo>
                <a:lnTo>
                  <a:pt x="26" y="6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85" name="Freeform 183"/>
          <p:cNvSpPr>
            <a:spLocks/>
          </p:cNvSpPr>
          <p:nvPr/>
        </p:nvSpPr>
        <p:spPr bwMode="auto">
          <a:xfrm>
            <a:off x="4010025" y="3509963"/>
            <a:ext cx="49213" cy="155575"/>
          </a:xfrm>
          <a:custGeom>
            <a:avLst/>
            <a:gdLst>
              <a:gd name="T0" fmla="*/ 33834 w 32"/>
              <a:gd name="T1" fmla="*/ 155575 h 98"/>
              <a:gd name="T2" fmla="*/ 21531 w 32"/>
              <a:gd name="T3" fmla="*/ 142875 h 98"/>
              <a:gd name="T4" fmla="*/ 12303 w 32"/>
              <a:gd name="T5" fmla="*/ 130175 h 98"/>
              <a:gd name="T6" fmla="*/ 18455 w 32"/>
              <a:gd name="T7" fmla="*/ 127000 h 98"/>
              <a:gd name="T8" fmla="*/ 18455 w 32"/>
              <a:gd name="T9" fmla="*/ 85725 h 98"/>
              <a:gd name="T10" fmla="*/ 15379 w 32"/>
              <a:gd name="T11" fmla="*/ 76200 h 98"/>
              <a:gd name="T12" fmla="*/ 15379 w 32"/>
              <a:gd name="T13" fmla="*/ 69850 h 98"/>
              <a:gd name="T14" fmla="*/ 15379 w 32"/>
              <a:gd name="T15" fmla="*/ 60325 h 98"/>
              <a:gd name="T16" fmla="*/ 12303 w 32"/>
              <a:gd name="T17" fmla="*/ 50800 h 98"/>
              <a:gd name="T18" fmla="*/ 9227 w 32"/>
              <a:gd name="T19" fmla="*/ 47625 h 98"/>
              <a:gd name="T20" fmla="*/ 9227 w 32"/>
              <a:gd name="T21" fmla="*/ 44450 h 98"/>
              <a:gd name="T22" fmla="*/ 12303 w 32"/>
              <a:gd name="T23" fmla="*/ 34925 h 98"/>
              <a:gd name="T24" fmla="*/ 9227 w 32"/>
              <a:gd name="T25" fmla="*/ 25400 h 98"/>
              <a:gd name="T26" fmla="*/ 6152 w 32"/>
              <a:gd name="T27" fmla="*/ 19050 h 98"/>
              <a:gd name="T28" fmla="*/ 3076 w 32"/>
              <a:gd name="T29" fmla="*/ 9525 h 98"/>
              <a:gd name="T30" fmla="*/ 0 w 32"/>
              <a:gd name="T31" fmla="*/ 0 h 98"/>
              <a:gd name="T32" fmla="*/ 30758 w 32"/>
              <a:gd name="T33" fmla="*/ 0 h 98"/>
              <a:gd name="T34" fmla="*/ 24607 w 32"/>
              <a:gd name="T35" fmla="*/ 6350 h 98"/>
              <a:gd name="T36" fmla="*/ 24607 w 32"/>
              <a:gd name="T37" fmla="*/ 15875 h 98"/>
              <a:gd name="T38" fmla="*/ 24607 w 32"/>
              <a:gd name="T39" fmla="*/ 22225 h 98"/>
              <a:gd name="T40" fmla="*/ 27682 w 32"/>
              <a:gd name="T41" fmla="*/ 28575 h 98"/>
              <a:gd name="T42" fmla="*/ 39986 w 32"/>
              <a:gd name="T43" fmla="*/ 38100 h 98"/>
              <a:gd name="T44" fmla="*/ 39986 w 32"/>
              <a:gd name="T45" fmla="*/ 44450 h 98"/>
              <a:gd name="T46" fmla="*/ 39986 w 32"/>
              <a:gd name="T47" fmla="*/ 69850 h 98"/>
              <a:gd name="T48" fmla="*/ 43061 w 32"/>
              <a:gd name="T49" fmla="*/ 88900 h 98"/>
              <a:gd name="T50" fmla="*/ 43061 w 32"/>
              <a:gd name="T51" fmla="*/ 107950 h 98"/>
              <a:gd name="T52" fmla="*/ 46137 w 32"/>
              <a:gd name="T53" fmla="*/ 142875 h 98"/>
              <a:gd name="T54" fmla="*/ 46137 w 32"/>
              <a:gd name="T55" fmla="*/ 146050 h 98"/>
              <a:gd name="T56" fmla="*/ 49213 w 32"/>
              <a:gd name="T57" fmla="*/ 149225 h 98"/>
              <a:gd name="T58" fmla="*/ 33834 w 32"/>
              <a:gd name="T59" fmla="*/ 155575 h 9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32" h="98">
                <a:moveTo>
                  <a:pt x="22" y="98"/>
                </a:moveTo>
                <a:lnTo>
                  <a:pt x="14" y="90"/>
                </a:lnTo>
                <a:lnTo>
                  <a:pt x="8" y="82"/>
                </a:lnTo>
                <a:lnTo>
                  <a:pt x="12" y="80"/>
                </a:lnTo>
                <a:lnTo>
                  <a:pt x="12" y="54"/>
                </a:lnTo>
                <a:lnTo>
                  <a:pt x="10" y="48"/>
                </a:lnTo>
                <a:lnTo>
                  <a:pt x="10" y="44"/>
                </a:lnTo>
                <a:lnTo>
                  <a:pt x="10" y="38"/>
                </a:lnTo>
                <a:lnTo>
                  <a:pt x="8" y="32"/>
                </a:lnTo>
                <a:lnTo>
                  <a:pt x="6" y="30"/>
                </a:lnTo>
                <a:lnTo>
                  <a:pt x="6" y="28"/>
                </a:lnTo>
                <a:lnTo>
                  <a:pt x="8" y="22"/>
                </a:lnTo>
                <a:lnTo>
                  <a:pt x="6" y="16"/>
                </a:lnTo>
                <a:lnTo>
                  <a:pt x="4" y="12"/>
                </a:lnTo>
                <a:lnTo>
                  <a:pt x="2" y="6"/>
                </a:lnTo>
                <a:lnTo>
                  <a:pt x="0" y="0"/>
                </a:lnTo>
                <a:lnTo>
                  <a:pt x="20" y="0"/>
                </a:lnTo>
                <a:lnTo>
                  <a:pt x="16" y="4"/>
                </a:lnTo>
                <a:lnTo>
                  <a:pt x="16" y="10"/>
                </a:lnTo>
                <a:lnTo>
                  <a:pt x="16" y="14"/>
                </a:lnTo>
                <a:lnTo>
                  <a:pt x="18" y="18"/>
                </a:lnTo>
                <a:lnTo>
                  <a:pt x="26" y="24"/>
                </a:lnTo>
                <a:lnTo>
                  <a:pt x="26" y="28"/>
                </a:lnTo>
                <a:lnTo>
                  <a:pt x="26" y="44"/>
                </a:lnTo>
                <a:lnTo>
                  <a:pt x="28" y="56"/>
                </a:lnTo>
                <a:lnTo>
                  <a:pt x="28" y="68"/>
                </a:lnTo>
                <a:lnTo>
                  <a:pt x="30" y="90"/>
                </a:lnTo>
                <a:lnTo>
                  <a:pt x="30" y="92"/>
                </a:lnTo>
                <a:lnTo>
                  <a:pt x="32" y="94"/>
                </a:lnTo>
                <a:lnTo>
                  <a:pt x="22" y="9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86" name="Freeform 184"/>
          <p:cNvSpPr>
            <a:spLocks/>
          </p:cNvSpPr>
          <p:nvPr/>
        </p:nvSpPr>
        <p:spPr bwMode="auto">
          <a:xfrm>
            <a:off x="4268788" y="3779838"/>
            <a:ext cx="47625" cy="41275"/>
          </a:xfrm>
          <a:custGeom>
            <a:avLst/>
            <a:gdLst>
              <a:gd name="T0" fmla="*/ 47625 w 30"/>
              <a:gd name="T1" fmla="*/ 41275 h 26"/>
              <a:gd name="T2" fmla="*/ 31750 w 30"/>
              <a:gd name="T3" fmla="*/ 41275 h 26"/>
              <a:gd name="T4" fmla="*/ 19050 w 30"/>
              <a:gd name="T5" fmla="*/ 41275 h 26"/>
              <a:gd name="T6" fmla="*/ 0 w 30"/>
              <a:gd name="T7" fmla="*/ 38100 h 26"/>
              <a:gd name="T8" fmla="*/ 9525 w 30"/>
              <a:gd name="T9" fmla="*/ 3175 h 26"/>
              <a:gd name="T10" fmla="*/ 47625 w 30"/>
              <a:gd name="T11" fmla="*/ 6350 h 26"/>
              <a:gd name="T12" fmla="*/ 47625 w 30"/>
              <a:gd name="T13" fmla="*/ 0 h 26"/>
              <a:gd name="T14" fmla="*/ 47625 w 30"/>
              <a:gd name="T15" fmla="*/ 41275 h 2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0" h="26">
                <a:moveTo>
                  <a:pt x="30" y="26"/>
                </a:moveTo>
                <a:lnTo>
                  <a:pt x="20" y="26"/>
                </a:lnTo>
                <a:lnTo>
                  <a:pt x="12" y="26"/>
                </a:lnTo>
                <a:lnTo>
                  <a:pt x="0" y="24"/>
                </a:lnTo>
                <a:lnTo>
                  <a:pt x="6" y="2"/>
                </a:lnTo>
                <a:lnTo>
                  <a:pt x="30" y="4"/>
                </a:lnTo>
                <a:lnTo>
                  <a:pt x="30" y="0"/>
                </a:lnTo>
                <a:lnTo>
                  <a:pt x="30" y="26"/>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87" name="Freeform 185"/>
          <p:cNvSpPr>
            <a:spLocks/>
          </p:cNvSpPr>
          <p:nvPr/>
        </p:nvSpPr>
        <p:spPr bwMode="auto">
          <a:xfrm>
            <a:off x="4338638" y="3989388"/>
            <a:ext cx="25400" cy="38100"/>
          </a:xfrm>
          <a:custGeom>
            <a:avLst/>
            <a:gdLst>
              <a:gd name="T0" fmla="*/ 12700 w 16"/>
              <a:gd name="T1" fmla="*/ 38100 h 24"/>
              <a:gd name="T2" fmla="*/ 0 w 16"/>
              <a:gd name="T3" fmla="*/ 15875 h 24"/>
              <a:gd name="T4" fmla="*/ 9525 w 16"/>
              <a:gd name="T5" fmla="*/ 6350 h 24"/>
              <a:gd name="T6" fmla="*/ 15875 w 16"/>
              <a:gd name="T7" fmla="*/ 3175 h 24"/>
              <a:gd name="T8" fmla="*/ 22225 w 16"/>
              <a:gd name="T9" fmla="*/ 0 h 24"/>
              <a:gd name="T10" fmla="*/ 25400 w 16"/>
              <a:gd name="T11" fmla="*/ 3175 h 24"/>
              <a:gd name="T12" fmla="*/ 25400 w 16"/>
              <a:gd name="T13" fmla="*/ 9525 h 24"/>
              <a:gd name="T14" fmla="*/ 19050 w 16"/>
              <a:gd name="T15" fmla="*/ 12700 h 24"/>
              <a:gd name="T16" fmla="*/ 15875 w 16"/>
              <a:gd name="T17" fmla="*/ 19050 h 24"/>
              <a:gd name="T18" fmla="*/ 12700 w 16"/>
              <a:gd name="T19" fmla="*/ 34925 h 24"/>
              <a:gd name="T20" fmla="*/ 12700 w 16"/>
              <a:gd name="T21" fmla="*/ 38100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6" h="24">
                <a:moveTo>
                  <a:pt x="8" y="24"/>
                </a:moveTo>
                <a:lnTo>
                  <a:pt x="0" y="10"/>
                </a:lnTo>
                <a:lnTo>
                  <a:pt x="6" y="4"/>
                </a:lnTo>
                <a:lnTo>
                  <a:pt x="10" y="2"/>
                </a:lnTo>
                <a:lnTo>
                  <a:pt x="14" y="0"/>
                </a:lnTo>
                <a:lnTo>
                  <a:pt x="16" y="2"/>
                </a:lnTo>
                <a:lnTo>
                  <a:pt x="16" y="6"/>
                </a:lnTo>
                <a:lnTo>
                  <a:pt x="12" y="8"/>
                </a:lnTo>
                <a:lnTo>
                  <a:pt x="10" y="12"/>
                </a:lnTo>
                <a:lnTo>
                  <a:pt x="8" y="22"/>
                </a:lnTo>
                <a:lnTo>
                  <a:pt x="8" y="24"/>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88" name="Freeform 186"/>
          <p:cNvSpPr>
            <a:spLocks/>
          </p:cNvSpPr>
          <p:nvPr/>
        </p:nvSpPr>
        <p:spPr bwMode="auto">
          <a:xfrm>
            <a:off x="4851400" y="2732088"/>
            <a:ext cx="34925" cy="22225"/>
          </a:xfrm>
          <a:custGeom>
            <a:avLst/>
            <a:gdLst>
              <a:gd name="T0" fmla="*/ 15875 w 22"/>
              <a:gd name="T1" fmla="*/ 22225 h 14"/>
              <a:gd name="T2" fmla="*/ 0 w 22"/>
              <a:gd name="T3" fmla="*/ 22225 h 14"/>
              <a:gd name="T4" fmla="*/ 0 w 22"/>
              <a:gd name="T5" fmla="*/ 15875 h 14"/>
              <a:gd name="T6" fmla="*/ 3175 w 22"/>
              <a:gd name="T7" fmla="*/ 12700 h 14"/>
              <a:gd name="T8" fmla="*/ 6350 w 22"/>
              <a:gd name="T9" fmla="*/ 6350 h 14"/>
              <a:gd name="T10" fmla="*/ 12700 w 22"/>
              <a:gd name="T11" fmla="*/ 0 h 14"/>
              <a:gd name="T12" fmla="*/ 15875 w 22"/>
              <a:gd name="T13" fmla="*/ 6350 h 14"/>
              <a:gd name="T14" fmla="*/ 22225 w 22"/>
              <a:gd name="T15" fmla="*/ 6350 h 14"/>
              <a:gd name="T16" fmla="*/ 34925 w 22"/>
              <a:gd name="T17" fmla="*/ 0 h 14"/>
              <a:gd name="T18" fmla="*/ 34925 w 22"/>
              <a:gd name="T19" fmla="*/ 9525 h 14"/>
              <a:gd name="T20" fmla="*/ 28575 w 22"/>
              <a:gd name="T21" fmla="*/ 15875 h 14"/>
              <a:gd name="T22" fmla="*/ 15875 w 22"/>
              <a:gd name="T23" fmla="*/ 22225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 h="14">
                <a:moveTo>
                  <a:pt x="10" y="14"/>
                </a:moveTo>
                <a:lnTo>
                  <a:pt x="0" y="14"/>
                </a:lnTo>
                <a:lnTo>
                  <a:pt x="0" y="10"/>
                </a:lnTo>
                <a:lnTo>
                  <a:pt x="2" y="8"/>
                </a:lnTo>
                <a:lnTo>
                  <a:pt x="4" y="4"/>
                </a:lnTo>
                <a:lnTo>
                  <a:pt x="8" y="0"/>
                </a:lnTo>
                <a:lnTo>
                  <a:pt x="10" y="4"/>
                </a:lnTo>
                <a:lnTo>
                  <a:pt x="14" y="4"/>
                </a:lnTo>
                <a:lnTo>
                  <a:pt x="22" y="0"/>
                </a:lnTo>
                <a:lnTo>
                  <a:pt x="22" y="6"/>
                </a:lnTo>
                <a:lnTo>
                  <a:pt x="18" y="10"/>
                </a:lnTo>
                <a:lnTo>
                  <a:pt x="10" y="14"/>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89" name="Freeform 187"/>
          <p:cNvSpPr>
            <a:spLocks/>
          </p:cNvSpPr>
          <p:nvPr/>
        </p:nvSpPr>
        <p:spPr bwMode="auto">
          <a:xfrm>
            <a:off x="4965700" y="1731963"/>
            <a:ext cx="44450" cy="25400"/>
          </a:xfrm>
          <a:custGeom>
            <a:avLst/>
            <a:gdLst>
              <a:gd name="T0" fmla="*/ 2147483647 w 28"/>
              <a:gd name="T1" fmla="*/ 2147483647 h 16"/>
              <a:gd name="T2" fmla="*/ 2147483647 w 28"/>
              <a:gd name="T3" fmla="*/ 2147483647 h 16"/>
              <a:gd name="T4" fmla="*/ 2147483647 w 28"/>
              <a:gd name="T5" fmla="*/ 2147483647 h 16"/>
              <a:gd name="T6" fmla="*/ 2147483647 w 28"/>
              <a:gd name="T7" fmla="*/ 2147483647 h 16"/>
              <a:gd name="T8" fmla="*/ 2147483647 w 28"/>
              <a:gd name="T9" fmla="*/ 2147483647 h 16"/>
              <a:gd name="T10" fmla="*/ 2147483647 w 28"/>
              <a:gd name="T11" fmla="*/ 2147483647 h 16"/>
              <a:gd name="T12" fmla="*/ 0 w 28"/>
              <a:gd name="T13" fmla="*/ 2147483647 h 16"/>
              <a:gd name="T14" fmla="*/ 2147483647 w 28"/>
              <a:gd name="T15" fmla="*/ 0 h 16"/>
              <a:gd name="T16" fmla="*/ 2147483647 w 28"/>
              <a:gd name="T17" fmla="*/ 2147483647 h 16"/>
              <a:gd name="T18" fmla="*/ 2147483647 w 28"/>
              <a:gd name="T19" fmla="*/ 2147483647 h 16"/>
              <a:gd name="T20" fmla="*/ 2147483647 w 28"/>
              <a:gd name="T21" fmla="*/ 2147483647 h 16"/>
              <a:gd name="T22" fmla="*/ 2147483647 w 28"/>
              <a:gd name="T23" fmla="*/ 2147483647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8" h="16">
                <a:moveTo>
                  <a:pt x="28" y="10"/>
                </a:moveTo>
                <a:lnTo>
                  <a:pt x="22" y="14"/>
                </a:lnTo>
                <a:lnTo>
                  <a:pt x="14" y="16"/>
                </a:lnTo>
                <a:lnTo>
                  <a:pt x="8" y="16"/>
                </a:lnTo>
                <a:lnTo>
                  <a:pt x="4" y="12"/>
                </a:lnTo>
                <a:lnTo>
                  <a:pt x="2" y="8"/>
                </a:lnTo>
                <a:lnTo>
                  <a:pt x="0" y="2"/>
                </a:lnTo>
                <a:lnTo>
                  <a:pt x="8" y="0"/>
                </a:lnTo>
                <a:lnTo>
                  <a:pt x="12" y="2"/>
                </a:lnTo>
                <a:lnTo>
                  <a:pt x="16" y="2"/>
                </a:lnTo>
                <a:lnTo>
                  <a:pt x="20" y="4"/>
                </a:lnTo>
                <a:lnTo>
                  <a:pt x="28" y="10"/>
                </a:lnTo>
                <a:close/>
              </a:path>
            </a:pathLst>
          </a:custGeom>
          <a:solidFill>
            <a:srgbClr val="7FAEB9"/>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390" name="Freeform 188"/>
          <p:cNvSpPr>
            <a:spLocks/>
          </p:cNvSpPr>
          <p:nvPr/>
        </p:nvSpPr>
        <p:spPr bwMode="auto">
          <a:xfrm>
            <a:off x="4613275" y="2744788"/>
            <a:ext cx="73025" cy="12700"/>
          </a:xfrm>
          <a:custGeom>
            <a:avLst/>
            <a:gdLst>
              <a:gd name="T0" fmla="*/ 34925 w 46"/>
              <a:gd name="T1" fmla="*/ 3175 h 8"/>
              <a:gd name="T2" fmla="*/ 15875 w 46"/>
              <a:gd name="T3" fmla="*/ 3175 h 8"/>
              <a:gd name="T4" fmla="*/ 0 w 46"/>
              <a:gd name="T5" fmla="*/ 0 h 8"/>
              <a:gd name="T6" fmla="*/ 6350 w 46"/>
              <a:gd name="T7" fmla="*/ 3175 h 8"/>
              <a:gd name="T8" fmla="*/ 15875 w 46"/>
              <a:gd name="T9" fmla="*/ 9525 h 8"/>
              <a:gd name="T10" fmla="*/ 38100 w 46"/>
              <a:gd name="T11" fmla="*/ 12700 h 8"/>
              <a:gd name="T12" fmla="*/ 57150 w 46"/>
              <a:gd name="T13" fmla="*/ 12700 h 8"/>
              <a:gd name="T14" fmla="*/ 73025 w 46"/>
              <a:gd name="T15" fmla="*/ 9525 h 8"/>
              <a:gd name="T16" fmla="*/ 63500 w 46"/>
              <a:gd name="T17" fmla="*/ 3175 h 8"/>
              <a:gd name="T18" fmla="*/ 53975 w 46"/>
              <a:gd name="T19" fmla="*/ 0 h 8"/>
              <a:gd name="T20" fmla="*/ 34925 w 46"/>
              <a:gd name="T21" fmla="*/ 3175 h 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46" h="8">
                <a:moveTo>
                  <a:pt x="22" y="2"/>
                </a:moveTo>
                <a:lnTo>
                  <a:pt x="10" y="2"/>
                </a:lnTo>
                <a:lnTo>
                  <a:pt x="0" y="0"/>
                </a:lnTo>
                <a:lnTo>
                  <a:pt x="4" y="2"/>
                </a:lnTo>
                <a:lnTo>
                  <a:pt x="10" y="6"/>
                </a:lnTo>
                <a:lnTo>
                  <a:pt x="24" y="8"/>
                </a:lnTo>
                <a:lnTo>
                  <a:pt x="36" y="8"/>
                </a:lnTo>
                <a:lnTo>
                  <a:pt x="46" y="6"/>
                </a:lnTo>
                <a:lnTo>
                  <a:pt x="40" y="2"/>
                </a:lnTo>
                <a:lnTo>
                  <a:pt x="34" y="0"/>
                </a:lnTo>
                <a:lnTo>
                  <a:pt x="22" y="2"/>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91" name="Freeform 189"/>
          <p:cNvSpPr>
            <a:spLocks/>
          </p:cNvSpPr>
          <p:nvPr/>
        </p:nvSpPr>
        <p:spPr bwMode="auto">
          <a:xfrm>
            <a:off x="4068763" y="2605088"/>
            <a:ext cx="25400" cy="15875"/>
          </a:xfrm>
          <a:custGeom>
            <a:avLst/>
            <a:gdLst>
              <a:gd name="T0" fmla="*/ 25400 w 16"/>
              <a:gd name="T1" fmla="*/ 9525 h 10"/>
              <a:gd name="T2" fmla="*/ 19050 w 16"/>
              <a:gd name="T3" fmla="*/ 0 h 10"/>
              <a:gd name="T4" fmla="*/ 9525 w 16"/>
              <a:gd name="T5" fmla="*/ 0 h 10"/>
              <a:gd name="T6" fmla="*/ 6350 w 16"/>
              <a:gd name="T7" fmla="*/ 0 h 10"/>
              <a:gd name="T8" fmla="*/ 3175 w 16"/>
              <a:gd name="T9" fmla="*/ 3175 h 10"/>
              <a:gd name="T10" fmla="*/ 0 w 16"/>
              <a:gd name="T11" fmla="*/ 15875 h 10"/>
              <a:gd name="T12" fmla="*/ 25400 w 16"/>
              <a:gd name="T13" fmla="*/ 15875 h 10"/>
              <a:gd name="T14" fmla="*/ 22225 w 16"/>
              <a:gd name="T15" fmla="*/ 6350 h 10"/>
              <a:gd name="T16" fmla="*/ 15875 w 16"/>
              <a:gd name="T17" fmla="*/ 3175 h 10"/>
              <a:gd name="T18" fmla="*/ 25400 w 16"/>
              <a:gd name="T19" fmla="*/ 9525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0">
                <a:moveTo>
                  <a:pt x="16" y="6"/>
                </a:moveTo>
                <a:lnTo>
                  <a:pt x="12" y="0"/>
                </a:lnTo>
                <a:lnTo>
                  <a:pt x="6" y="0"/>
                </a:lnTo>
                <a:lnTo>
                  <a:pt x="4" y="0"/>
                </a:lnTo>
                <a:lnTo>
                  <a:pt x="2" y="2"/>
                </a:lnTo>
                <a:lnTo>
                  <a:pt x="0" y="10"/>
                </a:lnTo>
                <a:lnTo>
                  <a:pt x="16" y="10"/>
                </a:lnTo>
                <a:lnTo>
                  <a:pt x="14" y="4"/>
                </a:lnTo>
                <a:lnTo>
                  <a:pt x="10" y="2"/>
                </a:lnTo>
                <a:lnTo>
                  <a:pt x="16" y="6"/>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92" name="Freeform 190"/>
          <p:cNvSpPr>
            <a:spLocks/>
          </p:cNvSpPr>
          <p:nvPr/>
        </p:nvSpPr>
        <p:spPr bwMode="auto">
          <a:xfrm>
            <a:off x="4230688" y="2513013"/>
            <a:ext cx="15875" cy="47625"/>
          </a:xfrm>
          <a:custGeom>
            <a:avLst/>
            <a:gdLst>
              <a:gd name="T0" fmla="*/ 0 w 10"/>
              <a:gd name="T1" fmla="*/ 47625 h 30"/>
              <a:gd name="T2" fmla="*/ 0 w 10"/>
              <a:gd name="T3" fmla="*/ 19050 h 30"/>
              <a:gd name="T4" fmla="*/ 3175 w 10"/>
              <a:gd name="T5" fmla="*/ 9525 h 30"/>
              <a:gd name="T6" fmla="*/ 9525 w 10"/>
              <a:gd name="T7" fmla="*/ 0 h 30"/>
              <a:gd name="T8" fmla="*/ 12700 w 10"/>
              <a:gd name="T9" fmla="*/ 9525 h 30"/>
              <a:gd name="T10" fmla="*/ 15875 w 10"/>
              <a:gd name="T11" fmla="*/ 15875 h 30"/>
              <a:gd name="T12" fmla="*/ 15875 w 10"/>
              <a:gd name="T13" fmla="*/ 47625 h 30"/>
              <a:gd name="T14" fmla="*/ 0 w 10"/>
              <a:gd name="T15" fmla="*/ 47625 h 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 h="30">
                <a:moveTo>
                  <a:pt x="0" y="30"/>
                </a:moveTo>
                <a:lnTo>
                  <a:pt x="0" y="12"/>
                </a:lnTo>
                <a:lnTo>
                  <a:pt x="2" y="6"/>
                </a:lnTo>
                <a:lnTo>
                  <a:pt x="6" y="0"/>
                </a:lnTo>
                <a:lnTo>
                  <a:pt x="8" y="6"/>
                </a:lnTo>
                <a:lnTo>
                  <a:pt x="10" y="10"/>
                </a:lnTo>
                <a:lnTo>
                  <a:pt x="10" y="30"/>
                </a:lnTo>
                <a:lnTo>
                  <a:pt x="0" y="30"/>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93" name="Freeform 193"/>
          <p:cNvSpPr>
            <a:spLocks/>
          </p:cNvSpPr>
          <p:nvPr/>
        </p:nvSpPr>
        <p:spPr bwMode="auto">
          <a:xfrm>
            <a:off x="4246563" y="2106613"/>
            <a:ext cx="41275" cy="50800"/>
          </a:xfrm>
          <a:custGeom>
            <a:avLst/>
            <a:gdLst>
              <a:gd name="T0" fmla="*/ 22225 w 26"/>
              <a:gd name="T1" fmla="*/ 6350 h 32"/>
              <a:gd name="T2" fmla="*/ 22225 w 26"/>
              <a:gd name="T3" fmla="*/ 19050 h 32"/>
              <a:gd name="T4" fmla="*/ 31750 w 26"/>
              <a:gd name="T5" fmla="*/ 12700 h 32"/>
              <a:gd name="T6" fmla="*/ 41275 w 26"/>
              <a:gd name="T7" fmla="*/ 6350 h 32"/>
              <a:gd name="T8" fmla="*/ 41275 w 26"/>
              <a:gd name="T9" fmla="*/ 25400 h 32"/>
              <a:gd name="T10" fmla="*/ 38100 w 26"/>
              <a:gd name="T11" fmla="*/ 34925 h 32"/>
              <a:gd name="T12" fmla="*/ 31750 w 26"/>
              <a:gd name="T13" fmla="*/ 44450 h 32"/>
              <a:gd name="T14" fmla="*/ 28575 w 26"/>
              <a:gd name="T15" fmla="*/ 50800 h 32"/>
              <a:gd name="T16" fmla="*/ 25400 w 26"/>
              <a:gd name="T17" fmla="*/ 50800 h 32"/>
              <a:gd name="T18" fmla="*/ 25400 w 26"/>
              <a:gd name="T19" fmla="*/ 47625 h 32"/>
              <a:gd name="T20" fmla="*/ 22225 w 26"/>
              <a:gd name="T21" fmla="*/ 41275 h 32"/>
              <a:gd name="T22" fmla="*/ 19050 w 26"/>
              <a:gd name="T23" fmla="*/ 34925 h 32"/>
              <a:gd name="T24" fmla="*/ 12700 w 26"/>
              <a:gd name="T25" fmla="*/ 22225 h 32"/>
              <a:gd name="T26" fmla="*/ 3175 w 26"/>
              <a:gd name="T27" fmla="*/ 15875 h 32"/>
              <a:gd name="T28" fmla="*/ 0 w 26"/>
              <a:gd name="T29" fmla="*/ 9525 h 32"/>
              <a:gd name="T30" fmla="*/ 0 w 26"/>
              <a:gd name="T31" fmla="*/ 6350 h 32"/>
              <a:gd name="T32" fmla="*/ 3175 w 26"/>
              <a:gd name="T33" fmla="*/ 3175 h 32"/>
              <a:gd name="T34" fmla="*/ 9525 w 26"/>
              <a:gd name="T35" fmla="*/ 0 h 32"/>
              <a:gd name="T36" fmla="*/ 12700 w 26"/>
              <a:gd name="T37" fmla="*/ 0 h 32"/>
              <a:gd name="T38" fmla="*/ 15875 w 26"/>
              <a:gd name="T39" fmla="*/ 0 h 32"/>
              <a:gd name="T40" fmla="*/ 22225 w 26"/>
              <a:gd name="T41" fmla="*/ 6350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26" h="32">
                <a:moveTo>
                  <a:pt x="14" y="4"/>
                </a:moveTo>
                <a:lnTo>
                  <a:pt x="14" y="12"/>
                </a:lnTo>
                <a:lnTo>
                  <a:pt x="20" y="8"/>
                </a:lnTo>
                <a:lnTo>
                  <a:pt x="26" y="4"/>
                </a:lnTo>
                <a:lnTo>
                  <a:pt x="26" y="16"/>
                </a:lnTo>
                <a:lnTo>
                  <a:pt x="24" y="22"/>
                </a:lnTo>
                <a:lnTo>
                  <a:pt x="20" y="28"/>
                </a:lnTo>
                <a:lnTo>
                  <a:pt x="18" y="32"/>
                </a:lnTo>
                <a:lnTo>
                  <a:pt x="16" y="32"/>
                </a:lnTo>
                <a:lnTo>
                  <a:pt x="16" y="30"/>
                </a:lnTo>
                <a:lnTo>
                  <a:pt x="14" y="26"/>
                </a:lnTo>
                <a:lnTo>
                  <a:pt x="12" y="22"/>
                </a:lnTo>
                <a:lnTo>
                  <a:pt x="8" y="14"/>
                </a:lnTo>
                <a:lnTo>
                  <a:pt x="2" y="10"/>
                </a:lnTo>
                <a:lnTo>
                  <a:pt x="0" y="6"/>
                </a:lnTo>
                <a:lnTo>
                  <a:pt x="0" y="4"/>
                </a:lnTo>
                <a:lnTo>
                  <a:pt x="2" y="2"/>
                </a:lnTo>
                <a:lnTo>
                  <a:pt x="6" y="0"/>
                </a:lnTo>
                <a:lnTo>
                  <a:pt x="8" y="0"/>
                </a:lnTo>
                <a:lnTo>
                  <a:pt x="10" y="0"/>
                </a:lnTo>
                <a:lnTo>
                  <a:pt x="14" y="4"/>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94" name="Freeform 194"/>
          <p:cNvSpPr>
            <a:spLocks/>
          </p:cNvSpPr>
          <p:nvPr/>
        </p:nvSpPr>
        <p:spPr bwMode="auto">
          <a:xfrm>
            <a:off x="4664075" y="2538413"/>
            <a:ext cx="57150" cy="41275"/>
          </a:xfrm>
          <a:custGeom>
            <a:avLst/>
            <a:gdLst>
              <a:gd name="T0" fmla="*/ 47625 w 36"/>
              <a:gd name="T1" fmla="*/ 0 h 26"/>
              <a:gd name="T2" fmla="*/ 19050 w 36"/>
              <a:gd name="T3" fmla="*/ 3175 h 26"/>
              <a:gd name="T4" fmla="*/ 6350 w 36"/>
              <a:gd name="T5" fmla="*/ 6350 h 26"/>
              <a:gd name="T6" fmla="*/ 3175 w 36"/>
              <a:gd name="T7" fmla="*/ 9525 h 26"/>
              <a:gd name="T8" fmla="*/ 0 w 36"/>
              <a:gd name="T9" fmla="*/ 12700 h 26"/>
              <a:gd name="T10" fmla="*/ 3175 w 36"/>
              <a:gd name="T11" fmla="*/ 19050 h 26"/>
              <a:gd name="T12" fmla="*/ 3175 w 36"/>
              <a:gd name="T13" fmla="*/ 22225 h 26"/>
              <a:gd name="T14" fmla="*/ 9525 w 36"/>
              <a:gd name="T15" fmla="*/ 25400 h 26"/>
              <a:gd name="T16" fmla="*/ 9525 w 36"/>
              <a:gd name="T17" fmla="*/ 41275 h 26"/>
              <a:gd name="T18" fmla="*/ 22225 w 36"/>
              <a:gd name="T19" fmla="*/ 38100 h 26"/>
              <a:gd name="T20" fmla="*/ 34925 w 36"/>
              <a:gd name="T21" fmla="*/ 31750 h 26"/>
              <a:gd name="T22" fmla="*/ 57150 w 36"/>
              <a:gd name="T23" fmla="*/ 12700 h 26"/>
              <a:gd name="T24" fmla="*/ 50800 w 36"/>
              <a:gd name="T25" fmla="*/ 9525 h 26"/>
              <a:gd name="T26" fmla="*/ 44450 w 36"/>
              <a:gd name="T27" fmla="*/ 0 h 26"/>
              <a:gd name="T28" fmla="*/ 47625 w 36"/>
              <a:gd name="T29" fmla="*/ 0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 h="26">
                <a:moveTo>
                  <a:pt x="30" y="0"/>
                </a:moveTo>
                <a:lnTo>
                  <a:pt x="12" y="2"/>
                </a:lnTo>
                <a:lnTo>
                  <a:pt x="4" y="4"/>
                </a:lnTo>
                <a:lnTo>
                  <a:pt x="2" y="6"/>
                </a:lnTo>
                <a:lnTo>
                  <a:pt x="0" y="8"/>
                </a:lnTo>
                <a:lnTo>
                  <a:pt x="2" y="12"/>
                </a:lnTo>
                <a:lnTo>
                  <a:pt x="2" y="14"/>
                </a:lnTo>
                <a:lnTo>
                  <a:pt x="6" y="16"/>
                </a:lnTo>
                <a:lnTo>
                  <a:pt x="6" y="26"/>
                </a:lnTo>
                <a:lnTo>
                  <a:pt x="14" y="24"/>
                </a:lnTo>
                <a:lnTo>
                  <a:pt x="22" y="20"/>
                </a:lnTo>
                <a:lnTo>
                  <a:pt x="36" y="8"/>
                </a:lnTo>
                <a:lnTo>
                  <a:pt x="32" y="6"/>
                </a:lnTo>
                <a:lnTo>
                  <a:pt x="28" y="0"/>
                </a:lnTo>
                <a:lnTo>
                  <a:pt x="30" y="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95" name="Freeform 196"/>
          <p:cNvSpPr>
            <a:spLocks/>
          </p:cNvSpPr>
          <p:nvPr/>
        </p:nvSpPr>
        <p:spPr bwMode="auto">
          <a:xfrm>
            <a:off x="5359400" y="3030538"/>
            <a:ext cx="28575" cy="41275"/>
          </a:xfrm>
          <a:custGeom>
            <a:avLst/>
            <a:gdLst>
              <a:gd name="T0" fmla="*/ 0 w 18"/>
              <a:gd name="T1" fmla="*/ 19050 h 26"/>
              <a:gd name="T2" fmla="*/ 3175 w 18"/>
              <a:gd name="T3" fmla="*/ 15875 h 26"/>
              <a:gd name="T4" fmla="*/ 6350 w 18"/>
              <a:gd name="T5" fmla="*/ 12700 h 26"/>
              <a:gd name="T6" fmla="*/ 3175 w 18"/>
              <a:gd name="T7" fmla="*/ 0 h 26"/>
              <a:gd name="T8" fmla="*/ 19050 w 18"/>
              <a:gd name="T9" fmla="*/ 0 h 26"/>
              <a:gd name="T10" fmla="*/ 22225 w 18"/>
              <a:gd name="T11" fmla="*/ 9525 h 26"/>
              <a:gd name="T12" fmla="*/ 25400 w 18"/>
              <a:gd name="T13" fmla="*/ 15875 h 26"/>
              <a:gd name="T14" fmla="*/ 28575 w 18"/>
              <a:gd name="T15" fmla="*/ 19050 h 26"/>
              <a:gd name="T16" fmla="*/ 25400 w 18"/>
              <a:gd name="T17" fmla="*/ 25400 h 26"/>
              <a:gd name="T18" fmla="*/ 19050 w 18"/>
              <a:gd name="T19" fmla="*/ 31750 h 26"/>
              <a:gd name="T20" fmla="*/ 9525 w 18"/>
              <a:gd name="T21" fmla="*/ 41275 h 26"/>
              <a:gd name="T22" fmla="*/ 6350 w 18"/>
              <a:gd name="T23" fmla="*/ 31750 h 26"/>
              <a:gd name="T24" fmla="*/ 0 w 18"/>
              <a:gd name="T25" fmla="*/ 19050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8" h="26">
                <a:moveTo>
                  <a:pt x="0" y="12"/>
                </a:moveTo>
                <a:lnTo>
                  <a:pt x="2" y="10"/>
                </a:lnTo>
                <a:lnTo>
                  <a:pt x="4" y="8"/>
                </a:lnTo>
                <a:lnTo>
                  <a:pt x="2" y="0"/>
                </a:lnTo>
                <a:lnTo>
                  <a:pt x="12" y="0"/>
                </a:lnTo>
                <a:lnTo>
                  <a:pt x="14" y="6"/>
                </a:lnTo>
                <a:lnTo>
                  <a:pt x="16" y="10"/>
                </a:lnTo>
                <a:lnTo>
                  <a:pt x="18" y="12"/>
                </a:lnTo>
                <a:lnTo>
                  <a:pt x="16" y="16"/>
                </a:lnTo>
                <a:lnTo>
                  <a:pt x="12" y="20"/>
                </a:lnTo>
                <a:lnTo>
                  <a:pt x="6" y="26"/>
                </a:lnTo>
                <a:lnTo>
                  <a:pt x="4" y="20"/>
                </a:lnTo>
                <a:lnTo>
                  <a:pt x="0" y="12"/>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96" name="Freeform 197"/>
          <p:cNvSpPr>
            <a:spLocks/>
          </p:cNvSpPr>
          <p:nvPr/>
        </p:nvSpPr>
        <p:spPr bwMode="auto">
          <a:xfrm>
            <a:off x="5492750" y="3021013"/>
            <a:ext cx="22225" cy="28575"/>
          </a:xfrm>
          <a:custGeom>
            <a:avLst/>
            <a:gdLst>
              <a:gd name="T0" fmla="*/ 3175 w 14"/>
              <a:gd name="T1" fmla="*/ 12700 h 18"/>
              <a:gd name="T2" fmla="*/ 12700 w 14"/>
              <a:gd name="T3" fmla="*/ 0 h 18"/>
              <a:gd name="T4" fmla="*/ 19050 w 14"/>
              <a:gd name="T5" fmla="*/ 9525 h 18"/>
              <a:gd name="T6" fmla="*/ 22225 w 14"/>
              <a:gd name="T7" fmla="*/ 22225 h 18"/>
              <a:gd name="T8" fmla="*/ 12700 w 14"/>
              <a:gd name="T9" fmla="*/ 28575 h 18"/>
              <a:gd name="T10" fmla="*/ 9525 w 14"/>
              <a:gd name="T11" fmla="*/ 25400 h 18"/>
              <a:gd name="T12" fmla="*/ 6350 w 14"/>
              <a:gd name="T13" fmla="*/ 19050 h 18"/>
              <a:gd name="T14" fmla="*/ 0 w 14"/>
              <a:gd name="T15" fmla="*/ 9525 h 18"/>
              <a:gd name="T16" fmla="*/ 3175 w 14"/>
              <a:gd name="T17" fmla="*/ 12700 h 1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4" h="18">
                <a:moveTo>
                  <a:pt x="2" y="8"/>
                </a:moveTo>
                <a:lnTo>
                  <a:pt x="8" y="0"/>
                </a:lnTo>
                <a:lnTo>
                  <a:pt x="12" y="6"/>
                </a:lnTo>
                <a:lnTo>
                  <a:pt x="14" y="14"/>
                </a:lnTo>
                <a:lnTo>
                  <a:pt x="8" y="18"/>
                </a:lnTo>
                <a:lnTo>
                  <a:pt x="6" y="16"/>
                </a:lnTo>
                <a:lnTo>
                  <a:pt x="4" y="12"/>
                </a:lnTo>
                <a:lnTo>
                  <a:pt x="0" y="6"/>
                </a:lnTo>
                <a:lnTo>
                  <a:pt x="2" y="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97" name="Freeform 198"/>
          <p:cNvSpPr>
            <a:spLocks/>
          </p:cNvSpPr>
          <p:nvPr/>
        </p:nvSpPr>
        <p:spPr bwMode="auto">
          <a:xfrm>
            <a:off x="4033838" y="2522538"/>
            <a:ext cx="25400" cy="12700"/>
          </a:xfrm>
          <a:custGeom>
            <a:avLst/>
            <a:gdLst>
              <a:gd name="T0" fmla="*/ 22225 w 16"/>
              <a:gd name="T1" fmla="*/ 6350 h 8"/>
              <a:gd name="T2" fmla="*/ 19050 w 16"/>
              <a:gd name="T3" fmla="*/ 9525 h 8"/>
              <a:gd name="T4" fmla="*/ 9525 w 16"/>
              <a:gd name="T5" fmla="*/ 12700 h 8"/>
              <a:gd name="T6" fmla="*/ 3175 w 16"/>
              <a:gd name="T7" fmla="*/ 12700 h 8"/>
              <a:gd name="T8" fmla="*/ 0 w 16"/>
              <a:gd name="T9" fmla="*/ 9525 h 8"/>
              <a:gd name="T10" fmla="*/ 0 w 16"/>
              <a:gd name="T11" fmla="*/ 6350 h 8"/>
              <a:gd name="T12" fmla="*/ 3175 w 16"/>
              <a:gd name="T13" fmla="*/ 0 h 8"/>
              <a:gd name="T14" fmla="*/ 9525 w 16"/>
              <a:gd name="T15" fmla="*/ 0 h 8"/>
              <a:gd name="T16" fmla="*/ 12700 w 16"/>
              <a:gd name="T17" fmla="*/ 0 h 8"/>
              <a:gd name="T18" fmla="*/ 15875 w 16"/>
              <a:gd name="T19" fmla="*/ 3175 h 8"/>
              <a:gd name="T20" fmla="*/ 25400 w 16"/>
              <a:gd name="T21" fmla="*/ 9525 h 8"/>
              <a:gd name="T22" fmla="*/ 22225 w 16"/>
              <a:gd name="T23" fmla="*/ 635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 h="8">
                <a:moveTo>
                  <a:pt x="14" y="4"/>
                </a:moveTo>
                <a:lnTo>
                  <a:pt x="12" y="6"/>
                </a:lnTo>
                <a:lnTo>
                  <a:pt x="6" y="8"/>
                </a:lnTo>
                <a:lnTo>
                  <a:pt x="2" y="8"/>
                </a:lnTo>
                <a:lnTo>
                  <a:pt x="0" y="6"/>
                </a:lnTo>
                <a:lnTo>
                  <a:pt x="0" y="4"/>
                </a:lnTo>
                <a:lnTo>
                  <a:pt x="2" y="0"/>
                </a:lnTo>
                <a:lnTo>
                  <a:pt x="6" y="0"/>
                </a:lnTo>
                <a:lnTo>
                  <a:pt x="8" y="0"/>
                </a:lnTo>
                <a:lnTo>
                  <a:pt x="10" y="2"/>
                </a:lnTo>
                <a:lnTo>
                  <a:pt x="16" y="6"/>
                </a:lnTo>
                <a:lnTo>
                  <a:pt x="14" y="4"/>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98" name="Freeform 199"/>
          <p:cNvSpPr>
            <a:spLocks/>
          </p:cNvSpPr>
          <p:nvPr/>
        </p:nvSpPr>
        <p:spPr bwMode="auto">
          <a:xfrm>
            <a:off x="4138613" y="2290763"/>
            <a:ext cx="23812" cy="25400"/>
          </a:xfrm>
          <a:custGeom>
            <a:avLst/>
            <a:gdLst>
              <a:gd name="T0" fmla="*/ 13607 w 14"/>
              <a:gd name="T1" fmla="*/ 0 h 16"/>
              <a:gd name="T2" fmla="*/ 10205 w 14"/>
              <a:gd name="T3" fmla="*/ 3175 h 16"/>
              <a:gd name="T4" fmla="*/ 6803 w 14"/>
              <a:gd name="T5" fmla="*/ 6350 h 16"/>
              <a:gd name="T6" fmla="*/ 3402 w 14"/>
              <a:gd name="T7" fmla="*/ 9525 h 16"/>
              <a:gd name="T8" fmla="*/ 0 w 14"/>
              <a:gd name="T9" fmla="*/ 12700 h 16"/>
              <a:gd name="T10" fmla="*/ 3402 w 14"/>
              <a:gd name="T11" fmla="*/ 19050 h 16"/>
              <a:gd name="T12" fmla="*/ 3402 w 14"/>
              <a:gd name="T13" fmla="*/ 22225 h 16"/>
              <a:gd name="T14" fmla="*/ 13607 w 14"/>
              <a:gd name="T15" fmla="*/ 22225 h 16"/>
              <a:gd name="T16" fmla="*/ 23812 w 14"/>
              <a:gd name="T17" fmla="*/ 25400 h 16"/>
              <a:gd name="T18" fmla="*/ 20410 w 14"/>
              <a:gd name="T19" fmla="*/ 25400 h 16"/>
              <a:gd name="T20" fmla="*/ 20410 w 14"/>
              <a:gd name="T21" fmla="*/ 19050 h 16"/>
              <a:gd name="T22" fmla="*/ 20410 w 14"/>
              <a:gd name="T23" fmla="*/ 12700 h 16"/>
              <a:gd name="T24" fmla="*/ 13607 w 14"/>
              <a:gd name="T25" fmla="*/ 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 h="16">
                <a:moveTo>
                  <a:pt x="8" y="0"/>
                </a:moveTo>
                <a:lnTo>
                  <a:pt x="6" y="2"/>
                </a:lnTo>
                <a:lnTo>
                  <a:pt x="4" y="4"/>
                </a:lnTo>
                <a:lnTo>
                  <a:pt x="2" y="6"/>
                </a:lnTo>
                <a:lnTo>
                  <a:pt x="0" y="8"/>
                </a:lnTo>
                <a:lnTo>
                  <a:pt x="2" y="12"/>
                </a:lnTo>
                <a:lnTo>
                  <a:pt x="2" y="14"/>
                </a:lnTo>
                <a:lnTo>
                  <a:pt x="8" y="14"/>
                </a:lnTo>
                <a:lnTo>
                  <a:pt x="14" y="16"/>
                </a:lnTo>
                <a:lnTo>
                  <a:pt x="12" y="16"/>
                </a:lnTo>
                <a:lnTo>
                  <a:pt x="12" y="12"/>
                </a:lnTo>
                <a:lnTo>
                  <a:pt x="12" y="8"/>
                </a:lnTo>
                <a:lnTo>
                  <a:pt x="8" y="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399" name="Freeform 200"/>
          <p:cNvSpPr>
            <a:spLocks/>
          </p:cNvSpPr>
          <p:nvPr/>
        </p:nvSpPr>
        <p:spPr bwMode="auto">
          <a:xfrm>
            <a:off x="4487863" y="2525713"/>
            <a:ext cx="47625" cy="88900"/>
          </a:xfrm>
          <a:custGeom>
            <a:avLst/>
            <a:gdLst>
              <a:gd name="T0" fmla="*/ 47625 w 30"/>
              <a:gd name="T1" fmla="*/ 50800 h 56"/>
              <a:gd name="T2" fmla="*/ 44450 w 30"/>
              <a:gd name="T3" fmla="*/ 63500 h 56"/>
              <a:gd name="T4" fmla="*/ 38100 w 30"/>
              <a:gd name="T5" fmla="*/ 69850 h 56"/>
              <a:gd name="T6" fmla="*/ 31750 w 30"/>
              <a:gd name="T7" fmla="*/ 79375 h 56"/>
              <a:gd name="T8" fmla="*/ 25400 w 30"/>
              <a:gd name="T9" fmla="*/ 88900 h 56"/>
              <a:gd name="T10" fmla="*/ 19050 w 30"/>
              <a:gd name="T11" fmla="*/ 79375 h 56"/>
              <a:gd name="T12" fmla="*/ 12700 w 30"/>
              <a:gd name="T13" fmla="*/ 69850 h 56"/>
              <a:gd name="T14" fmla="*/ 9525 w 30"/>
              <a:gd name="T15" fmla="*/ 44450 h 56"/>
              <a:gd name="T16" fmla="*/ 6350 w 30"/>
              <a:gd name="T17" fmla="*/ 25400 h 56"/>
              <a:gd name="T18" fmla="*/ 0 w 30"/>
              <a:gd name="T19" fmla="*/ 12700 h 56"/>
              <a:gd name="T20" fmla="*/ 0 w 30"/>
              <a:gd name="T21" fmla="*/ 9525 h 56"/>
              <a:gd name="T22" fmla="*/ 3175 w 30"/>
              <a:gd name="T23" fmla="*/ 3175 h 56"/>
              <a:gd name="T24" fmla="*/ 3175 w 30"/>
              <a:gd name="T25" fmla="*/ 0 h 56"/>
              <a:gd name="T26" fmla="*/ 9525 w 30"/>
              <a:gd name="T27" fmla="*/ 0 h 56"/>
              <a:gd name="T28" fmla="*/ 15875 w 30"/>
              <a:gd name="T29" fmla="*/ 0 h 56"/>
              <a:gd name="T30" fmla="*/ 19050 w 30"/>
              <a:gd name="T31" fmla="*/ 3175 h 56"/>
              <a:gd name="T32" fmla="*/ 28575 w 30"/>
              <a:gd name="T33" fmla="*/ 12700 h 56"/>
              <a:gd name="T34" fmla="*/ 28575 w 30"/>
              <a:gd name="T35" fmla="*/ 25400 h 56"/>
              <a:gd name="T36" fmla="*/ 28575 w 30"/>
              <a:gd name="T37" fmla="*/ 38100 h 56"/>
              <a:gd name="T38" fmla="*/ 34925 w 30"/>
              <a:gd name="T39" fmla="*/ 47625 h 56"/>
              <a:gd name="T40" fmla="*/ 41275 w 30"/>
              <a:gd name="T41" fmla="*/ 47625 h 56"/>
              <a:gd name="T42" fmla="*/ 47625 w 30"/>
              <a:gd name="T43" fmla="*/ 50800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30" h="56">
                <a:moveTo>
                  <a:pt x="30" y="32"/>
                </a:moveTo>
                <a:lnTo>
                  <a:pt x="28" y="40"/>
                </a:lnTo>
                <a:lnTo>
                  <a:pt x="24" y="44"/>
                </a:lnTo>
                <a:lnTo>
                  <a:pt x="20" y="50"/>
                </a:lnTo>
                <a:lnTo>
                  <a:pt x="16" y="56"/>
                </a:lnTo>
                <a:lnTo>
                  <a:pt x="12" y="50"/>
                </a:lnTo>
                <a:lnTo>
                  <a:pt x="8" y="44"/>
                </a:lnTo>
                <a:lnTo>
                  <a:pt x="6" y="28"/>
                </a:lnTo>
                <a:lnTo>
                  <a:pt x="4" y="16"/>
                </a:lnTo>
                <a:lnTo>
                  <a:pt x="0" y="8"/>
                </a:lnTo>
                <a:lnTo>
                  <a:pt x="0" y="6"/>
                </a:lnTo>
                <a:lnTo>
                  <a:pt x="2" y="2"/>
                </a:lnTo>
                <a:lnTo>
                  <a:pt x="2" y="0"/>
                </a:lnTo>
                <a:lnTo>
                  <a:pt x="6" y="0"/>
                </a:lnTo>
                <a:lnTo>
                  <a:pt x="10" y="0"/>
                </a:lnTo>
                <a:lnTo>
                  <a:pt x="12" y="2"/>
                </a:lnTo>
                <a:lnTo>
                  <a:pt x="18" y="8"/>
                </a:lnTo>
                <a:lnTo>
                  <a:pt x="18" y="16"/>
                </a:lnTo>
                <a:lnTo>
                  <a:pt x="18" y="24"/>
                </a:lnTo>
                <a:lnTo>
                  <a:pt x="22" y="30"/>
                </a:lnTo>
                <a:lnTo>
                  <a:pt x="26" y="30"/>
                </a:lnTo>
                <a:lnTo>
                  <a:pt x="30" y="3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00" name="Freeform 202"/>
          <p:cNvSpPr>
            <a:spLocks/>
          </p:cNvSpPr>
          <p:nvPr/>
        </p:nvSpPr>
        <p:spPr bwMode="auto">
          <a:xfrm>
            <a:off x="5105400" y="2563813"/>
            <a:ext cx="88900" cy="69850"/>
          </a:xfrm>
          <a:custGeom>
            <a:avLst/>
            <a:gdLst>
              <a:gd name="T0" fmla="*/ 0 w 56"/>
              <a:gd name="T1" fmla="*/ 0 h 44"/>
              <a:gd name="T2" fmla="*/ 34925 w 56"/>
              <a:gd name="T3" fmla="*/ 0 h 44"/>
              <a:gd name="T4" fmla="*/ 44450 w 56"/>
              <a:gd name="T5" fmla="*/ 9525 h 44"/>
              <a:gd name="T6" fmla="*/ 47625 w 56"/>
              <a:gd name="T7" fmla="*/ 9525 h 44"/>
              <a:gd name="T8" fmla="*/ 50800 w 56"/>
              <a:gd name="T9" fmla="*/ 15875 h 44"/>
              <a:gd name="T10" fmla="*/ 53975 w 56"/>
              <a:gd name="T11" fmla="*/ 25400 h 44"/>
              <a:gd name="T12" fmla="*/ 63500 w 56"/>
              <a:gd name="T13" fmla="*/ 34925 h 44"/>
              <a:gd name="T14" fmla="*/ 66675 w 56"/>
              <a:gd name="T15" fmla="*/ 38100 h 44"/>
              <a:gd name="T16" fmla="*/ 79375 w 56"/>
              <a:gd name="T17" fmla="*/ 44450 h 44"/>
              <a:gd name="T18" fmla="*/ 88900 w 56"/>
              <a:gd name="T19" fmla="*/ 66675 h 44"/>
              <a:gd name="T20" fmla="*/ 79375 w 56"/>
              <a:gd name="T21" fmla="*/ 69850 h 44"/>
              <a:gd name="T22" fmla="*/ 69850 w 56"/>
              <a:gd name="T23" fmla="*/ 63500 h 44"/>
              <a:gd name="T24" fmla="*/ 63500 w 56"/>
              <a:gd name="T25" fmla="*/ 57150 h 44"/>
              <a:gd name="T26" fmla="*/ 53975 w 56"/>
              <a:gd name="T27" fmla="*/ 50800 h 44"/>
              <a:gd name="T28" fmla="*/ 41275 w 56"/>
              <a:gd name="T29" fmla="*/ 53975 h 44"/>
              <a:gd name="T30" fmla="*/ 34925 w 56"/>
              <a:gd name="T31" fmla="*/ 44450 h 44"/>
              <a:gd name="T32" fmla="*/ 28575 w 56"/>
              <a:gd name="T33" fmla="*/ 38100 h 44"/>
              <a:gd name="T34" fmla="*/ 19050 w 56"/>
              <a:gd name="T35" fmla="*/ 31750 h 44"/>
              <a:gd name="T36" fmla="*/ 3175 w 56"/>
              <a:gd name="T37" fmla="*/ 28575 h 44"/>
              <a:gd name="T38" fmla="*/ 3175 w 56"/>
              <a:gd name="T39" fmla="*/ 15875 h 44"/>
              <a:gd name="T40" fmla="*/ 0 w 56"/>
              <a:gd name="T41" fmla="*/ 0 h 4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56" h="44">
                <a:moveTo>
                  <a:pt x="0" y="0"/>
                </a:moveTo>
                <a:lnTo>
                  <a:pt x="22" y="0"/>
                </a:lnTo>
                <a:lnTo>
                  <a:pt x="28" y="6"/>
                </a:lnTo>
                <a:lnTo>
                  <a:pt x="30" y="6"/>
                </a:lnTo>
                <a:lnTo>
                  <a:pt x="32" y="10"/>
                </a:lnTo>
                <a:lnTo>
                  <a:pt x="34" y="16"/>
                </a:lnTo>
                <a:lnTo>
                  <a:pt x="40" y="22"/>
                </a:lnTo>
                <a:lnTo>
                  <a:pt x="42" y="24"/>
                </a:lnTo>
                <a:lnTo>
                  <a:pt x="50" y="28"/>
                </a:lnTo>
                <a:lnTo>
                  <a:pt x="56" y="42"/>
                </a:lnTo>
                <a:lnTo>
                  <a:pt x="50" y="44"/>
                </a:lnTo>
                <a:lnTo>
                  <a:pt x="44" y="40"/>
                </a:lnTo>
                <a:lnTo>
                  <a:pt x="40" y="36"/>
                </a:lnTo>
                <a:lnTo>
                  <a:pt x="34" y="32"/>
                </a:lnTo>
                <a:lnTo>
                  <a:pt x="26" y="34"/>
                </a:lnTo>
                <a:lnTo>
                  <a:pt x="22" y="28"/>
                </a:lnTo>
                <a:lnTo>
                  <a:pt x="18" y="24"/>
                </a:lnTo>
                <a:lnTo>
                  <a:pt x="12" y="20"/>
                </a:lnTo>
                <a:lnTo>
                  <a:pt x="2" y="18"/>
                </a:lnTo>
                <a:lnTo>
                  <a:pt x="2" y="10"/>
                </a:lnTo>
                <a:lnTo>
                  <a:pt x="0" y="0"/>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01" name="Freeform 204"/>
          <p:cNvSpPr>
            <a:spLocks/>
          </p:cNvSpPr>
          <p:nvPr/>
        </p:nvSpPr>
        <p:spPr bwMode="auto">
          <a:xfrm>
            <a:off x="2341563" y="3516313"/>
            <a:ext cx="22225" cy="22225"/>
          </a:xfrm>
          <a:custGeom>
            <a:avLst/>
            <a:gdLst>
              <a:gd name="T0" fmla="*/ 15875 w 14"/>
              <a:gd name="T1" fmla="*/ 22225 h 14"/>
              <a:gd name="T2" fmla="*/ 19050 w 14"/>
              <a:gd name="T3" fmla="*/ 15875 h 14"/>
              <a:gd name="T4" fmla="*/ 22225 w 14"/>
              <a:gd name="T5" fmla="*/ 12700 h 14"/>
              <a:gd name="T6" fmla="*/ 22225 w 14"/>
              <a:gd name="T7" fmla="*/ 6350 h 14"/>
              <a:gd name="T8" fmla="*/ 19050 w 14"/>
              <a:gd name="T9" fmla="*/ 3175 h 14"/>
              <a:gd name="T10" fmla="*/ 12700 w 14"/>
              <a:gd name="T11" fmla="*/ 0 h 14"/>
              <a:gd name="T12" fmla="*/ 0 w 14"/>
              <a:gd name="T13" fmla="*/ 19050 h 14"/>
              <a:gd name="T14" fmla="*/ 15875 w 14"/>
              <a:gd name="T15" fmla="*/ 22225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4" h="14">
                <a:moveTo>
                  <a:pt x="10" y="14"/>
                </a:moveTo>
                <a:lnTo>
                  <a:pt x="12" y="10"/>
                </a:lnTo>
                <a:lnTo>
                  <a:pt x="14" y="8"/>
                </a:lnTo>
                <a:lnTo>
                  <a:pt x="14" y="4"/>
                </a:lnTo>
                <a:lnTo>
                  <a:pt x="12" y="2"/>
                </a:lnTo>
                <a:lnTo>
                  <a:pt x="8" y="0"/>
                </a:lnTo>
                <a:lnTo>
                  <a:pt x="0" y="12"/>
                </a:lnTo>
                <a:lnTo>
                  <a:pt x="10" y="14"/>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02" name="Freeform 205"/>
          <p:cNvSpPr>
            <a:spLocks/>
          </p:cNvSpPr>
          <p:nvPr/>
        </p:nvSpPr>
        <p:spPr bwMode="auto">
          <a:xfrm>
            <a:off x="1941513" y="3078163"/>
            <a:ext cx="15875" cy="22225"/>
          </a:xfrm>
          <a:custGeom>
            <a:avLst/>
            <a:gdLst>
              <a:gd name="T0" fmla="*/ 15875 w 10"/>
              <a:gd name="T1" fmla="*/ 12700 h 14"/>
              <a:gd name="T2" fmla="*/ 12700 w 10"/>
              <a:gd name="T3" fmla="*/ 19050 h 14"/>
              <a:gd name="T4" fmla="*/ 6350 w 10"/>
              <a:gd name="T5" fmla="*/ 22225 h 14"/>
              <a:gd name="T6" fmla="*/ 3175 w 10"/>
              <a:gd name="T7" fmla="*/ 19050 h 14"/>
              <a:gd name="T8" fmla="*/ 0 w 10"/>
              <a:gd name="T9" fmla="*/ 12700 h 14"/>
              <a:gd name="T10" fmla="*/ 3175 w 10"/>
              <a:gd name="T11" fmla="*/ 6350 h 14"/>
              <a:gd name="T12" fmla="*/ 6350 w 10"/>
              <a:gd name="T13" fmla="*/ 0 h 14"/>
              <a:gd name="T14" fmla="*/ 12700 w 10"/>
              <a:gd name="T15" fmla="*/ 3175 h 14"/>
              <a:gd name="T16" fmla="*/ 15875 w 10"/>
              <a:gd name="T17" fmla="*/ 12700 h 1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0" h="14">
                <a:moveTo>
                  <a:pt x="10" y="8"/>
                </a:moveTo>
                <a:lnTo>
                  <a:pt x="8" y="12"/>
                </a:lnTo>
                <a:lnTo>
                  <a:pt x="4" y="14"/>
                </a:lnTo>
                <a:lnTo>
                  <a:pt x="2" y="12"/>
                </a:lnTo>
                <a:lnTo>
                  <a:pt x="0" y="8"/>
                </a:lnTo>
                <a:lnTo>
                  <a:pt x="2" y="4"/>
                </a:lnTo>
                <a:lnTo>
                  <a:pt x="4" y="0"/>
                </a:lnTo>
                <a:lnTo>
                  <a:pt x="8" y="2"/>
                </a:lnTo>
                <a:lnTo>
                  <a:pt x="10" y="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03" name="Freeform 207"/>
          <p:cNvSpPr>
            <a:spLocks/>
          </p:cNvSpPr>
          <p:nvPr/>
        </p:nvSpPr>
        <p:spPr bwMode="auto">
          <a:xfrm>
            <a:off x="6943725" y="3217863"/>
            <a:ext cx="60325" cy="60325"/>
          </a:xfrm>
          <a:custGeom>
            <a:avLst/>
            <a:gdLst>
              <a:gd name="T0" fmla="*/ 31750 w 38"/>
              <a:gd name="T1" fmla="*/ 60325 h 38"/>
              <a:gd name="T2" fmla="*/ 22225 w 38"/>
              <a:gd name="T3" fmla="*/ 57150 h 38"/>
              <a:gd name="T4" fmla="*/ 9525 w 38"/>
              <a:gd name="T5" fmla="*/ 50800 h 38"/>
              <a:gd name="T6" fmla="*/ 3175 w 38"/>
              <a:gd name="T7" fmla="*/ 41275 h 38"/>
              <a:gd name="T8" fmla="*/ 0 w 38"/>
              <a:gd name="T9" fmla="*/ 31750 h 38"/>
              <a:gd name="T10" fmla="*/ 3175 w 38"/>
              <a:gd name="T11" fmla="*/ 25400 h 38"/>
              <a:gd name="T12" fmla="*/ 6350 w 38"/>
              <a:gd name="T13" fmla="*/ 19050 h 38"/>
              <a:gd name="T14" fmla="*/ 22225 w 38"/>
              <a:gd name="T15" fmla="*/ 9525 h 38"/>
              <a:gd name="T16" fmla="*/ 44450 w 38"/>
              <a:gd name="T17" fmla="*/ 3175 h 38"/>
              <a:gd name="T18" fmla="*/ 60325 w 38"/>
              <a:gd name="T19" fmla="*/ 0 h 38"/>
              <a:gd name="T20" fmla="*/ 57150 w 38"/>
              <a:gd name="T21" fmla="*/ 15875 h 38"/>
              <a:gd name="T22" fmla="*/ 50800 w 38"/>
              <a:gd name="T23" fmla="*/ 34925 h 38"/>
              <a:gd name="T24" fmla="*/ 41275 w 38"/>
              <a:gd name="T25" fmla="*/ 53975 h 38"/>
              <a:gd name="T26" fmla="*/ 38100 w 38"/>
              <a:gd name="T27" fmla="*/ 57150 h 38"/>
              <a:gd name="T28" fmla="*/ 31750 w 38"/>
              <a:gd name="T29" fmla="*/ 60325 h 3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8" h="38">
                <a:moveTo>
                  <a:pt x="20" y="38"/>
                </a:moveTo>
                <a:lnTo>
                  <a:pt x="14" y="36"/>
                </a:lnTo>
                <a:lnTo>
                  <a:pt x="6" y="32"/>
                </a:lnTo>
                <a:lnTo>
                  <a:pt x="2" y="26"/>
                </a:lnTo>
                <a:lnTo>
                  <a:pt x="0" y="20"/>
                </a:lnTo>
                <a:lnTo>
                  <a:pt x="2" y="16"/>
                </a:lnTo>
                <a:lnTo>
                  <a:pt x="4" y="12"/>
                </a:lnTo>
                <a:lnTo>
                  <a:pt x="14" y="6"/>
                </a:lnTo>
                <a:lnTo>
                  <a:pt x="28" y="2"/>
                </a:lnTo>
                <a:lnTo>
                  <a:pt x="38" y="0"/>
                </a:lnTo>
                <a:lnTo>
                  <a:pt x="36" y="10"/>
                </a:lnTo>
                <a:lnTo>
                  <a:pt x="32" y="22"/>
                </a:lnTo>
                <a:lnTo>
                  <a:pt x="26" y="34"/>
                </a:lnTo>
                <a:lnTo>
                  <a:pt x="24" y="36"/>
                </a:lnTo>
                <a:lnTo>
                  <a:pt x="20" y="38"/>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04" name="Freeform 209"/>
          <p:cNvSpPr>
            <a:spLocks/>
          </p:cNvSpPr>
          <p:nvPr/>
        </p:nvSpPr>
        <p:spPr bwMode="auto">
          <a:xfrm>
            <a:off x="7375525" y="4106863"/>
            <a:ext cx="107950" cy="63500"/>
          </a:xfrm>
          <a:custGeom>
            <a:avLst/>
            <a:gdLst>
              <a:gd name="T0" fmla="*/ 107950 w 68"/>
              <a:gd name="T1" fmla="*/ 0 h 40"/>
              <a:gd name="T2" fmla="*/ 85725 w 68"/>
              <a:gd name="T3" fmla="*/ 15875 h 40"/>
              <a:gd name="T4" fmla="*/ 60325 w 68"/>
              <a:gd name="T5" fmla="*/ 25400 h 40"/>
              <a:gd name="T6" fmla="*/ 53975 w 68"/>
              <a:gd name="T7" fmla="*/ 28575 h 40"/>
              <a:gd name="T8" fmla="*/ 47625 w 68"/>
              <a:gd name="T9" fmla="*/ 34925 h 40"/>
              <a:gd name="T10" fmla="*/ 34925 w 68"/>
              <a:gd name="T11" fmla="*/ 47625 h 40"/>
              <a:gd name="T12" fmla="*/ 22225 w 68"/>
              <a:gd name="T13" fmla="*/ 60325 h 40"/>
              <a:gd name="T14" fmla="*/ 12700 w 68"/>
              <a:gd name="T15" fmla="*/ 63500 h 40"/>
              <a:gd name="T16" fmla="*/ 3175 w 68"/>
              <a:gd name="T17" fmla="*/ 63500 h 40"/>
              <a:gd name="T18" fmla="*/ 0 w 68"/>
              <a:gd name="T19" fmla="*/ 63500 h 40"/>
              <a:gd name="T20" fmla="*/ 0 w 68"/>
              <a:gd name="T21" fmla="*/ 57150 h 40"/>
              <a:gd name="T22" fmla="*/ 0 w 68"/>
              <a:gd name="T23" fmla="*/ 50800 h 40"/>
              <a:gd name="T24" fmla="*/ 3175 w 68"/>
              <a:gd name="T25" fmla="*/ 44450 h 40"/>
              <a:gd name="T26" fmla="*/ 15875 w 68"/>
              <a:gd name="T27" fmla="*/ 34925 h 40"/>
              <a:gd name="T28" fmla="*/ 41275 w 68"/>
              <a:gd name="T29" fmla="*/ 22225 h 40"/>
              <a:gd name="T30" fmla="*/ 47625 w 68"/>
              <a:gd name="T31" fmla="*/ 19050 h 40"/>
              <a:gd name="T32" fmla="*/ 50800 w 68"/>
              <a:gd name="T33" fmla="*/ 12700 h 40"/>
              <a:gd name="T34" fmla="*/ 53975 w 68"/>
              <a:gd name="T35" fmla="*/ 9525 h 40"/>
              <a:gd name="T36" fmla="*/ 60325 w 68"/>
              <a:gd name="T37" fmla="*/ 6350 h 40"/>
              <a:gd name="T38" fmla="*/ 76200 w 68"/>
              <a:gd name="T39" fmla="*/ 3175 h 40"/>
              <a:gd name="T40" fmla="*/ 88900 w 68"/>
              <a:gd name="T41" fmla="*/ 0 h 40"/>
              <a:gd name="T42" fmla="*/ 107950 w 68"/>
              <a:gd name="T43" fmla="*/ 0 h 40"/>
              <a:gd name="T44" fmla="*/ 107950 w 68"/>
              <a:gd name="T45" fmla="*/ 3175 h 40"/>
              <a:gd name="T46" fmla="*/ 107950 w 68"/>
              <a:gd name="T47" fmla="*/ 0 h 4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68" h="40">
                <a:moveTo>
                  <a:pt x="68" y="0"/>
                </a:moveTo>
                <a:lnTo>
                  <a:pt x="54" y="10"/>
                </a:lnTo>
                <a:lnTo>
                  <a:pt x="38" y="16"/>
                </a:lnTo>
                <a:lnTo>
                  <a:pt x="34" y="18"/>
                </a:lnTo>
                <a:lnTo>
                  <a:pt x="30" y="22"/>
                </a:lnTo>
                <a:lnTo>
                  <a:pt x="22" y="30"/>
                </a:lnTo>
                <a:lnTo>
                  <a:pt x="14" y="38"/>
                </a:lnTo>
                <a:lnTo>
                  <a:pt x="8" y="40"/>
                </a:lnTo>
                <a:lnTo>
                  <a:pt x="2" y="40"/>
                </a:lnTo>
                <a:lnTo>
                  <a:pt x="0" y="40"/>
                </a:lnTo>
                <a:lnTo>
                  <a:pt x="0" y="36"/>
                </a:lnTo>
                <a:lnTo>
                  <a:pt x="0" y="32"/>
                </a:lnTo>
                <a:lnTo>
                  <a:pt x="2" y="28"/>
                </a:lnTo>
                <a:lnTo>
                  <a:pt x="10" y="22"/>
                </a:lnTo>
                <a:lnTo>
                  <a:pt x="26" y="14"/>
                </a:lnTo>
                <a:lnTo>
                  <a:pt x="30" y="12"/>
                </a:lnTo>
                <a:lnTo>
                  <a:pt x="32" y="8"/>
                </a:lnTo>
                <a:lnTo>
                  <a:pt x="34" y="6"/>
                </a:lnTo>
                <a:lnTo>
                  <a:pt x="38" y="4"/>
                </a:lnTo>
                <a:lnTo>
                  <a:pt x="48" y="2"/>
                </a:lnTo>
                <a:lnTo>
                  <a:pt x="56" y="0"/>
                </a:lnTo>
                <a:lnTo>
                  <a:pt x="68" y="0"/>
                </a:lnTo>
                <a:lnTo>
                  <a:pt x="68" y="2"/>
                </a:lnTo>
                <a:lnTo>
                  <a:pt x="68" y="0"/>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05" name="Freeform 210"/>
          <p:cNvSpPr>
            <a:spLocks/>
          </p:cNvSpPr>
          <p:nvPr/>
        </p:nvSpPr>
        <p:spPr bwMode="auto">
          <a:xfrm>
            <a:off x="7261225" y="4135438"/>
            <a:ext cx="41275" cy="25400"/>
          </a:xfrm>
          <a:custGeom>
            <a:avLst/>
            <a:gdLst>
              <a:gd name="T0" fmla="*/ 28575 w 26"/>
              <a:gd name="T1" fmla="*/ 22225 h 16"/>
              <a:gd name="T2" fmla="*/ 12700 w 26"/>
              <a:gd name="T3" fmla="*/ 15875 h 16"/>
              <a:gd name="T4" fmla="*/ 0 w 26"/>
              <a:gd name="T5" fmla="*/ 6350 h 16"/>
              <a:gd name="T6" fmla="*/ 6350 w 26"/>
              <a:gd name="T7" fmla="*/ 0 h 16"/>
              <a:gd name="T8" fmla="*/ 15875 w 26"/>
              <a:gd name="T9" fmla="*/ 0 h 16"/>
              <a:gd name="T10" fmla="*/ 22225 w 26"/>
              <a:gd name="T11" fmla="*/ 0 h 16"/>
              <a:gd name="T12" fmla="*/ 28575 w 26"/>
              <a:gd name="T13" fmla="*/ 3175 h 16"/>
              <a:gd name="T14" fmla="*/ 31750 w 26"/>
              <a:gd name="T15" fmla="*/ 9525 h 16"/>
              <a:gd name="T16" fmla="*/ 38100 w 26"/>
              <a:gd name="T17" fmla="*/ 9525 h 16"/>
              <a:gd name="T18" fmla="*/ 41275 w 26"/>
              <a:gd name="T19" fmla="*/ 19050 h 16"/>
              <a:gd name="T20" fmla="*/ 38100 w 26"/>
              <a:gd name="T21" fmla="*/ 22225 h 16"/>
              <a:gd name="T22" fmla="*/ 34925 w 26"/>
              <a:gd name="T23" fmla="*/ 25400 h 16"/>
              <a:gd name="T24" fmla="*/ 31750 w 26"/>
              <a:gd name="T25" fmla="*/ 25400 h 16"/>
              <a:gd name="T26" fmla="*/ 28575 w 26"/>
              <a:gd name="T27" fmla="*/ 22225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6" h="16">
                <a:moveTo>
                  <a:pt x="18" y="14"/>
                </a:moveTo>
                <a:lnTo>
                  <a:pt x="8" y="10"/>
                </a:lnTo>
                <a:lnTo>
                  <a:pt x="0" y="4"/>
                </a:lnTo>
                <a:lnTo>
                  <a:pt x="4" y="0"/>
                </a:lnTo>
                <a:lnTo>
                  <a:pt x="10" y="0"/>
                </a:lnTo>
                <a:lnTo>
                  <a:pt x="14" y="0"/>
                </a:lnTo>
                <a:lnTo>
                  <a:pt x="18" y="2"/>
                </a:lnTo>
                <a:lnTo>
                  <a:pt x="20" y="6"/>
                </a:lnTo>
                <a:lnTo>
                  <a:pt x="24" y="6"/>
                </a:lnTo>
                <a:lnTo>
                  <a:pt x="26" y="12"/>
                </a:lnTo>
                <a:lnTo>
                  <a:pt x="24" y="14"/>
                </a:lnTo>
                <a:lnTo>
                  <a:pt x="22" y="16"/>
                </a:lnTo>
                <a:lnTo>
                  <a:pt x="20" y="16"/>
                </a:lnTo>
                <a:lnTo>
                  <a:pt x="18" y="14"/>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06" name="Freeform 211"/>
          <p:cNvSpPr>
            <a:spLocks/>
          </p:cNvSpPr>
          <p:nvPr/>
        </p:nvSpPr>
        <p:spPr bwMode="auto">
          <a:xfrm>
            <a:off x="6892925" y="3894138"/>
            <a:ext cx="41275" cy="44450"/>
          </a:xfrm>
          <a:custGeom>
            <a:avLst/>
            <a:gdLst>
              <a:gd name="T0" fmla="*/ 0 w 26"/>
              <a:gd name="T1" fmla="*/ 9525 h 28"/>
              <a:gd name="T2" fmla="*/ 6350 w 26"/>
              <a:gd name="T3" fmla="*/ 6350 h 28"/>
              <a:gd name="T4" fmla="*/ 9525 w 26"/>
              <a:gd name="T5" fmla="*/ 3175 h 28"/>
              <a:gd name="T6" fmla="*/ 15875 w 26"/>
              <a:gd name="T7" fmla="*/ 0 h 28"/>
              <a:gd name="T8" fmla="*/ 19050 w 26"/>
              <a:gd name="T9" fmla="*/ 0 h 28"/>
              <a:gd name="T10" fmla="*/ 22225 w 26"/>
              <a:gd name="T11" fmla="*/ 0 h 28"/>
              <a:gd name="T12" fmla="*/ 25400 w 26"/>
              <a:gd name="T13" fmla="*/ 3175 h 28"/>
              <a:gd name="T14" fmla="*/ 25400 w 26"/>
              <a:gd name="T15" fmla="*/ 12700 h 28"/>
              <a:gd name="T16" fmla="*/ 31750 w 26"/>
              <a:gd name="T17" fmla="*/ 22225 h 28"/>
              <a:gd name="T18" fmla="*/ 41275 w 26"/>
              <a:gd name="T19" fmla="*/ 31750 h 28"/>
              <a:gd name="T20" fmla="*/ 41275 w 26"/>
              <a:gd name="T21" fmla="*/ 41275 h 28"/>
              <a:gd name="T22" fmla="*/ 38100 w 26"/>
              <a:gd name="T23" fmla="*/ 44450 h 28"/>
              <a:gd name="T24" fmla="*/ 25400 w 26"/>
              <a:gd name="T25" fmla="*/ 38100 h 28"/>
              <a:gd name="T26" fmla="*/ 22225 w 26"/>
              <a:gd name="T27" fmla="*/ 31750 h 28"/>
              <a:gd name="T28" fmla="*/ 19050 w 26"/>
              <a:gd name="T29" fmla="*/ 28575 h 28"/>
              <a:gd name="T30" fmla="*/ 22225 w 26"/>
              <a:gd name="T31" fmla="*/ 22225 h 28"/>
              <a:gd name="T32" fmla="*/ 22225 w 26"/>
              <a:gd name="T33" fmla="*/ 19050 h 28"/>
              <a:gd name="T34" fmla="*/ 9525 w 26"/>
              <a:gd name="T35" fmla="*/ 15875 h 28"/>
              <a:gd name="T36" fmla="*/ 3175 w 26"/>
              <a:gd name="T37" fmla="*/ 12700 h 28"/>
              <a:gd name="T38" fmla="*/ 0 w 26"/>
              <a:gd name="T39" fmla="*/ 9525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6" h="28">
                <a:moveTo>
                  <a:pt x="0" y="6"/>
                </a:moveTo>
                <a:lnTo>
                  <a:pt x="4" y="4"/>
                </a:lnTo>
                <a:lnTo>
                  <a:pt x="6" y="2"/>
                </a:lnTo>
                <a:lnTo>
                  <a:pt x="10" y="0"/>
                </a:lnTo>
                <a:lnTo>
                  <a:pt x="12" y="0"/>
                </a:lnTo>
                <a:lnTo>
                  <a:pt x="14" y="0"/>
                </a:lnTo>
                <a:lnTo>
                  <a:pt x="16" y="2"/>
                </a:lnTo>
                <a:lnTo>
                  <a:pt x="16" y="8"/>
                </a:lnTo>
                <a:lnTo>
                  <a:pt x="20" y="14"/>
                </a:lnTo>
                <a:lnTo>
                  <a:pt x="26" y="20"/>
                </a:lnTo>
                <a:lnTo>
                  <a:pt x="26" y="26"/>
                </a:lnTo>
                <a:lnTo>
                  <a:pt x="24" y="28"/>
                </a:lnTo>
                <a:lnTo>
                  <a:pt x="16" y="24"/>
                </a:lnTo>
                <a:lnTo>
                  <a:pt x="14" y="20"/>
                </a:lnTo>
                <a:lnTo>
                  <a:pt x="12" y="18"/>
                </a:lnTo>
                <a:lnTo>
                  <a:pt x="14" y="14"/>
                </a:lnTo>
                <a:lnTo>
                  <a:pt x="14" y="12"/>
                </a:lnTo>
                <a:lnTo>
                  <a:pt x="6" y="10"/>
                </a:lnTo>
                <a:lnTo>
                  <a:pt x="2" y="8"/>
                </a:lnTo>
                <a:lnTo>
                  <a:pt x="0" y="6"/>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07" name="Freeform 212"/>
          <p:cNvSpPr>
            <a:spLocks/>
          </p:cNvSpPr>
          <p:nvPr/>
        </p:nvSpPr>
        <p:spPr bwMode="auto">
          <a:xfrm>
            <a:off x="6711950" y="3875088"/>
            <a:ext cx="19050" cy="19050"/>
          </a:xfrm>
          <a:custGeom>
            <a:avLst/>
            <a:gdLst>
              <a:gd name="T0" fmla="*/ 12700 w 12"/>
              <a:gd name="T1" fmla="*/ 0 h 12"/>
              <a:gd name="T2" fmla="*/ 12700 w 12"/>
              <a:gd name="T3" fmla="*/ 9525 h 12"/>
              <a:gd name="T4" fmla="*/ 19050 w 12"/>
              <a:gd name="T5" fmla="*/ 12700 h 12"/>
              <a:gd name="T6" fmla="*/ 19050 w 12"/>
              <a:gd name="T7" fmla="*/ 19050 h 12"/>
              <a:gd name="T8" fmla="*/ 12700 w 12"/>
              <a:gd name="T9" fmla="*/ 19050 h 12"/>
              <a:gd name="T10" fmla="*/ 6350 w 12"/>
              <a:gd name="T11" fmla="*/ 15875 h 12"/>
              <a:gd name="T12" fmla="*/ 3175 w 12"/>
              <a:gd name="T13" fmla="*/ 12700 h 12"/>
              <a:gd name="T14" fmla="*/ 0 w 12"/>
              <a:gd name="T15" fmla="*/ 6350 h 12"/>
              <a:gd name="T16" fmla="*/ 3175 w 12"/>
              <a:gd name="T17" fmla="*/ 0 h 12"/>
              <a:gd name="T18" fmla="*/ 6350 w 12"/>
              <a:gd name="T19" fmla="*/ 0 h 12"/>
              <a:gd name="T20" fmla="*/ 12700 w 12"/>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 h="12">
                <a:moveTo>
                  <a:pt x="8" y="0"/>
                </a:moveTo>
                <a:lnTo>
                  <a:pt x="8" y="6"/>
                </a:lnTo>
                <a:lnTo>
                  <a:pt x="12" y="8"/>
                </a:lnTo>
                <a:lnTo>
                  <a:pt x="12" y="12"/>
                </a:lnTo>
                <a:lnTo>
                  <a:pt x="8" y="12"/>
                </a:lnTo>
                <a:lnTo>
                  <a:pt x="4" y="10"/>
                </a:lnTo>
                <a:lnTo>
                  <a:pt x="2" y="8"/>
                </a:lnTo>
                <a:lnTo>
                  <a:pt x="0" y="4"/>
                </a:lnTo>
                <a:lnTo>
                  <a:pt x="2" y="0"/>
                </a:lnTo>
                <a:lnTo>
                  <a:pt x="4" y="0"/>
                </a:lnTo>
                <a:lnTo>
                  <a:pt x="8" y="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08" name="Freeform 213"/>
          <p:cNvSpPr>
            <a:spLocks/>
          </p:cNvSpPr>
          <p:nvPr/>
        </p:nvSpPr>
        <p:spPr bwMode="auto">
          <a:xfrm>
            <a:off x="6673850" y="3798888"/>
            <a:ext cx="22225" cy="25400"/>
          </a:xfrm>
          <a:custGeom>
            <a:avLst/>
            <a:gdLst>
              <a:gd name="T0" fmla="*/ 22225 w 14"/>
              <a:gd name="T1" fmla="*/ 15875 h 16"/>
              <a:gd name="T2" fmla="*/ 19050 w 14"/>
              <a:gd name="T3" fmla="*/ 22225 h 16"/>
              <a:gd name="T4" fmla="*/ 15875 w 14"/>
              <a:gd name="T5" fmla="*/ 25400 h 16"/>
              <a:gd name="T6" fmla="*/ 9525 w 14"/>
              <a:gd name="T7" fmla="*/ 22225 h 16"/>
              <a:gd name="T8" fmla="*/ 3175 w 14"/>
              <a:gd name="T9" fmla="*/ 15875 h 16"/>
              <a:gd name="T10" fmla="*/ 3175 w 14"/>
              <a:gd name="T11" fmla="*/ 9525 h 16"/>
              <a:gd name="T12" fmla="*/ 0 w 14"/>
              <a:gd name="T13" fmla="*/ 0 h 16"/>
              <a:gd name="T14" fmla="*/ 12700 w 14"/>
              <a:gd name="T15" fmla="*/ 6350 h 16"/>
              <a:gd name="T16" fmla="*/ 19050 w 14"/>
              <a:gd name="T17" fmla="*/ 9525 h 16"/>
              <a:gd name="T18" fmla="*/ 22225 w 14"/>
              <a:gd name="T19" fmla="*/ 15875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 h="16">
                <a:moveTo>
                  <a:pt x="14" y="10"/>
                </a:moveTo>
                <a:lnTo>
                  <a:pt x="12" y="14"/>
                </a:lnTo>
                <a:lnTo>
                  <a:pt x="10" y="16"/>
                </a:lnTo>
                <a:lnTo>
                  <a:pt x="6" y="14"/>
                </a:lnTo>
                <a:lnTo>
                  <a:pt x="2" y="10"/>
                </a:lnTo>
                <a:lnTo>
                  <a:pt x="2" y="6"/>
                </a:lnTo>
                <a:lnTo>
                  <a:pt x="0" y="0"/>
                </a:lnTo>
                <a:lnTo>
                  <a:pt x="8" y="4"/>
                </a:lnTo>
                <a:lnTo>
                  <a:pt x="12" y="6"/>
                </a:lnTo>
                <a:lnTo>
                  <a:pt x="14" y="1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09" name="Freeform 215"/>
          <p:cNvSpPr>
            <a:spLocks/>
          </p:cNvSpPr>
          <p:nvPr/>
        </p:nvSpPr>
        <p:spPr bwMode="auto">
          <a:xfrm>
            <a:off x="8426450" y="4478338"/>
            <a:ext cx="66675" cy="73025"/>
          </a:xfrm>
          <a:custGeom>
            <a:avLst/>
            <a:gdLst>
              <a:gd name="T0" fmla="*/ 66675 w 42"/>
              <a:gd name="T1" fmla="*/ 69850 h 46"/>
              <a:gd name="T2" fmla="*/ 60325 w 42"/>
              <a:gd name="T3" fmla="*/ 73025 h 46"/>
              <a:gd name="T4" fmla="*/ 53975 w 42"/>
              <a:gd name="T5" fmla="*/ 69850 h 46"/>
              <a:gd name="T6" fmla="*/ 44450 w 42"/>
              <a:gd name="T7" fmla="*/ 66675 h 46"/>
              <a:gd name="T8" fmla="*/ 25400 w 42"/>
              <a:gd name="T9" fmla="*/ 53975 h 46"/>
              <a:gd name="T10" fmla="*/ 9525 w 42"/>
              <a:gd name="T11" fmla="*/ 34925 h 46"/>
              <a:gd name="T12" fmla="*/ 0 w 42"/>
              <a:gd name="T13" fmla="*/ 19050 h 46"/>
              <a:gd name="T14" fmla="*/ 0 w 42"/>
              <a:gd name="T15" fmla="*/ 0 h 46"/>
              <a:gd name="T16" fmla="*/ 12700 w 42"/>
              <a:gd name="T17" fmla="*/ 6350 h 46"/>
              <a:gd name="T18" fmla="*/ 22225 w 42"/>
              <a:gd name="T19" fmla="*/ 15875 h 46"/>
              <a:gd name="T20" fmla="*/ 28575 w 42"/>
              <a:gd name="T21" fmla="*/ 25400 h 46"/>
              <a:gd name="T22" fmla="*/ 34925 w 42"/>
              <a:gd name="T23" fmla="*/ 38100 h 46"/>
              <a:gd name="T24" fmla="*/ 41275 w 42"/>
              <a:gd name="T25" fmla="*/ 41275 h 46"/>
              <a:gd name="T26" fmla="*/ 47625 w 42"/>
              <a:gd name="T27" fmla="*/ 44450 h 46"/>
              <a:gd name="T28" fmla="*/ 53975 w 42"/>
              <a:gd name="T29" fmla="*/ 47625 h 46"/>
              <a:gd name="T30" fmla="*/ 57150 w 42"/>
              <a:gd name="T31" fmla="*/ 53975 h 46"/>
              <a:gd name="T32" fmla="*/ 66675 w 42"/>
              <a:gd name="T33" fmla="*/ 69850 h 4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2" h="46">
                <a:moveTo>
                  <a:pt x="42" y="44"/>
                </a:moveTo>
                <a:lnTo>
                  <a:pt x="38" y="46"/>
                </a:lnTo>
                <a:lnTo>
                  <a:pt x="34" y="44"/>
                </a:lnTo>
                <a:lnTo>
                  <a:pt x="28" y="42"/>
                </a:lnTo>
                <a:lnTo>
                  <a:pt x="16" y="34"/>
                </a:lnTo>
                <a:lnTo>
                  <a:pt x="6" y="22"/>
                </a:lnTo>
                <a:lnTo>
                  <a:pt x="0" y="12"/>
                </a:lnTo>
                <a:lnTo>
                  <a:pt x="0" y="0"/>
                </a:lnTo>
                <a:lnTo>
                  <a:pt x="8" y="4"/>
                </a:lnTo>
                <a:lnTo>
                  <a:pt x="14" y="10"/>
                </a:lnTo>
                <a:lnTo>
                  <a:pt x="18" y="16"/>
                </a:lnTo>
                <a:lnTo>
                  <a:pt x="22" y="24"/>
                </a:lnTo>
                <a:lnTo>
                  <a:pt x="26" y="26"/>
                </a:lnTo>
                <a:lnTo>
                  <a:pt x="30" y="28"/>
                </a:lnTo>
                <a:lnTo>
                  <a:pt x="34" y="30"/>
                </a:lnTo>
                <a:lnTo>
                  <a:pt x="36" y="34"/>
                </a:lnTo>
                <a:lnTo>
                  <a:pt x="42" y="44"/>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10" name="Freeform 217"/>
          <p:cNvSpPr>
            <a:spLocks/>
          </p:cNvSpPr>
          <p:nvPr/>
        </p:nvSpPr>
        <p:spPr bwMode="auto">
          <a:xfrm>
            <a:off x="7680325" y="4017963"/>
            <a:ext cx="19050" cy="28575"/>
          </a:xfrm>
          <a:custGeom>
            <a:avLst/>
            <a:gdLst>
              <a:gd name="T0" fmla="*/ 2147483647 w 12"/>
              <a:gd name="T1" fmla="*/ 2147483647 h 18"/>
              <a:gd name="T2" fmla="*/ 2147483647 w 12"/>
              <a:gd name="T3" fmla="*/ 2147483647 h 18"/>
              <a:gd name="T4" fmla="*/ 2147483647 w 12"/>
              <a:gd name="T5" fmla="*/ 2147483647 h 18"/>
              <a:gd name="T6" fmla="*/ 2147483647 w 12"/>
              <a:gd name="T7" fmla="*/ 2147483647 h 18"/>
              <a:gd name="T8" fmla="*/ 2147483647 w 12"/>
              <a:gd name="T9" fmla="*/ 2147483647 h 18"/>
              <a:gd name="T10" fmla="*/ 0 w 12"/>
              <a:gd name="T11" fmla="*/ 2147483647 h 18"/>
              <a:gd name="T12" fmla="*/ 2147483647 w 12"/>
              <a:gd name="T13" fmla="*/ 2147483647 h 18"/>
              <a:gd name="T14" fmla="*/ 2147483647 w 12"/>
              <a:gd name="T15" fmla="*/ 0 h 18"/>
              <a:gd name="T16" fmla="*/ 2147483647 w 12"/>
              <a:gd name="T17" fmla="*/ 2147483647 h 18"/>
              <a:gd name="T18" fmla="*/ 2147483647 w 12"/>
              <a:gd name="T19" fmla="*/ 2147483647 h 18"/>
              <a:gd name="T20" fmla="*/ 2147483647 w 12"/>
              <a:gd name="T21" fmla="*/ 2147483647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2" h="18">
                <a:moveTo>
                  <a:pt x="12" y="10"/>
                </a:moveTo>
                <a:lnTo>
                  <a:pt x="12" y="14"/>
                </a:lnTo>
                <a:lnTo>
                  <a:pt x="12" y="18"/>
                </a:lnTo>
                <a:lnTo>
                  <a:pt x="6" y="18"/>
                </a:lnTo>
                <a:lnTo>
                  <a:pt x="2" y="14"/>
                </a:lnTo>
                <a:lnTo>
                  <a:pt x="0" y="10"/>
                </a:lnTo>
                <a:lnTo>
                  <a:pt x="2" y="4"/>
                </a:lnTo>
                <a:lnTo>
                  <a:pt x="8" y="0"/>
                </a:lnTo>
                <a:lnTo>
                  <a:pt x="10" y="6"/>
                </a:lnTo>
                <a:lnTo>
                  <a:pt x="10" y="8"/>
                </a:lnTo>
                <a:lnTo>
                  <a:pt x="12" y="10"/>
                </a:lnTo>
                <a:close/>
              </a:path>
            </a:pathLst>
          </a:custGeom>
          <a:solidFill>
            <a:srgbClr val="7FAEB9"/>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11" name="Freeform 218"/>
          <p:cNvSpPr>
            <a:spLocks/>
          </p:cNvSpPr>
          <p:nvPr/>
        </p:nvSpPr>
        <p:spPr bwMode="auto">
          <a:xfrm>
            <a:off x="7591425" y="4068763"/>
            <a:ext cx="22225" cy="34925"/>
          </a:xfrm>
          <a:custGeom>
            <a:avLst/>
            <a:gdLst>
              <a:gd name="T0" fmla="*/ 9525 w 14"/>
              <a:gd name="T1" fmla="*/ 3175 h 22"/>
              <a:gd name="T2" fmla="*/ 12700 w 14"/>
              <a:gd name="T3" fmla="*/ 3175 h 22"/>
              <a:gd name="T4" fmla="*/ 15875 w 14"/>
              <a:gd name="T5" fmla="*/ 0 h 22"/>
              <a:gd name="T6" fmla="*/ 19050 w 14"/>
              <a:gd name="T7" fmla="*/ 3175 h 22"/>
              <a:gd name="T8" fmla="*/ 22225 w 14"/>
              <a:gd name="T9" fmla="*/ 6350 h 22"/>
              <a:gd name="T10" fmla="*/ 19050 w 14"/>
              <a:gd name="T11" fmla="*/ 9525 h 22"/>
              <a:gd name="T12" fmla="*/ 12700 w 14"/>
              <a:gd name="T13" fmla="*/ 19050 h 22"/>
              <a:gd name="T14" fmla="*/ 0 w 14"/>
              <a:gd name="T15" fmla="*/ 34925 h 22"/>
              <a:gd name="T16" fmla="*/ 0 w 14"/>
              <a:gd name="T17" fmla="*/ 15875 h 22"/>
              <a:gd name="T18" fmla="*/ 3175 w 14"/>
              <a:gd name="T19" fmla="*/ 9525 h 22"/>
              <a:gd name="T20" fmla="*/ 6350 w 14"/>
              <a:gd name="T21" fmla="*/ 6350 h 22"/>
              <a:gd name="T22" fmla="*/ 9525 w 14"/>
              <a:gd name="T23" fmla="*/ 3175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4" h="22">
                <a:moveTo>
                  <a:pt x="6" y="2"/>
                </a:moveTo>
                <a:lnTo>
                  <a:pt x="8" y="2"/>
                </a:lnTo>
                <a:lnTo>
                  <a:pt x="10" y="0"/>
                </a:lnTo>
                <a:lnTo>
                  <a:pt x="12" y="2"/>
                </a:lnTo>
                <a:lnTo>
                  <a:pt x="14" y="4"/>
                </a:lnTo>
                <a:lnTo>
                  <a:pt x="12" y="6"/>
                </a:lnTo>
                <a:lnTo>
                  <a:pt x="8" y="12"/>
                </a:lnTo>
                <a:lnTo>
                  <a:pt x="0" y="22"/>
                </a:lnTo>
                <a:lnTo>
                  <a:pt x="0" y="10"/>
                </a:lnTo>
                <a:lnTo>
                  <a:pt x="2" y="6"/>
                </a:lnTo>
                <a:lnTo>
                  <a:pt x="4" y="4"/>
                </a:lnTo>
                <a:lnTo>
                  <a:pt x="6" y="2"/>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12" name="Freeform 219"/>
          <p:cNvSpPr>
            <a:spLocks/>
          </p:cNvSpPr>
          <p:nvPr/>
        </p:nvSpPr>
        <p:spPr bwMode="auto">
          <a:xfrm>
            <a:off x="7512050" y="3932238"/>
            <a:ext cx="85725" cy="38100"/>
          </a:xfrm>
          <a:custGeom>
            <a:avLst/>
            <a:gdLst>
              <a:gd name="T0" fmla="*/ 2147483647 w 54"/>
              <a:gd name="T1" fmla="*/ 2147483647 h 24"/>
              <a:gd name="T2" fmla="*/ 2147483647 w 54"/>
              <a:gd name="T3" fmla="*/ 2147483647 h 24"/>
              <a:gd name="T4" fmla="*/ 2147483647 w 54"/>
              <a:gd name="T5" fmla="*/ 2147483647 h 24"/>
              <a:gd name="T6" fmla="*/ 2147483647 w 54"/>
              <a:gd name="T7" fmla="*/ 2147483647 h 24"/>
              <a:gd name="T8" fmla="*/ 2147483647 w 54"/>
              <a:gd name="T9" fmla="*/ 2147483647 h 24"/>
              <a:gd name="T10" fmla="*/ 2147483647 w 54"/>
              <a:gd name="T11" fmla="*/ 2147483647 h 24"/>
              <a:gd name="T12" fmla="*/ 2147483647 w 54"/>
              <a:gd name="T13" fmla="*/ 2147483647 h 24"/>
              <a:gd name="T14" fmla="*/ 2147483647 w 54"/>
              <a:gd name="T15" fmla="*/ 2147483647 h 24"/>
              <a:gd name="T16" fmla="*/ 2147483647 w 54"/>
              <a:gd name="T17" fmla="*/ 2147483647 h 24"/>
              <a:gd name="T18" fmla="*/ 0 w 54"/>
              <a:gd name="T19" fmla="*/ 2147483647 h 24"/>
              <a:gd name="T20" fmla="*/ 2147483647 w 54"/>
              <a:gd name="T21" fmla="*/ 2147483647 h 24"/>
              <a:gd name="T22" fmla="*/ 2147483647 w 54"/>
              <a:gd name="T23" fmla="*/ 2147483647 h 24"/>
              <a:gd name="T24" fmla="*/ 2147483647 w 54"/>
              <a:gd name="T25" fmla="*/ 2147483647 h 24"/>
              <a:gd name="T26" fmla="*/ 2147483647 w 54"/>
              <a:gd name="T27" fmla="*/ 2147483647 h 24"/>
              <a:gd name="T28" fmla="*/ 2147483647 w 54"/>
              <a:gd name="T29" fmla="*/ 0 h 24"/>
              <a:gd name="T30" fmla="*/ 2147483647 w 54"/>
              <a:gd name="T31" fmla="*/ 2147483647 h 24"/>
              <a:gd name="T32" fmla="*/ 2147483647 w 54"/>
              <a:gd name="T33" fmla="*/ 2147483647 h 24"/>
              <a:gd name="T34" fmla="*/ 2147483647 w 54"/>
              <a:gd name="T35" fmla="*/ 0 h 24"/>
              <a:gd name="T36" fmla="*/ 2147483647 w 54"/>
              <a:gd name="T37" fmla="*/ 2147483647 h 24"/>
              <a:gd name="T38" fmla="*/ 2147483647 w 54"/>
              <a:gd name="T39" fmla="*/ 2147483647 h 24"/>
              <a:gd name="T40" fmla="*/ 2147483647 w 54"/>
              <a:gd name="T41" fmla="*/ 2147483647 h 24"/>
              <a:gd name="T42" fmla="*/ 2147483647 w 54"/>
              <a:gd name="T43" fmla="*/ 2147483647 h 24"/>
              <a:gd name="T44" fmla="*/ 2147483647 w 54"/>
              <a:gd name="T45" fmla="*/ 2147483647 h 24"/>
              <a:gd name="T46" fmla="*/ 2147483647 w 54"/>
              <a:gd name="T47" fmla="*/ 2147483647 h 24"/>
              <a:gd name="T48" fmla="*/ 2147483647 w 54"/>
              <a:gd name="T49" fmla="*/ 2147483647 h 2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54" h="24">
                <a:moveTo>
                  <a:pt x="46" y="24"/>
                </a:moveTo>
                <a:lnTo>
                  <a:pt x="44" y="22"/>
                </a:lnTo>
                <a:lnTo>
                  <a:pt x="42" y="18"/>
                </a:lnTo>
                <a:lnTo>
                  <a:pt x="38" y="16"/>
                </a:lnTo>
                <a:lnTo>
                  <a:pt x="34" y="16"/>
                </a:lnTo>
                <a:lnTo>
                  <a:pt x="26" y="14"/>
                </a:lnTo>
                <a:lnTo>
                  <a:pt x="18" y="14"/>
                </a:lnTo>
                <a:lnTo>
                  <a:pt x="12" y="14"/>
                </a:lnTo>
                <a:lnTo>
                  <a:pt x="4" y="14"/>
                </a:lnTo>
                <a:lnTo>
                  <a:pt x="0" y="10"/>
                </a:lnTo>
                <a:lnTo>
                  <a:pt x="10" y="4"/>
                </a:lnTo>
                <a:lnTo>
                  <a:pt x="16" y="4"/>
                </a:lnTo>
                <a:lnTo>
                  <a:pt x="20" y="2"/>
                </a:lnTo>
                <a:lnTo>
                  <a:pt x="26" y="2"/>
                </a:lnTo>
                <a:lnTo>
                  <a:pt x="30" y="0"/>
                </a:lnTo>
                <a:lnTo>
                  <a:pt x="32" y="2"/>
                </a:lnTo>
                <a:lnTo>
                  <a:pt x="34" y="2"/>
                </a:lnTo>
                <a:lnTo>
                  <a:pt x="38" y="0"/>
                </a:lnTo>
                <a:lnTo>
                  <a:pt x="42" y="2"/>
                </a:lnTo>
                <a:lnTo>
                  <a:pt x="48" y="6"/>
                </a:lnTo>
                <a:lnTo>
                  <a:pt x="52" y="12"/>
                </a:lnTo>
                <a:lnTo>
                  <a:pt x="54" y="18"/>
                </a:lnTo>
                <a:lnTo>
                  <a:pt x="52" y="20"/>
                </a:lnTo>
                <a:lnTo>
                  <a:pt x="50" y="22"/>
                </a:lnTo>
                <a:lnTo>
                  <a:pt x="46" y="24"/>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13" name="Freeform 223"/>
          <p:cNvSpPr>
            <a:spLocks/>
          </p:cNvSpPr>
          <p:nvPr/>
        </p:nvSpPr>
        <p:spPr bwMode="auto">
          <a:xfrm>
            <a:off x="8245475" y="4014788"/>
            <a:ext cx="28575" cy="50800"/>
          </a:xfrm>
          <a:custGeom>
            <a:avLst/>
            <a:gdLst>
              <a:gd name="T0" fmla="*/ 28575 w 18"/>
              <a:gd name="T1" fmla="*/ 31750 h 32"/>
              <a:gd name="T2" fmla="*/ 28575 w 18"/>
              <a:gd name="T3" fmla="*/ 41275 h 32"/>
              <a:gd name="T4" fmla="*/ 25400 w 18"/>
              <a:gd name="T5" fmla="*/ 47625 h 32"/>
              <a:gd name="T6" fmla="*/ 22225 w 18"/>
              <a:gd name="T7" fmla="*/ 50800 h 32"/>
              <a:gd name="T8" fmla="*/ 19050 w 18"/>
              <a:gd name="T9" fmla="*/ 50800 h 32"/>
              <a:gd name="T10" fmla="*/ 12700 w 18"/>
              <a:gd name="T11" fmla="*/ 50800 h 32"/>
              <a:gd name="T12" fmla="*/ 9525 w 18"/>
              <a:gd name="T13" fmla="*/ 44450 h 32"/>
              <a:gd name="T14" fmla="*/ 6350 w 18"/>
              <a:gd name="T15" fmla="*/ 31750 h 32"/>
              <a:gd name="T16" fmla="*/ 3175 w 18"/>
              <a:gd name="T17" fmla="*/ 19050 h 32"/>
              <a:gd name="T18" fmla="*/ 0 w 18"/>
              <a:gd name="T19" fmla="*/ 9525 h 32"/>
              <a:gd name="T20" fmla="*/ 0 w 18"/>
              <a:gd name="T21" fmla="*/ 0 h 32"/>
              <a:gd name="T22" fmla="*/ 12700 w 18"/>
              <a:gd name="T23" fmla="*/ 19050 h 32"/>
              <a:gd name="T24" fmla="*/ 19050 w 18"/>
              <a:gd name="T25" fmla="*/ 28575 h 32"/>
              <a:gd name="T26" fmla="*/ 25400 w 18"/>
              <a:gd name="T27" fmla="*/ 31750 h 32"/>
              <a:gd name="T28" fmla="*/ 28575 w 18"/>
              <a:gd name="T29" fmla="*/ 31750 h 3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8" h="32">
                <a:moveTo>
                  <a:pt x="18" y="20"/>
                </a:moveTo>
                <a:lnTo>
                  <a:pt x="18" y="26"/>
                </a:lnTo>
                <a:lnTo>
                  <a:pt x="16" y="30"/>
                </a:lnTo>
                <a:lnTo>
                  <a:pt x="14" y="32"/>
                </a:lnTo>
                <a:lnTo>
                  <a:pt x="12" y="32"/>
                </a:lnTo>
                <a:lnTo>
                  <a:pt x="8" y="32"/>
                </a:lnTo>
                <a:lnTo>
                  <a:pt x="6" y="28"/>
                </a:lnTo>
                <a:lnTo>
                  <a:pt x="4" y="20"/>
                </a:lnTo>
                <a:lnTo>
                  <a:pt x="2" y="12"/>
                </a:lnTo>
                <a:lnTo>
                  <a:pt x="0" y="6"/>
                </a:lnTo>
                <a:lnTo>
                  <a:pt x="0" y="0"/>
                </a:lnTo>
                <a:lnTo>
                  <a:pt x="8" y="12"/>
                </a:lnTo>
                <a:lnTo>
                  <a:pt x="12" y="18"/>
                </a:lnTo>
                <a:lnTo>
                  <a:pt x="16" y="20"/>
                </a:lnTo>
                <a:lnTo>
                  <a:pt x="18" y="2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14" name="Freeform 224"/>
          <p:cNvSpPr>
            <a:spLocks/>
          </p:cNvSpPr>
          <p:nvPr/>
        </p:nvSpPr>
        <p:spPr bwMode="auto">
          <a:xfrm>
            <a:off x="8340725" y="4084638"/>
            <a:ext cx="38100" cy="28575"/>
          </a:xfrm>
          <a:custGeom>
            <a:avLst/>
            <a:gdLst>
              <a:gd name="T0" fmla="*/ 38100 w 24"/>
              <a:gd name="T1" fmla="*/ 25400 h 18"/>
              <a:gd name="T2" fmla="*/ 34925 w 24"/>
              <a:gd name="T3" fmla="*/ 28575 h 18"/>
              <a:gd name="T4" fmla="*/ 31750 w 24"/>
              <a:gd name="T5" fmla="*/ 28575 h 18"/>
              <a:gd name="T6" fmla="*/ 22225 w 24"/>
              <a:gd name="T7" fmla="*/ 25400 h 18"/>
              <a:gd name="T8" fmla="*/ 12700 w 24"/>
              <a:gd name="T9" fmla="*/ 19050 h 18"/>
              <a:gd name="T10" fmla="*/ 0 w 24"/>
              <a:gd name="T11" fmla="*/ 6350 h 18"/>
              <a:gd name="T12" fmla="*/ 0 w 24"/>
              <a:gd name="T13" fmla="*/ 0 h 18"/>
              <a:gd name="T14" fmla="*/ 12700 w 24"/>
              <a:gd name="T15" fmla="*/ 3175 h 18"/>
              <a:gd name="T16" fmla="*/ 22225 w 24"/>
              <a:gd name="T17" fmla="*/ 9525 h 18"/>
              <a:gd name="T18" fmla="*/ 34925 w 24"/>
              <a:gd name="T19" fmla="*/ 15875 h 18"/>
              <a:gd name="T20" fmla="*/ 38100 w 24"/>
              <a:gd name="T21" fmla="*/ 25400 h 18"/>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4" h="18">
                <a:moveTo>
                  <a:pt x="24" y="16"/>
                </a:moveTo>
                <a:lnTo>
                  <a:pt x="22" y="18"/>
                </a:lnTo>
                <a:lnTo>
                  <a:pt x="20" y="18"/>
                </a:lnTo>
                <a:lnTo>
                  <a:pt x="14" y="16"/>
                </a:lnTo>
                <a:lnTo>
                  <a:pt x="8" y="12"/>
                </a:lnTo>
                <a:lnTo>
                  <a:pt x="0" y="4"/>
                </a:lnTo>
                <a:lnTo>
                  <a:pt x="0" y="0"/>
                </a:lnTo>
                <a:lnTo>
                  <a:pt x="8" y="2"/>
                </a:lnTo>
                <a:lnTo>
                  <a:pt x="14" y="6"/>
                </a:lnTo>
                <a:lnTo>
                  <a:pt x="22" y="10"/>
                </a:lnTo>
                <a:lnTo>
                  <a:pt x="24" y="16"/>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15" name="Freeform 225"/>
          <p:cNvSpPr>
            <a:spLocks/>
          </p:cNvSpPr>
          <p:nvPr/>
        </p:nvSpPr>
        <p:spPr bwMode="auto">
          <a:xfrm>
            <a:off x="8401050" y="4110038"/>
            <a:ext cx="22225" cy="41275"/>
          </a:xfrm>
          <a:custGeom>
            <a:avLst/>
            <a:gdLst>
              <a:gd name="T0" fmla="*/ 3175 w 14"/>
              <a:gd name="T1" fmla="*/ 0 h 26"/>
              <a:gd name="T2" fmla="*/ 9525 w 14"/>
              <a:gd name="T3" fmla="*/ 9525 h 26"/>
              <a:gd name="T4" fmla="*/ 15875 w 14"/>
              <a:gd name="T5" fmla="*/ 19050 h 26"/>
              <a:gd name="T6" fmla="*/ 19050 w 14"/>
              <a:gd name="T7" fmla="*/ 31750 h 26"/>
              <a:gd name="T8" fmla="*/ 22225 w 14"/>
              <a:gd name="T9" fmla="*/ 41275 h 26"/>
              <a:gd name="T10" fmla="*/ 19050 w 14"/>
              <a:gd name="T11" fmla="*/ 41275 h 26"/>
              <a:gd name="T12" fmla="*/ 12700 w 14"/>
              <a:gd name="T13" fmla="*/ 38100 h 26"/>
              <a:gd name="T14" fmla="*/ 3175 w 14"/>
              <a:gd name="T15" fmla="*/ 28575 h 26"/>
              <a:gd name="T16" fmla="*/ 0 w 14"/>
              <a:gd name="T17" fmla="*/ 19050 h 26"/>
              <a:gd name="T18" fmla="*/ 0 w 14"/>
              <a:gd name="T19" fmla="*/ 12700 h 26"/>
              <a:gd name="T20" fmla="*/ 0 w 14"/>
              <a:gd name="T21" fmla="*/ 3175 h 26"/>
              <a:gd name="T22" fmla="*/ 6350 w 14"/>
              <a:gd name="T23" fmla="*/ 3175 h 26"/>
              <a:gd name="T24" fmla="*/ 3175 w 14"/>
              <a:gd name="T25" fmla="*/ 0 h 2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14" h="26">
                <a:moveTo>
                  <a:pt x="2" y="0"/>
                </a:moveTo>
                <a:lnTo>
                  <a:pt x="6" y="6"/>
                </a:lnTo>
                <a:lnTo>
                  <a:pt x="10" y="12"/>
                </a:lnTo>
                <a:lnTo>
                  <a:pt x="12" y="20"/>
                </a:lnTo>
                <a:lnTo>
                  <a:pt x="14" y="26"/>
                </a:lnTo>
                <a:lnTo>
                  <a:pt x="12" y="26"/>
                </a:lnTo>
                <a:lnTo>
                  <a:pt x="8" y="24"/>
                </a:lnTo>
                <a:lnTo>
                  <a:pt x="2" y="18"/>
                </a:lnTo>
                <a:lnTo>
                  <a:pt x="0" y="12"/>
                </a:lnTo>
                <a:lnTo>
                  <a:pt x="0" y="8"/>
                </a:lnTo>
                <a:lnTo>
                  <a:pt x="0" y="2"/>
                </a:lnTo>
                <a:lnTo>
                  <a:pt x="4" y="2"/>
                </a:lnTo>
                <a:lnTo>
                  <a:pt x="2" y="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16" name="Freeform 226"/>
          <p:cNvSpPr>
            <a:spLocks/>
          </p:cNvSpPr>
          <p:nvPr/>
        </p:nvSpPr>
        <p:spPr bwMode="auto">
          <a:xfrm>
            <a:off x="8531225" y="4310063"/>
            <a:ext cx="15875" cy="25400"/>
          </a:xfrm>
          <a:custGeom>
            <a:avLst/>
            <a:gdLst>
              <a:gd name="T0" fmla="*/ 9525 w 10"/>
              <a:gd name="T1" fmla="*/ 0 h 16"/>
              <a:gd name="T2" fmla="*/ 9525 w 10"/>
              <a:gd name="T3" fmla="*/ 6350 h 16"/>
              <a:gd name="T4" fmla="*/ 12700 w 10"/>
              <a:gd name="T5" fmla="*/ 9525 h 16"/>
              <a:gd name="T6" fmla="*/ 15875 w 10"/>
              <a:gd name="T7" fmla="*/ 12700 h 16"/>
              <a:gd name="T8" fmla="*/ 15875 w 10"/>
              <a:gd name="T9" fmla="*/ 15875 h 16"/>
              <a:gd name="T10" fmla="*/ 12700 w 10"/>
              <a:gd name="T11" fmla="*/ 22225 h 16"/>
              <a:gd name="T12" fmla="*/ 6350 w 10"/>
              <a:gd name="T13" fmla="*/ 25400 h 16"/>
              <a:gd name="T14" fmla="*/ 3175 w 10"/>
              <a:gd name="T15" fmla="*/ 25400 h 16"/>
              <a:gd name="T16" fmla="*/ 0 w 10"/>
              <a:gd name="T17" fmla="*/ 19050 h 16"/>
              <a:gd name="T18" fmla="*/ 0 w 10"/>
              <a:gd name="T19" fmla="*/ 9525 h 16"/>
              <a:gd name="T20" fmla="*/ 0 w 10"/>
              <a:gd name="T21" fmla="*/ 0 h 16"/>
              <a:gd name="T22" fmla="*/ 9525 w 10"/>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0" h="16">
                <a:moveTo>
                  <a:pt x="6" y="0"/>
                </a:moveTo>
                <a:lnTo>
                  <a:pt x="6" y="4"/>
                </a:lnTo>
                <a:lnTo>
                  <a:pt x="8" y="6"/>
                </a:lnTo>
                <a:lnTo>
                  <a:pt x="10" y="8"/>
                </a:lnTo>
                <a:lnTo>
                  <a:pt x="10" y="10"/>
                </a:lnTo>
                <a:lnTo>
                  <a:pt x="8" y="14"/>
                </a:lnTo>
                <a:lnTo>
                  <a:pt x="4" y="16"/>
                </a:lnTo>
                <a:lnTo>
                  <a:pt x="2" y="16"/>
                </a:lnTo>
                <a:lnTo>
                  <a:pt x="0" y="12"/>
                </a:lnTo>
                <a:lnTo>
                  <a:pt x="0" y="6"/>
                </a:lnTo>
                <a:lnTo>
                  <a:pt x="0" y="0"/>
                </a:lnTo>
                <a:lnTo>
                  <a:pt x="6" y="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17" name="Freeform 227"/>
          <p:cNvSpPr>
            <a:spLocks/>
          </p:cNvSpPr>
          <p:nvPr/>
        </p:nvSpPr>
        <p:spPr bwMode="auto">
          <a:xfrm>
            <a:off x="8540750" y="4348163"/>
            <a:ext cx="19050" cy="19050"/>
          </a:xfrm>
          <a:custGeom>
            <a:avLst/>
            <a:gdLst>
              <a:gd name="T0" fmla="*/ 19050 w 12"/>
              <a:gd name="T1" fmla="*/ 12700 h 12"/>
              <a:gd name="T2" fmla="*/ 15875 w 12"/>
              <a:gd name="T3" fmla="*/ 15875 h 12"/>
              <a:gd name="T4" fmla="*/ 12700 w 12"/>
              <a:gd name="T5" fmla="*/ 19050 h 12"/>
              <a:gd name="T6" fmla="*/ 6350 w 12"/>
              <a:gd name="T7" fmla="*/ 19050 h 12"/>
              <a:gd name="T8" fmla="*/ 3175 w 12"/>
              <a:gd name="T9" fmla="*/ 12700 h 12"/>
              <a:gd name="T10" fmla="*/ 0 w 12"/>
              <a:gd name="T11" fmla="*/ 0 h 12"/>
              <a:gd name="T12" fmla="*/ 3175 w 12"/>
              <a:gd name="T13" fmla="*/ 0 h 12"/>
              <a:gd name="T14" fmla="*/ 9525 w 12"/>
              <a:gd name="T15" fmla="*/ 3175 h 12"/>
              <a:gd name="T16" fmla="*/ 15875 w 12"/>
              <a:gd name="T17" fmla="*/ 9525 h 12"/>
              <a:gd name="T18" fmla="*/ 19050 w 12"/>
              <a:gd name="T19" fmla="*/ 12700 h 1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12">
                <a:moveTo>
                  <a:pt x="12" y="8"/>
                </a:moveTo>
                <a:lnTo>
                  <a:pt x="10" y="10"/>
                </a:lnTo>
                <a:lnTo>
                  <a:pt x="8" y="12"/>
                </a:lnTo>
                <a:lnTo>
                  <a:pt x="4" y="12"/>
                </a:lnTo>
                <a:lnTo>
                  <a:pt x="2" y="8"/>
                </a:lnTo>
                <a:lnTo>
                  <a:pt x="0" y="0"/>
                </a:lnTo>
                <a:lnTo>
                  <a:pt x="2" y="0"/>
                </a:lnTo>
                <a:lnTo>
                  <a:pt x="6" y="2"/>
                </a:lnTo>
                <a:lnTo>
                  <a:pt x="10" y="6"/>
                </a:lnTo>
                <a:lnTo>
                  <a:pt x="12" y="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18" name="Freeform 228"/>
          <p:cNvSpPr>
            <a:spLocks/>
          </p:cNvSpPr>
          <p:nvPr/>
        </p:nvSpPr>
        <p:spPr bwMode="auto">
          <a:xfrm>
            <a:off x="8801100" y="4392613"/>
            <a:ext cx="41275" cy="28575"/>
          </a:xfrm>
          <a:custGeom>
            <a:avLst/>
            <a:gdLst>
              <a:gd name="T0" fmla="*/ 41275 w 26"/>
              <a:gd name="T1" fmla="*/ 12700 h 18"/>
              <a:gd name="T2" fmla="*/ 38100 w 26"/>
              <a:gd name="T3" fmla="*/ 19050 h 18"/>
              <a:gd name="T4" fmla="*/ 34925 w 26"/>
              <a:gd name="T5" fmla="*/ 25400 h 18"/>
              <a:gd name="T6" fmla="*/ 28575 w 26"/>
              <a:gd name="T7" fmla="*/ 28575 h 18"/>
              <a:gd name="T8" fmla="*/ 22225 w 26"/>
              <a:gd name="T9" fmla="*/ 28575 h 18"/>
              <a:gd name="T10" fmla="*/ 9525 w 26"/>
              <a:gd name="T11" fmla="*/ 25400 h 18"/>
              <a:gd name="T12" fmla="*/ 3175 w 26"/>
              <a:gd name="T13" fmla="*/ 22225 h 18"/>
              <a:gd name="T14" fmla="*/ 0 w 26"/>
              <a:gd name="T15" fmla="*/ 19050 h 18"/>
              <a:gd name="T16" fmla="*/ 3175 w 26"/>
              <a:gd name="T17" fmla="*/ 12700 h 18"/>
              <a:gd name="T18" fmla="*/ 6350 w 26"/>
              <a:gd name="T19" fmla="*/ 6350 h 18"/>
              <a:gd name="T20" fmla="*/ 12700 w 26"/>
              <a:gd name="T21" fmla="*/ 3175 h 18"/>
              <a:gd name="T22" fmla="*/ 22225 w 26"/>
              <a:gd name="T23" fmla="*/ 0 h 18"/>
              <a:gd name="T24" fmla="*/ 28575 w 26"/>
              <a:gd name="T25" fmla="*/ 0 h 18"/>
              <a:gd name="T26" fmla="*/ 34925 w 26"/>
              <a:gd name="T27" fmla="*/ 3175 h 18"/>
              <a:gd name="T28" fmla="*/ 38100 w 26"/>
              <a:gd name="T29" fmla="*/ 6350 h 18"/>
              <a:gd name="T30" fmla="*/ 41275 w 26"/>
              <a:gd name="T31" fmla="*/ 12700 h 1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6" h="18">
                <a:moveTo>
                  <a:pt x="26" y="8"/>
                </a:moveTo>
                <a:lnTo>
                  <a:pt x="24" y="12"/>
                </a:lnTo>
                <a:lnTo>
                  <a:pt x="22" y="16"/>
                </a:lnTo>
                <a:lnTo>
                  <a:pt x="18" y="18"/>
                </a:lnTo>
                <a:lnTo>
                  <a:pt x="14" y="18"/>
                </a:lnTo>
                <a:lnTo>
                  <a:pt x="6" y="16"/>
                </a:lnTo>
                <a:lnTo>
                  <a:pt x="2" y="14"/>
                </a:lnTo>
                <a:lnTo>
                  <a:pt x="0" y="12"/>
                </a:lnTo>
                <a:lnTo>
                  <a:pt x="2" y="8"/>
                </a:lnTo>
                <a:lnTo>
                  <a:pt x="4" y="4"/>
                </a:lnTo>
                <a:lnTo>
                  <a:pt x="8" y="2"/>
                </a:lnTo>
                <a:lnTo>
                  <a:pt x="14" y="0"/>
                </a:lnTo>
                <a:lnTo>
                  <a:pt x="18" y="0"/>
                </a:lnTo>
                <a:lnTo>
                  <a:pt x="22" y="2"/>
                </a:lnTo>
                <a:lnTo>
                  <a:pt x="24" y="4"/>
                </a:lnTo>
                <a:lnTo>
                  <a:pt x="26" y="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19" name="Freeform 229"/>
          <p:cNvSpPr>
            <a:spLocks/>
          </p:cNvSpPr>
          <p:nvPr/>
        </p:nvSpPr>
        <p:spPr bwMode="auto">
          <a:xfrm>
            <a:off x="8845550" y="4357688"/>
            <a:ext cx="47625" cy="25400"/>
          </a:xfrm>
          <a:custGeom>
            <a:avLst/>
            <a:gdLst>
              <a:gd name="T0" fmla="*/ 44450 w 30"/>
              <a:gd name="T1" fmla="*/ 6350 h 16"/>
              <a:gd name="T2" fmla="*/ 38100 w 30"/>
              <a:gd name="T3" fmla="*/ 12700 h 16"/>
              <a:gd name="T4" fmla="*/ 31750 w 30"/>
              <a:gd name="T5" fmla="*/ 19050 h 16"/>
              <a:gd name="T6" fmla="*/ 19050 w 30"/>
              <a:gd name="T7" fmla="*/ 22225 h 16"/>
              <a:gd name="T8" fmla="*/ 9525 w 30"/>
              <a:gd name="T9" fmla="*/ 25400 h 16"/>
              <a:gd name="T10" fmla="*/ 3175 w 30"/>
              <a:gd name="T11" fmla="*/ 22225 h 16"/>
              <a:gd name="T12" fmla="*/ 0 w 30"/>
              <a:gd name="T13" fmla="*/ 19050 h 16"/>
              <a:gd name="T14" fmla="*/ 0 w 30"/>
              <a:gd name="T15" fmla="*/ 12700 h 16"/>
              <a:gd name="T16" fmla="*/ 3175 w 30"/>
              <a:gd name="T17" fmla="*/ 9525 h 16"/>
              <a:gd name="T18" fmla="*/ 12700 w 30"/>
              <a:gd name="T19" fmla="*/ 3175 h 16"/>
              <a:gd name="T20" fmla="*/ 25400 w 30"/>
              <a:gd name="T21" fmla="*/ 0 h 16"/>
              <a:gd name="T22" fmla="*/ 38100 w 30"/>
              <a:gd name="T23" fmla="*/ 0 h 16"/>
              <a:gd name="T24" fmla="*/ 44450 w 30"/>
              <a:gd name="T25" fmla="*/ 0 h 16"/>
              <a:gd name="T26" fmla="*/ 47625 w 30"/>
              <a:gd name="T27" fmla="*/ 3175 h 16"/>
              <a:gd name="T28" fmla="*/ 44450 w 30"/>
              <a:gd name="T29" fmla="*/ 6350 h 1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0" h="16">
                <a:moveTo>
                  <a:pt x="28" y="4"/>
                </a:moveTo>
                <a:lnTo>
                  <a:pt x="24" y="8"/>
                </a:lnTo>
                <a:lnTo>
                  <a:pt x="20" y="12"/>
                </a:lnTo>
                <a:lnTo>
                  <a:pt x="12" y="14"/>
                </a:lnTo>
                <a:lnTo>
                  <a:pt x="6" y="16"/>
                </a:lnTo>
                <a:lnTo>
                  <a:pt x="2" y="14"/>
                </a:lnTo>
                <a:lnTo>
                  <a:pt x="0" y="12"/>
                </a:lnTo>
                <a:lnTo>
                  <a:pt x="0" y="8"/>
                </a:lnTo>
                <a:lnTo>
                  <a:pt x="2" y="6"/>
                </a:lnTo>
                <a:lnTo>
                  <a:pt x="8" y="2"/>
                </a:lnTo>
                <a:lnTo>
                  <a:pt x="16" y="0"/>
                </a:lnTo>
                <a:lnTo>
                  <a:pt x="24" y="0"/>
                </a:lnTo>
                <a:lnTo>
                  <a:pt x="28" y="0"/>
                </a:lnTo>
                <a:lnTo>
                  <a:pt x="30" y="2"/>
                </a:lnTo>
                <a:lnTo>
                  <a:pt x="28" y="4"/>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20" name="Freeform 232"/>
          <p:cNvSpPr>
            <a:spLocks/>
          </p:cNvSpPr>
          <p:nvPr/>
        </p:nvSpPr>
        <p:spPr bwMode="auto">
          <a:xfrm>
            <a:off x="6486525" y="2957513"/>
            <a:ext cx="228600" cy="542925"/>
          </a:xfrm>
          <a:custGeom>
            <a:avLst/>
            <a:gdLst>
              <a:gd name="T0" fmla="*/ 3175 w 144"/>
              <a:gd name="T1" fmla="*/ 238125 h 342"/>
              <a:gd name="T2" fmla="*/ 50800 w 144"/>
              <a:gd name="T3" fmla="*/ 282575 h 342"/>
              <a:gd name="T4" fmla="*/ 73025 w 144"/>
              <a:gd name="T5" fmla="*/ 307975 h 342"/>
              <a:gd name="T6" fmla="*/ 82550 w 144"/>
              <a:gd name="T7" fmla="*/ 336550 h 342"/>
              <a:gd name="T8" fmla="*/ 79375 w 144"/>
              <a:gd name="T9" fmla="*/ 361950 h 342"/>
              <a:gd name="T10" fmla="*/ 76200 w 144"/>
              <a:gd name="T11" fmla="*/ 381000 h 342"/>
              <a:gd name="T12" fmla="*/ 82550 w 144"/>
              <a:gd name="T13" fmla="*/ 384175 h 342"/>
              <a:gd name="T14" fmla="*/ 101600 w 144"/>
              <a:gd name="T15" fmla="*/ 390525 h 342"/>
              <a:gd name="T16" fmla="*/ 114300 w 144"/>
              <a:gd name="T17" fmla="*/ 390525 h 342"/>
              <a:gd name="T18" fmla="*/ 136525 w 144"/>
              <a:gd name="T19" fmla="*/ 381000 h 342"/>
              <a:gd name="T20" fmla="*/ 146050 w 144"/>
              <a:gd name="T21" fmla="*/ 352425 h 342"/>
              <a:gd name="T22" fmla="*/ 165100 w 144"/>
              <a:gd name="T23" fmla="*/ 374650 h 342"/>
              <a:gd name="T24" fmla="*/ 180975 w 144"/>
              <a:gd name="T25" fmla="*/ 428625 h 342"/>
              <a:gd name="T26" fmla="*/ 203200 w 144"/>
              <a:gd name="T27" fmla="*/ 469900 h 342"/>
              <a:gd name="T28" fmla="*/ 209550 w 144"/>
              <a:gd name="T29" fmla="*/ 488950 h 342"/>
              <a:gd name="T30" fmla="*/ 212725 w 144"/>
              <a:gd name="T31" fmla="*/ 530225 h 342"/>
              <a:gd name="T32" fmla="*/ 219075 w 144"/>
              <a:gd name="T33" fmla="*/ 542925 h 342"/>
              <a:gd name="T34" fmla="*/ 228600 w 144"/>
              <a:gd name="T35" fmla="*/ 523875 h 342"/>
              <a:gd name="T36" fmla="*/ 228600 w 144"/>
              <a:gd name="T37" fmla="*/ 498475 h 342"/>
              <a:gd name="T38" fmla="*/ 212725 w 144"/>
              <a:gd name="T39" fmla="*/ 460375 h 342"/>
              <a:gd name="T40" fmla="*/ 184150 w 144"/>
              <a:gd name="T41" fmla="*/ 428625 h 342"/>
              <a:gd name="T42" fmla="*/ 190500 w 144"/>
              <a:gd name="T43" fmla="*/ 409575 h 342"/>
              <a:gd name="T44" fmla="*/ 193675 w 144"/>
              <a:gd name="T45" fmla="*/ 387350 h 342"/>
              <a:gd name="T46" fmla="*/ 187325 w 144"/>
              <a:gd name="T47" fmla="*/ 365125 h 342"/>
              <a:gd name="T48" fmla="*/ 161925 w 144"/>
              <a:gd name="T49" fmla="*/ 333375 h 342"/>
              <a:gd name="T50" fmla="*/ 155575 w 144"/>
              <a:gd name="T51" fmla="*/ 307975 h 342"/>
              <a:gd name="T52" fmla="*/ 165100 w 144"/>
              <a:gd name="T53" fmla="*/ 282575 h 342"/>
              <a:gd name="T54" fmla="*/ 184150 w 144"/>
              <a:gd name="T55" fmla="*/ 266700 h 342"/>
              <a:gd name="T56" fmla="*/ 215900 w 144"/>
              <a:gd name="T57" fmla="*/ 244475 h 342"/>
              <a:gd name="T58" fmla="*/ 225425 w 144"/>
              <a:gd name="T59" fmla="*/ 228600 h 342"/>
              <a:gd name="T60" fmla="*/ 225425 w 144"/>
              <a:gd name="T61" fmla="*/ 219075 h 342"/>
              <a:gd name="T62" fmla="*/ 206375 w 144"/>
              <a:gd name="T63" fmla="*/ 209550 h 342"/>
              <a:gd name="T64" fmla="*/ 184150 w 144"/>
              <a:gd name="T65" fmla="*/ 196850 h 342"/>
              <a:gd name="T66" fmla="*/ 187325 w 144"/>
              <a:gd name="T67" fmla="*/ 174625 h 342"/>
              <a:gd name="T68" fmla="*/ 177800 w 144"/>
              <a:gd name="T69" fmla="*/ 165100 h 342"/>
              <a:gd name="T70" fmla="*/ 168275 w 144"/>
              <a:gd name="T71" fmla="*/ 155575 h 342"/>
              <a:gd name="T72" fmla="*/ 161925 w 144"/>
              <a:gd name="T73" fmla="*/ 139700 h 342"/>
              <a:gd name="T74" fmla="*/ 146050 w 144"/>
              <a:gd name="T75" fmla="*/ 139700 h 342"/>
              <a:gd name="T76" fmla="*/ 133350 w 144"/>
              <a:gd name="T77" fmla="*/ 130175 h 342"/>
              <a:gd name="T78" fmla="*/ 130175 w 144"/>
              <a:gd name="T79" fmla="*/ 107950 h 342"/>
              <a:gd name="T80" fmla="*/ 139700 w 144"/>
              <a:gd name="T81" fmla="*/ 88900 h 342"/>
              <a:gd name="T82" fmla="*/ 149225 w 144"/>
              <a:gd name="T83" fmla="*/ 82550 h 342"/>
              <a:gd name="T84" fmla="*/ 146050 w 144"/>
              <a:gd name="T85" fmla="*/ 47625 h 342"/>
              <a:gd name="T86" fmla="*/ 136525 w 144"/>
              <a:gd name="T87" fmla="*/ 25400 h 342"/>
              <a:gd name="T88" fmla="*/ 123825 w 144"/>
              <a:gd name="T89" fmla="*/ 22225 h 342"/>
              <a:gd name="T90" fmla="*/ 117475 w 144"/>
              <a:gd name="T91" fmla="*/ 6350 h 342"/>
              <a:gd name="T92" fmla="*/ 107950 w 144"/>
              <a:gd name="T93" fmla="*/ 0 h 342"/>
              <a:gd name="T94" fmla="*/ 95250 w 144"/>
              <a:gd name="T95" fmla="*/ 12700 h 342"/>
              <a:gd name="T96" fmla="*/ 98425 w 144"/>
              <a:gd name="T97" fmla="*/ 34925 h 342"/>
              <a:gd name="T98" fmla="*/ 76200 w 144"/>
              <a:gd name="T99" fmla="*/ 38100 h 342"/>
              <a:gd name="T100" fmla="*/ 53975 w 144"/>
              <a:gd name="T101" fmla="*/ 57150 h 342"/>
              <a:gd name="T102" fmla="*/ 53975 w 144"/>
              <a:gd name="T103" fmla="*/ 69850 h 342"/>
              <a:gd name="T104" fmla="*/ 44450 w 144"/>
              <a:gd name="T105" fmla="*/ 101600 h 342"/>
              <a:gd name="T106" fmla="*/ 47625 w 144"/>
              <a:gd name="T107" fmla="*/ 107950 h 342"/>
              <a:gd name="T108" fmla="*/ 53975 w 144"/>
              <a:gd name="T109" fmla="*/ 111125 h 342"/>
              <a:gd name="T110" fmla="*/ 44450 w 144"/>
              <a:gd name="T111" fmla="*/ 127000 h 342"/>
              <a:gd name="T112" fmla="*/ 31750 w 144"/>
              <a:gd name="T113" fmla="*/ 142875 h 342"/>
              <a:gd name="T114" fmla="*/ 22225 w 144"/>
              <a:gd name="T115" fmla="*/ 146050 h 342"/>
              <a:gd name="T116" fmla="*/ 22225 w 144"/>
              <a:gd name="T117" fmla="*/ 158750 h 342"/>
              <a:gd name="T118" fmla="*/ 19050 w 144"/>
              <a:gd name="T119" fmla="*/ 187325 h 342"/>
              <a:gd name="T120" fmla="*/ 9525 w 144"/>
              <a:gd name="T121" fmla="*/ 203200 h 342"/>
              <a:gd name="T122" fmla="*/ 3175 w 144"/>
              <a:gd name="T123" fmla="*/ 222250 h 34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44" h="342">
                <a:moveTo>
                  <a:pt x="0" y="146"/>
                </a:moveTo>
                <a:lnTo>
                  <a:pt x="2" y="150"/>
                </a:lnTo>
                <a:lnTo>
                  <a:pt x="16" y="164"/>
                </a:lnTo>
                <a:lnTo>
                  <a:pt x="32" y="178"/>
                </a:lnTo>
                <a:lnTo>
                  <a:pt x="40" y="186"/>
                </a:lnTo>
                <a:lnTo>
                  <a:pt x="46" y="194"/>
                </a:lnTo>
                <a:lnTo>
                  <a:pt x="50" y="204"/>
                </a:lnTo>
                <a:lnTo>
                  <a:pt x="52" y="212"/>
                </a:lnTo>
                <a:lnTo>
                  <a:pt x="52" y="220"/>
                </a:lnTo>
                <a:lnTo>
                  <a:pt x="50" y="228"/>
                </a:lnTo>
                <a:lnTo>
                  <a:pt x="48" y="234"/>
                </a:lnTo>
                <a:lnTo>
                  <a:pt x="48" y="240"/>
                </a:lnTo>
                <a:lnTo>
                  <a:pt x="48" y="242"/>
                </a:lnTo>
                <a:lnTo>
                  <a:pt x="52" y="242"/>
                </a:lnTo>
                <a:lnTo>
                  <a:pt x="62" y="240"/>
                </a:lnTo>
                <a:lnTo>
                  <a:pt x="64" y="246"/>
                </a:lnTo>
                <a:lnTo>
                  <a:pt x="68" y="246"/>
                </a:lnTo>
                <a:lnTo>
                  <a:pt x="72" y="246"/>
                </a:lnTo>
                <a:lnTo>
                  <a:pt x="78" y="244"/>
                </a:lnTo>
                <a:lnTo>
                  <a:pt x="86" y="240"/>
                </a:lnTo>
                <a:lnTo>
                  <a:pt x="90" y="232"/>
                </a:lnTo>
                <a:lnTo>
                  <a:pt x="92" y="222"/>
                </a:lnTo>
                <a:lnTo>
                  <a:pt x="98" y="228"/>
                </a:lnTo>
                <a:lnTo>
                  <a:pt x="104" y="236"/>
                </a:lnTo>
                <a:lnTo>
                  <a:pt x="110" y="252"/>
                </a:lnTo>
                <a:lnTo>
                  <a:pt x="114" y="270"/>
                </a:lnTo>
                <a:lnTo>
                  <a:pt x="120" y="288"/>
                </a:lnTo>
                <a:lnTo>
                  <a:pt x="128" y="296"/>
                </a:lnTo>
                <a:lnTo>
                  <a:pt x="132" y="302"/>
                </a:lnTo>
                <a:lnTo>
                  <a:pt x="132" y="308"/>
                </a:lnTo>
                <a:lnTo>
                  <a:pt x="134" y="326"/>
                </a:lnTo>
                <a:lnTo>
                  <a:pt x="134" y="334"/>
                </a:lnTo>
                <a:lnTo>
                  <a:pt x="132" y="342"/>
                </a:lnTo>
                <a:lnTo>
                  <a:pt x="138" y="342"/>
                </a:lnTo>
                <a:lnTo>
                  <a:pt x="142" y="336"/>
                </a:lnTo>
                <a:lnTo>
                  <a:pt x="144" y="330"/>
                </a:lnTo>
                <a:lnTo>
                  <a:pt x="144" y="324"/>
                </a:lnTo>
                <a:lnTo>
                  <a:pt x="144" y="314"/>
                </a:lnTo>
                <a:lnTo>
                  <a:pt x="140" y="300"/>
                </a:lnTo>
                <a:lnTo>
                  <a:pt x="134" y="290"/>
                </a:lnTo>
                <a:lnTo>
                  <a:pt x="130" y="282"/>
                </a:lnTo>
                <a:lnTo>
                  <a:pt x="116" y="270"/>
                </a:lnTo>
                <a:lnTo>
                  <a:pt x="118" y="264"/>
                </a:lnTo>
                <a:lnTo>
                  <a:pt x="120" y="258"/>
                </a:lnTo>
                <a:lnTo>
                  <a:pt x="122" y="252"/>
                </a:lnTo>
                <a:lnTo>
                  <a:pt x="122" y="244"/>
                </a:lnTo>
                <a:lnTo>
                  <a:pt x="122" y="236"/>
                </a:lnTo>
                <a:lnTo>
                  <a:pt x="118" y="230"/>
                </a:lnTo>
                <a:lnTo>
                  <a:pt x="110" y="220"/>
                </a:lnTo>
                <a:lnTo>
                  <a:pt x="102" y="210"/>
                </a:lnTo>
                <a:lnTo>
                  <a:pt x="100" y="204"/>
                </a:lnTo>
                <a:lnTo>
                  <a:pt x="98" y="194"/>
                </a:lnTo>
                <a:lnTo>
                  <a:pt x="100" y="186"/>
                </a:lnTo>
                <a:lnTo>
                  <a:pt x="104" y="178"/>
                </a:lnTo>
                <a:lnTo>
                  <a:pt x="108" y="172"/>
                </a:lnTo>
                <a:lnTo>
                  <a:pt x="116" y="168"/>
                </a:lnTo>
                <a:lnTo>
                  <a:pt x="130" y="160"/>
                </a:lnTo>
                <a:lnTo>
                  <a:pt x="136" y="154"/>
                </a:lnTo>
                <a:lnTo>
                  <a:pt x="140" y="150"/>
                </a:lnTo>
                <a:lnTo>
                  <a:pt x="142" y="144"/>
                </a:lnTo>
                <a:lnTo>
                  <a:pt x="144" y="140"/>
                </a:lnTo>
                <a:lnTo>
                  <a:pt x="142" y="138"/>
                </a:lnTo>
                <a:lnTo>
                  <a:pt x="136" y="136"/>
                </a:lnTo>
                <a:lnTo>
                  <a:pt x="130" y="132"/>
                </a:lnTo>
                <a:lnTo>
                  <a:pt x="124" y="128"/>
                </a:lnTo>
                <a:lnTo>
                  <a:pt x="116" y="124"/>
                </a:lnTo>
                <a:lnTo>
                  <a:pt x="118" y="114"/>
                </a:lnTo>
                <a:lnTo>
                  <a:pt x="118" y="110"/>
                </a:lnTo>
                <a:lnTo>
                  <a:pt x="116" y="106"/>
                </a:lnTo>
                <a:lnTo>
                  <a:pt x="112" y="104"/>
                </a:lnTo>
                <a:lnTo>
                  <a:pt x="108" y="102"/>
                </a:lnTo>
                <a:lnTo>
                  <a:pt x="106" y="98"/>
                </a:lnTo>
                <a:lnTo>
                  <a:pt x="104" y="90"/>
                </a:lnTo>
                <a:lnTo>
                  <a:pt x="102" y="88"/>
                </a:lnTo>
                <a:lnTo>
                  <a:pt x="98" y="88"/>
                </a:lnTo>
                <a:lnTo>
                  <a:pt x="92" y="88"/>
                </a:lnTo>
                <a:lnTo>
                  <a:pt x="86" y="86"/>
                </a:lnTo>
                <a:lnTo>
                  <a:pt x="84" y="82"/>
                </a:lnTo>
                <a:lnTo>
                  <a:pt x="82" y="74"/>
                </a:lnTo>
                <a:lnTo>
                  <a:pt x="82" y="68"/>
                </a:lnTo>
                <a:lnTo>
                  <a:pt x="84" y="62"/>
                </a:lnTo>
                <a:lnTo>
                  <a:pt x="88" y="56"/>
                </a:lnTo>
                <a:lnTo>
                  <a:pt x="96" y="54"/>
                </a:lnTo>
                <a:lnTo>
                  <a:pt x="94" y="52"/>
                </a:lnTo>
                <a:lnTo>
                  <a:pt x="96" y="48"/>
                </a:lnTo>
                <a:lnTo>
                  <a:pt x="92" y="30"/>
                </a:lnTo>
                <a:lnTo>
                  <a:pt x="88" y="20"/>
                </a:lnTo>
                <a:lnTo>
                  <a:pt x="86" y="16"/>
                </a:lnTo>
                <a:lnTo>
                  <a:pt x="82" y="16"/>
                </a:lnTo>
                <a:lnTo>
                  <a:pt x="78" y="14"/>
                </a:lnTo>
                <a:lnTo>
                  <a:pt x="78" y="12"/>
                </a:lnTo>
                <a:lnTo>
                  <a:pt x="74" y="4"/>
                </a:lnTo>
                <a:lnTo>
                  <a:pt x="72" y="2"/>
                </a:lnTo>
                <a:lnTo>
                  <a:pt x="68" y="0"/>
                </a:lnTo>
                <a:lnTo>
                  <a:pt x="62" y="0"/>
                </a:lnTo>
                <a:lnTo>
                  <a:pt x="60" y="8"/>
                </a:lnTo>
                <a:lnTo>
                  <a:pt x="58" y="16"/>
                </a:lnTo>
                <a:lnTo>
                  <a:pt x="62" y="22"/>
                </a:lnTo>
                <a:lnTo>
                  <a:pt x="54" y="22"/>
                </a:lnTo>
                <a:lnTo>
                  <a:pt x="48" y="24"/>
                </a:lnTo>
                <a:lnTo>
                  <a:pt x="40" y="30"/>
                </a:lnTo>
                <a:lnTo>
                  <a:pt x="34" y="36"/>
                </a:lnTo>
                <a:lnTo>
                  <a:pt x="32" y="40"/>
                </a:lnTo>
                <a:lnTo>
                  <a:pt x="34" y="44"/>
                </a:lnTo>
                <a:lnTo>
                  <a:pt x="36" y="46"/>
                </a:lnTo>
                <a:lnTo>
                  <a:pt x="28" y="64"/>
                </a:lnTo>
                <a:lnTo>
                  <a:pt x="28" y="66"/>
                </a:lnTo>
                <a:lnTo>
                  <a:pt x="30" y="68"/>
                </a:lnTo>
                <a:lnTo>
                  <a:pt x="32" y="68"/>
                </a:lnTo>
                <a:lnTo>
                  <a:pt x="34" y="70"/>
                </a:lnTo>
                <a:lnTo>
                  <a:pt x="32" y="76"/>
                </a:lnTo>
                <a:lnTo>
                  <a:pt x="28" y="80"/>
                </a:lnTo>
                <a:lnTo>
                  <a:pt x="22" y="90"/>
                </a:lnTo>
                <a:lnTo>
                  <a:pt x="20" y="90"/>
                </a:lnTo>
                <a:lnTo>
                  <a:pt x="18" y="88"/>
                </a:lnTo>
                <a:lnTo>
                  <a:pt x="14" y="92"/>
                </a:lnTo>
                <a:lnTo>
                  <a:pt x="12" y="92"/>
                </a:lnTo>
                <a:lnTo>
                  <a:pt x="14" y="100"/>
                </a:lnTo>
                <a:lnTo>
                  <a:pt x="14" y="108"/>
                </a:lnTo>
                <a:lnTo>
                  <a:pt x="12" y="118"/>
                </a:lnTo>
                <a:lnTo>
                  <a:pt x="12" y="126"/>
                </a:lnTo>
                <a:lnTo>
                  <a:pt x="6" y="128"/>
                </a:lnTo>
                <a:lnTo>
                  <a:pt x="4" y="134"/>
                </a:lnTo>
                <a:lnTo>
                  <a:pt x="2" y="140"/>
                </a:lnTo>
                <a:lnTo>
                  <a:pt x="0" y="146"/>
                </a:lnTo>
                <a:close/>
              </a:path>
            </a:pathLst>
          </a:custGeom>
          <a:pattFill prst="dkDnDiag">
            <a:fgClr>
              <a:schemeClr val="bg1">
                <a:lumMod val="85000"/>
              </a:schemeClr>
            </a:fgClr>
            <a:bgClr>
              <a:schemeClr val="bg1"/>
            </a:bgClr>
          </a:patt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21" name="Freeform 233"/>
          <p:cNvSpPr>
            <a:spLocks/>
          </p:cNvSpPr>
          <p:nvPr/>
        </p:nvSpPr>
        <p:spPr bwMode="auto">
          <a:xfrm>
            <a:off x="7458075" y="2779713"/>
            <a:ext cx="57150" cy="44450"/>
          </a:xfrm>
          <a:custGeom>
            <a:avLst/>
            <a:gdLst>
              <a:gd name="T0" fmla="*/ 25400 w 36"/>
              <a:gd name="T1" fmla="*/ 9525 h 28"/>
              <a:gd name="T2" fmla="*/ 28575 w 36"/>
              <a:gd name="T3" fmla="*/ 6350 h 28"/>
              <a:gd name="T4" fmla="*/ 25400 w 36"/>
              <a:gd name="T5" fmla="*/ 0 h 28"/>
              <a:gd name="T6" fmla="*/ 38100 w 36"/>
              <a:gd name="T7" fmla="*/ 0 h 28"/>
              <a:gd name="T8" fmla="*/ 44450 w 36"/>
              <a:gd name="T9" fmla="*/ 3175 h 28"/>
              <a:gd name="T10" fmla="*/ 57150 w 36"/>
              <a:gd name="T11" fmla="*/ 15875 h 28"/>
              <a:gd name="T12" fmla="*/ 50800 w 36"/>
              <a:gd name="T13" fmla="*/ 22225 h 28"/>
              <a:gd name="T14" fmla="*/ 41275 w 36"/>
              <a:gd name="T15" fmla="*/ 25400 h 28"/>
              <a:gd name="T16" fmla="*/ 25400 w 36"/>
              <a:gd name="T17" fmla="*/ 28575 h 28"/>
              <a:gd name="T18" fmla="*/ 25400 w 36"/>
              <a:gd name="T19" fmla="*/ 41275 h 28"/>
              <a:gd name="T20" fmla="*/ 22225 w 36"/>
              <a:gd name="T21" fmla="*/ 44450 h 28"/>
              <a:gd name="T22" fmla="*/ 19050 w 36"/>
              <a:gd name="T23" fmla="*/ 44450 h 28"/>
              <a:gd name="T24" fmla="*/ 12700 w 36"/>
              <a:gd name="T25" fmla="*/ 41275 h 28"/>
              <a:gd name="T26" fmla="*/ 6350 w 36"/>
              <a:gd name="T27" fmla="*/ 34925 h 28"/>
              <a:gd name="T28" fmla="*/ 0 w 36"/>
              <a:gd name="T29" fmla="*/ 25400 h 28"/>
              <a:gd name="T30" fmla="*/ 0 w 36"/>
              <a:gd name="T31" fmla="*/ 15875 h 28"/>
              <a:gd name="T32" fmla="*/ 3175 w 36"/>
              <a:gd name="T33" fmla="*/ 12700 h 28"/>
              <a:gd name="T34" fmla="*/ 6350 w 36"/>
              <a:gd name="T35" fmla="*/ 9525 h 28"/>
              <a:gd name="T36" fmla="*/ 15875 w 36"/>
              <a:gd name="T37" fmla="*/ 9525 h 28"/>
              <a:gd name="T38" fmla="*/ 25400 w 36"/>
              <a:gd name="T39" fmla="*/ 9525 h 2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36" h="28">
                <a:moveTo>
                  <a:pt x="16" y="6"/>
                </a:moveTo>
                <a:lnTo>
                  <a:pt x="18" y="4"/>
                </a:lnTo>
                <a:lnTo>
                  <a:pt x="16" y="0"/>
                </a:lnTo>
                <a:lnTo>
                  <a:pt x="24" y="0"/>
                </a:lnTo>
                <a:lnTo>
                  <a:pt x="28" y="2"/>
                </a:lnTo>
                <a:lnTo>
                  <a:pt x="36" y="10"/>
                </a:lnTo>
                <a:lnTo>
                  <a:pt x="32" y="14"/>
                </a:lnTo>
                <a:lnTo>
                  <a:pt x="26" y="16"/>
                </a:lnTo>
                <a:lnTo>
                  <a:pt x="16" y="18"/>
                </a:lnTo>
                <a:lnTo>
                  <a:pt x="16" y="26"/>
                </a:lnTo>
                <a:lnTo>
                  <a:pt x="14" y="28"/>
                </a:lnTo>
                <a:lnTo>
                  <a:pt x="12" y="28"/>
                </a:lnTo>
                <a:lnTo>
                  <a:pt x="8" y="26"/>
                </a:lnTo>
                <a:lnTo>
                  <a:pt x="4" y="22"/>
                </a:lnTo>
                <a:lnTo>
                  <a:pt x="0" y="16"/>
                </a:lnTo>
                <a:lnTo>
                  <a:pt x="0" y="10"/>
                </a:lnTo>
                <a:lnTo>
                  <a:pt x="2" y="8"/>
                </a:lnTo>
                <a:lnTo>
                  <a:pt x="4" y="6"/>
                </a:lnTo>
                <a:lnTo>
                  <a:pt x="10" y="6"/>
                </a:lnTo>
                <a:lnTo>
                  <a:pt x="16" y="6"/>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nvGrpSpPr>
          <p:cNvPr id="422" name="Group 421"/>
          <p:cNvGrpSpPr/>
          <p:nvPr/>
        </p:nvGrpSpPr>
        <p:grpSpPr>
          <a:xfrm>
            <a:off x="2005013" y="1693863"/>
            <a:ext cx="5634037" cy="3244850"/>
            <a:chOff x="2005013" y="1693863"/>
            <a:chExt cx="5634037" cy="3244850"/>
          </a:xfrm>
          <a:solidFill>
            <a:srgbClr val="B6D1D7"/>
          </a:solidFill>
        </p:grpSpPr>
        <p:sp>
          <p:nvSpPr>
            <p:cNvPr id="423" name="Freeform 35"/>
            <p:cNvSpPr>
              <a:spLocks/>
            </p:cNvSpPr>
            <p:nvPr/>
          </p:nvSpPr>
          <p:spPr bwMode="auto">
            <a:xfrm>
              <a:off x="2005013" y="3700463"/>
              <a:ext cx="1076325" cy="1190625"/>
            </a:xfrm>
            <a:custGeom>
              <a:avLst/>
              <a:gdLst>
                <a:gd name="T0" fmla="*/ 561975 w 678"/>
                <a:gd name="T1" fmla="*/ 92075 h 750"/>
                <a:gd name="T2" fmla="*/ 501650 w 678"/>
                <a:gd name="T3" fmla="*/ 82550 h 750"/>
                <a:gd name="T4" fmla="*/ 460375 w 678"/>
                <a:gd name="T5" fmla="*/ 95250 h 750"/>
                <a:gd name="T6" fmla="*/ 406400 w 678"/>
                <a:gd name="T7" fmla="*/ 120650 h 750"/>
                <a:gd name="T8" fmla="*/ 381000 w 678"/>
                <a:gd name="T9" fmla="*/ 66675 h 750"/>
                <a:gd name="T10" fmla="*/ 374650 w 678"/>
                <a:gd name="T11" fmla="*/ 19050 h 750"/>
                <a:gd name="T12" fmla="*/ 342900 w 678"/>
                <a:gd name="T13" fmla="*/ 22225 h 750"/>
                <a:gd name="T14" fmla="*/ 266700 w 678"/>
                <a:gd name="T15" fmla="*/ 34925 h 750"/>
                <a:gd name="T16" fmla="*/ 269875 w 678"/>
                <a:gd name="T17" fmla="*/ 104775 h 750"/>
                <a:gd name="T18" fmla="*/ 187325 w 678"/>
                <a:gd name="T19" fmla="*/ 133350 h 750"/>
                <a:gd name="T20" fmla="*/ 117475 w 678"/>
                <a:gd name="T21" fmla="*/ 111125 h 750"/>
                <a:gd name="T22" fmla="*/ 123825 w 678"/>
                <a:gd name="T23" fmla="*/ 142875 h 750"/>
                <a:gd name="T24" fmla="*/ 107950 w 678"/>
                <a:gd name="T25" fmla="*/ 177800 h 750"/>
                <a:gd name="T26" fmla="*/ 98425 w 678"/>
                <a:gd name="T27" fmla="*/ 295275 h 750"/>
                <a:gd name="T28" fmla="*/ 28575 w 678"/>
                <a:gd name="T29" fmla="*/ 333375 h 750"/>
                <a:gd name="T30" fmla="*/ 0 w 678"/>
                <a:gd name="T31" fmla="*/ 393700 h 750"/>
                <a:gd name="T32" fmla="*/ 28575 w 678"/>
                <a:gd name="T33" fmla="*/ 454025 h 750"/>
                <a:gd name="T34" fmla="*/ 79375 w 678"/>
                <a:gd name="T35" fmla="*/ 473075 h 750"/>
                <a:gd name="T36" fmla="*/ 104775 w 678"/>
                <a:gd name="T37" fmla="*/ 504825 h 750"/>
                <a:gd name="T38" fmla="*/ 174625 w 678"/>
                <a:gd name="T39" fmla="*/ 495300 h 750"/>
                <a:gd name="T40" fmla="*/ 238125 w 678"/>
                <a:gd name="T41" fmla="*/ 476250 h 750"/>
                <a:gd name="T42" fmla="*/ 269875 w 678"/>
                <a:gd name="T43" fmla="*/ 552450 h 750"/>
                <a:gd name="T44" fmla="*/ 320675 w 678"/>
                <a:gd name="T45" fmla="*/ 571500 h 750"/>
                <a:gd name="T46" fmla="*/ 361950 w 678"/>
                <a:gd name="T47" fmla="*/ 584200 h 750"/>
                <a:gd name="T48" fmla="*/ 384175 w 678"/>
                <a:gd name="T49" fmla="*/ 641350 h 750"/>
                <a:gd name="T50" fmla="*/ 434975 w 678"/>
                <a:gd name="T51" fmla="*/ 682625 h 750"/>
                <a:gd name="T52" fmla="*/ 460375 w 678"/>
                <a:gd name="T53" fmla="*/ 733425 h 750"/>
                <a:gd name="T54" fmla="*/ 460375 w 678"/>
                <a:gd name="T55" fmla="*/ 819150 h 750"/>
                <a:gd name="T56" fmla="*/ 520700 w 678"/>
                <a:gd name="T57" fmla="*/ 866775 h 750"/>
                <a:gd name="T58" fmla="*/ 558800 w 678"/>
                <a:gd name="T59" fmla="*/ 901700 h 750"/>
                <a:gd name="T60" fmla="*/ 574675 w 678"/>
                <a:gd name="T61" fmla="*/ 958850 h 750"/>
                <a:gd name="T62" fmla="*/ 581025 w 678"/>
                <a:gd name="T63" fmla="*/ 1016000 h 750"/>
                <a:gd name="T64" fmla="*/ 508000 w 678"/>
                <a:gd name="T65" fmla="*/ 1104900 h 750"/>
                <a:gd name="T66" fmla="*/ 647700 w 678"/>
                <a:gd name="T67" fmla="*/ 1190625 h 750"/>
                <a:gd name="T68" fmla="*/ 692150 w 678"/>
                <a:gd name="T69" fmla="*/ 1117600 h 750"/>
                <a:gd name="T70" fmla="*/ 733425 w 678"/>
                <a:gd name="T71" fmla="*/ 1047750 h 750"/>
                <a:gd name="T72" fmla="*/ 736600 w 678"/>
                <a:gd name="T73" fmla="*/ 942975 h 750"/>
                <a:gd name="T74" fmla="*/ 869950 w 678"/>
                <a:gd name="T75" fmla="*/ 876300 h 750"/>
                <a:gd name="T76" fmla="*/ 952500 w 678"/>
                <a:gd name="T77" fmla="*/ 765175 h 750"/>
                <a:gd name="T78" fmla="*/ 958850 w 678"/>
                <a:gd name="T79" fmla="*/ 701675 h 750"/>
                <a:gd name="T80" fmla="*/ 962025 w 678"/>
                <a:gd name="T81" fmla="*/ 574675 h 750"/>
                <a:gd name="T82" fmla="*/ 1006475 w 678"/>
                <a:gd name="T83" fmla="*/ 520700 h 750"/>
                <a:gd name="T84" fmla="*/ 1069975 w 678"/>
                <a:gd name="T85" fmla="*/ 425450 h 750"/>
                <a:gd name="T86" fmla="*/ 1060450 w 678"/>
                <a:gd name="T87" fmla="*/ 317500 h 750"/>
                <a:gd name="T88" fmla="*/ 987425 w 678"/>
                <a:gd name="T89" fmla="*/ 282575 h 750"/>
                <a:gd name="T90" fmla="*/ 889000 w 678"/>
                <a:gd name="T91" fmla="*/ 244475 h 750"/>
                <a:gd name="T92" fmla="*/ 828675 w 678"/>
                <a:gd name="T93" fmla="*/ 228600 h 750"/>
                <a:gd name="T94" fmla="*/ 784225 w 678"/>
                <a:gd name="T95" fmla="*/ 203200 h 750"/>
                <a:gd name="T96" fmla="*/ 704850 w 678"/>
                <a:gd name="T97" fmla="*/ 174625 h 750"/>
                <a:gd name="T98" fmla="*/ 647700 w 678"/>
                <a:gd name="T99" fmla="*/ 209550 h 750"/>
                <a:gd name="T100" fmla="*/ 628650 w 678"/>
                <a:gd name="T101" fmla="*/ 177800 h 750"/>
                <a:gd name="T102" fmla="*/ 650875 w 678"/>
                <a:gd name="T103" fmla="*/ 120650 h 750"/>
                <a:gd name="T104" fmla="*/ 628650 w 678"/>
                <a:gd name="T105" fmla="*/ 47625 h 75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678" h="750">
                  <a:moveTo>
                    <a:pt x="388" y="14"/>
                  </a:moveTo>
                  <a:lnTo>
                    <a:pt x="382" y="28"/>
                  </a:lnTo>
                  <a:lnTo>
                    <a:pt x="374" y="42"/>
                  </a:lnTo>
                  <a:lnTo>
                    <a:pt x="368" y="48"/>
                  </a:lnTo>
                  <a:lnTo>
                    <a:pt x="362" y="54"/>
                  </a:lnTo>
                  <a:lnTo>
                    <a:pt x="354" y="58"/>
                  </a:lnTo>
                  <a:lnTo>
                    <a:pt x="344" y="58"/>
                  </a:lnTo>
                  <a:lnTo>
                    <a:pt x="338" y="58"/>
                  </a:lnTo>
                  <a:lnTo>
                    <a:pt x="332" y="56"/>
                  </a:lnTo>
                  <a:lnTo>
                    <a:pt x="328" y="54"/>
                  </a:lnTo>
                  <a:lnTo>
                    <a:pt x="326" y="48"/>
                  </a:lnTo>
                  <a:lnTo>
                    <a:pt x="316" y="52"/>
                  </a:lnTo>
                  <a:lnTo>
                    <a:pt x="304" y="56"/>
                  </a:lnTo>
                  <a:lnTo>
                    <a:pt x="304" y="66"/>
                  </a:lnTo>
                  <a:lnTo>
                    <a:pt x="300" y="64"/>
                  </a:lnTo>
                  <a:lnTo>
                    <a:pt x="296" y="62"/>
                  </a:lnTo>
                  <a:lnTo>
                    <a:pt x="294" y="60"/>
                  </a:lnTo>
                  <a:lnTo>
                    <a:pt x="290" y="60"/>
                  </a:lnTo>
                  <a:lnTo>
                    <a:pt x="284" y="60"/>
                  </a:lnTo>
                  <a:lnTo>
                    <a:pt x="280" y="62"/>
                  </a:lnTo>
                  <a:lnTo>
                    <a:pt x="274" y="68"/>
                  </a:lnTo>
                  <a:lnTo>
                    <a:pt x="266" y="74"/>
                  </a:lnTo>
                  <a:lnTo>
                    <a:pt x="262" y="76"/>
                  </a:lnTo>
                  <a:lnTo>
                    <a:pt x="256" y="76"/>
                  </a:lnTo>
                  <a:lnTo>
                    <a:pt x="252" y="76"/>
                  </a:lnTo>
                  <a:lnTo>
                    <a:pt x="250" y="74"/>
                  </a:lnTo>
                  <a:lnTo>
                    <a:pt x="244" y="66"/>
                  </a:lnTo>
                  <a:lnTo>
                    <a:pt x="240" y="58"/>
                  </a:lnTo>
                  <a:lnTo>
                    <a:pt x="238" y="48"/>
                  </a:lnTo>
                  <a:lnTo>
                    <a:pt x="240" y="42"/>
                  </a:lnTo>
                  <a:lnTo>
                    <a:pt x="242" y="36"/>
                  </a:lnTo>
                  <a:lnTo>
                    <a:pt x="244" y="32"/>
                  </a:lnTo>
                  <a:lnTo>
                    <a:pt x="244" y="28"/>
                  </a:lnTo>
                  <a:lnTo>
                    <a:pt x="244" y="22"/>
                  </a:lnTo>
                  <a:lnTo>
                    <a:pt x="240" y="16"/>
                  </a:lnTo>
                  <a:lnTo>
                    <a:pt x="236" y="12"/>
                  </a:lnTo>
                  <a:lnTo>
                    <a:pt x="236" y="8"/>
                  </a:lnTo>
                  <a:lnTo>
                    <a:pt x="236" y="0"/>
                  </a:lnTo>
                  <a:lnTo>
                    <a:pt x="224" y="0"/>
                  </a:lnTo>
                  <a:lnTo>
                    <a:pt x="224" y="6"/>
                  </a:lnTo>
                  <a:lnTo>
                    <a:pt x="220" y="12"/>
                  </a:lnTo>
                  <a:lnTo>
                    <a:pt x="216" y="14"/>
                  </a:lnTo>
                  <a:lnTo>
                    <a:pt x="210" y="18"/>
                  </a:lnTo>
                  <a:lnTo>
                    <a:pt x="196" y="24"/>
                  </a:lnTo>
                  <a:lnTo>
                    <a:pt x="192" y="28"/>
                  </a:lnTo>
                  <a:lnTo>
                    <a:pt x="188" y="32"/>
                  </a:lnTo>
                  <a:lnTo>
                    <a:pt x="174" y="26"/>
                  </a:lnTo>
                  <a:lnTo>
                    <a:pt x="168" y="22"/>
                  </a:lnTo>
                  <a:lnTo>
                    <a:pt x="158" y="20"/>
                  </a:lnTo>
                  <a:lnTo>
                    <a:pt x="166" y="40"/>
                  </a:lnTo>
                  <a:lnTo>
                    <a:pt x="170" y="50"/>
                  </a:lnTo>
                  <a:lnTo>
                    <a:pt x="172" y="52"/>
                  </a:lnTo>
                  <a:lnTo>
                    <a:pt x="176" y="56"/>
                  </a:lnTo>
                  <a:lnTo>
                    <a:pt x="170" y="66"/>
                  </a:lnTo>
                  <a:lnTo>
                    <a:pt x="158" y="76"/>
                  </a:lnTo>
                  <a:lnTo>
                    <a:pt x="146" y="82"/>
                  </a:lnTo>
                  <a:lnTo>
                    <a:pt x="138" y="86"/>
                  </a:lnTo>
                  <a:lnTo>
                    <a:pt x="130" y="86"/>
                  </a:lnTo>
                  <a:lnTo>
                    <a:pt x="122" y="86"/>
                  </a:lnTo>
                  <a:lnTo>
                    <a:pt x="118" y="84"/>
                  </a:lnTo>
                  <a:lnTo>
                    <a:pt x="116" y="80"/>
                  </a:lnTo>
                  <a:lnTo>
                    <a:pt x="116" y="68"/>
                  </a:lnTo>
                  <a:lnTo>
                    <a:pt x="112" y="58"/>
                  </a:lnTo>
                  <a:lnTo>
                    <a:pt x="98" y="66"/>
                  </a:lnTo>
                  <a:lnTo>
                    <a:pt x="86" y="68"/>
                  </a:lnTo>
                  <a:lnTo>
                    <a:pt x="74" y="70"/>
                  </a:lnTo>
                  <a:lnTo>
                    <a:pt x="66" y="74"/>
                  </a:lnTo>
                  <a:lnTo>
                    <a:pt x="70" y="74"/>
                  </a:lnTo>
                  <a:lnTo>
                    <a:pt x="72" y="76"/>
                  </a:lnTo>
                  <a:lnTo>
                    <a:pt x="74" y="80"/>
                  </a:lnTo>
                  <a:lnTo>
                    <a:pt x="78" y="82"/>
                  </a:lnTo>
                  <a:lnTo>
                    <a:pt x="78" y="90"/>
                  </a:lnTo>
                  <a:lnTo>
                    <a:pt x="72" y="90"/>
                  </a:lnTo>
                  <a:lnTo>
                    <a:pt x="68" y="92"/>
                  </a:lnTo>
                  <a:lnTo>
                    <a:pt x="64" y="96"/>
                  </a:lnTo>
                  <a:lnTo>
                    <a:pt x="62" y="100"/>
                  </a:lnTo>
                  <a:lnTo>
                    <a:pt x="64" y="106"/>
                  </a:lnTo>
                  <a:lnTo>
                    <a:pt x="68" y="112"/>
                  </a:lnTo>
                  <a:lnTo>
                    <a:pt x="72" y="118"/>
                  </a:lnTo>
                  <a:lnTo>
                    <a:pt x="74" y="124"/>
                  </a:lnTo>
                  <a:lnTo>
                    <a:pt x="72" y="150"/>
                  </a:lnTo>
                  <a:lnTo>
                    <a:pt x="68" y="180"/>
                  </a:lnTo>
                  <a:lnTo>
                    <a:pt x="66" y="184"/>
                  </a:lnTo>
                  <a:lnTo>
                    <a:pt x="62" y="186"/>
                  </a:lnTo>
                  <a:lnTo>
                    <a:pt x="50" y="190"/>
                  </a:lnTo>
                  <a:lnTo>
                    <a:pt x="38" y="192"/>
                  </a:lnTo>
                  <a:lnTo>
                    <a:pt x="28" y="194"/>
                  </a:lnTo>
                  <a:lnTo>
                    <a:pt x="22" y="198"/>
                  </a:lnTo>
                  <a:lnTo>
                    <a:pt x="20" y="202"/>
                  </a:lnTo>
                  <a:lnTo>
                    <a:pt x="18" y="210"/>
                  </a:lnTo>
                  <a:lnTo>
                    <a:pt x="16" y="220"/>
                  </a:lnTo>
                  <a:lnTo>
                    <a:pt x="12" y="232"/>
                  </a:lnTo>
                  <a:lnTo>
                    <a:pt x="10" y="236"/>
                  </a:lnTo>
                  <a:lnTo>
                    <a:pt x="6" y="238"/>
                  </a:lnTo>
                  <a:lnTo>
                    <a:pt x="2" y="242"/>
                  </a:lnTo>
                  <a:lnTo>
                    <a:pt x="0" y="248"/>
                  </a:lnTo>
                  <a:lnTo>
                    <a:pt x="2" y="254"/>
                  </a:lnTo>
                  <a:lnTo>
                    <a:pt x="4" y="258"/>
                  </a:lnTo>
                  <a:lnTo>
                    <a:pt x="10" y="266"/>
                  </a:lnTo>
                  <a:lnTo>
                    <a:pt x="16" y="274"/>
                  </a:lnTo>
                  <a:lnTo>
                    <a:pt x="18" y="280"/>
                  </a:lnTo>
                  <a:lnTo>
                    <a:pt x="18" y="286"/>
                  </a:lnTo>
                  <a:lnTo>
                    <a:pt x="26" y="288"/>
                  </a:lnTo>
                  <a:lnTo>
                    <a:pt x="32" y="292"/>
                  </a:lnTo>
                  <a:lnTo>
                    <a:pt x="38" y="298"/>
                  </a:lnTo>
                  <a:lnTo>
                    <a:pt x="44" y="300"/>
                  </a:lnTo>
                  <a:lnTo>
                    <a:pt x="48" y="298"/>
                  </a:lnTo>
                  <a:lnTo>
                    <a:pt x="50" y="298"/>
                  </a:lnTo>
                  <a:lnTo>
                    <a:pt x="52" y="290"/>
                  </a:lnTo>
                  <a:lnTo>
                    <a:pt x="62" y="290"/>
                  </a:lnTo>
                  <a:lnTo>
                    <a:pt x="62" y="308"/>
                  </a:lnTo>
                  <a:lnTo>
                    <a:pt x="62" y="314"/>
                  </a:lnTo>
                  <a:lnTo>
                    <a:pt x="64" y="316"/>
                  </a:lnTo>
                  <a:lnTo>
                    <a:pt x="66" y="318"/>
                  </a:lnTo>
                  <a:lnTo>
                    <a:pt x="70" y="318"/>
                  </a:lnTo>
                  <a:lnTo>
                    <a:pt x="72" y="318"/>
                  </a:lnTo>
                  <a:lnTo>
                    <a:pt x="82" y="322"/>
                  </a:lnTo>
                  <a:lnTo>
                    <a:pt x="92" y="322"/>
                  </a:lnTo>
                  <a:lnTo>
                    <a:pt x="102" y="318"/>
                  </a:lnTo>
                  <a:lnTo>
                    <a:pt x="110" y="312"/>
                  </a:lnTo>
                  <a:lnTo>
                    <a:pt x="124" y="300"/>
                  </a:lnTo>
                  <a:lnTo>
                    <a:pt x="132" y="296"/>
                  </a:lnTo>
                  <a:lnTo>
                    <a:pt x="140" y="294"/>
                  </a:lnTo>
                  <a:lnTo>
                    <a:pt x="146" y="294"/>
                  </a:lnTo>
                  <a:lnTo>
                    <a:pt x="148" y="296"/>
                  </a:lnTo>
                  <a:lnTo>
                    <a:pt x="150" y="300"/>
                  </a:lnTo>
                  <a:lnTo>
                    <a:pt x="150" y="306"/>
                  </a:lnTo>
                  <a:lnTo>
                    <a:pt x="148" y="316"/>
                  </a:lnTo>
                  <a:lnTo>
                    <a:pt x="150" y="326"/>
                  </a:lnTo>
                  <a:lnTo>
                    <a:pt x="154" y="334"/>
                  </a:lnTo>
                  <a:lnTo>
                    <a:pt x="160" y="342"/>
                  </a:lnTo>
                  <a:lnTo>
                    <a:pt x="170" y="348"/>
                  </a:lnTo>
                  <a:lnTo>
                    <a:pt x="180" y="352"/>
                  </a:lnTo>
                  <a:lnTo>
                    <a:pt x="186" y="350"/>
                  </a:lnTo>
                  <a:lnTo>
                    <a:pt x="188" y="352"/>
                  </a:lnTo>
                  <a:lnTo>
                    <a:pt x="192" y="356"/>
                  </a:lnTo>
                  <a:lnTo>
                    <a:pt x="196" y="358"/>
                  </a:lnTo>
                  <a:lnTo>
                    <a:pt x="202" y="360"/>
                  </a:lnTo>
                  <a:lnTo>
                    <a:pt x="202" y="366"/>
                  </a:lnTo>
                  <a:lnTo>
                    <a:pt x="204" y="368"/>
                  </a:lnTo>
                  <a:lnTo>
                    <a:pt x="208" y="368"/>
                  </a:lnTo>
                  <a:lnTo>
                    <a:pt x="212" y="368"/>
                  </a:lnTo>
                  <a:lnTo>
                    <a:pt x="224" y="366"/>
                  </a:lnTo>
                  <a:lnTo>
                    <a:pt x="228" y="368"/>
                  </a:lnTo>
                  <a:lnTo>
                    <a:pt x="232" y="370"/>
                  </a:lnTo>
                  <a:lnTo>
                    <a:pt x="236" y="380"/>
                  </a:lnTo>
                  <a:lnTo>
                    <a:pt x="238" y="392"/>
                  </a:lnTo>
                  <a:lnTo>
                    <a:pt x="240" y="394"/>
                  </a:lnTo>
                  <a:lnTo>
                    <a:pt x="242" y="396"/>
                  </a:lnTo>
                  <a:lnTo>
                    <a:pt x="242" y="404"/>
                  </a:lnTo>
                  <a:lnTo>
                    <a:pt x="244" y="410"/>
                  </a:lnTo>
                  <a:lnTo>
                    <a:pt x="246" y="414"/>
                  </a:lnTo>
                  <a:lnTo>
                    <a:pt x="250" y="418"/>
                  </a:lnTo>
                  <a:lnTo>
                    <a:pt x="260" y="420"/>
                  </a:lnTo>
                  <a:lnTo>
                    <a:pt x="274" y="424"/>
                  </a:lnTo>
                  <a:lnTo>
                    <a:pt x="274" y="430"/>
                  </a:lnTo>
                  <a:lnTo>
                    <a:pt x="274" y="434"/>
                  </a:lnTo>
                  <a:lnTo>
                    <a:pt x="278" y="438"/>
                  </a:lnTo>
                  <a:lnTo>
                    <a:pt x="280" y="442"/>
                  </a:lnTo>
                  <a:lnTo>
                    <a:pt x="288" y="450"/>
                  </a:lnTo>
                  <a:lnTo>
                    <a:pt x="290" y="454"/>
                  </a:lnTo>
                  <a:lnTo>
                    <a:pt x="290" y="462"/>
                  </a:lnTo>
                  <a:lnTo>
                    <a:pt x="290" y="468"/>
                  </a:lnTo>
                  <a:lnTo>
                    <a:pt x="286" y="476"/>
                  </a:lnTo>
                  <a:lnTo>
                    <a:pt x="284" y="482"/>
                  </a:lnTo>
                  <a:lnTo>
                    <a:pt x="284" y="488"/>
                  </a:lnTo>
                  <a:lnTo>
                    <a:pt x="284" y="498"/>
                  </a:lnTo>
                  <a:lnTo>
                    <a:pt x="290" y="516"/>
                  </a:lnTo>
                  <a:lnTo>
                    <a:pt x="296" y="532"/>
                  </a:lnTo>
                  <a:lnTo>
                    <a:pt x="298" y="536"/>
                  </a:lnTo>
                  <a:lnTo>
                    <a:pt x="302" y="538"/>
                  </a:lnTo>
                  <a:lnTo>
                    <a:pt x="314" y="540"/>
                  </a:lnTo>
                  <a:lnTo>
                    <a:pt x="322" y="542"/>
                  </a:lnTo>
                  <a:lnTo>
                    <a:pt x="328" y="546"/>
                  </a:lnTo>
                  <a:lnTo>
                    <a:pt x="332" y="552"/>
                  </a:lnTo>
                  <a:lnTo>
                    <a:pt x="338" y="564"/>
                  </a:lnTo>
                  <a:lnTo>
                    <a:pt x="344" y="576"/>
                  </a:lnTo>
                  <a:lnTo>
                    <a:pt x="346" y="572"/>
                  </a:lnTo>
                  <a:lnTo>
                    <a:pt x="350" y="570"/>
                  </a:lnTo>
                  <a:lnTo>
                    <a:pt x="352" y="568"/>
                  </a:lnTo>
                  <a:lnTo>
                    <a:pt x="356" y="570"/>
                  </a:lnTo>
                  <a:lnTo>
                    <a:pt x="356" y="574"/>
                  </a:lnTo>
                  <a:lnTo>
                    <a:pt x="356" y="580"/>
                  </a:lnTo>
                  <a:lnTo>
                    <a:pt x="356" y="594"/>
                  </a:lnTo>
                  <a:lnTo>
                    <a:pt x="356" y="610"/>
                  </a:lnTo>
                  <a:lnTo>
                    <a:pt x="362" y="604"/>
                  </a:lnTo>
                  <a:lnTo>
                    <a:pt x="370" y="604"/>
                  </a:lnTo>
                  <a:lnTo>
                    <a:pt x="372" y="614"/>
                  </a:lnTo>
                  <a:lnTo>
                    <a:pt x="374" y="624"/>
                  </a:lnTo>
                  <a:lnTo>
                    <a:pt x="374" y="630"/>
                  </a:lnTo>
                  <a:lnTo>
                    <a:pt x="372" y="634"/>
                  </a:lnTo>
                  <a:lnTo>
                    <a:pt x="366" y="640"/>
                  </a:lnTo>
                  <a:lnTo>
                    <a:pt x="350" y="646"/>
                  </a:lnTo>
                  <a:lnTo>
                    <a:pt x="342" y="656"/>
                  </a:lnTo>
                  <a:lnTo>
                    <a:pt x="332" y="668"/>
                  </a:lnTo>
                  <a:lnTo>
                    <a:pt x="324" y="682"/>
                  </a:lnTo>
                  <a:lnTo>
                    <a:pt x="320" y="690"/>
                  </a:lnTo>
                  <a:lnTo>
                    <a:pt x="320" y="696"/>
                  </a:lnTo>
                  <a:lnTo>
                    <a:pt x="330" y="696"/>
                  </a:lnTo>
                  <a:lnTo>
                    <a:pt x="342" y="700"/>
                  </a:lnTo>
                  <a:lnTo>
                    <a:pt x="354" y="708"/>
                  </a:lnTo>
                  <a:lnTo>
                    <a:pt x="366" y="716"/>
                  </a:lnTo>
                  <a:lnTo>
                    <a:pt x="388" y="734"/>
                  </a:lnTo>
                  <a:lnTo>
                    <a:pt x="408" y="750"/>
                  </a:lnTo>
                  <a:lnTo>
                    <a:pt x="410" y="736"/>
                  </a:lnTo>
                  <a:lnTo>
                    <a:pt x="412" y="724"/>
                  </a:lnTo>
                  <a:lnTo>
                    <a:pt x="420" y="722"/>
                  </a:lnTo>
                  <a:lnTo>
                    <a:pt x="426" y="718"/>
                  </a:lnTo>
                  <a:lnTo>
                    <a:pt x="432" y="712"/>
                  </a:lnTo>
                  <a:lnTo>
                    <a:pt x="436" y="704"/>
                  </a:lnTo>
                  <a:lnTo>
                    <a:pt x="444" y="686"/>
                  </a:lnTo>
                  <a:lnTo>
                    <a:pt x="450" y="670"/>
                  </a:lnTo>
                  <a:lnTo>
                    <a:pt x="454" y="666"/>
                  </a:lnTo>
                  <a:lnTo>
                    <a:pt x="456" y="666"/>
                  </a:lnTo>
                  <a:lnTo>
                    <a:pt x="458" y="664"/>
                  </a:lnTo>
                  <a:lnTo>
                    <a:pt x="462" y="660"/>
                  </a:lnTo>
                  <a:lnTo>
                    <a:pt x="468" y="640"/>
                  </a:lnTo>
                  <a:lnTo>
                    <a:pt x="466" y="638"/>
                  </a:lnTo>
                  <a:lnTo>
                    <a:pt x="464" y="636"/>
                  </a:lnTo>
                  <a:lnTo>
                    <a:pt x="460" y="632"/>
                  </a:lnTo>
                  <a:lnTo>
                    <a:pt x="460" y="602"/>
                  </a:lnTo>
                  <a:lnTo>
                    <a:pt x="464" y="594"/>
                  </a:lnTo>
                  <a:lnTo>
                    <a:pt x="470" y="586"/>
                  </a:lnTo>
                  <a:lnTo>
                    <a:pt x="488" y="574"/>
                  </a:lnTo>
                  <a:lnTo>
                    <a:pt x="506" y="562"/>
                  </a:lnTo>
                  <a:lnTo>
                    <a:pt x="524" y="554"/>
                  </a:lnTo>
                  <a:lnTo>
                    <a:pt x="534" y="552"/>
                  </a:lnTo>
                  <a:lnTo>
                    <a:pt x="548" y="552"/>
                  </a:lnTo>
                  <a:lnTo>
                    <a:pt x="560" y="550"/>
                  </a:lnTo>
                  <a:lnTo>
                    <a:pt x="566" y="548"/>
                  </a:lnTo>
                  <a:lnTo>
                    <a:pt x="568" y="544"/>
                  </a:lnTo>
                  <a:lnTo>
                    <a:pt x="578" y="530"/>
                  </a:lnTo>
                  <a:lnTo>
                    <a:pt x="586" y="514"/>
                  </a:lnTo>
                  <a:lnTo>
                    <a:pt x="600" y="482"/>
                  </a:lnTo>
                  <a:lnTo>
                    <a:pt x="602" y="470"/>
                  </a:lnTo>
                  <a:lnTo>
                    <a:pt x="604" y="460"/>
                  </a:lnTo>
                  <a:lnTo>
                    <a:pt x="604" y="452"/>
                  </a:lnTo>
                  <a:lnTo>
                    <a:pt x="606" y="448"/>
                  </a:lnTo>
                  <a:lnTo>
                    <a:pt x="610" y="444"/>
                  </a:lnTo>
                  <a:lnTo>
                    <a:pt x="604" y="442"/>
                  </a:lnTo>
                  <a:lnTo>
                    <a:pt x="614" y="408"/>
                  </a:lnTo>
                  <a:lnTo>
                    <a:pt x="612" y="394"/>
                  </a:lnTo>
                  <a:lnTo>
                    <a:pt x="610" y="386"/>
                  </a:lnTo>
                  <a:lnTo>
                    <a:pt x="610" y="376"/>
                  </a:lnTo>
                  <a:lnTo>
                    <a:pt x="608" y="366"/>
                  </a:lnTo>
                  <a:lnTo>
                    <a:pt x="606" y="362"/>
                  </a:lnTo>
                  <a:lnTo>
                    <a:pt x="608" y="356"/>
                  </a:lnTo>
                  <a:lnTo>
                    <a:pt x="610" y="352"/>
                  </a:lnTo>
                  <a:lnTo>
                    <a:pt x="614" y="350"/>
                  </a:lnTo>
                  <a:lnTo>
                    <a:pt x="622" y="350"/>
                  </a:lnTo>
                  <a:lnTo>
                    <a:pt x="628" y="340"/>
                  </a:lnTo>
                  <a:lnTo>
                    <a:pt x="634" y="328"/>
                  </a:lnTo>
                  <a:lnTo>
                    <a:pt x="634" y="326"/>
                  </a:lnTo>
                  <a:lnTo>
                    <a:pt x="640" y="316"/>
                  </a:lnTo>
                  <a:lnTo>
                    <a:pt x="646" y="306"/>
                  </a:lnTo>
                  <a:lnTo>
                    <a:pt x="660" y="288"/>
                  </a:lnTo>
                  <a:lnTo>
                    <a:pt x="668" y="278"/>
                  </a:lnTo>
                  <a:lnTo>
                    <a:pt x="674" y="268"/>
                  </a:lnTo>
                  <a:lnTo>
                    <a:pt x="676" y="254"/>
                  </a:lnTo>
                  <a:lnTo>
                    <a:pt x="678" y="240"/>
                  </a:lnTo>
                  <a:lnTo>
                    <a:pt x="678" y="224"/>
                  </a:lnTo>
                  <a:lnTo>
                    <a:pt x="674" y="210"/>
                  </a:lnTo>
                  <a:lnTo>
                    <a:pt x="672" y="206"/>
                  </a:lnTo>
                  <a:lnTo>
                    <a:pt x="668" y="200"/>
                  </a:lnTo>
                  <a:lnTo>
                    <a:pt x="664" y="198"/>
                  </a:lnTo>
                  <a:lnTo>
                    <a:pt x="660" y="196"/>
                  </a:lnTo>
                  <a:lnTo>
                    <a:pt x="648" y="196"/>
                  </a:lnTo>
                  <a:lnTo>
                    <a:pt x="638" y="190"/>
                  </a:lnTo>
                  <a:lnTo>
                    <a:pt x="630" y="184"/>
                  </a:lnTo>
                  <a:lnTo>
                    <a:pt x="622" y="178"/>
                  </a:lnTo>
                  <a:lnTo>
                    <a:pt x="608" y="164"/>
                  </a:lnTo>
                  <a:lnTo>
                    <a:pt x="598" y="158"/>
                  </a:lnTo>
                  <a:lnTo>
                    <a:pt x="588" y="152"/>
                  </a:lnTo>
                  <a:lnTo>
                    <a:pt x="578" y="152"/>
                  </a:lnTo>
                  <a:lnTo>
                    <a:pt x="570" y="152"/>
                  </a:lnTo>
                  <a:lnTo>
                    <a:pt x="560" y="154"/>
                  </a:lnTo>
                  <a:lnTo>
                    <a:pt x="550" y="152"/>
                  </a:lnTo>
                  <a:lnTo>
                    <a:pt x="546" y="150"/>
                  </a:lnTo>
                  <a:lnTo>
                    <a:pt x="542" y="146"/>
                  </a:lnTo>
                  <a:lnTo>
                    <a:pt x="536" y="144"/>
                  </a:lnTo>
                  <a:lnTo>
                    <a:pt x="530" y="142"/>
                  </a:lnTo>
                  <a:lnTo>
                    <a:pt x="522" y="144"/>
                  </a:lnTo>
                  <a:lnTo>
                    <a:pt x="516" y="146"/>
                  </a:lnTo>
                  <a:lnTo>
                    <a:pt x="512" y="150"/>
                  </a:lnTo>
                  <a:lnTo>
                    <a:pt x="506" y="152"/>
                  </a:lnTo>
                  <a:lnTo>
                    <a:pt x="504" y="142"/>
                  </a:lnTo>
                  <a:lnTo>
                    <a:pt x="500" y="134"/>
                  </a:lnTo>
                  <a:lnTo>
                    <a:pt x="494" y="128"/>
                  </a:lnTo>
                  <a:lnTo>
                    <a:pt x="488" y="122"/>
                  </a:lnTo>
                  <a:lnTo>
                    <a:pt x="480" y="118"/>
                  </a:lnTo>
                  <a:lnTo>
                    <a:pt x="472" y="114"/>
                  </a:lnTo>
                  <a:lnTo>
                    <a:pt x="462" y="112"/>
                  </a:lnTo>
                  <a:lnTo>
                    <a:pt x="454" y="112"/>
                  </a:lnTo>
                  <a:lnTo>
                    <a:pt x="444" y="110"/>
                  </a:lnTo>
                  <a:lnTo>
                    <a:pt x="442" y="122"/>
                  </a:lnTo>
                  <a:lnTo>
                    <a:pt x="436" y="130"/>
                  </a:lnTo>
                  <a:lnTo>
                    <a:pt x="430" y="136"/>
                  </a:lnTo>
                  <a:lnTo>
                    <a:pt x="424" y="144"/>
                  </a:lnTo>
                  <a:lnTo>
                    <a:pt x="422" y="132"/>
                  </a:lnTo>
                  <a:lnTo>
                    <a:pt x="408" y="132"/>
                  </a:lnTo>
                  <a:lnTo>
                    <a:pt x="398" y="130"/>
                  </a:lnTo>
                  <a:lnTo>
                    <a:pt x="386" y="130"/>
                  </a:lnTo>
                  <a:lnTo>
                    <a:pt x="374" y="128"/>
                  </a:lnTo>
                  <a:lnTo>
                    <a:pt x="384" y="124"/>
                  </a:lnTo>
                  <a:lnTo>
                    <a:pt x="394" y="120"/>
                  </a:lnTo>
                  <a:lnTo>
                    <a:pt x="396" y="112"/>
                  </a:lnTo>
                  <a:lnTo>
                    <a:pt x="384" y="114"/>
                  </a:lnTo>
                  <a:lnTo>
                    <a:pt x="390" y="104"/>
                  </a:lnTo>
                  <a:lnTo>
                    <a:pt x="398" y="92"/>
                  </a:lnTo>
                  <a:lnTo>
                    <a:pt x="402" y="88"/>
                  </a:lnTo>
                  <a:lnTo>
                    <a:pt x="408" y="82"/>
                  </a:lnTo>
                  <a:lnTo>
                    <a:pt x="410" y="76"/>
                  </a:lnTo>
                  <a:lnTo>
                    <a:pt x="414" y="68"/>
                  </a:lnTo>
                  <a:lnTo>
                    <a:pt x="404" y="60"/>
                  </a:lnTo>
                  <a:lnTo>
                    <a:pt x="398" y="54"/>
                  </a:lnTo>
                  <a:lnTo>
                    <a:pt x="396" y="46"/>
                  </a:lnTo>
                  <a:lnTo>
                    <a:pt x="396" y="38"/>
                  </a:lnTo>
                  <a:lnTo>
                    <a:pt x="396" y="30"/>
                  </a:lnTo>
                  <a:lnTo>
                    <a:pt x="396" y="22"/>
                  </a:lnTo>
                  <a:lnTo>
                    <a:pt x="392" y="16"/>
                  </a:lnTo>
                  <a:lnTo>
                    <a:pt x="388" y="14"/>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dirty="0">
                <a:solidFill>
                  <a:srgbClr val="50534D"/>
                </a:solidFill>
                <a:latin typeface="Arial"/>
                <a:cs typeface="+mn-cs"/>
              </a:endParaRPr>
            </a:p>
          </p:txBody>
        </p:sp>
        <p:grpSp>
          <p:nvGrpSpPr>
            <p:cNvPr id="424" name="Group 423"/>
            <p:cNvGrpSpPr/>
            <p:nvPr/>
          </p:nvGrpSpPr>
          <p:grpSpPr>
            <a:xfrm>
              <a:off x="3776663" y="1693863"/>
              <a:ext cx="3862387" cy="3244850"/>
              <a:chOff x="3776663" y="1693863"/>
              <a:chExt cx="3862387" cy="3244850"/>
            </a:xfrm>
            <a:grpFill/>
          </p:grpSpPr>
          <p:sp>
            <p:nvSpPr>
              <p:cNvPr id="425" name="Freeform 123"/>
              <p:cNvSpPr>
                <a:spLocks/>
              </p:cNvSpPr>
              <p:nvPr/>
            </p:nvSpPr>
            <p:spPr bwMode="auto">
              <a:xfrm>
                <a:off x="7489825" y="2433638"/>
                <a:ext cx="139700" cy="117475"/>
              </a:xfrm>
              <a:custGeom>
                <a:avLst/>
                <a:gdLst>
                  <a:gd name="T0" fmla="*/ 2147483647 w 88"/>
                  <a:gd name="T1" fmla="*/ 2147483647 h 74"/>
                  <a:gd name="T2" fmla="*/ 2147483647 w 88"/>
                  <a:gd name="T3" fmla="*/ 2147483647 h 74"/>
                  <a:gd name="T4" fmla="*/ 2147483647 w 88"/>
                  <a:gd name="T5" fmla="*/ 2147483647 h 74"/>
                  <a:gd name="T6" fmla="*/ 2147483647 w 88"/>
                  <a:gd name="T7" fmla="*/ 2147483647 h 74"/>
                  <a:gd name="T8" fmla="*/ 2147483647 w 88"/>
                  <a:gd name="T9" fmla="*/ 2147483647 h 74"/>
                  <a:gd name="T10" fmla="*/ 2147483647 w 88"/>
                  <a:gd name="T11" fmla="*/ 2147483647 h 74"/>
                  <a:gd name="T12" fmla="*/ 2147483647 w 88"/>
                  <a:gd name="T13" fmla="*/ 2147483647 h 74"/>
                  <a:gd name="T14" fmla="*/ 2147483647 w 88"/>
                  <a:gd name="T15" fmla="*/ 2147483647 h 74"/>
                  <a:gd name="T16" fmla="*/ 2147483647 w 88"/>
                  <a:gd name="T17" fmla="*/ 2147483647 h 74"/>
                  <a:gd name="T18" fmla="*/ 2147483647 w 88"/>
                  <a:gd name="T19" fmla="*/ 2147483647 h 74"/>
                  <a:gd name="T20" fmla="*/ 2147483647 w 88"/>
                  <a:gd name="T21" fmla="*/ 2147483647 h 74"/>
                  <a:gd name="T22" fmla="*/ 2147483647 w 88"/>
                  <a:gd name="T23" fmla="*/ 2147483647 h 74"/>
                  <a:gd name="T24" fmla="*/ 2147483647 w 88"/>
                  <a:gd name="T25" fmla="*/ 2147483647 h 74"/>
                  <a:gd name="T26" fmla="*/ 2147483647 w 88"/>
                  <a:gd name="T27" fmla="*/ 2147483647 h 74"/>
                  <a:gd name="T28" fmla="*/ 2147483647 w 88"/>
                  <a:gd name="T29" fmla="*/ 2147483647 h 74"/>
                  <a:gd name="T30" fmla="*/ 2147483647 w 88"/>
                  <a:gd name="T31" fmla="*/ 2147483647 h 74"/>
                  <a:gd name="T32" fmla="*/ 2147483647 w 88"/>
                  <a:gd name="T33" fmla="*/ 2147483647 h 74"/>
                  <a:gd name="T34" fmla="*/ 2147483647 w 88"/>
                  <a:gd name="T35" fmla="*/ 2147483647 h 74"/>
                  <a:gd name="T36" fmla="*/ 2147483647 w 88"/>
                  <a:gd name="T37" fmla="*/ 2147483647 h 74"/>
                  <a:gd name="T38" fmla="*/ 2147483647 w 88"/>
                  <a:gd name="T39" fmla="*/ 2147483647 h 74"/>
                  <a:gd name="T40" fmla="*/ 2147483647 w 88"/>
                  <a:gd name="T41" fmla="*/ 2147483647 h 74"/>
                  <a:gd name="T42" fmla="*/ 0 w 88"/>
                  <a:gd name="T43" fmla="*/ 0 h 74"/>
                  <a:gd name="T44" fmla="*/ 2147483647 w 88"/>
                  <a:gd name="T45" fmla="*/ 0 h 74"/>
                  <a:gd name="T46" fmla="*/ 2147483647 w 88"/>
                  <a:gd name="T47" fmla="*/ 2147483647 h 74"/>
                  <a:gd name="T48" fmla="*/ 2147483647 w 88"/>
                  <a:gd name="T49" fmla="*/ 2147483647 h 74"/>
                  <a:gd name="T50" fmla="*/ 2147483647 w 88"/>
                  <a:gd name="T51" fmla="*/ 2147483647 h 74"/>
                  <a:gd name="T52" fmla="*/ 2147483647 w 88"/>
                  <a:gd name="T53" fmla="*/ 2147483647 h 74"/>
                  <a:gd name="T54" fmla="*/ 2147483647 w 88"/>
                  <a:gd name="T55" fmla="*/ 2147483647 h 74"/>
                  <a:gd name="T56" fmla="*/ 2147483647 w 88"/>
                  <a:gd name="T57" fmla="*/ 2147483647 h 74"/>
                  <a:gd name="T58" fmla="*/ 2147483647 w 88"/>
                  <a:gd name="T59" fmla="*/ 2147483647 h 74"/>
                  <a:gd name="T60" fmla="*/ 2147483647 w 88"/>
                  <a:gd name="T61" fmla="*/ 2147483647 h 74"/>
                  <a:gd name="T62" fmla="*/ 2147483647 w 88"/>
                  <a:gd name="T63" fmla="*/ 2147483647 h 74"/>
                  <a:gd name="T64" fmla="*/ 2147483647 w 88"/>
                  <a:gd name="T65" fmla="*/ 2147483647 h 74"/>
                  <a:gd name="T66" fmla="*/ 2147483647 w 88"/>
                  <a:gd name="T67" fmla="*/ 2147483647 h 74"/>
                  <a:gd name="T68" fmla="*/ 2147483647 w 88"/>
                  <a:gd name="T69" fmla="*/ 2147483647 h 74"/>
                  <a:gd name="T70" fmla="*/ 2147483647 w 88"/>
                  <a:gd name="T71" fmla="*/ 2147483647 h 74"/>
                  <a:gd name="T72" fmla="*/ 2147483647 w 88"/>
                  <a:gd name="T73" fmla="*/ 2147483647 h 74"/>
                  <a:gd name="T74" fmla="*/ 2147483647 w 88"/>
                  <a:gd name="T75" fmla="*/ 2147483647 h 74"/>
                  <a:gd name="T76" fmla="*/ 2147483647 w 88"/>
                  <a:gd name="T77" fmla="*/ 2147483647 h 74"/>
                  <a:gd name="T78" fmla="*/ 2147483647 w 88"/>
                  <a:gd name="T79" fmla="*/ 2147483647 h 74"/>
                  <a:gd name="T80" fmla="*/ 2147483647 w 88"/>
                  <a:gd name="T81" fmla="*/ 2147483647 h 74"/>
                  <a:gd name="T82" fmla="*/ 2147483647 w 88"/>
                  <a:gd name="T83" fmla="*/ 2147483647 h 74"/>
                  <a:gd name="T84" fmla="*/ 2147483647 w 88"/>
                  <a:gd name="T85" fmla="*/ 2147483647 h 7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88" h="74">
                    <a:moveTo>
                      <a:pt x="30" y="56"/>
                    </a:moveTo>
                    <a:lnTo>
                      <a:pt x="22" y="58"/>
                    </a:lnTo>
                    <a:lnTo>
                      <a:pt x="16" y="60"/>
                    </a:lnTo>
                    <a:lnTo>
                      <a:pt x="28" y="66"/>
                    </a:lnTo>
                    <a:lnTo>
                      <a:pt x="32" y="68"/>
                    </a:lnTo>
                    <a:lnTo>
                      <a:pt x="38" y="74"/>
                    </a:lnTo>
                    <a:lnTo>
                      <a:pt x="22" y="74"/>
                    </a:lnTo>
                    <a:lnTo>
                      <a:pt x="16" y="66"/>
                    </a:lnTo>
                    <a:lnTo>
                      <a:pt x="12" y="62"/>
                    </a:lnTo>
                    <a:lnTo>
                      <a:pt x="8" y="60"/>
                    </a:lnTo>
                    <a:lnTo>
                      <a:pt x="10" y="54"/>
                    </a:lnTo>
                    <a:lnTo>
                      <a:pt x="16" y="50"/>
                    </a:lnTo>
                    <a:lnTo>
                      <a:pt x="12" y="46"/>
                    </a:lnTo>
                    <a:lnTo>
                      <a:pt x="10" y="42"/>
                    </a:lnTo>
                    <a:lnTo>
                      <a:pt x="20" y="42"/>
                    </a:lnTo>
                    <a:lnTo>
                      <a:pt x="18" y="36"/>
                    </a:lnTo>
                    <a:lnTo>
                      <a:pt x="16" y="30"/>
                    </a:lnTo>
                    <a:lnTo>
                      <a:pt x="14" y="16"/>
                    </a:lnTo>
                    <a:lnTo>
                      <a:pt x="10" y="12"/>
                    </a:lnTo>
                    <a:lnTo>
                      <a:pt x="6" y="8"/>
                    </a:lnTo>
                    <a:lnTo>
                      <a:pt x="2" y="4"/>
                    </a:lnTo>
                    <a:lnTo>
                      <a:pt x="0" y="0"/>
                    </a:lnTo>
                    <a:lnTo>
                      <a:pt x="4" y="0"/>
                    </a:lnTo>
                    <a:lnTo>
                      <a:pt x="12" y="4"/>
                    </a:lnTo>
                    <a:lnTo>
                      <a:pt x="26" y="14"/>
                    </a:lnTo>
                    <a:lnTo>
                      <a:pt x="42" y="24"/>
                    </a:lnTo>
                    <a:lnTo>
                      <a:pt x="50" y="26"/>
                    </a:lnTo>
                    <a:lnTo>
                      <a:pt x="58" y="28"/>
                    </a:lnTo>
                    <a:lnTo>
                      <a:pt x="64" y="28"/>
                    </a:lnTo>
                    <a:lnTo>
                      <a:pt x="70" y="26"/>
                    </a:lnTo>
                    <a:lnTo>
                      <a:pt x="80" y="22"/>
                    </a:lnTo>
                    <a:lnTo>
                      <a:pt x="80" y="32"/>
                    </a:lnTo>
                    <a:lnTo>
                      <a:pt x="80" y="36"/>
                    </a:lnTo>
                    <a:lnTo>
                      <a:pt x="82" y="38"/>
                    </a:lnTo>
                    <a:lnTo>
                      <a:pt x="88" y="44"/>
                    </a:lnTo>
                    <a:lnTo>
                      <a:pt x="84" y="46"/>
                    </a:lnTo>
                    <a:lnTo>
                      <a:pt x="78" y="48"/>
                    </a:lnTo>
                    <a:lnTo>
                      <a:pt x="64" y="50"/>
                    </a:lnTo>
                    <a:lnTo>
                      <a:pt x="64" y="66"/>
                    </a:lnTo>
                    <a:lnTo>
                      <a:pt x="56" y="64"/>
                    </a:lnTo>
                    <a:lnTo>
                      <a:pt x="48" y="60"/>
                    </a:lnTo>
                    <a:lnTo>
                      <a:pt x="40" y="58"/>
                    </a:lnTo>
                    <a:lnTo>
                      <a:pt x="30" y="56"/>
                    </a:lnTo>
                    <a:close/>
                  </a:path>
                </a:pathLst>
              </a:custGeom>
              <a:grp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26" name="Freeform 124"/>
              <p:cNvSpPr>
                <a:spLocks/>
              </p:cNvSpPr>
              <p:nvPr/>
            </p:nvSpPr>
            <p:spPr bwMode="auto">
              <a:xfrm>
                <a:off x="7407275" y="2560638"/>
                <a:ext cx="231775" cy="250825"/>
              </a:xfrm>
              <a:custGeom>
                <a:avLst/>
                <a:gdLst>
                  <a:gd name="T0" fmla="*/ 2147483647 w 146"/>
                  <a:gd name="T1" fmla="*/ 2147483647 h 158"/>
                  <a:gd name="T2" fmla="*/ 2147483647 w 146"/>
                  <a:gd name="T3" fmla="*/ 0 h 158"/>
                  <a:gd name="T4" fmla="*/ 2147483647 w 146"/>
                  <a:gd name="T5" fmla="*/ 2147483647 h 158"/>
                  <a:gd name="T6" fmla="*/ 2147483647 w 146"/>
                  <a:gd name="T7" fmla="*/ 2147483647 h 158"/>
                  <a:gd name="T8" fmla="*/ 2147483647 w 146"/>
                  <a:gd name="T9" fmla="*/ 2147483647 h 158"/>
                  <a:gd name="T10" fmla="*/ 2147483647 w 146"/>
                  <a:gd name="T11" fmla="*/ 2147483647 h 158"/>
                  <a:gd name="T12" fmla="*/ 2147483647 w 146"/>
                  <a:gd name="T13" fmla="*/ 2147483647 h 158"/>
                  <a:gd name="T14" fmla="*/ 2147483647 w 146"/>
                  <a:gd name="T15" fmla="*/ 2147483647 h 158"/>
                  <a:gd name="T16" fmla="*/ 2147483647 w 146"/>
                  <a:gd name="T17" fmla="*/ 2147483647 h 158"/>
                  <a:gd name="T18" fmla="*/ 2147483647 w 146"/>
                  <a:gd name="T19" fmla="*/ 2147483647 h 158"/>
                  <a:gd name="T20" fmla="*/ 2147483647 w 146"/>
                  <a:gd name="T21" fmla="*/ 2147483647 h 158"/>
                  <a:gd name="T22" fmla="*/ 2147483647 w 146"/>
                  <a:gd name="T23" fmla="*/ 2147483647 h 158"/>
                  <a:gd name="T24" fmla="*/ 2147483647 w 146"/>
                  <a:gd name="T25" fmla="*/ 2147483647 h 158"/>
                  <a:gd name="T26" fmla="*/ 2147483647 w 146"/>
                  <a:gd name="T27" fmla="*/ 2147483647 h 158"/>
                  <a:gd name="T28" fmla="*/ 2147483647 w 146"/>
                  <a:gd name="T29" fmla="*/ 2147483647 h 158"/>
                  <a:gd name="T30" fmla="*/ 2147483647 w 146"/>
                  <a:gd name="T31" fmla="*/ 2147483647 h 158"/>
                  <a:gd name="T32" fmla="*/ 2147483647 w 146"/>
                  <a:gd name="T33" fmla="*/ 2147483647 h 158"/>
                  <a:gd name="T34" fmla="*/ 2147483647 w 146"/>
                  <a:gd name="T35" fmla="*/ 2147483647 h 158"/>
                  <a:gd name="T36" fmla="*/ 2147483647 w 146"/>
                  <a:gd name="T37" fmla="*/ 2147483647 h 158"/>
                  <a:gd name="T38" fmla="*/ 2147483647 w 146"/>
                  <a:gd name="T39" fmla="*/ 2147483647 h 158"/>
                  <a:gd name="T40" fmla="*/ 2147483647 w 146"/>
                  <a:gd name="T41" fmla="*/ 2147483647 h 158"/>
                  <a:gd name="T42" fmla="*/ 2147483647 w 146"/>
                  <a:gd name="T43" fmla="*/ 2147483647 h 158"/>
                  <a:gd name="T44" fmla="*/ 2147483647 w 146"/>
                  <a:gd name="T45" fmla="*/ 2147483647 h 158"/>
                  <a:gd name="T46" fmla="*/ 2147483647 w 146"/>
                  <a:gd name="T47" fmla="*/ 2147483647 h 158"/>
                  <a:gd name="T48" fmla="*/ 0 w 146"/>
                  <a:gd name="T49" fmla="*/ 2147483647 h 158"/>
                  <a:gd name="T50" fmla="*/ 2147483647 w 146"/>
                  <a:gd name="T51" fmla="*/ 2147483647 h 158"/>
                  <a:gd name="T52" fmla="*/ 2147483647 w 146"/>
                  <a:gd name="T53" fmla="*/ 2147483647 h 158"/>
                  <a:gd name="T54" fmla="*/ 2147483647 w 146"/>
                  <a:gd name="T55" fmla="*/ 2147483647 h 158"/>
                  <a:gd name="T56" fmla="*/ 2147483647 w 146"/>
                  <a:gd name="T57" fmla="*/ 2147483647 h 158"/>
                  <a:gd name="T58" fmla="*/ 2147483647 w 146"/>
                  <a:gd name="T59" fmla="*/ 2147483647 h 158"/>
                  <a:gd name="T60" fmla="*/ 2147483647 w 146"/>
                  <a:gd name="T61" fmla="*/ 2147483647 h 158"/>
                  <a:gd name="T62" fmla="*/ 2147483647 w 146"/>
                  <a:gd name="T63" fmla="*/ 2147483647 h 158"/>
                  <a:gd name="T64" fmla="*/ 2147483647 w 146"/>
                  <a:gd name="T65" fmla="*/ 2147483647 h 158"/>
                  <a:gd name="T66" fmla="*/ 2147483647 w 146"/>
                  <a:gd name="T67" fmla="*/ 2147483647 h 158"/>
                  <a:gd name="T68" fmla="*/ 2147483647 w 146"/>
                  <a:gd name="T69" fmla="*/ 2147483647 h 158"/>
                  <a:gd name="T70" fmla="*/ 2147483647 w 146"/>
                  <a:gd name="T71" fmla="*/ 2147483647 h 158"/>
                  <a:gd name="T72" fmla="*/ 2147483647 w 146"/>
                  <a:gd name="T73" fmla="*/ 2147483647 h 158"/>
                  <a:gd name="T74" fmla="*/ 2147483647 w 146"/>
                  <a:gd name="T75" fmla="*/ 2147483647 h 158"/>
                  <a:gd name="T76" fmla="*/ 2147483647 w 146"/>
                  <a:gd name="T77" fmla="*/ 2147483647 h 158"/>
                  <a:gd name="T78" fmla="*/ 2147483647 w 146"/>
                  <a:gd name="T79" fmla="*/ 2147483647 h 158"/>
                  <a:gd name="T80" fmla="*/ 2147483647 w 146"/>
                  <a:gd name="T81" fmla="*/ 2147483647 h 158"/>
                  <a:gd name="T82" fmla="*/ 2147483647 w 146"/>
                  <a:gd name="T83" fmla="*/ 2147483647 h 158"/>
                  <a:gd name="T84" fmla="*/ 2147483647 w 146"/>
                  <a:gd name="T85" fmla="*/ 2147483647 h 158"/>
                  <a:gd name="T86" fmla="*/ 2147483647 w 146"/>
                  <a:gd name="T87" fmla="*/ 2147483647 h 158"/>
                  <a:gd name="T88" fmla="*/ 2147483647 w 146"/>
                  <a:gd name="T89" fmla="*/ 2147483647 h 15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46" h="158">
                    <a:moveTo>
                      <a:pt x="82" y="12"/>
                    </a:moveTo>
                    <a:lnTo>
                      <a:pt x="84" y="6"/>
                    </a:lnTo>
                    <a:lnTo>
                      <a:pt x="86" y="4"/>
                    </a:lnTo>
                    <a:lnTo>
                      <a:pt x="92" y="0"/>
                    </a:lnTo>
                    <a:lnTo>
                      <a:pt x="106" y="10"/>
                    </a:lnTo>
                    <a:lnTo>
                      <a:pt x="118" y="24"/>
                    </a:lnTo>
                    <a:lnTo>
                      <a:pt x="124" y="32"/>
                    </a:lnTo>
                    <a:lnTo>
                      <a:pt x="128" y="40"/>
                    </a:lnTo>
                    <a:lnTo>
                      <a:pt x="132" y="48"/>
                    </a:lnTo>
                    <a:lnTo>
                      <a:pt x="132" y="56"/>
                    </a:lnTo>
                    <a:lnTo>
                      <a:pt x="130" y="60"/>
                    </a:lnTo>
                    <a:lnTo>
                      <a:pt x="128" y="64"/>
                    </a:lnTo>
                    <a:lnTo>
                      <a:pt x="136" y="84"/>
                    </a:lnTo>
                    <a:lnTo>
                      <a:pt x="146" y="108"/>
                    </a:lnTo>
                    <a:lnTo>
                      <a:pt x="144" y="118"/>
                    </a:lnTo>
                    <a:lnTo>
                      <a:pt x="142" y="122"/>
                    </a:lnTo>
                    <a:lnTo>
                      <a:pt x="140" y="122"/>
                    </a:lnTo>
                    <a:lnTo>
                      <a:pt x="136" y="122"/>
                    </a:lnTo>
                    <a:lnTo>
                      <a:pt x="136" y="118"/>
                    </a:lnTo>
                    <a:lnTo>
                      <a:pt x="140" y="114"/>
                    </a:lnTo>
                    <a:lnTo>
                      <a:pt x="132" y="116"/>
                    </a:lnTo>
                    <a:lnTo>
                      <a:pt x="128" y="118"/>
                    </a:lnTo>
                    <a:lnTo>
                      <a:pt x="126" y="128"/>
                    </a:lnTo>
                    <a:lnTo>
                      <a:pt x="124" y="124"/>
                    </a:lnTo>
                    <a:lnTo>
                      <a:pt x="122" y="122"/>
                    </a:lnTo>
                    <a:lnTo>
                      <a:pt x="116" y="128"/>
                    </a:lnTo>
                    <a:lnTo>
                      <a:pt x="112" y="130"/>
                    </a:lnTo>
                    <a:lnTo>
                      <a:pt x="108" y="130"/>
                    </a:lnTo>
                    <a:lnTo>
                      <a:pt x="100" y="130"/>
                    </a:lnTo>
                    <a:lnTo>
                      <a:pt x="94" y="128"/>
                    </a:lnTo>
                    <a:lnTo>
                      <a:pt x="90" y="128"/>
                    </a:lnTo>
                    <a:lnTo>
                      <a:pt x="88" y="128"/>
                    </a:lnTo>
                    <a:lnTo>
                      <a:pt x="88" y="130"/>
                    </a:lnTo>
                    <a:lnTo>
                      <a:pt x="92" y="136"/>
                    </a:lnTo>
                    <a:lnTo>
                      <a:pt x="98" y="140"/>
                    </a:lnTo>
                    <a:lnTo>
                      <a:pt x="92" y="148"/>
                    </a:lnTo>
                    <a:lnTo>
                      <a:pt x="88" y="158"/>
                    </a:lnTo>
                    <a:lnTo>
                      <a:pt x="80" y="154"/>
                    </a:lnTo>
                    <a:lnTo>
                      <a:pt x="76" y="148"/>
                    </a:lnTo>
                    <a:lnTo>
                      <a:pt x="72" y="140"/>
                    </a:lnTo>
                    <a:lnTo>
                      <a:pt x="70" y="130"/>
                    </a:lnTo>
                    <a:lnTo>
                      <a:pt x="58" y="130"/>
                    </a:lnTo>
                    <a:lnTo>
                      <a:pt x="50" y="132"/>
                    </a:lnTo>
                    <a:lnTo>
                      <a:pt x="42" y="134"/>
                    </a:lnTo>
                    <a:lnTo>
                      <a:pt x="32" y="138"/>
                    </a:lnTo>
                    <a:lnTo>
                      <a:pt x="22" y="138"/>
                    </a:lnTo>
                    <a:lnTo>
                      <a:pt x="22" y="146"/>
                    </a:lnTo>
                    <a:lnTo>
                      <a:pt x="8" y="144"/>
                    </a:lnTo>
                    <a:lnTo>
                      <a:pt x="2" y="142"/>
                    </a:lnTo>
                    <a:lnTo>
                      <a:pt x="0" y="140"/>
                    </a:lnTo>
                    <a:lnTo>
                      <a:pt x="0" y="136"/>
                    </a:lnTo>
                    <a:lnTo>
                      <a:pt x="6" y="134"/>
                    </a:lnTo>
                    <a:lnTo>
                      <a:pt x="10" y="132"/>
                    </a:lnTo>
                    <a:lnTo>
                      <a:pt x="16" y="124"/>
                    </a:lnTo>
                    <a:lnTo>
                      <a:pt x="22" y="116"/>
                    </a:lnTo>
                    <a:lnTo>
                      <a:pt x="26" y="114"/>
                    </a:lnTo>
                    <a:lnTo>
                      <a:pt x="30" y="112"/>
                    </a:lnTo>
                    <a:lnTo>
                      <a:pt x="36" y="112"/>
                    </a:lnTo>
                    <a:lnTo>
                      <a:pt x="40" y="110"/>
                    </a:lnTo>
                    <a:lnTo>
                      <a:pt x="46" y="108"/>
                    </a:lnTo>
                    <a:lnTo>
                      <a:pt x="50" y="108"/>
                    </a:lnTo>
                    <a:lnTo>
                      <a:pt x="56" y="108"/>
                    </a:lnTo>
                    <a:lnTo>
                      <a:pt x="58" y="110"/>
                    </a:lnTo>
                    <a:lnTo>
                      <a:pt x="64" y="116"/>
                    </a:lnTo>
                    <a:lnTo>
                      <a:pt x="68" y="112"/>
                    </a:lnTo>
                    <a:lnTo>
                      <a:pt x="68" y="108"/>
                    </a:lnTo>
                    <a:lnTo>
                      <a:pt x="66" y="102"/>
                    </a:lnTo>
                    <a:lnTo>
                      <a:pt x="64" y="100"/>
                    </a:lnTo>
                    <a:lnTo>
                      <a:pt x="66" y="96"/>
                    </a:lnTo>
                    <a:lnTo>
                      <a:pt x="70" y="92"/>
                    </a:lnTo>
                    <a:lnTo>
                      <a:pt x="74" y="90"/>
                    </a:lnTo>
                    <a:lnTo>
                      <a:pt x="74" y="86"/>
                    </a:lnTo>
                    <a:lnTo>
                      <a:pt x="74" y="82"/>
                    </a:lnTo>
                    <a:lnTo>
                      <a:pt x="74" y="78"/>
                    </a:lnTo>
                    <a:lnTo>
                      <a:pt x="76" y="82"/>
                    </a:lnTo>
                    <a:lnTo>
                      <a:pt x="74" y="88"/>
                    </a:lnTo>
                    <a:lnTo>
                      <a:pt x="82" y="86"/>
                    </a:lnTo>
                    <a:lnTo>
                      <a:pt x="88" y="84"/>
                    </a:lnTo>
                    <a:lnTo>
                      <a:pt x="92" y="80"/>
                    </a:lnTo>
                    <a:lnTo>
                      <a:pt x="96" y="76"/>
                    </a:lnTo>
                    <a:lnTo>
                      <a:pt x="100" y="64"/>
                    </a:lnTo>
                    <a:lnTo>
                      <a:pt x="102" y="52"/>
                    </a:lnTo>
                    <a:lnTo>
                      <a:pt x="102" y="46"/>
                    </a:lnTo>
                    <a:lnTo>
                      <a:pt x="100" y="42"/>
                    </a:lnTo>
                    <a:lnTo>
                      <a:pt x="94" y="34"/>
                    </a:lnTo>
                    <a:lnTo>
                      <a:pt x="90" y="28"/>
                    </a:lnTo>
                    <a:lnTo>
                      <a:pt x="88" y="24"/>
                    </a:lnTo>
                    <a:lnTo>
                      <a:pt x="86" y="20"/>
                    </a:lnTo>
                    <a:lnTo>
                      <a:pt x="84" y="16"/>
                    </a:lnTo>
                    <a:lnTo>
                      <a:pt x="82" y="12"/>
                    </a:lnTo>
                    <a:close/>
                  </a:path>
                </a:pathLst>
              </a:custGeom>
              <a:grp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nvGrpSpPr>
              <p:cNvPr id="427" name="Group 426"/>
              <p:cNvGrpSpPr/>
              <p:nvPr/>
            </p:nvGrpSpPr>
            <p:grpSpPr>
              <a:xfrm>
                <a:off x="3776663" y="1693863"/>
                <a:ext cx="3503612" cy="3244850"/>
                <a:chOff x="3776663" y="1693863"/>
                <a:chExt cx="3503612" cy="3244850"/>
              </a:xfrm>
              <a:grpFill/>
            </p:grpSpPr>
            <p:grpSp>
              <p:nvGrpSpPr>
                <p:cNvPr id="429" name="Group 428"/>
                <p:cNvGrpSpPr/>
                <p:nvPr/>
              </p:nvGrpSpPr>
              <p:grpSpPr>
                <a:xfrm>
                  <a:off x="3776663" y="1693863"/>
                  <a:ext cx="3503612" cy="3244850"/>
                  <a:chOff x="3776663" y="1693863"/>
                  <a:chExt cx="3503612" cy="3244850"/>
                </a:xfrm>
                <a:grpFill/>
              </p:grpSpPr>
              <p:grpSp>
                <p:nvGrpSpPr>
                  <p:cNvPr id="432" name="Group 431"/>
                  <p:cNvGrpSpPr/>
                  <p:nvPr/>
                </p:nvGrpSpPr>
                <p:grpSpPr>
                  <a:xfrm>
                    <a:off x="3776663" y="1693863"/>
                    <a:ext cx="3503612" cy="3244850"/>
                    <a:chOff x="3776663" y="1693863"/>
                    <a:chExt cx="3503612" cy="3244850"/>
                  </a:xfrm>
                  <a:grpFill/>
                </p:grpSpPr>
                <p:grpSp>
                  <p:nvGrpSpPr>
                    <p:cNvPr id="434" name="Group 433"/>
                    <p:cNvGrpSpPr/>
                    <p:nvPr/>
                  </p:nvGrpSpPr>
                  <p:grpSpPr>
                    <a:xfrm>
                      <a:off x="3776663" y="1693863"/>
                      <a:ext cx="3503612" cy="2124075"/>
                      <a:chOff x="3776663" y="1693863"/>
                      <a:chExt cx="3503612" cy="2124075"/>
                    </a:xfrm>
                    <a:grpFill/>
                  </p:grpSpPr>
                  <p:sp>
                    <p:nvSpPr>
                      <p:cNvPr id="438" name="Freeform 61"/>
                      <p:cNvSpPr>
                        <a:spLocks/>
                      </p:cNvSpPr>
                      <p:nvPr/>
                    </p:nvSpPr>
                    <p:spPr bwMode="auto">
                      <a:xfrm>
                        <a:off x="3776663" y="2141538"/>
                        <a:ext cx="101600" cy="107950"/>
                      </a:xfrm>
                      <a:custGeom>
                        <a:avLst/>
                        <a:gdLst>
                          <a:gd name="T0" fmla="*/ 53975 w 64"/>
                          <a:gd name="T1" fmla="*/ 31750 h 68"/>
                          <a:gd name="T2" fmla="*/ 53975 w 64"/>
                          <a:gd name="T3" fmla="*/ 6350 h 68"/>
                          <a:gd name="T4" fmla="*/ 53975 w 64"/>
                          <a:gd name="T5" fmla="*/ 3175 h 68"/>
                          <a:gd name="T6" fmla="*/ 60325 w 64"/>
                          <a:gd name="T7" fmla="*/ 0 h 68"/>
                          <a:gd name="T8" fmla="*/ 76200 w 64"/>
                          <a:gd name="T9" fmla="*/ 0 h 68"/>
                          <a:gd name="T10" fmla="*/ 95250 w 64"/>
                          <a:gd name="T11" fmla="*/ 0 h 68"/>
                          <a:gd name="T12" fmla="*/ 101600 w 64"/>
                          <a:gd name="T13" fmla="*/ 3175 h 68"/>
                          <a:gd name="T14" fmla="*/ 101600 w 64"/>
                          <a:gd name="T15" fmla="*/ 9525 h 68"/>
                          <a:gd name="T16" fmla="*/ 98425 w 64"/>
                          <a:gd name="T17" fmla="*/ 22225 h 68"/>
                          <a:gd name="T18" fmla="*/ 92075 w 64"/>
                          <a:gd name="T19" fmla="*/ 28575 h 68"/>
                          <a:gd name="T20" fmla="*/ 85725 w 64"/>
                          <a:gd name="T21" fmla="*/ 31750 h 68"/>
                          <a:gd name="T22" fmla="*/ 82550 w 64"/>
                          <a:gd name="T23" fmla="*/ 38100 h 68"/>
                          <a:gd name="T24" fmla="*/ 85725 w 64"/>
                          <a:gd name="T25" fmla="*/ 44450 h 68"/>
                          <a:gd name="T26" fmla="*/ 88900 w 64"/>
                          <a:gd name="T27" fmla="*/ 50800 h 68"/>
                          <a:gd name="T28" fmla="*/ 92075 w 64"/>
                          <a:gd name="T29" fmla="*/ 53975 h 68"/>
                          <a:gd name="T30" fmla="*/ 95250 w 64"/>
                          <a:gd name="T31" fmla="*/ 60325 h 68"/>
                          <a:gd name="T32" fmla="*/ 92075 w 64"/>
                          <a:gd name="T33" fmla="*/ 69850 h 68"/>
                          <a:gd name="T34" fmla="*/ 85725 w 64"/>
                          <a:gd name="T35" fmla="*/ 76200 h 68"/>
                          <a:gd name="T36" fmla="*/ 66675 w 64"/>
                          <a:gd name="T37" fmla="*/ 92075 h 68"/>
                          <a:gd name="T38" fmla="*/ 41275 w 64"/>
                          <a:gd name="T39" fmla="*/ 104775 h 68"/>
                          <a:gd name="T40" fmla="*/ 28575 w 64"/>
                          <a:gd name="T41" fmla="*/ 107950 h 68"/>
                          <a:gd name="T42" fmla="*/ 19050 w 64"/>
                          <a:gd name="T43" fmla="*/ 107950 h 68"/>
                          <a:gd name="T44" fmla="*/ 12700 w 64"/>
                          <a:gd name="T45" fmla="*/ 107950 h 68"/>
                          <a:gd name="T46" fmla="*/ 6350 w 64"/>
                          <a:gd name="T47" fmla="*/ 104775 h 68"/>
                          <a:gd name="T48" fmla="*/ 0 w 64"/>
                          <a:gd name="T49" fmla="*/ 95250 h 68"/>
                          <a:gd name="T50" fmla="*/ 3175 w 64"/>
                          <a:gd name="T51" fmla="*/ 85725 h 68"/>
                          <a:gd name="T52" fmla="*/ 9525 w 64"/>
                          <a:gd name="T53" fmla="*/ 79375 h 68"/>
                          <a:gd name="T54" fmla="*/ 25400 w 64"/>
                          <a:gd name="T55" fmla="*/ 66675 h 68"/>
                          <a:gd name="T56" fmla="*/ 12700 w 64"/>
                          <a:gd name="T57" fmla="*/ 57150 h 68"/>
                          <a:gd name="T58" fmla="*/ 3175 w 64"/>
                          <a:gd name="T59" fmla="*/ 50800 h 68"/>
                          <a:gd name="T60" fmla="*/ 9525 w 64"/>
                          <a:gd name="T61" fmla="*/ 44450 h 68"/>
                          <a:gd name="T62" fmla="*/ 6350 w 64"/>
                          <a:gd name="T63" fmla="*/ 31750 h 68"/>
                          <a:gd name="T64" fmla="*/ 19050 w 64"/>
                          <a:gd name="T65" fmla="*/ 28575 h 68"/>
                          <a:gd name="T66" fmla="*/ 34925 w 64"/>
                          <a:gd name="T67" fmla="*/ 25400 h 68"/>
                          <a:gd name="T68" fmla="*/ 44450 w 64"/>
                          <a:gd name="T69" fmla="*/ 28575 h 68"/>
                          <a:gd name="T70" fmla="*/ 53975 w 64"/>
                          <a:gd name="T71" fmla="*/ 31750 h 68"/>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4" h="68">
                            <a:moveTo>
                              <a:pt x="34" y="20"/>
                            </a:moveTo>
                            <a:lnTo>
                              <a:pt x="34" y="4"/>
                            </a:lnTo>
                            <a:lnTo>
                              <a:pt x="34" y="2"/>
                            </a:lnTo>
                            <a:lnTo>
                              <a:pt x="38" y="0"/>
                            </a:lnTo>
                            <a:lnTo>
                              <a:pt x="48" y="0"/>
                            </a:lnTo>
                            <a:lnTo>
                              <a:pt x="60" y="0"/>
                            </a:lnTo>
                            <a:lnTo>
                              <a:pt x="64" y="2"/>
                            </a:lnTo>
                            <a:lnTo>
                              <a:pt x="64" y="6"/>
                            </a:lnTo>
                            <a:lnTo>
                              <a:pt x="62" y="14"/>
                            </a:lnTo>
                            <a:lnTo>
                              <a:pt x="58" y="18"/>
                            </a:lnTo>
                            <a:lnTo>
                              <a:pt x="54" y="20"/>
                            </a:lnTo>
                            <a:lnTo>
                              <a:pt x="52" y="24"/>
                            </a:lnTo>
                            <a:lnTo>
                              <a:pt x="54" y="28"/>
                            </a:lnTo>
                            <a:lnTo>
                              <a:pt x="56" y="32"/>
                            </a:lnTo>
                            <a:lnTo>
                              <a:pt x="58" y="34"/>
                            </a:lnTo>
                            <a:lnTo>
                              <a:pt x="60" y="38"/>
                            </a:lnTo>
                            <a:lnTo>
                              <a:pt x="58" y="44"/>
                            </a:lnTo>
                            <a:lnTo>
                              <a:pt x="54" y="48"/>
                            </a:lnTo>
                            <a:lnTo>
                              <a:pt x="42" y="58"/>
                            </a:lnTo>
                            <a:lnTo>
                              <a:pt x="26" y="66"/>
                            </a:lnTo>
                            <a:lnTo>
                              <a:pt x="18" y="68"/>
                            </a:lnTo>
                            <a:lnTo>
                              <a:pt x="12" y="68"/>
                            </a:lnTo>
                            <a:lnTo>
                              <a:pt x="8" y="68"/>
                            </a:lnTo>
                            <a:lnTo>
                              <a:pt x="4" y="66"/>
                            </a:lnTo>
                            <a:lnTo>
                              <a:pt x="0" y="60"/>
                            </a:lnTo>
                            <a:lnTo>
                              <a:pt x="2" y="54"/>
                            </a:lnTo>
                            <a:lnTo>
                              <a:pt x="6" y="50"/>
                            </a:lnTo>
                            <a:lnTo>
                              <a:pt x="16" y="42"/>
                            </a:lnTo>
                            <a:lnTo>
                              <a:pt x="8" y="36"/>
                            </a:lnTo>
                            <a:lnTo>
                              <a:pt x="2" y="32"/>
                            </a:lnTo>
                            <a:lnTo>
                              <a:pt x="6" y="28"/>
                            </a:lnTo>
                            <a:lnTo>
                              <a:pt x="4" y="20"/>
                            </a:lnTo>
                            <a:lnTo>
                              <a:pt x="12" y="18"/>
                            </a:lnTo>
                            <a:lnTo>
                              <a:pt x="22" y="16"/>
                            </a:lnTo>
                            <a:lnTo>
                              <a:pt x="28" y="18"/>
                            </a:lnTo>
                            <a:lnTo>
                              <a:pt x="34" y="2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39" name="Freeform 76"/>
                      <p:cNvSpPr>
                        <a:spLocks/>
                      </p:cNvSpPr>
                      <p:nvPr/>
                    </p:nvSpPr>
                    <p:spPr bwMode="auto">
                      <a:xfrm>
                        <a:off x="4119563" y="1693863"/>
                        <a:ext cx="500062" cy="365125"/>
                      </a:xfrm>
                      <a:custGeom>
                        <a:avLst/>
                        <a:gdLst>
                          <a:gd name="T0" fmla="*/ 461962 w 315"/>
                          <a:gd name="T1" fmla="*/ 34925 h 230"/>
                          <a:gd name="T2" fmla="*/ 415925 w 315"/>
                          <a:gd name="T3" fmla="*/ 28575 h 230"/>
                          <a:gd name="T4" fmla="*/ 406400 w 315"/>
                          <a:gd name="T5" fmla="*/ 47625 h 230"/>
                          <a:gd name="T6" fmla="*/ 393700 w 315"/>
                          <a:gd name="T7" fmla="*/ 66675 h 230"/>
                          <a:gd name="T8" fmla="*/ 349250 w 315"/>
                          <a:gd name="T9" fmla="*/ 57150 h 230"/>
                          <a:gd name="T10" fmla="*/ 314325 w 315"/>
                          <a:gd name="T11" fmla="*/ 50800 h 230"/>
                          <a:gd name="T12" fmla="*/ 292100 w 315"/>
                          <a:gd name="T13" fmla="*/ 60325 h 230"/>
                          <a:gd name="T14" fmla="*/ 238125 w 315"/>
                          <a:gd name="T15" fmla="*/ 66675 h 230"/>
                          <a:gd name="T16" fmla="*/ 200025 w 315"/>
                          <a:gd name="T17" fmla="*/ 107950 h 230"/>
                          <a:gd name="T18" fmla="*/ 180975 w 315"/>
                          <a:gd name="T19" fmla="*/ 165100 h 230"/>
                          <a:gd name="T20" fmla="*/ 149225 w 315"/>
                          <a:gd name="T21" fmla="*/ 184150 h 230"/>
                          <a:gd name="T22" fmla="*/ 136525 w 315"/>
                          <a:gd name="T23" fmla="*/ 200025 h 230"/>
                          <a:gd name="T24" fmla="*/ 142875 w 315"/>
                          <a:gd name="T25" fmla="*/ 238125 h 230"/>
                          <a:gd name="T26" fmla="*/ 149225 w 315"/>
                          <a:gd name="T27" fmla="*/ 279400 h 230"/>
                          <a:gd name="T28" fmla="*/ 127000 w 315"/>
                          <a:gd name="T29" fmla="*/ 339725 h 230"/>
                          <a:gd name="T30" fmla="*/ 107950 w 315"/>
                          <a:gd name="T31" fmla="*/ 320675 h 230"/>
                          <a:gd name="T32" fmla="*/ 82550 w 315"/>
                          <a:gd name="T33" fmla="*/ 352425 h 230"/>
                          <a:gd name="T34" fmla="*/ 44450 w 315"/>
                          <a:gd name="T35" fmla="*/ 361950 h 230"/>
                          <a:gd name="T36" fmla="*/ 12700 w 315"/>
                          <a:gd name="T37" fmla="*/ 342900 h 230"/>
                          <a:gd name="T38" fmla="*/ 19050 w 315"/>
                          <a:gd name="T39" fmla="*/ 330200 h 230"/>
                          <a:gd name="T40" fmla="*/ 3175 w 315"/>
                          <a:gd name="T41" fmla="*/ 320675 h 230"/>
                          <a:gd name="T42" fmla="*/ 12700 w 315"/>
                          <a:gd name="T43" fmla="*/ 295275 h 230"/>
                          <a:gd name="T44" fmla="*/ 0 w 315"/>
                          <a:gd name="T45" fmla="*/ 244475 h 230"/>
                          <a:gd name="T46" fmla="*/ 34925 w 315"/>
                          <a:gd name="T47" fmla="*/ 231775 h 230"/>
                          <a:gd name="T48" fmla="*/ 63500 w 315"/>
                          <a:gd name="T49" fmla="*/ 212725 h 230"/>
                          <a:gd name="T50" fmla="*/ 92075 w 315"/>
                          <a:gd name="T51" fmla="*/ 203200 h 230"/>
                          <a:gd name="T52" fmla="*/ 107950 w 315"/>
                          <a:gd name="T53" fmla="*/ 200025 h 230"/>
                          <a:gd name="T54" fmla="*/ 104775 w 315"/>
                          <a:gd name="T55" fmla="*/ 196850 h 230"/>
                          <a:gd name="T56" fmla="*/ 101600 w 315"/>
                          <a:gd name="T57" fmla="*/ 180975 h 230"/>
                          <a:gd name="T58" fmla="*/ 136525 w 315"/>
                          <a:gd name="T59" fmla="*/ 158750 h 230"/>
                          <a:gd name="T60" fmla="*/ 158750 w 315"/>
                          <a:gd name="T61" fmla="*/ 114300 h 230"/>
                          <a:gd name="T62" fmla="*/ 180975 w 315"/>
                          <a:gd name="T63" fmla="*/ 101600 h 230"/>
                          <a:gd name="T64" fmla="*/ 190500 w 315"/>
                          <a:gd name="T65" fmla="*/ 85725 h 230"/>
                          <a:gd name="T66" fmla="*/ 180975 w 315"/>
                          <a:gd name="T67" fmla="*/ 76200 h 230"/>
                          <a:gd name="T68" fmla="*/ 177800 w 315"/>
                          <a:gd name="T69" fmla="*/ 73025 h 230"/>
                          <a:gd name="T70" fmla="*/ 193675 w 315"/>
                          <a:gd name="T71" fmla="*/ 57150 h 230"/>
                          <a:gd name="T72" fmla="*/ 228600 w 315"/>
                          <a:gd name="T73" fmla="*/ 60325 h 230"/>
                          <a:gd name="T74" fmla="*/ 234950 w 315"/>
                          <a:gd name="T75" fmla="*/ 44450 h 230"/>
                          <a:gd name="T76" fmla="*/ 269875 w 315"/>
                          <a:gd name="T77" fmla="*/ 28575 h 230"/>
                          <a:gd name="T78" fmla="*/ 285750 w 315"/>
                          <a:gd name="T79" fmla="*/ 28575 h 230"/>
                          <a:gd name="T80" fmla="*/ 311150 w 315"/>
                          <a:gd name="T81" fmla="*/ 22225 h 230"/>
                          <a:gd name="T82" fmla="*/ 384175 w 315"/>
                          <a:gd name="T83" fmla="*/ 0 h 230"/>
                          <a:gd name="T84" fmla="*/ 409575 w 315"/>
                          <a:gd name="T85" fmla="*/ 12700 h 230"/>
                          <a:gd name="T86" fmla="*/ 425450 w 315"/>
                          <a:gd name="T87" fmla="*/ 3175 h 230"/>
                          <a:gd name="T88" fmla="*/ 461962 w 315"/>
                          <a:gd name="T89" fmla="*/ 6350 h 230"/>
                          <a:gd name="T90" fmla="*/ 490537 w 315"/>
                          <a:gd name="T91" fmla="*/ 25400 h 230"/>
                          <a:gd name="T92" fmla="*/ 487362 w 315"/>
                          <a:gd name="T93" fmla="*/ 31750 h 230"/>
                          <a:gd name="T94" fmla="*/ 500062 w 315"/>
                          <a:gd name="T95" fmla="*/ 44450 h 2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15" h="230">
                            <a:moveTo>
                              <a:pt x="305" y="30"/>
                            </a:moveTo>
                            <a:lnTo>
                              <a:pt x="297" y="26"/>
                            </a:lnTo>
                            <a:lnTo>
                              <a:pt x="291" y="22"/>
                            </a:lnTo>
                            <a:lnTo>
                              <a:pt x="280" y="18"/>
                            </a:lnTo>
                            <a:lnTo>
                              <a:pt x="268" y="16"/>
                            </a:lnTo>
                            <a:lnTo>
                              <a:pt x="262" y="18"/>
                            </a:lnTo>
                            <a:lnTo>
                              <a:pt x="258" y="20"/>
                            </a:lnTo>
                            <a:lnTo>
                              <a:pt x="256" y="24"/>
                            </a:lnTo>
                            <a:lnTo>
                              <a:pt x="256" y="30"/>
                            </a:lnTo>
                            <a:lnTo>
                              <a:pt x="254" y="34"/>
                            </a:lnTo>
                            <a:lnTo>
                              <a:pt x="252" y="38"/>
                            </a:lnTo>
                            <a:lnTo>
                              <a:pt x="248" y="42"/>
                            </a:lnTo>
                            <a:lnTo>
                              <a:pt x="242" y="42"/>
                            </a:lnTo>
                            <a:lnTo>
                              <a:pt x="232" y="40"/>
                            </a:lnTo>
                            <a:lnTo>
                              <a:pt x="220" y="36"/>
                            </a:lnTo>
                            <a:lnTo>
                              <a:pt x="210" y="34"/>
                            </a:lnTo>
                            <a:lnTo>
                              <a:pt x="202" y="32"/>
                            </a:lnTo>
                            <a:lnTo>
                              <a:pt x="198" y="32"/>
                            </a:lnTo>
                            <a:lnTo>
                              <a:pt x="196" y="32"/>
                            </a:lnTo>
                            <a:lnTo>
                              <a:pt x="192" y="34"/>
                            </a:lnTo>
                            <a:lnTo>
                              <a:pt x="184" y="38"/>
                            </a:lnTo>
                            <a:lnTo>
                              <a:pt x="176" y="40"/>
                            </a:lnTo>
                            <a:lnTo>
                              <a:pt x="162" y="40"/>
                            </a:lnTo>
                            <a:lnTo>
                              <a:pt x="150" y="42"/>
                            </a:lnTo>
                            <a:lnTo>
                              <a:pt x="142" y="48"/>
                            </a:lnTo>
                            <a:lnTo>
                              <a:pt x="134" y="58"/>
                            </a:lnTo>
                            <a:lnTo>
                              <a:pt x="126" y="68"/>
                            </a:lnTo>
                            <a:lnTo>
                              <a:pt x="120" y="80"/>
                            </a:lnTo>
                            <a:lnTo>
                              <a:pt x="116" y="92"/>
                            </a:lnTo>
                            <a:lnTo>
                              <a:pt x="114" y="104"/>
                            </a:lnTo>
                            <a:lnTo>
                              <a:pt x="112" y="116"/>
                            </a:lnTo>
                            <a:lnTo>
                              <a:pt x="104" y="116"/>
                            </a:lnTo>
                            <a:lnTo>
                              <a:pt x="94" y="116"/>
                            </a:lnTo>
                            <a:lnTo>
                              <a:pt x="90" y="118"/>
                            </a:lnTo>
                            <a:lnTo>
                              <a:pt x="88" y="122"/>
                            </a:lnTo>
                            <a:lnTo>
                              <a:pt x="86" y="126"/>
                            </a:lnTo>
                            <a:lnTo>
                              <a:pt x="86" y="130"/>
                            </a:lnTo>
                            <a:lnTo>
                              <a:pt x="86" y="140"/>
                            </a:lnTo>
                            <a:lnTo>
                              <a:pt x="90" y="150"/>
                            </a:lnTo>
                            <a:lnTo>
                              <a:pt x="94" y="166"/>
                            </a:lnTo>
                            <a:lnTo>
                              <a:pt x="94" y="174"/>
                            </a:lnTo>
                            <a:lnTo>
                              <a:pt x="94" y="176"/>
                            </a:lnTo>
                            <a:lnTo>
                              <a:pt x="96" y="178"/>
                            </a:lnTo>
                            <a:lnTo>
                              <a:pt x="102" y="182"/>
                            </a:lnTo>
                            <a:lnTo>
                              <a:pt x="80" y="214"/>
                            </a:lnTo>
                            <a:lnTo>
                              <a:pt x="74" y="212"/>
                            </a:lnTo>
                            <a:lnTo>
                              <a:pt x="72" y="210"/>
                            </a:lnTo>
                            <a:lnTo>
                              <a:pt x="68" y="202"/>
                            </a:lnTo>
                            <a:lnTo>
                              <a:pt x="66" y="206"/>
                            </a:lnTo>
                            <a:lnTo>
                              <a:pt x="66" y="210"/>
                            </a:lnTo>
                            <a:lnTo>
                              <a:pt x="52" y="222"/>
                            </a:lnTo>
                            <a:lnTo>
                              <a:pt x="44" y="226"/>
                            </a:lnTo>
                            <a:lnTo>
                              <a:pt x="38" y="230"/>
                            </a:lnTo>
                            <a:lnTo>
                              <a:pt x="28" y="228"/>
                            </a:lnTo>
                            <a:lnTo>
                              <a:pt x="18" y="224"/>
                            </a:lnTo>
                            <a:lnTo>
                              <a:pt x="10" y="220"/>
                            </a:lnTo>
                            <a:lnTo>
                              <a:pt x="8" y="216"/>
                            </a:lnTo>
                            <a:lnTo>
                              <a:pt x="8" y="214"/>
                            </a:lnTo>
                            <a:lnTo>
                              <a:pt x="10" y="210"/>
                            </a:lnTo>
                            <a:lnTo>
                              <a:pt x="12" y="208"/>
                            </a:lnTo>
                            <a:lnTo>
                              <a:pt x="6" y="206"/>
                            </a:lnTo>
                            <a:lnTo>
                              <a:pt x="2" y="204"/>
                            </a:lnTo>
                            <a:lnTo>
                              <a:pt x="2" y="202"/>
                            </a:lnTo>
                            <a:lnTo>
                              <a:pt x="2" y="198"/>
                            </a:lnTo>
                            <a:lnTo>
                              <a:pt x="4" y="192"/>
                            </a:lnTo>
                            <a:lnTo>
                              <a:pt x="8" y="186"/>
                            </a:lnTo>
                            <a:lnTo>
                              <a:pt x="4" y="180"/>
                            </a:lnTo>
                            <a:lnTo>
                              <a:pt x="2" y="172"/>
                            </a:lnTo>
                            <a:lnTo>
                              <a:pt x="0" y="154"/>
                            </a:lnTo>
                            <a:lnTo>
                              <a:pt x="10" y="154"/>
                            </a:lnTo>
                            <a:lnTo>
                              <a:pt x="16" y="150"/>
                            </a:lnTo>
                            <a:lnTo>
                              <a:pt x="22" y="146"/>
                            </a:lnTo>
                            <a:lnTo>
                              <a:pt x="26" y="138"/>
                            </a:lnTo>
                            <a:lnTo>
                              <a:pt x="34" y="138"/>
                            </a:lnTo>
                            <a:lnTo>
                              <a:pt x="40" y="134"/>
                            </a:lnTo>
                            <a:lnTo>
                              <a:pt x="46" y="130"/>
                            </a:lnTo>
                            <a:lnTo>
                              <a:pt x="54" y="130"/>
                            </a:lnTo>
                            <a:lnTo>
                              <a:pt x="58" y="128"/>
                            </a:lnTo>
                            <a:lnTo>
                              <a:pt x="62" y="124"/>
                            </a:lnTo>
                            <a:lnTo>
                              <a:pt x="64" y="126"/>
                            </a:lnTo>
                            <a:lnTo>
                              <a:pt x="68" y="126"/>
                            </a:lnTo>
                            <a:lnTo>
                              <a:pt x="74" y="126"/>
                            </a:lnTo>
                            <a:lnTo>
                              <a:pt x="76" y="124"/>
                            </a:lnTo>
                            <a:lnTo>
                              <a:pt x="66" y="124"/>
                            </a:lnTo>
                            <a:lnTo>
                              <a:pt x="64" y="122"/>
                            </a:lnTo>
                            <a:lnTo>
                              <a:pt x="62" y="118"/>
                            </a:lnTo>
                            <a:lnTo>
                              <a:pt x="64" y="114"/>
                            </a:lnTo>
                            <a:lnTo>
                              <a:pt x="70" y="110"/>
                            </a:lnTo>
                            <a:lnTo>
                              <a:pt x="80" y="106"/>
                            </a:lnTo>
                            <a:lnTo>
                              <a:pt x="86" y="100"/>
                            </a:lnTo>
                            <a:lnTo>
                              <a:pt x="92" y="92"/>
                            </a:lnTo>
                            <a:lnTo>
                              <a:pt x="98" y="76"/>
                            </a:lnTo>
                            <a:lnTo>
                              <a:pt x="100" y="72"/>
                            </a:lnTo>
                            <a:lnTo>
                              <a:pt x="102" y="72"/>
                            </a:lnTo>
                            <a:lnTo>
                              <a:pt x="108" y="68"/>
                            </a:lnTo>
                            <a:lnTo>
                              <a:pt x="114" y="64"/>
                            </a:lnTo>
                            <a:lnTo>
                              <a:pt x="116" y="60"/>
                            </a:lnTo>
                            <a:lnTo>
                              <a:pt x="116" y="56"/>
                            </a:lnTo>
                            <a:lnTo>
                              <a:pt x="120" y="54"/>
                            </a:lnTo>
                            <a:lnTo>
                              <a:pt x="124" y="52"/>
                            </a:lnTo>
                            <a:lnTo>
                              <a:pt x="124" y="44"/>
                            </a:lnTo>
                            <a:lnTo>
                              <a:pt x="114" y="48"/>
                            </a:lnTo>
                            <a:lnTo>
                              <a:pt x="110" y="48"/>
                            </a:lnTo>
                            <a:lnTo>
                              <a:pt x="106" y="46"/>
                            </a:lnTo>
                            <a:lnTo>
                              <a:pt x="112" y="46"/>
                            </a:lnTo>
                            <a:lnTo>
                              <a:pt x="114" y="44"/>
                            </a:lnTo>
                            <a:lnTo>
                              <a:pt x="120" y="40"/>
                            </a:lnTo>
                            <a:lnTo>
                              <a:pt x="122" y="36"/>
                            </a:lnTo>
                            <a:lnTo>
                              <a:pt x="124" y="36"/>
                            </a:lnTo>
                            <a:lnTo>
                              <a:pt x="128" y="38"/>
                            </a:lnTo>
                            <a:lnTo>
                              <a:pt x="144" y="38"/>
                            </a:lnTo>
                            <a:lnTo>
                              <a:pt x="144" y="30"/>
                            </a:lnTo>
                            <a:lnTo>
                              <a:pt x="144" y="28"/>
                            </a:lnTo>
                            <a:lnTo>
                              <a:pt x="148" y="28"/>
                            </a:lnTo>
                            <a:lnTo>
                              <a:pt x="154" y="30"/>
                            </a:lnTo>
                            <a:lnTo>
                              <a:pt x="164" y="24"/>
                            </a:lnTo>
                            <a:lnTo>
                              <a:pt x="170" y="18"/>
                            </a:lnTo>
                            <a:lnTo>
                              <a:pt x="176" y="14"/>
                            </a:lnTo>
                            <a:lnTo>
                              <a:pt x="178" y="16"/>
                            </a:lnTo>
                            <a:lnTo>
                              <a:pt x="180" y="18"/>
                            </a:lnTo>
                            <a:lnTo>
                              <a:pt x="186" y="20"/>
                            </a:lnTo>
                            <a:lnTo>
                              <a:pt x="192" y="18"/>
                            </a:lnTo>
                            <a:lnTo>
                              <a:pt x="196" y="14"/>
                            </a:lnTo>
                            <a:lnTo>
                              <a:pt x="202" y="8"/>
                            </a:lnTo>
                            <a:lnTo>
                              <a:pt x="222" y="4"/>
                            </a:lnTo>
                            <a:lnTo>
                              <a:pt x="242" y="0"/>
                            </a:lnTo>
                            <a:lnTo>
                              <a:pt x="248" y="2"/>
                            </a:lnTo>
                            <a:lnTo>
                              <a:pt x="254" y="4"/>
                            </a:lnTo>
                            <a:lnTo>
                              <a:pt x="258" y="8"/>
                            </a:lnTo>
                            <a:lnTo>
                              <a:pt x="260" y="12"/>
                            </a:lnTo>
                            <a:lnTo>
                              <a:pt x="266" y="6"/>
                            </a:lnTo>
                            <a:lnTo>
                              <a:pt x="268" y="2"/>
                            </a:lnTo>
                            <a:lnTo>
                              <a:pt x="274" y="2"/>
                            </a:lnTo>
                            <a:lnTo>
                              <a:pt x="282" y="2"/>
                            </a:lnTo>
                            <a:lnTo>
                              <a:pt x="291" y="4"/>
                            </a:lnTo>
                            <a:lnTo>
                              <a:pt x="299" y="6"/>
                            </a:lnTo>
                            <a:lnTo>
                              <a:pt x="309" y="6"/>
                            </a:lnTo>
                            <a:lnTo>
                              <a:pt x="309" y="16"/>
                            </a:lnTo>
                            <a:lnTo>
                              <a:pt x="297" y="16"/>
                            </a:lnTo>
                            <a:lnTo>
                              <a:pt x="301" y="18"/>
                            </a:lnTo>
                            <a:lnTo>
                              <a:pt x="307" y="20"/>
                            </a:lnTo>
                            <a:lnTo>
                              <a:pt x="311" y="20"/>
                            </a:lnTo>
                            <a:lnTo>
                              <a:pt x="315" y="16"/>
                            </a:lnTo>
                            <a:lnTo>
                              <a:pt x="315" y="28"/>
                            </a:lnTo>
                            <a:lnTo>
                              <a:pt x="299" y="32"/>
                            </a:lnTo>
                            <a:lnTo>
                              <a:pt x="305" y="3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40" name="Freeform 79"/>
                      <p:cNvSpPr>
                        <a:spLocks/>
                      </p:cNvSpPr>
                      <p:nvPr/>
                    </p:nvSpPr>
                    <p:spPr bwMode="auto">
                      <a:xfrm>
                        <a:off x="3786188" y="2487613"/>
                        <a:ext cx="300037" cy="238125"/>
                      </a:xfrm>
                      <a:custGeom>
                        <a:avLst/>
                        <a:gdLst>
                          <a:gd name="T0" fmla="*/ 300037 w 188"/>
                          <a:gd name="T1" fmla="*/ 57150 h 150"/>
                          <a:gd name="T2" fmla="*/ 280886 w 188"/>
                          <a:gd name="T3" fmla="*/ 76200 h 150"/>
                          <a:gd name="T4" fmla="*/ 239391 w 188"/>
                          <a:gd name="T5" fmla="*/ 95250 h 150"/>
                          <a:gd name="T6" fmla="*/ 220240 w 188"/>
                          <a:gd name="T7" fmla="*/ 117475 h 150"/>
                          <a:gd name="T8" fmla="*/ 220240 w 188"/>
                          <a:gd name="T9" fmla="*/ 146050 h 150"/>
                          <a:gd name="T10" fmla="*/ 213856 w 188"/>
                          <a:gd name="T11" fmla="*/ 165100 h 150"/>
                          <a:gd name="T12" fmla="*/ 181937 w 188"/>
                          <a:gd name="T13" fmla="*/ 200025 h 150"/>
                          <a:gd name="T14" fmla="*/ 175554 w 188"/>
                          <a:gd name="T15" fmla="*/ 215900 h 150"/>
                          <a:gd name="T16" fmla="*/ 111716 w 188"/>
                          <a:gd name="T17" fmla="*/ 219075 h 150"/>
                          <a:gd name="T18" fmla="*/ 98948 w 188"/>
                          <a:gd name="T19" fmla="*/ 228600 h 150"/>
                          <a:gd name="T20" fmla="*/ 86181 w 188"/>
                          <a:gd name="T21" fmla="*/ 238125 h 150"/>
                          <a:gd name="T22" fmla="*/ 73413 w 188"/>
                          <a:gd name="T23" fmla="*/ 238125 h 150"/>
                          <a:gd name="T24" fmla="*/ 63838 w 188"/>
                          <a:gd name="T25" fmla="*/ 222250 h 150"/>
                          <a:gd name="T26" fmla="*/ 60646 w 188"/>
                          <a:gd name="T27" fmla="*/ 209550 h 150"/>
                          <a:gd name="T28" fmla="*/ 41494 w 188"/>
                          <a:gd name="T29" fmla="*/ 203200 h 150"/>
                          <a:gd name="T30" fmla="*/ 35111 w 188"/>
                          <a:gd name="T31" fmla="*/ 196850 h 150"/>
                          <a:gd name="T32" fmla="*/ 41494 w 188"/>
                          <a:gd name="T33" fmla="*/ 184150 h 150"/>
                          <a:gd name="T34" fmla="*/ 41494 w 188"/>
                          <a:gd name="T35" fmla="*/ 171450 h 150"/>
                          <a:gd name="T36" fmla="*/ 41494 w 188"/>
                          <a:gd name="T37" fmla="*/ 161925 h 150"/>
                          <a:gd name="T38" fmla="*/ 41494 w 188"/>
                          <a:gd name="T39" fmla="*/ 142875 h 150"/>
                          <a:gd name="T40" fmla="*/ 41494 w 188"/>
                          <a:gd name="T41" fmla="*/ 120650 h 150"/>
                          <a:gd name="T42" fmla="*/ 57454 w 188"/>
                          <a:gd name="T43" fmla="*/ 92075 h 150"/>
                          <a:gd name="T44" fmla="*/ 57454 w 188"/>
                          <a:gd name="T45" fmla="*/ 66675 h 150"/>
                          <a:gd name="T46" fmla="*/ 28727 w 188"/>
                          <a:gd name="T47" fmla="*/ 60325 h 150"/>
                          <a:gd name="T48" fmla="*/ 9576 w 188"/>
                          <a:gd name="T49" fmla="*/ 53975 h 150"/>
                          <a:gd name="T50" fmla="*/ 9576 w 188"/>
                          <a:gd name="T51" fmla="*/ 38100 h 150"/>
                          <a:gd name="T52" fmla="*/ 3192 w 188"/>
                          <a:gd name="T53" fmla="*/ 28575 h 150"/>
                          <a:gd name="T54" fmla="*/ 3192 w 188"/>
                          <a:gd name="T55" fmla="*/ 15875 h 150"/>
                          <a:gd name="T56" fmla="*/ 22343 w 188"/>
                          <a:gd name="T57" fmla="*/ 9525 h 150"/>
                          <a:gd name="T58" fmla="*/ 25535 w 188"/>
                          <a:gd name="T59" fmla="*/ 0 h 150"/>
                          <a:gd name="T60" fmla="*/ 70221 w 188"/>
                          <a:gd name="T61" fmla="*/ 3175 h 150"/>
                          <a:gd name="T62" fmla="*/ 137251 w 188"/>
                          <a:gd name="T63" fmla="*/ 12700 h 150"/>
                          <a:gd name="T64" fmla="*/ 213856 w 188"/>
                          <a:gd name="T65" fmla="*/ 28575 h 150"/>
                          <a:gd name="T66" fmla="*/ 258543 w 188"/>
                          <a:gd name="T67" fmla="*/ 34925 h 150"/>
                          <a:gd name="T68" fmla="*/ 264926 w 188"/>
                          <a:gd name="T69" fmla="*/ 38100 h 150"/>
                          <a:gd name="T70" fmla="*/ 300037 w 188"/>
                          <a:gd name="T71" fmla="*/ 53975 h 150"/>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88" h="150">
                            <a:moveTo>
                              <a:pt x="188" y="34"/>
                            </a:moveTo>
                            <a:lnTo>
                              <a:pt x="188" y="36"/>
                            </a:lnTo>
                            <a:lnTo>
                              <a:pt x="182" y="42"/>
                            </a:lnTo>
                            <a:lnTo>
                              <a:pt x="176" y="48"/>
                            </a:lnTo>
                            <a:lnTo>
                              <a:pt x="158" y="56"/>
                            </a:lnTo>
                            <a:lnTo>
                              <a:pt x="150" y="60"/>
                            </a:lnTo>
                            <a:lnTo>
                              <a:pt x="144" y="66"/>
                            </a:lnTo>
                            <a:lnTo>
                              <a:pt x="138" y="74"/>
                            </a:lnTo>
                            <a:lnTo>
                              <a:pt x="136" y="86"/>
                            </a:lnTo>
                            <a:lnTo>
                              <a:pt x="138" y="92"/>
                            </a:lnTo>
                            <a:lnTo>
                              <a:pt x="142" y="96"/>
                            </a:lnTo>
                            <a:lnTo>
                              <a:pt x="134" y="104"/>
                            </a:lnTo>
                            <a:lnTo>
                              <a:pt x="122" y="116"/>
                            </a:lnTo>
                            <a:lnTo>
                              <a:pt x="114" y="126"/>
                            </a:lnTo>
                            <a:lnTo>
                              <a:pt x="110" y="132"/>
                            </a:lnTo>
                            <a:lnTo>
                              <a:pt x="110" y="136"/>
                            </a:lnTo>
                            <a:lnTo>
                              <a:pt x="76" y="136"/>
                            </a:lnTo>
                            <a:lnTo>
                              <a:pt x="70" y="138"/>
                            </a:lnTo>
                            <a:lnTo>
                              <a:pt x="68" y="142"/>
                            </a:lnTo>
                            <a:lnTo>
                              <a:pt x="62" y="144"/>
                            </a:lnTo>
                            <a:lnTo>
                              <a:pt x="58" y="146"/>
                            </a:lnTo>
                            <a:lnTo>
                              <a:pt x="54" y="150"/>
                            </a:lnTo>
                            <a:lnTo>
                              <a:pt x="52" y="150"/>
                            </a:lnTo>
                            <a:lnTo>
                              <a:pt x="46" y="150"/>
                            </a:lnTo>
                            <a:lnTo>
                              <a:pt x="42" y="146"/>
                            </a:lnTo>
                            <a:lnTo>
                              <a:pt x="40" y="140"/>
                            </a:lnTo>
                            <a:lnTo>
                              <a:pt x="40" y="134"/>
                            </a:lnTo>
                            <a:lnTo>
                              <a:pt x="38" y="132"/>
                            </a:lnTo>
                            <a:lnTo>
                              <a:pt x="34" y="130"/>
                            </a:lnTo>
                            <a:lnTo>
                              <a:pt x="26" y="128"/>
                            </a:lnTo>
                            <a:lnTo>
                              <a:pt x="20" y="128"/>
                            </a:lnTo>
                            <a:lnTo>
                              <a:pt x="22" y="124"/>
                            </a:lnTo>
                            <a:lnTo>
                              <a:pt x="24" y="120"/>
                            </a:lnTo>
                            <a:lnTo>
                              <a:pt x="26" y="116"/>
                            </a:lnTo>
                            <a:lnTo>
                              <a:pt x="28" y="112"/>
                            </a:lnTo>
                            <a:lnTo>
                              <a:pt x="26" y="108"/>
                            </a:lnTo>
                            <a:lnTo>
                              <a:pt x="24" y="106"/>
                            </a:lnTo>
                            <a:lnTo>
                              <a:pt x="26" y="102"/>
                            </a:lnTo>
                            <a:lnTo>
                              <a:pt x="26" y="96"/>
                            </a:lnTo>
                            <a:lnTo>
                              <a:pt x="26" y="90"/>
                            </a:lnTo>
                            <a:lnTo>
                              <a:pt x="24" y="86"/>
                            </a:lnTo>
                            <a:lnTo>
                              <a:pt x="26" y="76"/>
                            </a:lnTo>
                            <a:lnTo>
                              <a:pt x="30" y="68"/>
                            </a:lnTo>
                            <a:lnTo>
                              <a:pt x="36" y="58"/>
                            </a:lnTo>
                            <a:lnTo>
                              <a:pt x="38" y="46"/>
                            </a:lnTo>
                            <a:lnTo>
                              <a:pt x="36" y="42"/>
                            </a:lnTo>
                            <a:lnTo>
                              <a:pt x="34" y="38"/>
                            </a:lnTo>
                            <a:lnTo>
                              <a:pt x="18" y="38"/>
                            </a:lnTo>
                            <a:lnTo>
                              <a:pt x="12" y="36"/>
                            </a:lnTo>
                            <a:lnTo>
                              <a:pt x="6" y="34"/>
                            </a:lnTo>
                            <a:lnTo>
                              <a:pt x="8" y="28"/>
                            </a:lnTo>
                            <a:lnTo>
                              <a:pt x="6" y="24"/>
                            </a:lnTo>
                            <a:lnTo>
                              <a:pt x="4" y="20"/>
                            </a:lnTo>
                            <a:lnTo>
                              <a:pt x="2" y="18"/>
                            </a:lnTo>
                            <a:lnTo>
                              <a:pt x="0" y="14"/>
                            </a:lnTo>
                            <a:lnTo>
                              <a:pt x="2" y="10"/>
                            </a:lnTo>
                            <a:lnTo>
                              <a:pt x="6" y="8"/>
                            </a:lnTo>
                            <a:lnTo>
                              <a:pt x="14" y="6"/>
                            </a:lnTo>
                            <a:lnTo>
                              <a:pt x="14" y="2"/>
                            </a:lnTo>
                            <a:lnTo>
                              <a:pt x="16" y="0"/>
                            </a:lnTo>
                            <a:lnTo>
                              <a:pt x="22" y="0"/>
                            </a:lnTo>
                            <a:lnTo>
                              <a:pt x="44" y="2"/>
                            </a:lnTo>
                            <a:lnTo>
                              <a:pt x="66" y="4"/>
                            </a:lnTo>
                            <a:lnTo>
                              <a:pt x="86" y="8"/>
                            </a:lnTo>
                            <a:lnTo>
                              <a:pt x="110" y="10"/>
                            </a:lnTo>
                            <a:lnTo>
                              <a:pt x="134" y="18"/>
                            </a:lnTo>
                            <a:lnTo>
                              <a:pt x="146" y="20"/>
                            </a:lnTo>
                            <a:lnTo>
                              <a:pt x="162" y="22"/>
                            </a:lnTo>
                            <a:lnTo>
                              <a:pt x="164" y="22"/>
                            </a:lnTo>
                            <a:lnTo>
                              <a:pt x="166" y="24"/>
                            </a:lnTo>
                            <a:lnTo>
                              <a:pt x="172" y="28"/>
                            </a:lnTo>
                            <a:lnTo>
                              <a:pt x="188" y="34"/>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41" name="Freeform 81"/>
                      <p:cNvSpPr>
                        <a:spLocks/>
                      </p:cNvSpPr>
                      <p:nvPr/>
                    </p:nvSpPr>
                    <p:spPr bwMode="auto">
                      <a:xfrm>
                        <a:off x="4143375" y="2154238"/>
                        <a:ext cx="214313" cy="222250"/>
                      </a:xfrm>
                      <a:custGeom>
                        <a:avLst/>
                        <a:gdLst>
                          <a:gd name="T0" fmla="*/ 37820 w 136"/>
                          <a:gd name="T1" fmla="*/ 219075 h 140"/>
                          <a:gd name="T2" fmla="*/ 69337 w 136"/>
                          <a:gd name="T3" fmla="*/ 215900 h 140"/>
                          <a:gd name="T4" fmla="*/ 88247 w 136"/>
                          <a:gd name="T5" fmla="*/ 219075 h 140"/>
                          <a:gd name="T6" fmla="*/ 104005 w 136"/>
                          <a:gd name="T7" fmla="*/ 222250 h 140"/>
                          <a:gd name="T8" fmla="*/ 135521 w 136"/>
                          <a:gd name="T9" fmla="*/ 222250 h 140"/>
                          <a:gd name="T10" fmla="*/ 173341 w 136"/>
                          <a:gd name="T11" fmla="*/ 215900 h 140"/>
                          <a:gd name="T12" fmla="*/ 170190 w 136"/>
                          <a:gd name="T13" fmla="*/ 206375 h 140"/>
                          <a:gd name="T14" fmla="*/ 179645 w 136"/>
                          <a:gd name="T15" fmla="*/ 193675 h 140"/>
                          <a:gd name="T16" fmla="*/ 192251 w 136"/>
                          <a:gd name="T17" fmla="*/ 184150 h 140"/>
                          <a:gd name="T18" fmla="*/ 170190 w 136"/>
                          <a:gd name="T19" fmla="*/ 161925 h 140"/>
                          <a:gd name="T20" fmla="*/ 154431 w 136"/>
                          <a:gd name="T21" fmla="*/ 142875 h 140"/>
                          <a:gd name="T22" fmla="*/ 198555 w 136"/>
                          <a:gd name="T23" fmla="*/ 117475 h 140"/>
                          <a:gd name="T24" fmla="*/ 214313 w 136"/>
                          <a:gd name="T25" fmla="*/ 117475 h 140"/>
                          <a:gd name="T26" fmla="*/ 201706 w 136"/>
                          <a:gd name="T27" fmla="*/ 79375 h 140"/>
                          <a:gd name="T28" fmla="*/ 192251 w 136"/>
                          <a:gd name="T29" fmla="*/ 25400 h 140"/>
                          <a:gd name="T30" fmla="*/ 182796 w 136"/>
                          <a:gd name="T31" fmla="*/ 12700 h 140"/>
                          <a:gd name="T32" fmla="*/ 163886 w 136"/>
                          <a:gd name="T33" fmla="*/ 6350 h 140"/>
                          <a:gd name="T34" fmla="*/ 144976 w 136"/>
                          <a:gd name="T35" fmla="*/ 12700 h 140"/>
                          <a:gd name="T36" fmla="*/ 129218 w 136"/>
                          <a:gd name="T37" fmla="*/ 25400 h 140"/>
                          <a:gd name="T38" fmla="*/ 110308 w 136"/>
                          <a:gd name="T39" fmla="*/ 12700 h 140"/>
                          <a:gd name="T40" fmla="*/ 66185 w 136"/>
                          <a:gd name="T41" fmla="*/ 0 h 140"/>
                          <a:gd name="T42" fmla="*/ 72488 w 136"/>
                          <a:gd name="T43" fmla="*/ 19050 h 140"/>
                          <a:gd name="T44" fmla="*/ 81943 w 136"/>
                          <a:gd name="T45" fmla="*/ 28575 h 140"/>
                          <a:gd name="T46" fmla="*/ 66185 w 136"/>
                          <a:gd name="T47" fmla="*/ 28575 h 140"/>
                          <a:gd name="T48" fmla="*/ 59882 w 136"/>
                          <a:gd name="T49" fmla="*/ 34925 h 140"/>
                          <a:gd name="T50" fmla="*/ 50427 w 136"/>
                          <a:gd name="T51" fmla="*/ 31750 h 140"/>
                          <a:gd name="T52" fmla="*/ 37820 w 136"/>
                          <a:gd name="T53" fmla="*/ 28575 h 140"/>
                          <a:gd name="T54" fmla="*/ 25213 w 136"/>
                          <a:gd name="T55" fmla="*/ 47625 h 140"/>
                          <a:gd name="T56" fmla="*/ 22062 w 136"/>
                          <a:gd name="T57" fmla="*/ 69850 h 140"/>
                          <a:gd name="T58" fmla="*/ 18910 w 136"/>
                          <a:gd name="T59" fmla="*/ 82550 h 140"/>
                          <a:gd name="T60" fmla="*/ 9455 w 136"/>
                          <a:gd name="T61" fmla="*/ 95250 h 140"/>
                          <a:gd name="T62" fmla="*/ 3152 w 136"/>
                          <a:gd name="T63" fmla="*/ 111125 h 140"/>
                          <a:gd name="T64" fmla="*/ 9455 w 136"/>
                          <a:gd name="T65" fmla="*/ 120650 h 140"/>
                          <a:gd name="T66" fmla="*/ 9455 w 136"/>
                          <a:gd name="T67" fmla="*/ 133350 h 140"/>
                          <a:gd name="T68" fmla="*/ 15758 w 136"/>
                          <a:gd name="T69" fmla="*/ 149225 h 140"/>
                          <a:gd name="T70" fmla="*/ 15758 w 136"/>
                          <a:gd name="T71" fmla="*/ 161925 h 140"/>
                          <a:gd name="T72" fmla="*/ 34668 w 136"/>
                          <a:gd name="T73" fmla="*/ 168275 h 140"/>
                          <a:gd name="T74" fmla="*/ 53578 w 136"/>
                          <a:gd name="T75" fmla="*/ 174625 h 140"/>
                          <a:gd name="T76" fmla="*/ 47275 w 136"/>
                          <a:gd name="T77" fmla="*/ 206375 h 140"/>
                          <a:gd name="T78" fmla="*/ 40972 w 136"/>
                          <a:gd name="T79" fmla="*/ 219075 h 14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6" h="140">
                            <a:moveTo>
                              <a:pt x="26" y="138"/>
                            </a:moveTo>
                            <a:lnTo>
                              <a:pt x="24" y="138"/>
                            </a:lnTo>
                            <a:lnTo>
                              <a:pt x="34" y="136"/>
                            </a:lnTo>
                            <a:lnTo>
                              <a:pt x="44" y="136"/>
                            </a:lnTo>
                            <a:lnTo>
                              <a:pt x="52" y="136"/>
                            </a:lnTo>
                            <a:lnTo>
                              <a:pt x="56" y="138"/>
                            </a:lnTo>
                            <a:lnTo>
                              <a:pt x="62" y="140"/>
                            </a:lnTo>
                            <a:lnTo>
                              <a:pt x="66" y="140"/>
                            </a:lnTo>
                            <a:lnTo>
                              <a:pt x="80" y="140"/>
                            </a:lnTo>
                            <a:lnTo>
                              <a:pt x="86" y="140"/>
                            </a:lnTo>
                            <a:lnTo>
                              <a:pt x="94" y="136"/>
                            </a:lnTo>
                            <a:lnTo>
                              <a:pt x="110" y="136"/>
                            </a:lnTo>
                            <a:lnTo>
                              <a:pt x="110" y="134"/>
                            </a:lnTo>
                            <a:lnTo>
                              <a:pt x="108" y="130"/>
                            </a:lnTo>
                            <a:lnTo>
                              <a:pt x="110" y="124"/>
                            </a:lnTo>
                            <a:lnTo>
                              <a:pt x="114" y="122"/>
                            </a:lnTo>
                            <a:lnTo>
                              <a:pt x="118" y="118"/>
                            </a:lnTo>
                            <a:lnTo>
                              <a:pt x="122" y="116"/>
                            </a:lnTo>
                            <a:lnTo>
                              <a:pt x="116" y="110"/>
                            </a:lnTo>
                            <a:lnTo>
                              <a:pt x="108" y="102"/>
                            </a:lnTo>
                            <a:lnTo>
                              <a:pt x="100" y="96"/>
                            </a:lnTo>
                            <a:lnTo>
                              <a:pt x="98" y="90"/>
                            </a:lnTo>
                            <a:lnTo>
                              <a:pt x="96" y="86"/>
                            </a:lnTo>
                            <a:lnTo>
                              <a:pt x="126" y="74"/>
                            </a:lnTo>
                            <a:lnTo>
                              <a:pt x="130" y="74"/>
                            </a:lnTo>
                            <a:lnTo>
                              <a:pt x="136" y="74"/>
                            </a:lnTo>
                            <a:lnTo>
                              <a:pt x="136" y="64"/>
                            </a:lnTo>
                            <a:lnTo>
                              <a:pt x="128" y="50"/>
                            </a:lnTo>
                            <a:lnTo>
                              <a:pt x="122" y="36"/>
                            </a:lnTo>
                            <a:lnTo>
                              <a:pt x="122" y="16"/>
                            </a:lnTo>
                            <a:lnTo>
                              <a:pt x="118" y="12"/>
                            </a:lnTo>
                            <a:lnTo>
                              <a:pt x="116" y="8"/>
                            </a:lnTo>
                            <a:lnTo>
                              <a:pt x="110" y="6"/>
                            </a:lnTo>
                            <a:lnTo>
                              <a:pt x="104" y="4"/>
                            </a:lnTo>
                            <a:lnTo>
                              <a:pt x="98" y="4"/>
                            </a:lnTo>
                            <a:lnTo>
                              <a:pt x="92" y="8"/>
                            </a:lnTo>
                            <a:lnTo>
                              <a:pt x="86" y="10"/>
                            </a:lnTo>
                            <a:lnTo>
                              <a:pt x="82" y="16"/>
                            </a:lnTo>
                            <a:lnTo>
                              <a:pt x="76" y="12"/>
                            </a:lnTo>
                            <a:lnTo>
                              <a:pt x="70" y="8"/>
                            </a:lnTo>
                            <a:lnTo>
                              <a:pt x="56" y="0"/>
                            </a:lnTo>
                            <a:lnTo>
                              <a:pt x="42" y="0"/>
                            </a:lnTo>
                            <a:lnTo>
                              <a:pt x="44" y="8"/>
                            </a:lnTo>
                            <a:lnTo>
                              <a:pt x="46" y="12"/>
                            </a:lnTo>
                            <a:lnTo>
                              <a:pt x="54" y="22"/>
                            </a:lnTo>
                            <a:lnTo>
                              <a:pt x="52" y="18"/>
                            </a:lnTo>
                            <a:lnTo>
                              <a:pt x="46" y="16"/>
                            </a:lnTo>
                            <a:lnTo>
                              <a:pt x="42" y="18"/>
                            </a:lnTo>
                            <a:lnTo>
                              <a:pt x="40" y="20"/>
                            </a:lnTo>
                            <a:lnTo>
                              <a:pt x="38" y="22"/>
                            </a:lnTo>
                            <a:lnTo>
                              <a:pt x="36" y="22"/>
                            </a:lnTo>
                            <a:lnTo>
                              <a:pt x="32" y="20"/>
                            </a:lnTo>
                            <a:lnTo>
                              <a:pt x="28" y="20"/>
                            </a:lnTo>
                            <a:lnTo>
                              <a:pt x="24" y="18"/>
                            </a:lnTo>
                            <a:lnTo>
                              <a:pt x="16" y="20"/>
                            </a:lnTo>
                            <a:lnTo>
                              <a:pt x="16" y="30"/>
                            </a:lnTo>
                            <a:lnTo>
                              <a:pt x="14" y="38"/>
                            </a:lnTo>
                            <a:lnTo>
                              <a:pt x="14" y="44"/>
                            </a:lnTo>
                            <a:lnTo>
                              <a:pt x="16" y="44"/>
                            </a:lnTo>
                            <a:lnTo>
                              <a:pt x="12" y="52"/>
                            </a:lnTo>
                            <a:lnTo>
                              <a:pt x="8" y="56"/>
                            </a:lnTo>
                            <a:lnTo>
                              <a:pt x="6" y="60"/>
                            </a:lnTo>
                            <a:lnTo>
                              <a:pt x="4" y="66"/>
                            </a:lnTo>
                            <a:lnTo>
                              <a:pt x="2" y="70"/>
                            </a:lnTo>
                            <a:lnTo>
                              <a:pt x="0" y="72"/>
                            </a:lnTo>
                            <a:lnTo>
                              <a:pt x="6" y="76"/>
                            </a:lnTo>
                            <a:lnTo>
                              <a:pt x="8" y="82"/>
                            </a:lnTo>
                            <a:lnTo>
                              <a:pt x="6" y="84"/>
                            </a:lnTo>
                            <a:lnTo>
                              <a:pt x="6" y="86"/>
                            </a:lnTo>
                            <a:lnTo>
                              <a:pt x="10" y="94"/>
                            </a:lnTo>
                            <a:lnTo>
                              <a:pt x="10" y="98"/>
                            </a:lnTo>
                            <a:lnTo>
                              <a:pt x="10" y="102"/>
                            </a:lnTo>
                            <a:lnTo>
                              <a:pt x="12" y="102"/>
                            </a:lnTo>
                            <a:lnTo>
                              <a:pt x="22" y="106"/>
                            </a:lnTo>
                            <a:lnTo>
                              <a:pt x="28" y="108"/>
                            </a:lnTo>
                            <a:lnTo>
                              <a:pt x="34" y="110"/>
                            </a:lnTo>
                            <a:lnTo>
                              <a:pt x="32" y="122"/>
                            </a:lnTo>
                            <a:lnTo>
                              <a:pt x="30" y="130"/>
                            </a:lnTo>
                            <a:lnTo>
                              <a:pt x="26" y="136"/>
                            </a:lnTo>
                            <a:lnTo>
                              <a:pt x="26" y="138"/>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42" name="Freeform 82"/>
                      <p:cNvSpPr>
                        <a:spLocks/>
                      </p:cNvSpPr>
                      <p:nvPr/>
                    </p:nvSpPr>
                    <p:spPr bwMode="auto">
                      <a:xfrm>
                        <a:off x="4335463" y="2151063"/>
                        <a:ext cx="239712" cy="174625"/>
                      </a:xfrm>
                      <a:custGeom>
                        <a:avLst/>
                        <a:gdLst>
                          <a:gd name="T0" fmla="*/ 206375 w 151"/>
                          <a:gd name="T1" fmla="*/ 171450 h 110"/>
                          <a:gd name="T2" fmla="*/ 200025 w 151"/>
                          <a:gd name="T3" fmla="*/ 171450 h 110"/>
                          <a:gd name="T4" fmla="*/ 187325 w 151"/>
                          <a:gd name="T5" fmla="*/ 168275 h 110"/>
                          <a:gd name="T6" fmla="*/ 171450 w 151"/>
                          <a:gd name="T7" fmla="*/ 165100 h 110"/>
                          <a:gd name="T8" fmla="*/ 155575 w 151"/>
                          <a:gd name="T9" fmla="*/ 168275 h 110"/>
                          <a:gd name="T10" fmla="*/ 142875 w 151"/>
                          <a:gd name="T11" fmla="*/ 171450 h 110"/>
                          <a:gd name="T12" fmla="*/ 139700 w 151"/>
                          <a:gd name="T13" fmla="*/ 171450 h 110"/>
                          <a:gd name="T14" fmla="*/ 139700 w 151"/>
                          <a:gd name="T15" fmla="*/ 168275 h 110"/>
                          <a:gd name="T16" fmla="*/ 136525 w 151"/>
                          <a:gd name="T17" fmla="*/ 161925 h 110"/>
                          <a:gd name="T18" fmla="*/ 127000 w 151"/>
                          <a:gd name="T19" fmla="*/ 161925 h 110"/>
                          <a:gd name="T20" fmla="*/ 120650 w 151"/>
                          <a:gd name="T21" fmla="*/ 161925 h 110"/>
                          <a:gd name="T22" fmla="*/ 117475 w 151"/>
                          <a:gd name="T23" fmla="*/ 161925 h 110"/>
                          <a:gd name="T24" fmla="*/ 114300 w 151"/>
                          <a:gd name="T25" fmla="*/ 158750 h 110"/>
                          <a:gd name="T26" fmla="*/ 111125 w 151"/>
                          <a:gd name="T27" fmla="*/ 149225 h 110"/>
                          <a:gd name="T28" fmla="*/ 101600 w 151"/>
                          <a:gd name="T29" fmla="*/ 146050 h 110"/>
                          <a:gd name="T30" fmla="*/ 92075 w 151"/>
                          <a:gd name="T31" fmla="*/ 142875 h 110"/>
                          <a:gd name="T32" fmla="*/ 79375 w 151"/>
                          <a:gd name="T33" fmla="*/ 139700 h 110"/>
                          <a:gd name="T34" fmla="*/ 73025 w 151"/>
                          <a:gd name="T35" fmla="*/ 133350 h 110"/>
                          <a:gd name="T36" fmla="*/ 69850 w 151"/>
                          <a:gd name="T37" fmla="*/ 139700 h 110"/>
                          <a:gd name="T38" fmla="*/ 63500 w 151"/>
                          <a:gd name="T39" fmla="*/ 139700 h 110"/>
                          <a:gd name="T40" fmla="*/ 60325 w 151"/>
                          <a:gd name="T41" fmla="*/ 139700 h 110"/>
                          <a:gd name="T42" fmla="*/ 57150 w 151"/>
                          <a:gd name="T43" fmla="*/ 133350 h 110"/>
                          <a:gd name="T44" fmla="*/ 22225 w 151"/>
                          <a:gd name="T45" fmla="*/ 120650 h 110"/>
                          <a:gd name="T46" fmla="*/ 22225 w 151"/>
                          <a:gd name="T47" fmla="*/ 104775 h 110"/>
                          <a:gd name="T48" fmla="*/ 9525 w 151"/>
                          <a:gd name="T49" fmla="*/ 82550 h 110"/>
                          <a:gd name="T50" fmla="*/ 0 w 151"/>
                          <a:gd name="T51" fmla="*/ 60325 h 110"/>
                          <a:gd name="T52" fmla="*/ 0 w 151"/>
                          <a:gd name="T53" fmla="*/ 28575 h 110"/>
                          <a:gd name="T54" fmla="*/ 6350 w 151"/>
                          <a:gd name="T55" fmla="*/ 28575 h 110"/>
                          <a:gd name="T56" fmla="*/ 22225 w 151"/>
                          <a:gd name="T57" fmla="*/ 25400 h 110"/>
                          <a:gd name="T58" fmla="*/ 41275 w 151"/>
                          <a:gd name="T59" fmla="*/ 15875 h 110"/>
                          <a:gd name="T60" fmla="*/ 69850 w 151"/>
                          <a:gd name="T61" fmla="*/ 0 h 110"/>
                          <a:gd name="T62" fmla="*/ 98425 w 151"/>
                          <a:gd name="T63" fmla="*/ 0 h 110"/>
                          <a:gd name="T64" fmla="*/ 101600 w 151"/>
                          <a:gd name="T65" fmla="*/ 6350 h 110"/>
                          <a:gd name="T66" fmla="*/ 101600 w 151"/>
                          <a:gd name="T67" fmla="*/ 9525 h 110"/>
                          <a:gd name="T68" fmla="*/ 111125 w 151"/>
                          <a:gd name="T69" fmla="*/ 12700 h 110"/>
                          <a:gd name="T70" fmla="*/ 127000 w 151"/>
                          <a:gd name="T71" fmla="*/ 9525 h 110"/>
                          <a:gd name="T72" fmla="*/ 190500 w 151"/>
                          <a:gd name="T73" fmla="*/ 9525 h 110"/>
                          <a:gd name="T74" fmla="*/ 196850 w 151"/>
                          <a:gd name="T75" fmla="*/ 15875 h 110"/>
                          <a:gd name="T76" fmla="*/ 203200 w 151"/>
                          <a:gd name="T77" fmla="*/ 19050 h 110"/>
                          <a:gd name="T78" fmla="*/ 209550 w 151"/>
                          <a:gd name="T79" fmla="*/ 22225 h 110"/>
                          <a:gd name="T80" fmla="*/ 212725 w 151"/>
                          <a:gd name="T81" fmla="*/ 25400 h 110"/>
                          <a:gd name="T82" fmla="*/ 219075 w 151"/>
                          <a:gd name="T83" fmla="*/ 34925 h 110"/>
                          <a:gd name="T84" fmla="*/ 222250 w 151"/>
                          <a:gd name="T85" fmla="*/ 47625 h 110"/>
                          <a:gd name="T86" fmla="*/ 222250 w 151"/>
                          <a:gd name="T87" fmla="*/ 57150 h 110"/>
                          <a:gd name="T88" fmla="*/ 228600 w 151"/>
                          <a:gd name="T89" fmla="*/ 66675 h 110"/>
                          <a:gd name="T90" fmla="*/ 219075 w 151"/>
                          <a:gd name="T91" fmla="*/ 73025 h 110"/>
                          <a:gd name="T92" fmla="*/ 215900 w 151"/>
                          <a:gd name="T93" fmla="*/ 76200 h 110"/>
                          <a:gd name="T94" fmla="*/ 212725 w 151"/>
                          <a:gd name="T95" fmla="*/ 79375 h 110"/>
                          <a:gd name="T96" fmla="*/ 215900 w 151"/>
                          <a:gd name="T97" fmla="*/ 92075 h 110"/>
                          <a:gd name="T98" fmla="*/ 225425 w 151"/>
                          <a:gd name="T99" fmla="*/ 104775 h 110"/>
                          <a:gd name="T100" fmla="*/ 239712 w 151"/>
                          <a:gd name="T101" fmla="*/ 133350 h 110"/>
                          <a:gd name="T102" fmla="*/ 231775 w 151"/>
                          <a:gd name="T103" fmla="*/ 139700 h 110"/>
                          <a:gd name="T104" fmla="*/ 222250 w 151"/>
                          <a:gd name="T105" fmla="*/ 149225 h 110"/>
                          <a:gd name="T106" fmla="*/ 209550 w 151"/>
                          <a:gd name="T107" fmla="*/ 174625 h 110"/>
                          <a:gd name="T108" fmla="*/ 206375 w 151"/>
                          <a:gd name="T109" fmla="*/ 171450 h 11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51" h="110">
                            <a:moveTo>
                              <a:pt x="130" y="108"/>
                            </a:moveTo>
                            <a:lnTo>
                              <a:pt x="126" y="108"/>
                            </a:lnTo>
                            <a:lnTo>
                              <a:pt x="118" y="106"/>
                            </a:lnTo>
                            <a:lnTo>
                              <a:pt x="108" y="104"/>
                            </a:lnTo>
                            <a:lnTo>
                              <a:pt x="98" y="106"/>
                            </a:lnTo>
                            <a:lnTo>
                              <a:pt x="90" y="108"/>
                            </a:lnTo>
                            <a:lnTo>
                              <a:pt x="88" y="108"/>
                            </a:lnTo>
                            <a:lnTo>
                              <a:pt x="88" y="106"/>
                            </a:lnTo>
                            <a:lnTo>
                              <a:pt x="86" y="102"/>
                            </a:lnTo>
                            <a:lnTo>
                              <a:pt x="80" y="102"/>
                            </a:lnTo>
                            <a:lnTo>
                              <a:pt x="76" y="102"/>
                            </a:lnTo>
                            <a:lnTo>
                              <a:pt x="74" y="102"/>
                            </a:lnTo>
                            <a:lnTo>
                              <a:pt x="72" y="100"/>
                            </a:lnTo>
                            <a:lnTo>
                              <a:pt x="70" y="94"/>
                            </a:lnTo>
                            <a:lnTo>
                              <a:pt x="64" y="92"/>
                            </a:lnTo>
                            <a:lnTo>
                              <a:pt x="58" y="90"/>
                            </a:lnTo>
                            <a:lnTo>
                              <a:pt x="50" y="88"/>
                            </a:lnTo>
                            <a:lnTo>
                              <a:pt x="46" y="84"/>
                            </a:lnTo>
                            <a:lnTo>
                              <a:pt x="44" y="88"/>
                            </a:lnTo>
                            <a:lnTo>
                              <a:pt x="40" y="88"/>
                            </a:lnTo>
                            <a:lnTo>
                              <a:pt x="38" y="88"/>
                            </a:lnTo>
                            <a:lnTo>
                              <a:pt x="36" y="84"/>
                            </a:lnTo>
                            <a:lnTo>
                              <a:pt x="14" y="76"/>
                            </a:lnTo>
                            <a:lnTo>
                              <a:pt x="14" y="66"/>
                            </a:lnTo>
                            <a:lnTo>
                              <a:pt x="6" y="52"/>
                            </a:lnTo>
                            <a:lnTo>
                              <a:pt x="0" y="38"/>
                            </a:lnTo>
                            <a:lnTo>
                              <a:pt x="0" y="18"/>
                            </a:lnTo>
                            <a:lnTo>
                              <a:pt x="4" y="18"/>
                            </a:lnTo>
                            <a:lnTo>
                              <a:pt x="14" y="16"/>
                            </a:lnTo>
                            <a:lnTo>
                              <a:pt x="26" y="10"/>
                            </a:lnTo>
                            <a:lnTo>
                              <a:pt x="44" y="0"/>
                            </a:lnTo>
                            <a:lnTo>
                              <a:pt x="62" y="0"/>
                            </a:lnTo>
                            <a:lnTo>
                              <a:pt x="64" y="4"/>
                            </a:lnTo>
                            <a:lnTo>
                              <a:pt x="64" y="6"/>
                            </a:lnTo>
                            <a:lnTo>
                              <a:pt x="70" y="8"/>
                            </a:lnTo>
                            <a:lnTo>
                              <a:pt x="80" y="6"/>
                            </a:lnTo>
                            <a:lnTo>
                              <a:pt x="120" y="6"/>
                            </a:lnTo>
                            <a:lnTo>
                              <a:pt x="124" y="10"/>
                            </a:lnTo>
                            <a:lnTo>
                              <a:pt x="128" y="12"/>
                            </a:lnTo>
                            <a:lnTo>
                              <a:pt x="132" y="14"/>
                            </a:lnTo>
                            <a:lnTo>
                              <a:pt x="134" y="16"/>
                            </a:lnTo>
                            <a:lnTo>
                              <a:pt x="138" y="22"/>
                            </a:lnTo>
                            <a:lnTo>
                              <a:pt x="140" y="30"/>
                            </a:lnTo>
                            <a:lnTo>
                              <a:pt x="140" y="36"/>
                            </a:lnTo>
                            <a:lnTo>
                              <a:pt x="144" y="42"/>
                            </a:lnTo>
                            <a:lnTo>
                              <a:pt x="138" y="46"/>
                            </a:lnTo>
                            <a:lnTo>
                              <a:pt x="136" y="48"/>
                            </a:lnTo>
                            <a:lnTo>
                              <a:pt x="134" y="50"/>
                            </a:lnTo>
                            <a:lnTo>
                              <a:pt x="136" y="58"/>
                            </a:lnTo>
                            <a:lnTo>
                              <a:pt x="142" y="66"/>
                            </a:lnTo>
                            <a:lnTo>
                              <a:pt x="151" y="84"/>
                            </a:lnTo>
                            <a:lnTo>
                              <a:pt x="146" y="88"/>
                            </a:lnTo>
                            <a:lnTo>
                              <a:pt x="140" y="94"/>
                            </a:lnTo>
                            <a:lnTo>
                              <a:pt x="132" y="110"/>
                            </a:lnTo>
                            <a:lnTo>
                              <a:pt x="130" y="108"/>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43" name="Freeform 152"/>
                      <p:cNvSpPr>
                        <a:spLocks/>
                      </p:cNvSpPr>
                      <p:nvPr/>
                    </p:nvSpPr>
                    <p:spPr bwMode="auto">
                      <a:xfrm>
                        <a:off x="4062413" y="2255838"/>
                        <a:ext cx="92075" cy="57150"/>
                      </a:xfrm>
                      <a:custGeom>
                        <a:avLst/>
                        <a:gdLst>
                          <a:gd name="T0" fmla="*/ 79375 w 58"/>
                          <a:gd name="T1" fmla="*/ 57150 h 36"/>
                          <a:gd name="T2" fmla="*/ 76200 w 58"/>
                          <a:gd name="T3" fmla="*/ 57150 h 36"/>
                          <a:gd name="T4" fmla="*/ 76200 w 58"/>
                          <a:gd name="T5" fmla="*/ 53975 h 36"/>
                          <a:gd name="T6" fmla="*/ 76200 w 58"/>
                          <a:gd name="T7" fmla="*/ 47625 h 36"/>
                          <a:gd name="T8" fmla="*/ 79375 w 58"/>
                          <a:gd name="T9" fmla="*/ 41275 h 36"/>
                          <a:gd name="T10" fmla="*/ 82550 w 58"/>
                          <a:gd name="T11" fmla="*/ 38100 h 36"/>
                          <a:gd name="T12" fmla="*/ 88900 w 58"/>
                          <a:gd name="T13" fmla="*/ 34925 h 36"/>
                          <a:gd name="T14" fmla="*/ 92075 w 58"/>
                          <a:gd name="T15" fmla="*/ 28575 h 36"/>
                          <a:gd name="T16" fmla="*/ 88900 w 58"/>
                          <a:gd name="T17" fmla="*/ 22225 h 36"/>
                          <a:gd name="T18" fmla="*/ 85725 w 58"/>
                          <a:gd name="T19" fmla="*/ 19050 h 36"/>
                          <a:gd name="T20" fmla="*/ 76200 w 58"/>
                          <a:gd name="T21" fmla="*/ 9525 h 36"/>
                          <a:gd name="T22" fmla="*/ 50800 w 58"/>
                          <a:gd name="T23" fmla="*/ 0 h 36"/>
                          <a:gd name="T24" fmla="*/ 28575 w 58"/>
                          <a:gd name="T25" fmla="*/ 6350 h 36"/>
                          <a:gd name="T26" fmla="*/ 22225 w 58"/>
                          <a:gd name="T27" fmla="*/ 3175 h 36"/>
                          <a:gd name="T28" fmla="*/ 19050 w 58"/>
                          <a:gd name="T29" fmla="*/ 0 h 36"/>
                          <a:gd name="T30" fmla="*/ 0 w 58"/>
                          <a:gd name="T31" fmla="*/ 9525 h 36"/>
                          <a:gd name="T32" fmla="*/ 6350 w 58"/>
                          <a:gd name="T33" fmla="*/ 15875 h 36"/>
                          <a:gd name="T34" fmla="*/ 15875 w 58"/>
                          <a:gd name="T35" fmla="*/ 25400 h 36"/>
                          <a:gd name="T36" fmla="*/ 25400 w 58"/>
                          <a:gd name="T37" fmla="*/ 28575 h 36"/>
                          <a:gd name="T38" fmla="*/ 38100 w 58"/>
                          <a:gd name="T39" fmla="*/ 31750 h 36"/>
                          <a:gd name="T40" fmla="*/ 38100 w 58"/>
                          <a:gd name="T41" fmla="*/ 38100 h 36"/>
                          <a:gd name="T42" fmla="*/ 41275 w 58"/>
                          <a:gd name="T43" fmla="*/ 41275 h 36"/>
                          <a:gd name="T44" fmla="*/ 47625 w 58"/>
                          <a:gd name="T45" fmla="*/ 44450 h 36"/>
                          <a:gd name="T46" fmla="*/ 57150 w 58"/>
                          <a:gd name="T47" fmla="*/ 44450 h 36"/>
                          <a:gd name="T48" fmla="*/ 57150 w 58"/>
                          <a:gd name="T49" fmla="*/ 47625 h 36"/>
                          <a:gd name="T50" fmla="*/ 60325 w 58"/>
                          <a:gd name="T51" fmla="*/ 47625 h 36"/>
                          <a:gd name="T52" fmla="*/ 63500 w 58"/>
                          <a:gd name="T53" fmla="*/ 53975 h 36"/>
                          <a:gd name="T54" fmla="*/ 66675 w 58"/>
                          <a:gd name="T55" fmla="*/ 57150 h 36"/>
                          <a:gd name="T56" fmla="*/ 79375 w 58"/>
                          <a:gd name="T57" fmla="*/ 57150 h 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58" h="36">
                            <a:moveTo>
                              <a:pt x="50" y="36"/>
                            </a:moveTo>
                            <a:lnTo>
                              <a:pt x="48" y="36"/>
                            </a:lnTo>
                            <a:lnTo>
                              <a:pt x="48" y="34"/>
                            </a:lnTo>
                            <a:lnTo>
                              <a:pt x="48" y="30"/>
                            </a:lnTo>
                            <a:lnTo>
                              <a:pt x="50" y="26"/>
                            </a:lnTo>
                            <a:lnTo>
                              <a:pt x="52" y="24"/>
                            </a:lnTo>
                            <a:lnTo>
                              <a:pt x="56" y="22"/>
                            </a:lnTo>
                            <a:lnTo>
                              <a:pt x="58" y="18"/>
                            </a:lnTo>
                            <a:lnTo>
                              <a:pt x="56" y="14"/>
                            </a:lnTo>
                            <a:lnTo>
                              <a:pt x="54" y="12"/>
                            </a:lnTo>
                            <a:lnTo>
                              <a:pt x="48" y="6"/>
                            </a:lnTo>
                            <a:lnTo>
                              <a:pt x="32" y="0"/>
                            </a:lnTo>
                            <a:lnTo>
                              <a:pt x="18" y="4"/>
                            </a:lnTo>
                            <a:lnTo>
                              <a:pt x="14" y="2"/>
                            </a:lnTo>
                            <a:lnTo>
                              <a:pt x="12" y="0"/>
                            </a:lnTo>
                            <a:lnTo>
                              <a:pt x="0" y="6"/>
                            </a:lnTo>
                            <a:lnTo>
                              <a:pt x="4" y="10"/>
                            </a:lnTo>
                            <a:lnTo>
                              <a:pt x="10" y="16"/>
                            </a:lnTo>
                            <a:lnTo>
                              <a:pt x="16" y="18"/>
                            </a:lnTo>
                            <a:lnTo>
                              <a:pt x="24" y="20"/>
                            </a:lnTo>
                            <a:lnTo>
                              <a:pt x="24" y="24"/>
                            </a:lnTo>
                            <a:lnTo>
                              <a:pt x="26" y="26"/>
                            </a:lnTo>
                            <a:lnTo>
                              <a:pt x="30" y="28"/>
                            </a:lnTo>
                            <a:lnTo>
                              <a:pt x="36" y="28"/>
                            </a:lnTo>
                            <a:lnTo>
                              <a:pt x="36" y="30"/>
                            </a:lnTo>
                            <a:lnTo>
                              <a:pt x="38" y="30"/>
                            </a:lnTo>
                            <a:lnTo>
                              <a:pt x="40" y="34"/>
                            </a:lnTo>
                            <a:lnTo>
                              <a:pt x="42" y="36"/>
                            </a:lnTo>
                            <a:lnTo>
                              <a:pt x="50" y="36"/>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44" name="Freeform 154"/>
                      <p:cNvSpPr>
                        <a:spLocks/>
                      </p:cNvSpPr>
                      <p:nvPr/>
                    </p:nvSpPr>
                    <p:spPr bwMode="auto">
                      <a:xfrm>
                        <a:off x="4192588" y="2065338"/>
                        <a:ext cx="53975" cy="88900"/>
                      </a:xfrm>
                      <a:custGeom>
                        <a:avLst/>
                        <a:gdLst>
                          <a:gd name="T0" fmla="*/ 38100 w 34"/>
                          <a:gd name="T1" fmla="*/ 88900 h 56"/>
                          <a:gd name="T2" fmla="*/ 15875 w 34"/>
                          <a:gd name="T3" fmla="*/ 88900 h 56"/>
                          <a:gd name="T4" fmla="*/ 19050 w 34"/>
                          <a:gd name="T5" fmla="*/ 88900 h 56"/>
                          <a:gd name="T6" fmla="*/ 22225 w 34"/>
                          <a:gd name="T7" fmla="*/ 85725 h 56"/>
                          <a:gd name="T8" fmla="*/ 9525 w 34"/>
                          <a:gd name="T9" fmla="*/ 85725 h 56"/>
                          <a:gd name="T10" fmla="*/ 9525 w 34"/>
                          <a:gd name="T11" fmla="*/ 73025 h 56"/>
                          <a:gd name="T12" fmla="*/ 6350 w 34"/>
                          <a:gd name="T13" fmla="*/ 63500 h 56"/>
                          <a:gd name="T14" fmla="*/ 3175 w 34"/>
                          <a:gd name="T15" fmla="*/ 53975 h 56"/>
                          <a:gd name="T16" fmla="*/ 0 w 34"/>
                          <a:gd name="T17" fmla="*/ 44450 h 56"/>
                          <a:gd name="T18" fmla="*/ 3175 w 34"/>
                          <a:gd name="T19" fmla="*/ 38100 h 56"/>
                          <a:gd name="T20" fmla="*/ 6350 w 34"/>
                          <a:gd name="T21" fmla="*/ 31750 h 56"/>
                          <a:gd name="T22" fmla="*/ 22225 w 34"/>
                          <a:gd name="T23" fmla="*/ 19050 h 56"/>
                          <a:gd name="T24" fmla="*/ 47625 w 34"/>
                          <a:gd name="T25" fmla="*/ 0 h 56"/>
                          <a:gd name="T26" fmla="*/ 47625 w 34"/>
                          <a:gd name="T27" fmla="*/ 22225 h 56"/>
                          <a:gd name="T28" fmla="*/ 44450 w 34"/>
                          <a:gd name="T29" fmla="*/ 28575 h 56"/>
                          <a:gd name="T30" fmla="*/ 47625 w 34"/>
                          <a:gd name="T31" fmla="*/ 31750 h 56"/>
                          <a:gd name="T32" fmla="*/ 53975 w 34"/>
                          <a:gd name="T33" fmla="*/ 34925 h 56"/>
                          <a:gd name="T34" fmla="*/ 50800 w 34"/>
                          <a:gd name="T35" fmla="*/ 41275 h 56"/>
                          <a:gd name="T36" fmla="*/ 47625 w 34"/>
                          <a:gd name="T37" fmla="*/ 47625 h 56"/>
                          <a:gd name="T38" fmla="*/ 44450 w 34"/>
                          <a:gd name="T39" fmla="*/ 47625 h 56"/>
                          <a:gd name="T40" fmla="*/ 38100 w 34"/>
                          <a:gd name="T41" fmla="*/ 50800 h 56"/>
                          <a:gd name="T42" fmla="*/ 41275 w 34"/>
                          <a:gd name="T43" fmla="*/ 60325 h 56"/>
                          <a:gd name="T44" fmla="*/ 47625 w 34"/>
                          <a:gd name="T45" fmla="*/ 69850 h 56"/>
                          <a:gd name="T46" fmla="*/ 38100 w 34"/>
                          <a:gd name="T47" fmla="*/ 69850 h 56"/>
                          <a:gd name="T48" fmla="*/ 38100 w 34"/>
                          <a:gd name="T49" fmla="*/ 88900 h 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34" h="56">
                            <a:moveTo>
                              <a:pt x="24" y="56"/>
                            </a:moveTo>
                            <a:lnTo>
                              <a:pt x="10" y="56"/>
                            </a:lnTo>
                            <a:lnTo>
                              <a:pt x="12" y="56"/>
                            </a:lnTo>
                            <a:lnTo>
                              <a:pt x="14" y="54"/>
                            </a:lnTo>
                            <a:lnTo>
                              <a:pt x="6" y="54"/>
                            </a:lnTo>
                            <a:lnTo>
                              <a:pt x="6" y="46"/>
                            </a:lnTo>
                            <a:lnTo>
                              <a:pt x="4" y="40"/>
                            </a:lnTo>
                            <a:lnTo>
                              <a:pt x="2" y="34"/>
                            </a:lnTo>
                            <a:lnTo>
                              <a:pt x="0" y="28"/>
                            </a:lnTo>
                            <a:lnTo>
                              <a:pt x="2" y="24"/>
                            </a:lnTo>
                            <a:lnTo>
                              <a:pt x="4" y="20"/>
                            </a:lnTo>
                            <a:lnTo>
                              <a:pt x="14" y="12"/>
                            </a:lnTo>
                            <a:lnTo>
                              <a:pt x="30" y="0"/>
                            </a:lnTo>
                            <a:lnTo>
                              <a:pt x="30" y="14"/>
                            </a:lnTo>
                            <a:lnTo>
                              <a:pt x="28" y="18"/>
                            </a:lnTo>
                            <a:lnTo>
                              <a:pt x="30" y="20"/>
                            </a:lnTo>
                            <a:lnTo>
                              <a:pt x="34" y="22"/>
                            </a:lnTo>
                            <a:lnTo>
                              <a:pt x="32" y="26"/>
                            </a:lnTo>
                            <a:lnTo>
                              <a:pt x="30" y="30"/>
                            </a:lnTo>
                            <a:lnTo>
                              <a:pt x="28" y="30"/>
                            </a:lnTo>
                            <a:lnTo>
                              <a:pt x="24" y="32"/>
                            </a:lnTo>
                            <a:lnTo>
                              <a:pt x="26" y="38"/>
                            </a:lnTo>
                            <a:lnTo>
                              <a:pt x="30" y="44"/>
                            </a:lnTo>
                            <a:lnTo>
                              <a:pt x="24" y="44"/>
                            </a:lnTo>
                            <a:lnTo>
                              <a:pt x="24" y="56"/>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45" name="Freeform 156"/>
                      <p:cNvSpPr>
                        <a:spLocks/>
                      </p:cNvSpPr>
                      <p:nvPr/>
                    </p:nvSpPr>
                    <p:spPr bwMode="auto">
                      <a:xfrm>
                        <a:off x="4238625" y="2328863"/>
                        <a:ext cx="179388" cy="76200"/>
                      </a:xfrm>
                      <a:custGeom>
                        <a:avLst/>
                        <a:gdLst>
                          <a:gd name="T0" fmla="*/ 94415 w 114"/>
                          <a:gd name="T1" fmla="*/ 12700 h 48"/>
                          <a:gd name="T2" fmla="*/ 107003 w 114"/>
                          <a:gd name="T3" fmla="*/ 12700 h 48"/>
                          <a:gd name="T4" fmla="*/ 116445 w 114"/>
                          <a:gd name="T5" fmla="*/ 9525 h 48"/>
                          <a:gd name="T6" fmla="*/ 119592 w 114"/>
                          <a:gd name="T7" fmla="*/ 6350 h 48"/>
                          <a:gd name="T8" fmla="*/ 125886 w 114"/>
                          <a:gd name="T9" fmla="*/ 3175 h 48"/>
                          <a:gd name="T10" fmla="*/ 132181 w 114"/>
                          <a:gd name="T11" fmla="*/ 0 h 48"/>
                          <a:gd name="T12" fmla="*/ 141622 w 114"/>
                          <a:gd name="T13" fmla="*/ 3175 h 48"/>
                          <a:gd name="T14" fmla="*/ 151064 w 114"/>
                          <a:gd name="T15" fmla="*/ 6350 h 48"/>
                          <a:gd name="T16" fmla="*/ 160505 w 114"/>
                          <a:gd name="T17" fmla="*/ 9525 h 48"/>
                          <a:gd name="T18" fmla="*/ 169947 w 114"/>
                          <a:gd name="T19" fmla="*/ 9525 h 48"/>
                          <a:gd name="T20" fmla="*/ 173094 w 114"/>
                          <a:gd name="T21" fmla="*/ 22225 h 48"/>
                          <a:gd name="T22" fmla="*/ 179388 w 114"/>
                          <a:gd name="T23" fmla="*/ 28575 h 48"/>
                          <a:gd name="T24" fmla="*/ 169947 w 114"/>
                          <a:gd name="T25" fmla="*/ 38100 h 48"/>
                          <a:gd name="T26" fmla="*/ 166799 w 114"/>
                          <a:gd name="T27" fmla="*/ 50800 h 48"/>
                          <a:gd name="T28" fmla="*/ 160505 w 114"/>
                          <a:gd name="T29" fmla="*/ 63500 h 48"/>
                          <a:gd name="T30" fmla="*/ 154211 w 114"/>
                          <a:gd name="T31" fmla="*/ 69850 h 48"/>
                          <a:gd name="T32" fmla="*/ 132181 w 114"/>
                          <a:gd name="T33" fmla="*/ 69850 h 48"/>
                          <a:gd name="T34" fmla="*/ 125886 w 114"/>
                          <a:gd name="T35" fmla="*/ 73025 h 48"/>
                          <a:gd name="T36" fmla="*/ 122739 w 114"/>
                          <a:gd name="T37" fmla="*/ 76200 h 48"/>
                          <a:gd name="T38" fmla="*/ 110151 w 114"/>
                          <a:gd name="T39" fmla="*/ 76200 h 48"/>
                          <a:gd name="T40" fmla="*/ 88120 w 114"/>
                          <a:gd name="T41" fmla="*/ 73025 h 48"/>
                          <a:gd name="T42" fmla="*/ 72385 w 114"/>
                          <a:gd name="T43" fmla="*/ 66675 h 48"/>
                          <a:gd name="T44" fmla="*/ 59796 w 114"/>
                          <a:gd name="T45" fmla="*/ 63500 h 48"/>
                          <a:gd name="T46" fmla="*/ 44060 w 114"/>
                          <a:gd name="T47" fmla="*/ 60325 h 48"/>
                          <a:gd name="T48" fmla="*/ 37766 w 114"/>
                          <a:gd name="T49" fmla="*/ 60325 h 48"/>
                          <a:gd name="T50" fmla="*/ 37766 w 114"/>
                          <a:gd name="T51" fmla="*/ 63500 h 48"/>
                          <a:gd name="T52" fmla="*/ 18883 w 114"/>
                          <a:gd name="T53" fmla="*/ 63500 h 48"/>
                          <a:gd name="T54" fmla="*/ 12589 w 114"/>
                          <a:gd name="T55" fmla="*/ 63500 h 48"/>
                          <a:gd name="T56" fmla="*/ 6294 w 114"/>
                          <a:gd name="T57" fmla="*/ 60325 h 48"/>
                          <a:gd name="T58" fmla="*/ 0 w 114"/>
                          <a:gd name="T59" fmla="*/ 53975 h 48"/>
                          <a:gd name="T60" fmla="*/ 0 w 114"/>
                          <a:gd name="T61" fmla="*/ 47625 h 48"/>
                          <a:gd name="T62" fmla="*/ 9441 w 114"/>
                          <a:gd name="T63" fmla="*/ 47625 h 48"/>
                          <a:gd name="T64" fmla="*/ 31472 w 114"/>
                          <a:gd name="T65" fmla="*/ 47625 h 48"/>
                          <a:gd name="T66" fmla="*/ 40913 w 114"/>
                          <a:gd name="T67" fmla="*/ 47625 h 48"/>
                          <a:gd name="T68" fmla="*/ 53502 w 114"/>
                          <a:gd name="T69" fmla="*/ 41275 h 48"/>
                          <a:gd name="T70" fmla="*/ 78679 w 114"/>
                          <a:gd name="T71" fmla="*/ 41275 h 48"/>
                          <a:gd name="T72" fmla="*/ 78679 w 114"/>
                          <a:gd name="T73" fmla="*/ 38100 h 48"/>
                          <a:gd name="T74" fmla="*/ 75532 w 114"/>
                          <a:gd name="T75" fmla="*/ 31750 h 48"/>
                          <a:gd name="T76" fmla="*/ 78679 w 114"/>
                          <a:gd name="T77" fmla="*/ 22225 h 48"/>
                          <a:gd name="T78" fmla="*/ 84973 w 114"/>
                          <a:gd name="T79" fmla="*/ 19050 h 48"/>
                          <a:gd name="T80" fmla="*/ 91268 w 114"/>
                          <a:gd name="T81" fmla="*/ 12700 h 48"/>
                          <a:gd name="T82" fmla="*/ 97562 w 114"/>
                          <a:gd name="T83" fmla="*/ 9525 h 48"/>
                          <a:gd name="T84" fmla="*/ 94415 w 114"/>
                          <a:gd name="T85" fmla="*/ 12700 h 4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14" h="48">
                            <a:moveTo>
                              <a:pt x="60" y="8"/>
                            </a:moveTo>
                            <a:lnTo>
                              <a:pt x="68" y="8"/>
                            </a:lnTo>
                            <a:lnTo>
                              <a:pt x="74" y="6"/>
                            </a:lnTo>
                            <a:lnTo>
                              <a:pt x="76" y="4"/>
                            </a:lnTo>
                            <a:lnTo>
                              <a:pt x="80" y="2"/>
                            </a:lnTo>
                            <a:lnTo>
                              <a:pt x="84" y="0"/>
                            </a:lnTo>
                            <a:lnTo>
                              <a:pt x="90" y="2"/>
                            </a:lnTo>
                            <a:lnTo>
                              <a:pt x="96" y="4"/>
                            </a:lnTo>
                            <a:lnTo>
                              <a:pt x="102" y="6"/>
                            </a:lnTo>
                            <a:lnTo>
                              <a:pt x="108" y="6"/>
                            </a:lnTo>
                            <a:lnTo>
                              <a:pt x="110" y="14"/>
                            </a:lnTo>
                            <a:lnTo>
                              <a:pt x="114" y="18"/>
                            </a:lnTo>
                            <a:lnTo>
                              <a:pt x="108" y="24"/>
                            </a:lnTo>
                            <a:lnTo>
                              <a:pt x="106" y="32"/>
                            </a:lnTo>
                            <a:lnTo>
                              <a:pt x="102" y="40"/>
                            </a:lnTo>
                            <a:lnTo>
                              <a:pt x="98" y="44"/>
                            </a:lnTo>
                            <a:lnTo>
                              <a:pt x="84" y="44"/>
                            </a:lnTo>
                            <a:lnTo>
                              <a:pt x="80" y="46"/>
                            </a:lnTo>
                            <a:lnTo>
                              <a:pt x="78" y="48"/>
                            </a:lnTo>
                            <a:lnTo>
                              <a:pt x="70" y="48"/>
                            </a:lnTo>
                            <a:lnTo>
                              <a:pt x="56" y="46"/>
                            </a:lnTo>
                            <a:lnTo>
                              <a:pt x="46" y="42"/>
                            </a:lnTo>
                            <a:lnTo>
                              <a:pt x="38" y="40"/>
                            </a:lnTo>
                            <a:lnTo>
                              <a:pt x="28" y="38"/>
                            </a:lnTo>
                            <a:lnTo>
                              <a:pt x="24" y="38"/>
                            </a:lnTo>
                            <a:lnTo>
                              <a:pt x="24" y="40"/>
                            </a:lnTo>
                            <a:lnTo>
                              <a:pt x="12" y="40"/>
                            </a:lnTo>
                            <a:lnTo>
                              <a:pt x="8" y="40"/>
                            </a:lnTo>
                            <a:lnTo>
                              <a:pt x="4" y="38"/>
                            </a:lnTo>
                            <a:lnTo>
                              <a:pt x="0" y="34"/>
                            </a:lnTo>
                            <a:lnTo>
                              <a:pt x="0" y="30"/>
                            </a:lnTo>
                            <a:lnTo>
                              <a:pt x="6" y="30"/>
                            </a:lnTo>
                            <a:lnTo>
                              <a:pt x="20" y="30"/>
                            </a:lnTo>
                            <a:lnTo>
                              <a:pt x="26" y="30"/>
                            </a:lnTo>
                            <a:lnTo>
                              <a:pt x="34" y="26"/>
                            </a:lnTo>
                            <a:lnTo>
                              <a:pt x="50" y="26"/>
                            </a:lnTo>
                            <a:lnTo>
                              <a:pt x="50" y="24"/>
                            </a:lnTo>
                            <a:lnTo>
                              <a:pt x="48" y="20"/>
                            </a:lnTo>
                            <a:lnTo>
                              <a:pt x="50" y="14"/>
                            </a:lnTo>
                            <a:lnTo>
                              <a:pt x="54" y="12"/>
                            </a:lnTo>
                            <a:lnTo>
                              <a:pt x="58" y="8"/>
                            </a:lnTo>
                            <a:lnTo>
                              <a:pt x="62" y="6"/>
                            </a:lnTo>
                            <a:lnTo>
                              <a:pt x="60" y="8"/>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46" name="Freeform 157"/>
                      <p:cNvSpPr>
                        <a:spLocks/>
                      </p:cNvSpPr>
                      <p:nvPr/>
                    </p:nvSpPr>
                    <p:spPr bwMode="auto">
                      <a:xfrm>
                        <a:off x="4167188" y="2389188"/>
                        <a:ext cx="311150" cy="276225"/>
                      </a:xfrm>
                      <a:custGeom>
                        <a:avLst/>
                        <a:gdLst>
                          <a:gd name="T0" fmla="*/ 19050 w 196"/>
                          <a:gd name="T1" fmla="*/ 88900 h 174"/>
                          <a:gd name="T2" fmla="*/ 0 w 196"/>
                          <a:gd name="T3" fmla="*/ 60325 h 174"/>
                          <a:gd name="T4" fmla="*/ 12700 w 196"/>
                          <a:gd name="T5" fmla="*/ 47625 h 174"/>
                          <a:gd name="T6" fmla="*/ 6350 w 196"/>
                          <a:gd name="T7" fmla="*/ 41275 h 174"/>
                          <a:gd name="T8" fmla="*/ 3175 w 196"/>
                          <a:gd name="T9" fmla="*/ 31750 h 174"/>
                          <a:gd name="T10" fmla="*/ 31750 w 196"/>
                          <a:gd name="T11" fmla="*/ 28575 h 174"/>
                          <a:gd name="T12" fmla="*/ 38100 w 196"/>
                          <a:gd name="T13" fmla="*/ 22225 h 174"/>
                          <a:gd name="T14" fmla="*/ 53975 w 196"/>
                          <a:gd name="T15" fmla="*/ 31750 h 174"/>
                          <a:gd name="T16" fmla="*/ 60325 w 196"/>
                          <a:gd name="T17" fmla="*/ 22225 h 174"/>
                          <a:gd name="T18" fmla="*/ 76200 w 196"/>
                          <a:gd name="T19" fmla="*/ 15875 h 174"/>
                          <a:gd name="T20" fmla="*/ 88900 w 196"/>
                          <a:gd name="T21" fmla="*/ 3175 h 174"/>
                          <a:gd name="T22" fmla="*/ 107950 w 196"/>
                          <a:gd name="T23" fmla="*/ 0 h 174"/>
                          <a:gd name="T24" fmla="*/ 127000 w 196"/>
                          <a:gd name="T25" fmla="*/ 0 h 174"/>
                          <a:gd name="T26" fmla="*/ 161925 w 196"/>
                          <a:gd name="T27" fmla="*/ 12700 h 174"/>
                          <a:gd name="T28" fmla="*/ 149225 w 196"/>
                          <a:gd name="T29" fmla="*/ 41275 h 174"/>
                          <a:gd name="T30" fmla="*/ 146050 w 196"/>
                          <a:gd name="T31" fmla="*/ 53975 h 174"/>
                          <a:gd name="T32" fmla="*/ 142875 w 196"/>
                          <a:gd name="T33" fmla="*/ 76200 h 174"/>
                          <a:gd name="T34" fmla="*/ 149225 w 196"/>
                          <a:gd name="T35" fmla="*/ 88900 h 174"/>
                          <a:gd name="T36" fmla="*/ 177800 w 196"/>
                          <a:gd name="T37" fmla="*/ 104775 h 174"/>
                          <a:gd name="T38" fmla="*/ 193675 w 196"/>
                          <a:gd name="T39" fmla="*/ 114300 h 174"/>
                          <a:gd name="T40" fmla="*/ 203200 w 196"/>
                          <a:gd name="T41" fmla="*/ 136525 h 174"/>
                          <a:gd name="T42" fmla="*/ 219075 w 196"/>
                          <a:gd name="T43" fmla="*/ 152400 h 174"/>
                          <a:gd name="T44" fmla="*/ 231775 w 196"/>
                          <a:gd name="T45" fmla="*/ 155575 h 174"/>
                          <a:gd name="T46" fmla="*/ 238125 w 196"/>
                          <a:gd name="T47" fmla="*/ 158750 h 174"/>
                          <a:gd name="T48" fmla="*/ 250825 w 196"/>
                          <a:gd name="T49" fmla="*/ 174625 h 174"/>
                          <a:gd name="T50" fmla="*/ 292100 w 196"/>
                          <a:gd name="T51" fmla="*/ 193675 h 174"/>
                          <a:gd name="T52" fmla="*/ 311150 w 196"/>
                          <a:gd name="T53" fmla="*/ 209550 h 174"/>
                          <a:gd name="T54" fmla="*/ 292100 w 196"/>
                          <a:gd name="T55" fmla="*/ 209550 h 174"/>
                          <a:gd name="T56" fmla="*/ 276225 w 196"/>
                          <a:gd name="T57" fmla="*/ 200025 h 174"/>
                          <a:gd name="T58" fmla="*/ 257175 w 196"/>
                          <a:gd name="T59" fmla="*/ 203200 h 174"/>
                          <a:gd name="T60" fmla="*/ 257175 w 196"/>
                          <a:gd name="T61" fmla="*/ 215900 h 174"/>
                          <a:gd name="T62" fmla="*/ 266700 w 196"/>
                          <a:gd name="T63" fmla="*/ 225425 h 174"/>
                          <a:gd name="T64" fmla="*/ 276225 w 196"/>
                          <a:gd name="T65" fmla="*/ 234950 h 174"/>
                          <a:gd name="T66" fmla="*/ 276225 w 196"/>
                          <a:gd name="T67" fmla="*/ 244475 h 174"/>
                          <a:gd name="T68" fmla="*/ 260350 w 196"/>
                          <a:gd name="T69" fmla="*/ 244475 h 174"/>
                          <a:gd name="T70" fmla="*/ 260350 w 196"/>
                          <a:gd name="T71" fmla="*/ 263525 h 174"/>
                          <a:gd name="T72" fmla="*/ 247650 w 196"/>
                          <a:gd name="T73" fmla="*/ 276225 h 174"/>
                          <a:gd name="T74" fmla="*/ 238125 w 196"/>
                          <a:gd name="T75" fmla="*/ 266700 h 174"/>
                          <a:gd name="T76" fmla="*/ 247650 w 196"/>
                          <a:gd name="T77" fmla="*/ 250825 h 174"/>
                          <a:gd name="T78" fmla="*/ 247650 w 196"/>
                          <a:gd name="T79" fmla="*/ 231775 h 174"/>
                          <a:gd name="T80" fmla="*/ 238125 w 196"/>
                          <a:gd name="T81" fmla="*/ 215900 h 174"/>
                          <a:gd name="T82" fmla="*/ 215900 w 196"/>
                          <a:gd name="T83" fmla="*/ 203200 h 174"/>
                          <a:gd name="T84" fmla="*/ 180975 w 196"/>
                          <a:gd name="T85" fmla="*/ 177800 h 174"/>
                          <a:gd name="T86" fmla="*/ 123825 w 196"/>
                          <a:gd name="T87" fmla="*/ 142875 h 174"/>
                          <a:gd name="T88" fmla="*/ 95250 w 196"/>
                          <a:gd name="T89" fmla="*/ 107950 h 174"/>
                          <a:gd name="T90" fmla="*/ 69850 w 196"/>
                          <a:gd name="T91" fmla="*/ 82550 h 174"/>
                          <a:gd name="T92" fmla="*/ 53975 w 196"/>
                          <a:gd name="T93" fmla="*/ 79375 h 174"/>
                          <a:gd name="T94" fmla="*/ 41275 w 196"/>
                          <a:gd name="T95" fmla="*/ 92075 h 174"/>
                          <a:gd name="T96" fmla="*/ 28575 w 196"/>
                          <a:gd name="T97" fmla="*/ 95250 h 1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96" h="174">
                            <a:moveTo>
                              <a:pt x="18" y="60"/>
                            </a:moveTo>
                            <a:lnTo>
                              <a:pt x="12" y="56"/>
                            </a:lnTo>
                            <a:lnTo>
                              <a:pt x="8" y="50"/>
                            </a:lnTo>
                            <a:lnTo>
                              <a:pt x="0" y="38"/>
                            </a:lnTo>
                            <a:lnTo>
                              <a:pt x="8" y="32"/>
                            </a:lnTo>
                            <a:lnTo>
                              <a:pt x="8" y="30"/>
                            </a:lnTo>
                            <a:lnTo>
                              <a:pt x="6" y="28"/>
                            </a:lnTo>
                            <a:lnTo>
                              <a:pt x="4" y="26"/>
                            </a:lnTo>
                            <a:lnTo>
                              <a:pt x="4" y="24"/>
                            </a:lnTo>
                            <a:lnTo>
                              <a:pt x="2" y="20"/>
                            </a:lnTo>
                            <a:lnTo>
                              <a:pt x="18" y="20"/>
                            </a:lnTo>
                            <a:lnTo>
                              <a:pt x="20" y="18"/>
                            </a:lnTo>
                            <a:lnTo>
                              <a:pt x="22" y="16"/>
                            </a:lnTo>
                            <a:lnTo>
                              <a:pt x="24" y="14"/>
                            </a:lnTo>
                            <a:lnTo>
                              <a:pt x="30" y="18"/>
                            </a:lnTo>
                            <a:lnTo>
                              <a:pt x="34" y="20"/>
                            </a:lnTo>
                            <a:lnTo>
                              <a:pt x="38" y="20"/>
                            </a:lnTo>
                            <a:lnTo>
                              <a:pt x="38" y="14"/>
                            </a:lnTo>
                            <a:lnTo>
                              <a:pt x="42" y="12"/>
                            </a:lnTo>
                            <a:lnTo>
                              <a:pt x="48" y="10"/>
                            </a:lnTo>
                            <a:lnTo>
                              <a:pt x="56" y="8"/>
                            </a:lnTo>
                            <a:lnTo>
                              <a:pt x="56" y="2"/>
                            </a:lnTo>
                            <a:lnTo>
                              <a:pt x="68" y="2"/>
                            </a:lnTo>
                            <a:lnTo>
                              <a:pt x="68" y="0"/>
                            </a:lnTo>
                            <a:lnTo>
                              <a:pt x="72" y="0"/>
                            </a:lnTo>
                            <a:lnTo>
                              <a:pt x="80" y="0"/>
                            </a:lnTo>
                            <a:lnTo>
                              <a:pt x="86" y="4"/>
                            </a:lnTo>
                            <a:lnTo>
                              <a:pt x="102" y="8"/>
                            </a:lnTo>
                            <a:lnTo>
                              <a:pt x="102" y="18"/>
                            </a:lnTo>
                            <a:lnTo>
                              <a:pt x="94" y="26"/>
                            </a:lnTo>
                            <a:lnTo>
                              <a:pt x="92" y="30"/>
                            </a:lnTo>
                            <a:lnTo>
                              <a:pt x="92" y="34"/>
                            </a:lnTo>
                            <a:lnTo>
                              <a:pt x="90" y="40"/>
                            </a:lnTo>
                            <a:lnTo>
                              <a:pt x="90" y="48"/>
                            </a:lnTo>
                            <a:lnTo>
                              <a:pt x="90" y="52"/>
                            </a:lnTo>
                            <a:lnTo>
                              <a:pt x="94" y="56"/>
                            </a:lnTo>
                            <a:lnTo>
                              <a:pt x="102" y="62"/>
                            </a:lnTo>
                            <a:lnTo>
                              <a:pt x="112" y="66"/>
                            </a:lnTo>
                            <a:lnTo>
                              <a:pt x="116" y="68"/>
                            </a:lnTo>
                            <a:lnTo>
                              <a:pt x="122" y="72"/>
                            </a:lnTo>
                            <a:lnTo>
                              <a:pt x="126" y="78"/>
                            </a:lnTo>
                            <a:lnTo>
                              <a:pt x="128" y="86"/>
                            </a:lnTo>
                            <a:lnTo>
                              <a:pt x="132" y="92"/>
                            </a:lnTo>
                            <a:lnTo>
                              <a:pt x="138" y="96"/>
                            </a:lnTo>
                            <a:lnTo>
                              <a:pt x="144" y="98"/>
                            </a:lnTo>
                            <a:lnTo>
                              <a:pt x="146" y="98"/>
                            </a:lnTo>
                            <a:lnTo>
                              <a:pt x="148" y="96"/>
                            </a:lnTo>
                            <a:lnTo>
                              <a:pt x="150" y="100"/>
                            </a:lnTo>
                            <a:lnTo>
                              <a:pt x="154" y="106"/>
                            </a:lnTo>
                            <a:lnTo>
                              <a:pt x="158" y="110"/>
                            </a:lnTo>
                            <a:lnTo>
                              <a:pt x="170" y="116"/>
                            </a:lnTo>
                            <a:lnTo>
                              <a:pt x="184" y="122"/>
                            </a:lnTo>
                            <a:lnTo>
                              <a:pt x="190" y="128"/>
                            </a:lnTo>
                            <a:lnTo>
                              <a:pt x="196" y="132"/>
                            </a:lnTo>
                            <a:lnTo>
                              <a:pt x="190" y="134"/>
                            </a:lnTo>
                            <a:lnTo>
                              <a:pt x="184" y="132"/>
                            </a:lnTo>
                            <a:lnTo>
                              <a:pt x="180" y="130"/>
                            </a:lnTo>
                            <a:lnTo>
                              <a:pt x="174" y="126"/>
                            </a:lnTo>
                            <a:lnTo>
                              <a:pt x="168" y="126"/>
                            </a:lnTo>
                            <a:lnTo>
                              <a:pt x="162" y="128"/>
                            </a:lnTo>
                            <a:lnTo>
                              <a:pt x="162" y="132"/>
                            </a:lnTo>
                            <a:lnTo>
                              <a:pt x="162" y="136"/>
                            </a:lnTo>
                            <a:lnTo>
                              <a:pt x="164" y="138"/>
                            </a:lnTo>
                            <a:lnTo>
                              <a:pt x="168" y="142"/>
                            </a:lnTo>
                            <a:lnTo>
                              <a:pt x="172" y="146"/>
                            </a:lnTo>
                            <a:lnTo>
                              <a:pt x="174" y="148"/>
                            </a:lnTo>
                            <a:lnTo>
                              <a:pt x="174" y="150"/>
                            </a:lnTo>
                            <a:lnTo>
                              <a:pt x="174" y="154"/>
                            </a:lnTo>
                            <a:lnTo>
                              <a:pt x="172" y="156"/>
                            </a:lnTo>
                            <a:lnTo>
                              <a:pt x="164" y="154"/>
                            </a:lnTo>
                            <a:lnTo>
                              <a:pt x="164" y="162"/>
                            </a:lnTo>
                            <a:lnTo>
                              <a:pt x="164" y="166"/>
                            </a:lnTo>
                            <a:lnTo>
                              <a:pt x="160" y="170"/>
                            </a:lnTo>
                            <a:lnTo>
                              <a:pt x="156" y="174"/>
                            </a:lnTo>
                            <a:lnTo>
                              <a:pt x="150" y="174"/>
                            </a:lnTo>
                            <a:lnTo>
                              <a:pt x="150" y="168"/>
                            </a:lnTo>
                            <a:lnTo>
                              <a:pt x="154" y="162"/>
                            </a:lnTo>
                            <a:lnTo>
                              <a:pt x="156" y="158"/>
                            </a:lnTo>
                            <a:lnTo>
                              <a:pt x="156" y="152"/>
                            </a:lnTo>
                            <a:lnTo>
                              <a:pt x="156" y="146"/>
                            </a:lnTo>
                            <a:lnTo>
                              <a:pt x="154" y="142"/>
                            </a:lnTo>
                            <a:lnTo>
                              <a:pt x="150" y="136"/>
                            </a:lnTo>
                            <a:lnTo>
                              <a:pt x="144" y="132"/>
                            </a:lnTo>
                            <a:lnTo>
                              <a:pt x="136" y="128"/>
                            </a:lnTo>
                            <a:lnTo>
                              <a:pt x="126" y="120"/>
                            </a:lnTo>
                            <a:lnTo>
                              <a:pt x="114" y="112"/>
                            </a:lnTo>
                            <a:lnTo>
                              <a:pt x="90" y="98"/>
                            </a:lnTo>
                            <a:lnTo>
                              <a:pt x="78" y="90"/>
                            </a:lnTo>
                            <a:lnTo>
                              <a:pt x="68" y="80"/>
                            </a:lnTo>
                            <a:lnTo>
                              <a:pt x="60" y="68"/>
                            </a:lnTo>
                            <a:lnTo>
                              <a:pt x="56" y="54"/>
                            </a:lnTo>
                            <a:lnTo>
                              <a:pt x="44" y="52"/>
                            </a:lnTo>
                            <a:lnTo>
                              <a:pt x="38" y="48"/>
                            </a:lnTo>
                            <a:lnTo>
                              <a:pt x="34" y="50"/>
                            </a:lnTo>
                            <a:lnTo>
                              <a:pt x="30" y="54"/>
                            </a:lnTo>
                            <a:lnTo>
                              <a:pt x="26" y="58"/>
                            </a:lnTo>
                            <a:lnTo>
                              <a:pt x="20" y="60"/>
                            </a:lnTo>
                            <a:lnTo>
                              <a:pt x="18" y="6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nvGrpSpPr>
                      <p:cNvPr id="447" name="Group 446"/>
                      <p:cNvGrpSpPr/>
                      <p:nvPr/>
                    </p:nvGrpSpPr>
                    <p:grpSpPr>
                      <a:xfrm>
                        <a:off x="6746875" y="3624263"/>
                        <a:ext cx="533400" cy="193675"/>
                        <a:chOff x="6746875" y="3624263"/>
                        <a:chExt cx="533400" cy="193675"/>
                      </a:xfrm>
                      <a:grpFill/>
                    </p:grpSpPr>
                    <p:sp>
                      <p:nvSpPr>
                        <p:cNvPr id="448" name="Freeform 230"/>
                        <p:cNvSpPr>
                          <a:spLocks/>
                        </p:cNvSpPr>
                        <p:nvPr/>
                      </p:nvSpPr>
                      <p:spPr bwMode="auto">
                        <a:xfrm>
                          <a:off x="6746875" y="3640138"/>
                          <a:ext cx="123825" cy="174625"/>
                        </a:xfrm>
                        <a:custGeom>
                          <a:avLst/>
                          <a:gdLst>
                            <a:gd name="T0" fmla="*/ 115927188 w 78"/>
                            <a:gd name="T1" fmla="*/ 30241875 h 110"/>
                            <a:gd name="T2" fmla="*/ 90725625 w 78"/>
                            <a:gd name="T3" fmla="*/ 30241875 h 110"/>
                            <a:gd name="T4" fmla="*/ 85685313 w 78"/>
                            <a:gd name="T5" fmla="*/ 45362813 h 110"/>
                            <a:gd name="T6" fmla="*/ 80645000 w 78"/>
                            <a:gd name="T7" fmla="*/ 50403125 h 110"/>
                            <a:gd name="T8" fmla="*/ 70564375 w 78"/>
                            <a:gd name="T9" fmla="*/ 50403125 h 110"/>
                            <a:gd name="T10" fmla="*/ 60483750 w 78"/>
                            <a:gd name="T11" fmla="*/ 50403125 h 110"/>
                            <a:gd name="T12" fmla="*/ 55443438 w 78"/>
                            <a:gd name="T13" fmla="*/ 45362813 h 110"/>
                            <a:gd name="T14" fmla="*/ 40322500 w 78"/>
                            <a:gd name="T15" fmla="*/ 25201563 h 110"/>
                            <a:gd name="T16" fmla="*/ 25201563 w 78"/>
                            <a:gd name="T17" fmla="*/ 10080625 h 110"/>
                            <a:gd name="T18" fmla="*/ 15120938 w 78"/>
                            <a:gd name="T19" fmla="*/ 0 h 110"/>
                            <a:gd name="T20" fmla="*/ 0 w 78"/>
                            <a:gd name="T21" fmla="*/ 0 h 110"/>
                            <a:gd name="T22" fmla="*/ 10080625 w 78"/>
                            <a:gd name="T23" fmla="*/ 20161250 h 110"/>
                            <a:gd name="T24" fmla="*/ 10080625 w 78"/>
                            <a:gd name="T25" fmla="*/ 35282188 h 110"/>
                            <a:gd name="T26" fmla="*/ 15120938 w 78"/>
                            <a:gd name="T27" fmla="*/ 65524063 h 110"/>
                            <a:gd name="T28" fmla="*/ 25201563 w 78"/>
                            <a:gd name="T29" fmla="*/ 95765938 h 110"/>
                            <a:gd name="T30" fmla="*/ 35282188 w 78"/>
                            <a:gd name="T31" fmla="*/ 120967500 h 110"/>
                            <a:gd name="T32" fmla="*/ 50403125 w 78"/>
                            <a:gd name="T33" fmla="*/ 146169063 h 110"/>
                            <a:gd name="T34" fmla="*/ 90725625 w 78"/>
                            <a:gd name="T35" fmla="*/ 191531875 h 110"/>
                            <a:gd name="T36" fmla="*/ 136088438 w 78"/>
                            <a:gd name="T37" fmla="*/ 231854375 h 110"/>
                            <a:gd name="T38" fmla="*/ 156249688 w 78"/>
                            <a:gd name="T39" fmla="*/ 257055938 h 110"/>
                            <a:gd name="T40" fmla="*/ 176410938 w 78"/>
                            <a:gd name="T41" fmla="*/ 277217188 h 110"/>
                            <a:gd name="T42" fmla="*/ 186491563 w 78"/>
                            <a:gd name="T43" fmla="*/ 272176875 h 110"/>
                            <a:gd name="T44" fmla="*/ 191531875 w 78"/>
                            <a:gd name="T45" fmla="*/ 267136563 h 110"/>
                            <a:gd name="T46" fmla="*/ 196572188 w 78"/>
                            <a:gd name="T47" fmla="*/ 257055938 h 110"/>
                            <a:gd name="T48" fmla="*/ 196572188 w 78"/>
                            <a:gd name="T49" fmla="*/ 241935000 h 110"/>
                            <a:gd name="T50" fmla="*/ 191531875 w 78"/>
                            <a:gd name="T51" fmla="*/ 226814063 h 110"/>
                            <a:gd name="T52" fmla="*/ 176410938 w 78"/>
                            <a:gd name="T53" fmla="*/ 201612500 h 110"/>
                            <a:gd name="T54" fmla="*/ 166330313 w 78"/>
                            <a:gd name="T55" fmla="*/ 181451250 h 110"/>
                            <a:gd name="T56" fmla="*/ 161290000 w 78"/>
                            <a:gd name="T57" fmla="*/ 171370625 h 110"/>
                            <a:gd name="T58" fmla="*/ 156249688 w 78"/>
                            <a:gd name="T59" fmla="*/ 161290000 h 110"/>
                            <a:gd name="T60" fmla="*/ 156249688 w 78"/>
                            <a:gd name="T61" fmla="*/ 105846563 h 110"/>
                            <a:gd name="T62" fmla="*/ 156249688 w 78"/>
                            <a:gd name="T63" fmla="*/ 85685313 h 110"/>
                            <a:gd name="T64" fmla="*/ 146169063 w 78"/>
                            <a:gd name="T65" fmla="*/ 65524063 h 110"/>
                            <a:gd name="T66" fmla="*/ 115927188 w 78"/>
                            <a:gd name="T67" fmla="*/ 30241875 h 110"/>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78" h="110">
                              <a:moveTo>
                                <a:pt x="46" y="12"/>
                              </a:moveTo>
                              <a:lnTo>
                                <a:pt x="36" y="12"/>
                              </a:lnTo>
                              <a:lnTo>
                                <a:pt x="34" y="18"/>
                              </a:lnTo>
                              <a:lnTo>
                                <a:pt x="32" y="20"/>
                              </a:lnTo>
                              <a:lnTo>
                                <a:pt x="28" y="20"/>
                              </a:lnTo>
                              <a:lnTo>
                                <a:pt x="24" y="20"/>
                              </a:lnTo>
                              <a:lnTo>
                                <a:pt x="22" y="18"/>
                              </a:lnTo>
                              <a:lnTo>
                                <a:pt x="16" y="10"/>
                              </a:lnTo>
                              <a:lnTo>
                                <a:pt x="10" y="4"/>
                              </a:lnTo>
                              <a:lnTo>
                                <a:pt x="6" y="0"/>
                              </a:lnTo>
                              <a:lnTo>
                                <a:pt x="0" y="0"/>
                              </a:lnTo>
                              <a:lnTo>
                                <a:pt x="4" y="8"/>
                              </a:lnTo>
                              <a:lnTo>
                                <a:pt x="4" y="14"/>
                              </a:lnTo>
                              <a:lnTo>
                                <a:pt x="6" y="26"/>
                              </a:lnTo>
                              <a:lnTo>
                                <a:pt x="10" y="38"/>
                              </a:lnTo>
                              <a:lnTo>
                                <a:pt x="14" y="48"/>
                              </a:lnTo>
                              <a:lnTo>
                                <a:pt x="20" y="58"/>
                              </a:lnTo>
                              <a:lnTo>
                                <a:pt x="36" y="76"/>
                              </a:lnTo>
                              <a:lnTo>
                                <a:pt x="54" y="92"/>
                              </a:lnTo>
                              <a:lnTo>
                                <a:pt x="62" y="102"/>
                              </a:lnTo>
                              <a:lnTo>
                                <a:pt x="70" y="110"/>
                              </a:lnTo>
                              <a:lnTo>
                                <a:pt x="74" y="108"/>
                              </a:lnTo>
                              <a:lnTo>
                                <a:pt x="76" y="106"/>
                              </a:lnTo>
                              <a:lnTo>
                                <a:pt x="78" y="102"/>
                              </a:lnTo>
                              <a:lnTo>
                                <a:pt x="78" y="96"/>
                              </a:lnTo>
                              <a:lnTo>
                                <a:pt x="76" y="90"/>
                              </a:lnTo>
                              <a:lnTo>
                                <a:pt x="70" y="80"/>
                              </a:lnTo>
                              <a:lnTo>
                                <a:pt x="66" y="72"/>
                              </a:lnTo>
                              <a:lnTo>
                                <a:pt x="64" y="68"/>
                              </a:lnTo>
                              <a:lnTo>
                                <a:pt x="62" y="64"/>
                              </a:lnTo>
                              <a:lnTo>
                                <a:pt x="62" y="42"/>
                              </a:lnTo>
                              <a:lnTo>
                                <a:pt x="62" y="34"/>
                              </a:lnTo>
                              <a:lnTo>
                                <a:pt x="58" y="26"/>
                              </a:lnTo>
                              <a:lnTo>
                                <a:pt x="46" y="12"/>
                              </a:lnTo>
                              <a:close/>
                            </a:path>
                          </a:pathLst>
                        </a:custGeom>
                        <a:grp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49" name="Freeform 231"/>
                        <p:cNvSpPr>
                          <a:spLocks/>
                        </p:cNvSpPr>
                        <p:nvPr/>
                      </p:nvSpPr>
                      <p:spPr bwMode="auto">
                        <a:xfrm>
                          <a:off x="7023100" y="3624263"/>
                          <a:ext cx="257175" cy="193675"/>
                        </a:xfrm>
                        <a:custGeom>
                          <a:avLst/>
                          <a:gdLst>
                            <a:gd name="T0" fmla="*/ 181451250 w 162"/>
                            <a:gd name="T1" fmla="*/ 171370625 h 122"/>
                            <a:gd name="T2" fmla="*/ 181451250 w 162"/>
                            <a:gd name="T3" fmla="*/ 161290000 h 122"/>
                            <a:gd name="T4" fmla="*/ 191531875 w 162"/>
                            <a:gd name="T5" fmla="*/ 156249688 h 122"/>
                            <a:gd name="T6" fmla="*/ 201612500 w 162"/>
                            <a:gd name="T7" fmla="*/ 151209375 h 122"/>
                            <a:gd name="T8" fmla="*/ 186491563 w 162"/>
                            <a:gd name="T9" fmla="*/ 131048125 h 122"/>
                            <a:gd name="T10" fmla="*/ 206652813 w 162"/>
                            <a:gd name="T11" fmla="*/ 115927188 h 122"/>
                            <a:gd name="T12" fmla="*/ 231854375 w 162"/>
                            <a:gd name="T13" fmla="*/ 110886875 h 122"/>
                            <a:gd name="T14" fmla="*/ 246975313 w 162"/>
                            <a:gd name="T15" fmla="*/ 75604688 h 122"/>
                            <a:gd name="T16" fmla="*/ 287297813 w 162"/>
                            <a:gd name="T17" fmla="*/ 15120938 h 122"/>
                            <a:gd name="T18" fmla="*/ 307459063 w 162"/>
                            <a:gd name="T19" fmla="*/ 0 h 122"/>
                            <a:gd name="T20" fmla="*/ 327620313 w 162"/>
                            <a:gd name="T21" fmla="*/ 25201563 h 122"/>
                            <a:gd name="T22" fmla="*/ 337700938 w 162"/>
                            <a:gd name="T23" fmla="*/ 55443438 h 122"/>
                            <a:gd name="T24" fmla="*/ 372983125 w 162"/>
                            <a:gd name="T25" fmla="*/ 70564375 h 122"/>
                            <a:gd name="T26" fmla="*/ 408265313 w 162"/>
                            <a:gd name="T27" fmla="*/ 80645000 h 122"/>
                            <a:gd name="T28" fmla="*/ 403225000 w 162"/>
                            <a:gd name="T29" fmla="*/ 95765938 h 122"/>
                            <a:gd name="T30" fmla="*/ 378023438 w 162"/>
                            <a:gd name="T31" fmla="*/ 100806250 h 122"/>
                            <a:gd name="T32" fmla="*/ 357862188 w 162"/>
                            <a:gd name="T33" fmla="*/ 105846563 h 122"/>
                            <a:gd name="T34" fmla="*/ 372983125 w 162"/>
                            <a:gd name="T35" fmla="*/ 120967500 h 122"/>
                            <a:gd name="T36" fmla="*/ 357862188 w 162"/>
                            <a:gd name="T37" fmla="*/ 131048125 h 122"/>
                            <a:gd name="T38" fmla="*/ 327620313 w 162"/>
                            <a:gd name="T39" fmla="*/ 166330313 h 122"/>
                            <a:gd name="T40" fmla="*/ 287297813 w 162"/>
                            <a:gd name="T41" fmla="*/ 156249688 h 122"/>
                            <a:gd name="T42" fmla="*/ 252015625 w 162"/>
                            <a:gd name="T43" fmla="*/ 156249688 h 122"/>
                            <a:gd name="T44" fmla="*/ 221773750 w 162"/>
                            <a:gd name="T45" fmla="*/ 176410938 h 122"/>
                            <a:gd name="T46" fmla="*/ 201612500 w 162"/>
                            <a:gd name="T47" fmla="*/ 221773750 h 122"/>
                            <a:gd name="T48" fmla="*/ 186491563 w 162"/>
                            <a:gd name="T49" fmla="*/ 282257500 h 122"/>
                            <a:gd name="T50" fmla="*/ 171370625 w 162"/>
                            <a:gd name="T51" fmla="*/ 292338125 h 122"/>
                            <a:gd name="T52" fmla="*/ 151209375 w 162"/>
                            <a:gd name="T53" fmla="*/ 282257500 h 122"/>
                            <a:gd name="T54" fmla="*/ 131048125 w 162"/>
                            <a:gd name="T55" fmla="*/ 267136563 h 122"/>
                            <a:gd name="T56" fmla="*/ 110886875 w 162"/>
                            <a:gd name="T57" fmla="*/ 272176875 h 122"/>
                            <a:gd name="T58" fmla="*/ 75604688 w 162"/>
                            <a:gd name="T59" fmla="*/ 297378438 h 122"/>
                            <a:gd name="T60" fmla="*/ 55443438 w 162"/>
                            <a:gd name="T61" fmla="*/ 307459063 h 122"/>
                            <a:gd name="T62" fmla="*/ 20161250 w 162"/>
                            <a:gd name="T63" fmla="*/ 297378438 h 122"/>
                            <a:gd name="T64" fmla="*/ 0 w 162"/>
                            <a:gd name="T65" fmla="*/ 282257500 h 122"/>
                            <a:gd name="T66" fmla="*/ 0 w 162"/>
                            <a:gd name="T67" fmla="*/ 252015625 h 122"/>
                            <a:gd name="T68" fmla="*/ 0 w 162"/>
                            <a:gd name="T69" fmla="*/ 257055938 h 122"/>
                            <a:gd name="T70" fmla="*/ 20161250 w 162"/>
                            <a:gd name="T71" fmla="*/ 272176875 h 122"/>
                            <a:gd name="T72" fmla="*/ 55443438 w 162"/>
                            <a:gd name="T73" fmla="*/ 246975313 h 122"/>
                            <a:gd name="T74" fmla="*/ 80645000 w 162"/>
                            <a:gd name="T75" fmla="*/ 211693125 h 122"/>
                            <a:gd name="T76" fmla="*/ 126007813 w 162"/>
                            <a:gd name="T77" fmla="*/ 196572188 h 122"/>
                            <a:gd name="T78" fmla="*/ 146169063 w 162"/>
                            <a:gd name="T79" fmla="*/ 181451250 h 122"/>
                            <a:gd name="T80" fmla="*/ 156249688 w 162"/>
                            <a:gd name="T81" fmla="*/ 161290000 h 12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62" h="122">
                              <a:moveTo>
                                <a:pt x="62" y="64"/>
                              </a:moveTo>
                              <a:lnTo>
                                <a:pt x="72" y="68"/>
                              </a:lnTo>
                              <a:lnTo>
                                <a:pt x="74" y="66"/>
                              </a:lnTo>
                              <a:lnTo>
                                <a:pt x="72" y="64"/>
                              </a:lnTo>
                              <a:lnTo>
                                <a:pt x="72" y="60"/>
                              </a:lnTo>
                              <a:lnTo>
                                <a:pt x="76" y="62"/>
                              </a:lnTo>
                              <a:lnTo>
                                <a:pt x="80" y="64"/>
                              </a:lnTo>
                              <a:lnTo>
                                <a:pt x="80" y="60"/>
                              </a:lnTo>
                              <a:lnTo>
                                <a:pt x="76" y="56"/>
                              </a:lnTo>
                              <a:lnTo>
                                <a:pt x="74" y="52"/>
                              </a:lnTo>
                              <a:lnTo>
                                <a:pt x="72" y="52"/>
                              </a:lnTo>
                              <a:lnTo>
                                <a:pt x="82" y="46"/>
                              </a:lnTo>
                              <a:lnTo>
                                <a:pt x="86" y="44"/>
                              </a:lnTo>
                              <a:lnTo>
                                <a:pt x="92" y="44"/>
                              </a:lnTo>
                              <a:lnTo>
                                <a:pt x="94" y="40"/>
                              </a:lnTo>
                              <a:lnTo>
                                <a:pt x="98" y="30"/>
                              </a:lnTo>
                              <a:lnTo>
                                <a:pt x="104" y="18"/>
                              </a:lnTo>
                              <a:lnTo>
                                <a:pt x="114" y="6"/>
                              </a:lnTo>
                              <a:lnTo>
                                <a:pt x="118" y="2"/>
                              </a:lnTo>
                              <a:lnTo>
                                <a:pt x="122" y="0"/>
                              </a:lnTo>
                              <a:lnTo>
                                <a:pt x="126" y="4"/>
                              </a:lnTo>
                              <a:lnTo>
                                <a:pt x="130" y="10"/>
                              </a:lnTo>
                              <a:lnTo>
                                <a:pt x="132" y="16"/>
                              </a:lnTo>
                              <a:lnTo>
                                <a:pt x="134" y="22"/>
                              </a:lnTo>
                              <a:lnTo>
                                <a:pt x="142" y="24"/>
                              </a:lnTo>
                              <a:lnTo>
                                <a:pt x="148" y="28"/>
                              </a:lnTo>
                              <a:lnTo>
                                <a:pt x="154" y="30"/>
                              </a:lnTo>
                              <a:lnTo>
                                <a:pt x="162" y="32"/>
                              </a:lnTo>
                              <a:lnTo>
                                <a:pt x="162" y="36"/>
                              </a:lnTo>
                              <a:lnTo>
                                <a:pt x="160" y="38"/>
                              </a:lnTo>
                              <a:lnTo>
                                <a:pt x="158" y="40"/>
                              </a:lnTo>
                              <a:lnTo>
                                <a:pt x="150" y="40"/>
                              </a:lnTo>
                              <a:lnTo>
                                <a:pt x="144" y="40"/>
                              </a:lnTo>
                              <a:lnTo>
                                <a:pt x="142" y="42"/>
                              </a:lnTo>
                              <a:lnTo>
                                <a:pt x="140" y="44"/>
                              </a:lnTo>
                              <a:lnTo>
                                <a:pt x="148" y="48"/>
                              </a:lnTo>
                              <a:lnTo>
                                <a:pt x="148" y="50"/>
                              </a:lnTo>
                              <a:lnTo>
                                <a:pt x="142" y="52"/>
                              </a:lnTo>
                              <a:lnTo>
                                <a:pt x="134" y="58"/>
                              </a:lnTo>
                              <a:lnTo>
                                <a:pt x="130" y="66"/>
                              </a:lnTo>
                              <a:lnTo>
                                <a:pt x="120" y="64"/>
                              </a:lnTo>
                              <a:lnTo>
                                <a:pt x="114" y="62"/>
                              </a:lnTo>
                              <a:lnTo>
                                <a:pt x="108" y="62"/>
                              </a:lnTo>
                              <a:lnTo>
                                <a:pt x="100" y="62"/>
                              </a:lnTo>
                              <a:lnTo>
                                <a:pt x="94" y="66"/>
                              </a:lnTo>
                              <a:lnTo>
                                <a:pt x="88" y="70"/>
                              </a:lnTo>
                              <a:lnTo>
                                <a:pt x="84" y="76"/>
                              </a:lnTo>
                              <a:lnTo>
                                <a:pt x="80" y="88"/>
                              </a:lnTo>
                              <a:lnTo>
                                <a:pt x="74" y="104"/>
                              </a:lnTo>
                              <a:lnTo>
                                <a:pt x="74" y="112"/>
                              </a:lnTo>
                              <a:lnTo>
                                <a:pt x="72" y="116"/>
                              </a:lnTo>
                              <a:lnTo>
                                <a:pt x="68" y="116"/>
                              </a:lnTo>
                              <a:lnTo>
                                <a:pt x="64" y="114"/>
                              </a:lnTo>
                              <a:lnTo>
                                <a:pt x="60" y="112"/>
                              </a:lnTo>
                              <a:lnTo>
                                <a:pt x="56" y="108"/>
                              </a:lnTo>
                              <a:lnTo>
                                <a:pt x="52" y="106"/>
                              </a:lnTo>
                              <a:lnTo>
                                <a:pt x="48" y="106"/>
                              </a:lnTo>
                              <a:lnTo>
                                <a:pt x="44" y="108"/>
                              </a:lnTo>
                              <a:lnTo>
                                <a:pt x="38" y="114"/>
                              </a:lnTo>
                              <a:lnTo>
                                <a:pt x="30" y="118"/>
                              </a:lnTo>
                              <a:lnTo>
                                <a:pt x="28" y="120"/>
                              </a:lnTo>
                              <a:lnTo>
                                <a:pt x="22" y="122"/>
                              </a:lnTo>
                              <a:lnTo>
                                <a:pt x="14" y="120"/>
                              </a:lnTo>
                              <a:lnTo>
                                <a:pt x="8" y="118"/>
                              </a:lnTo>
                              <a:lnTo>
                                <a:pt x="2" y="114"/>
                              </a:lnTo>
                              <a:lnTo>
                                <a:pt x="0" y="112"/>
                              </a:lnTo>
                              <a:lnTo>
                                <a:pt x="0" y="110"/>
                              </a:lnTo>
                              <a:lnTo>
                                <a:pt x="0" y="100"/>
                              </a:lnTo>
                              <a:lnTo>
                                <a:pt x="0" y="98"/>
                              </a:lnTo>
                              <a:lnTo>
                                <a:pt x="0" y="102"/>
                              </a:lnTo>
                              <a:lnTo>
                                <a:pt x="2" y="104"/>
                              </a:lnTo>
                              <a:lnTo>
                                <a:pt x="8" y="108"/>
                              </a:lnTo>
                              <a:lnTo>
                                <a:pt x="22" y="108"/>
                              </a:lnTo>
                              <a:lnTo>
                                <a:pt x="22" y="98"/>
                              </a:lnTo>
                              <a:lnTo>
                                <a:pt x="28" y="88"/>
                              </a:lnTo>
                              <a:lnTo>
                                <a:pt x="32" y="84"/>
                              </a:lnTo>
                              <a:lnTo>
                                <a:pt x="36" y="82"/>
                              </a:lnTo>
                              <a:lnTo>
                                <a:pt x="50" y="78"/>
                              </a:lnTo>
                              <a:lnTo>
                                <a:pt x="54" y="76"/>
                              </a:lnTo>
                              <a:lnTo>
                                <a:pt x="58" y="72"/>
                              </a:lnTo>
                              <a:lnTo>
                                <a:pt x="64" y="62"/>
                              </a:lnTo>
                              <a:lnTo>
                                <a:pt x="62" y="64"/>
                              </a:lnTo>
                              <a:close/>
                            </a:path>
                          </a:pathLst>
                        </a:custGeom>
                        <a:grp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grpSp>
                <p:sp>
                  <p:nvSpPr>
                    <p:cNvPr id="435" name="Freeform 97"/>
                    <p:cNvSpPr>
                      <a:spLocks/>
                    </p:cNvSpPr>
                    <p:nvPr/>
                  </p:nvSpPr>
                  <p:spPr bwMode="auto">
                    <a:xfrm>
                      <a:off x="4448175" y="4538663"/>
                      <a:ext cx="434975" cy="400050"/>
                    </a:xfrm>
                    <a:custGeom>
                      <a:avLst/>
                      <a:gdLst>
                        <a:gd name="T0" fmla="*/ 428648 w 275"/>
                        <a:gd name="T1" fmla="*/ 158750 h 252"/>
                        <a:gd name="T2" fmla="*/ 434975 w 275"/>
                        <a:gd name="T3" fmla="*/ 171450 h 252"/>
                        <a:gd name="T4" fmla="*/ 434975 w 275"/>
                        <a:gd name="T5" fmla="*/ 184150 h 252"/>
                        <a:gd name="T6" fmla="*/ 422321 w 275"/>
                        <a:gd name="T7" fmla="*/ 203200 h 252"/>
                        <a:gd name="T8" fmla="*/ 384360 w 275"/>
                        <a:gd name="T9" fmla="*/ 231775 h 252"/>
                        <a:gd name="T10" fmla="*/ 349562 w 275"/>
                        <a:gd name="T11" fmla="*/ 288925 h 252"/>
                        <a:gd name="T12" fmla="*/ 308437 w 275"/>
                        <a:gd name="T13" fmla="*/ 336550 h 252"/>
                        <a:gd name="T14" fmla="*/ 276802 w 275"/>
                        <a:gd name="T15" fmla="*/ 352425 h 252"/>
                        <a:gd name="T16" fmla="*/ 248331 w 275"/>
                        <a:gd name="T17" fmla="*/ 361950 h 252"/>
                        <a:gd name="T18" fmla="*/ 223024 w 275"/>
                        <a:gd name="T19" fmla="*/ 374650 h 252"/>
                        <a:gd name="T20" fmla="*/ 191389 w 275"/>
                        <a:gd name="T21" fmla="*/ 377825 h 252"/>
                        <a:gd name="T22" fmla="*/ 140774 w 275"/>
                        <a:gd name="T23" fmla="*/ 374650 h 252"/>
                        <a:gd name="T24" fmla="*/ 131283 w 275"/>
                        <a:gd name="T25" fmla="*/ 387350 h 252"/>
                        <a:gd name="T26" fmla="*/ 98067 w 275"/>
                        <a:gd name="T27" fmla="*/ 387350 h 252"/>
                        <a:gd name="T28" fmla="*/ 75923 w 275"/>
                        <a:gd name="T29" fmla="*/ 400050 h 252"/>
                        <a:gd name="T30" fmla="*/ 34798 w 275"/>
                        <a:gd name="T31" fmla="*/ 358775 h 252"/>
                        <a:gd name="T32" fmla="*/ 34798 w 275"/>
                        <a:gd name="T33" fmla="*/ 342900 h 252"/>
                        <a:gd name="T34" fmla="*/ 34798 w 275"/>
                        <a:gd name="T35" fmla="*/ 342900 h 252"/>
                        <a:gd name="T36" fmla="*/ 41125 w 275"/>
                        <a:gd name="T37" fmla="*/ 314325 h 252"/>
                        <a:gd name="T38" fmla="*/ 31635 w 275"/>
                        <a:gd name="T39" fmla="*/ 295275 h 252"/>
                        <a:gd name="T40" fmla="*/ 25308 w 275"/>
                        <a:gd name="T41" fmla="*/ 282575 h 252"/>
                        <a:gd name="T42" fmla="*/ 15817 w 275"/>
                        <a:gd name="T43" fmla="*/ 238125 h 252"/>
                        <a:gd name="T44" fmla="*/ 0 w 275"/>
                        <a:gd name="T45" fmla="*/ 209550 h 252"/>
                        <a:gd name="T46" fmla="*/ 9490 w 275"/>
                        <a:gd name="T47" fmla="*/ 193675 h 252"/>
                        <a:gd name="T48" fmla="*/ 22144 w 275"/>
                        <a:gd name="T49" fmla="*/ 206375 h 252"/>
                        <a:gd name="T50" fmla="*/ 41125 w 275"/>
                        <a:gd name="T51" fmla="*/ 215900 h 252"/>
                        <a:gd name="T52" fmla="*/ 69596 w 275"/>
                        <a:gd name="T53" fmla="*/ 215900 h 252"/>
                        <a:gd name="T54" fmla="*/ 85413 w 275"/>
                        <a:gd name="T55" fmla="*/ 203200 h 252"/>
                        <a:gd name="T56" fmla="*/ 94904 w 275"/>
                        <a:gd name="T57" fmla="*/ 92075 h 252"/>
                        <a:gd name="T58" fmla="*/ 113884 w 275"/>
                        <a:gd name="T59" fmla="*/ 111125 h 252"/>
                        <a:gd name="T60" fmla="*/ 117048 w 275"/>
                        <a:gd name="T61" fmla="*/ 127000 h 252"/>
                        <a:gd name="T62" fmla="*/ 110721 w 275"/>
                        <a:gd name="T63" fmla="*/ 152400 h 252"/>
                        <a:gd name="T64" fmla="*/ 153428 w 275"/>
                        <a:gd name="T65" fmla="*/ 142875 h 252"/>
                        <a:gd name="T66" fmla="*/ 178735 w 275"/>
                        <a:gd name="T67" fmla="*/ 107950 h 252"/>
                        <a:gd name="T68" fmla="*/ 197716 w 275"/>
                        <a:gd name="T69" fmla="*/ 104775 h 252"/>
                        <a:gd name="T70" fmla="*/ 213533 w 275"/>
                        <a:gd name="T71" fmla="*/ 117475 h 252"/>
                        <a:gd name="T72" fmla="*/ 235677 w 275"/>
                        <a:gd name="T73" fmla="*/ 117475 h 252"/>
                        <a:gd name="T74" fmla="*/ 248331 w 275"/>
                        <a:gd name="T75" fmla="*/ 101600 h 252"/>
                        <a:gd name="T76" fmla="*/ 257822 w 275"/>
                        <a:gd name="T77" fmla="*/ 85725 h 252"/>
                        <a:gd name="T78" fmla="*/ 267312 w 275"/>
                        <a:gd name="T79" fmla="*/ 79375 h 252"/>
                        <a:gd name="T80" fmla="*/ 292620 w 275"/>
                        <a:gd name="T81" fmla="*/ 53975 h 252"/>
                        <a:gd name="T82" fmla="*/ 321091 w 275"/>
                        <a:gd name="T83" fmla="*/ 19050 h 252"/>
                        <a:gd name="T84" fmla="*/ 343235 w 275"/>
                        <a:gd name="T85" fmla="*/ 3175 h 252"/>
                        <a:gd name="T86" fmla="*/ 368542 w 275"/>
                        <a:gd name="T87" fmla="*/ 3175 h 252"/>
                        <a:gd name="T88" fmla="*/ 387523 w 275"/>
                        <a:gd name="T89" fmla="*/ 9525 h 252"/>
                        <a:gd name="T90" fmla="*/ 403340 w 275"/>
                        <a:gd name="T91" fmla="*/ 28575 h 252"/>
                        <a:gd name="T92" fmla="*/ 415994 w 275"/>
                        <a:gd name="T93" fmla="*/ 53975 h 252"/>
                        <a:gd name="T94" fmla="*/ 415994 w 275"/>
                        <a:gd name="T95" fmla="*/ 82550 h 252"/>
                        <a:gd name="T96" fmla="*/ 412831 w 275"/>
                        <a:gd name="T97" fmla="*/ 149225 h 2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75" h="252">
                          <a:moveTo>
                            <a:pt x="273" y="94"/>
                          </a:moveTo>
                          <a:lnTo>
                            <a:pt x="271" y="100"/>
                          </a:lnTo>
                          <a:lnTo>
                            <a:pt x="273" y="106"/>
                          </a:lnTo>
                          <a:lnTo>
                            <a:pt x="275" y="108"/>
                          </a:lnTo>
                          <a:lnTo>
                            <a:pt x="275" y="112"/>
                          </a:lnTo>
                          <a:lnTo>
                            <a:pt x="275" y="116"/>
                          </a:lnTo>
                          <a:lnTo>
                            <a:pt x="273" y="122"/>
                          </a:lnTo>
                          <a:lnTo>
                            <a:pt x="267" y="128"/>
                          </a:lnTo>
                          <a:lnTo>
                            <a:pt x="253" y="136"/>
                          </a:lnTo>
                          <a:lnTo>
                            <a:pt x="243" y="146"/>
                          </a:lnTo>
                          <a:lnTo>
                            <a:pt x="235" y="158"/>
                          </a:lnTo>
                          <a:lnTo>
                            <a:pt x="221" y="182"/>
                          </a:lnTo>
                          <a:lnTo>
                            <a:pt x="205" y="202"/>
                          </a:lnTo>
                          <a:lnTo>
                            <a:pt x="195" y="212"/>
                          </a:lnTo>
                          <a:lnTo>
                            <a:pt x="185" y="220"/>
                          </a:lnTo>
                          <a:lnTo>
                            <a:pt x="175" y="222"/>
                          </a:lnTo>
                          <a:lnTo>
                            <a:pt x="167" y="224"/>
                          </a:lnTo>
                          <a:lnTo>
                            <a:pt x="157" y="228"/>
                          </a:lnTo>
                          <a:lnTo>
                            <a:pt x="147" y="232"/>
                          </a:lnTo>
                          <a:lnTo>
                            <a:pt x="141" y="236"/>
                          </a:lnTo>
                          <a:lnTo>
                            <a:pt x="135" y="238"/>
                          </a:lnTo>
                          <a:lnTo>
                            <a:pt x="121" y="238"/>
                          </a:lnTo>
                          <a:lnTo>
                            <a:pt x="105" y="236"/>
                          </a:lnTo>
                          <a:lnTo>
                            <a:pt x="89" y="236"/>
                          </a:lnTo>
                          <a:lnTo>
                            <a:pt x="87" y="240"/>
                          </a:lnTo>
                          <a:lnTo>
                            <a:pt x="83" y="244"/>
                          </a:lnTo>
                          <a:lnTo>
                            <a:pt x="72" y="244"/>
                          </a:lnTo>
                          <a:lnTo>
                            <a:pt x="62" y="244"/>
                          </a:lnTo>
                          <a:lnTo>
                            <a:pt x="54" y="248"/>
                          </a:lnTo>
                          <a:lnTo>
                            <a:pt x="48" y="252"/>
                          </a:lnTo>
                          <a:lnTo>
                            <a:pt x="30" y="236"/>
                          </a:lnTo>
                          <a:lnTo>
                            <a:pt x="22" y="226"/>
                          </a:lnTo>
                          <a:lnTo>
                            <a:pt x="20" y="220"/>
                          </a:lnTo>
                          <a:lnTo>
                            <a:pt x="22" y="216"/>
                          </a:lnTo>
                          <a:lnTo>
                            <a:pt x="22" y="214"/>
                          </a:lnTo>
                          <a:lnTo>
                            <a:pt x="22" y="216"/>
                          </a:lnTo>
                          <a:lnTo>
                            <a:pt x="24" y="208"/>
                          </a:lnTo>
                          <a:lnTo>
                            <a:pt x="26" y="198"/>
                          </a:lnTo>
                          <a:lnTo>
                            <a:pt x="24" y="192"/>
                          </a:lnTo>
                          <a:lnTo>
                            <a:pt x="20" y="186"/>
                          </a:lnTo>
                          <a:lnTo>
                            <a:pt x="16" y="182"/>
                          </a:lnTo>
                          <a:lnTo>
                            <a:pt x="16" y="178"/>
                          </a:lnTo>
                          <a:lnTo>
                            <a:pt x="14" y="162"/>
                          </a:lnTo>
                          <a:lnTo>
                            <a:pt x="10" y="150"/>
                          </a:lnTo>
                          <a:lnTo>
                            <a:pt x="6" y="142"/>
                          </a:lnTo>
                          <a:lnTo>
                            <a:pt x="0" y="132"/>
                          </a:lnTo>
                          <a:lnTo>
                            <a:pt x="4" y="126"/>
                          </a:lnTo>
                          <a:lnTo>
                            <a:pt x="6" y="122"/>
                          </a:lnTo>
                          <a:lnTo>
                            <a:pt x="10" y="122"/>
                          </a:lnTo>
                          <a:lnTo>
                            <a:pt x="14" y="130"/>
                          </a:lnTo>
                          <a:lnTo>
                            <a:pt x="20" y="134"/>
                          </a:lnTo>
                          <a:lnTo>
                            <a:pt x="26" y="136"/>
                          </a:lnTo>
                          <a:lnTo>
                            <a:pt x="34" y="136"/>
                          </a:lnTo>
                          <a:lnTo>
                            <a:pt x="44" y="136"/>
                          </a:lnTo>
                          <a:lnTo>
                            <a:pt x="50" y="132"/>
                          </a:lnTo>
                          <a:lnTo>
                            <a:pt x="54" y="128"/>
                          </a:lnTo>
                          <a:lnTo>
                            <a:pt x="60" y="124"/>
                          </a:lnTo>
                          <a:lnTo>
                            <a:pt x="60" y="58"/>
                          </a:lnTo>
                          <a:lnTo>
                            <a:pt x="64" y="60"/>
                          </a:lnTo>
                          <a:lnTo>
                            <a:pt x="72" y="70"/>
                          </a:lnTo>
                          <a:lnTo>
                            <a:pt x="74" y="74"/>
                          </a:lnTo>
                          <a:lnTo>
                            <a:pt x="74" y="80"/>
                          </a:lnTo>
                          <a:lnTo>
                            <a:pt x="72" y="88"/>
                          </a:lnTo>
                          <a:lnTo>
                            <a:pt x="70" y="96"/>
                          </a:lnTo>
                          <a:lnTo>
                            <a:pt x="89" y="96"/>
                          </a:lnTo>
                          <a:lnTo>
                            <a:pt x="97" y="90"/>
                          </a:lnTo>
                          <a:lnTo>
                            <a:pt x="105" y="78"/>
                          </a:lnTo>
                          <a:lnTo>
                            <a:pt x="113" y="68"/>
                          </a:lnTo>
                          <a:lnTo>
                            <a:pt x="119" y="64"/>
                          </a:lnTo>
                          <a:lnTo>
                            <a:pt x="125" y="66"/>
                          </a:lnTo>
                          <a:lnTo>
                            <a:pt x="131" y="70"/>
                          </a:lnTo>
                          <a:lnTo>
                            <a:pt x="135" y="74"/>
                          </a:lnTo>
                          <a:lnTo>
                            <a:pt x="141" y="76"/>
                          </a:lnTo>
                          <a:lnTo>
                            <a:pt x="149" y="74"/>
                          </a:lnTo>
                          <a:lnTo>
                            <a:pt x="153" y="70"/>
                          </a:lnTo>
                          <a:lnTo>
                            <a:pt x="157" y="64"/>
                          </a:lnTo>
                          <a:lnTo>
                            <a:pt x="159" y="58"/>
                          </a:lnTo>
                          <a:lnTo>
                            <a:pt x="163" y="54"/>
                          </a:lnTo>
                          <a:lnTo>
                            <a:pt x="165" y="52"/>
                          </a:lnTo>
                          <a:lnTo>
                            <a:pt x="169" y="50"/>
                          </a:lnTo>
                          <a:lnTo>
                            <a:pt x="173" y="48"/>
                          </a:lnTo>
                          <a:lnTo>
                            <a:pt x="185" y="34"/>
                          </a:lnTo>
                          <a:lnTo>
                            <a:pt x="197" y="20"/>
                          </a:lnTo>
                          <a:lnTo>
                            <a:pt x="203" y="12"/>
                          </a:lnTo>
                          <a:lnTo>
                            <a:pt x="209" y="6"/>
                          </a:lnTo>
                          <a:lnTo>
                            <a:pt x="217" y="2"/>
                          </a:lnTo>
                          <a:lnTo>
                            <a:pt x="225" y="0"/>
                          </a:lnTo>
                          <a:lnTo>
                            <a:pt x="233" y="2"/>
                          </a:lnTo>
                          <a:lnTo>
                            <a:pt x="239" y="4"/>
                          </a:lnTo>
                          <a:lnTo>
                            <a:pt x="245" y="6"/>
                          </a:lnTo>
                          <a:lnTo>
                            <a:pt x="255" y="8"/>
                          </a:lnTo>
                          <a:lnTo>
                            <a:pt x="255" y="18"/>
                          </a:lnTo>
                          <a:lnTo>
                            <a:pt x="259" y="26"/>
                          </a:lnTo>
                          <a:lnTo>
                            <a:pt x="263" y="34"/>
                          </a:lnTo>
                          <a:lnTo>
                            <a:pt x="265" y="44"/>
                          </a:lnTo>
                          <a:lnTo>
                            <a:pt x="263" y="52"/>
                          </a:lnTo>
                          <a:lnTo>
                            <a:pt x="261" y="58"/>
                          </a:lnTo>
                          <a:lnTo>
                            <a:pt x="261" y="94"/>
                          </a:lnTo>
                          <a:lnTo>
                            <a:pt x="273" y="94"/>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36" name="Freeform 151"/>
                    <p:cNvSpPr>
                      <a:spLocks/>
                    </p:cNvSpPr>
                    <p:nvPr/>
                  </p:nvSpPr>
                  <p:spPr bwMode="auto">
                    <a:xfrm>
                      <a:off x="3776663" y="2541588"/>
                      <a:ext cx="69850" cy="149225"/>
                    </a:xfrm>
                    <a:custGeom>
                      <a:avLst/>
                      <a:gdLst>
                        <a:gd name="T0" fmla="*/ 41275 w 44"/>
                        <a:gd name="T1" fmla="*/ 149225 h 94"/>
                        <a:gd name="T2" fmla="*/ 28575 w 44"/>
                        <a:gd name="T3" fmla="*/ 149225 h 94"/>
                        <a:gd name="T4" fmla="*/ 22225 w 44"/>
                        <a:gd name="T5" fmla="*/ 149225 h 94"/>
                        <a:gd name="T6" fmla="*/ 15875 w 44"/>
                        <a:gd name="T7" fmla="*/ 149225 h 94"/>
                        <a:gd name="T8" fmla="*/ 12700 w 44"/>
                        <a:gd name="T9" fmla="*/ 127000 h 94"/>
                        <a:gd name="T10" fmla="*/ 15875 w 44"/>
                        <a:gd name="T11" fmla="*/ 111125 h 94"/>
                        <a:gd name="T12" fmla="*/ 12700 w 44"/>
                        <a:gd name="T13" fmla="*/ 107950 h 94"/>
                        <a:gd name="T14" fmla="*/ 6350 w 44"/>
                        <a:gd name="T15" fmla="*/ 104775 h 94"/>
                        <a:gd name="T16" fmla="*/ 0 w 44"/>
                        <a:gd name="T17" fmla="*/ 101600 h 94"/>
                        <a:gd name="T18" fmla="*/ 0 w 44"/>
                        <a:gd name="T19" fmla="*/ 95250 h 94"/>
                        <a:gd name="T20" fmla="*/ 0 w 44"/>
                        <a:gd name="T21" fmla="*/ 85725 h 94"/>
                        <a:gd name="T22" fmla="*/ 3175 w 44"/>
                        <a:gd name="T23" fmla="*/ 79375 h 94"/>
                        <a:gd name="T24" fmla="*/ 9525 w 44"/>
                        <a:gd name="T25" fmla="*/ 63500 h 94"/>
                        <a:gd name="T26" fmla="*/ 19050 w 44"/>
                        <a:gd name="T27" fmla="*/ 50800 h 94"/>
                        <a:gd name="T28" fmla="*/ 22225 w 44"/>
                        <a:gd name="T29" fmla="*/ 41275 h 94"/>
                        <a:gd name="T30" fmla="*/ 22225 w 44"/>
                        <a:gd name="T31" fmla="*/ 34925 h 94"/>
                        <a:gd name="T32" fmla="*/ 22225 w 44"/>
                        <a:gd name="T33" fmla="*/ 28575 h 94"/>
                        <a:gd name="T34" fmla="*/ 19050 w 44"/>
                        <a:gd name="T35" fmla="*/ 25400 h 94"/>
                        <a:gd name="T36" fmla="*/ 15875 w 44"/>
                        <a:gd name="T37" fmla="*/ 22225 h 94"/>
                        <a:gd name="T38" fmla="*/ 15875 w 44"/>
                        <a:gd name="T39" fmla="*/ 19050 h 94"/>
                        <a:gd name="T40" fmla="*/ 15875 w 44"/>
                        <a:gd name="T41" fmla="*/ 6350 h 94"/>
                        <a:gd name="T42" fmla="*/ 19050 w 44"/>
                        <a:gd name="T43" fmla="*/ 0 h 94"/>
                        <a:gd name="T44" fmla="*/ 28575 w 44"/>
                        <a:gd name="T45" fmla="*/ 3175 h 94"/>
                        <a:gd name="T46" fmla="*/ 38100 w 44"/>
                        <a:gd name="T47" fmla="*/ 6350 h 94"/>
                        <a:gd name="T48" fmla="*/ 63500 w 44"/>
                        <a:gd name="T49" fmla="*/ 6350 h 94"/>
                        <a:gd name="T50" fmla="*/ 66675 w 44"/>
                        <a:gd name="T51" fmla="*/ 12700 h 94"/>
                        <a:gd name="T52" fmla="*/ 69850 w 44"/>
                        <a:gd name="T53" fmla="*/ 19050 h 94"/>
                        <a:gd name="T54" fmla="*/ 66675 w 44"/>
                        <a:gd name="T55" fmla="*/ 38100 h 94"/>
                        <a:gd name="T56" fmla="*/ 57150 w 44"/>
                        <a:gd name="T57" fmla="*/ 53975 h 94"/>
                        <a:gd name="T58" fmla="*/ 50800 w 44"/>
                        <a:gd name="T59" fmla="*/ 66675 h 94"/>
                        <a:gd name="T60" fmla="*/ 47625 w 44"/>
                        <a:gd name="T61" fmla="*/ 82550 h 94"/>
                        <a:gd name="T62" fmla="*/ 50800 w 44"/>
                        <a:gd name="T63" fmla="*/ 88900 h 94"/>
                        <a:gd name="T64" fmla="*/ 50800 w 44"/>
                        <a:gd name="T65" fmla="*/ 98425 h 94"/>
                        <a:gd name="T66" fmla="*/ 50800 w 44"/>
                        <a:gd name="T67" fmla="*/ 107950 h 94"/>
                        <a:gd name="T68" fmla="*/ 47625 w 44"/>
                        <a:gd name="T69" fmla="*/ 114300 h 94"/>
                        <a:gd name="T70" fmla="*/ 50800 w 44"/>
                        <a:gd name="T71" fmla="*/ 117475 h 94"/>
                        <a:gd name="T72" fmla="*/ 53975 w 44"/>
                        <a:gd name="T73" fmla="*/ 123825 h 94"/>
                        <a:gd name="T74" fmla="*/ 50800 w 44"/>
                        <a:gd name="T75" fmla="*/ 130175 h 94"/>
                        <a:gd name="T76" fmla="*/ 47625 w 44"/>
                        <a:gd name="T77" fmla="*/ 133350 h 94"/>
                        <a:gd name="T78" fmla="*/ 44450 w 44"/>
                        <a:gd name="T79" fmla="*/ 139700 h 94"/>
                        <a:gd name="T80" fmla="*/ 44450 w 44"/>
                        <a:gd name="T81" fmla="*/ 146050 h 94"/>
                        <a:gd name="T82" fmla="*/ 41275 w 44"/>
                        <a:gd name="T83" fmla="*/ 149225 h 94"/>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44" h="94">
                          <a:moveTo>
                            <a:pt x="26" y="94"/>
                          </a:moveTo>
                          <a:lnTo>
                            <a:pt x="18" y="94"/>
                          </a:lnTo>
                          <a:lnTo>
                            <a:pt x="14" y="94"/>
                          </a:lnTo>
                          <a:lnTo>
                            <a:pt x="10" y="94"/>
                          </a:lnTo>
                          <a:lnTo>
                            <a:pt x="8" y="80"/>
                          </a:lnTo>
                          <a:lnTo>
                            <a:pt x="10" y="70"/>
                          </a:lnTo>
                          <a:lnTo>
                            <a:pt x="8" y="68"/>
                          </a:lnTo>
                          <a:lnTo>
                            <a:pt x="4" y="66"/>
                          </a:lnTo>
                          <a:lnTo>
                            <a:pt x="0" y="64"/>
                          </a:lnTo>
                          <a:lnTo>
                            <a:pt x="0" y="60"/>
                          </a:lnTo>
                          <a:lnTo>
                            <a:pt x="0" y="54"/>
                          </a:lnTo>
                          <a:lnTo>
                            <a:pt x="2" y="50"/>
                          </a:lnTo>
                          <a:lnTo>
                            <a:pt x="6" y="40"/>
                          </a:lnTo>
                          <a:lnTo>
                            <a:pt x="12" y="32"/>
                          </a:lnTo>
                          <a:lnTo>
                            <a:pt x="14" y="26"/>
                          </a:lnTo>
                          <a:lnTo>
                            <a:pt x="14" y="22"/>
                          </a:lnTo>
                          <a:lnTo>
                            <a:pt x="14" y="18"/>
                          </a:lnTo>
                          <a:lnTo>
                            <a:pt x="12" y="16"/>
                          </a:lnTo>
                          <a:lnTo>
                            <a:pt x="10" y="14"/>
                          </a:lnTo>
                          <a:lnTo>
                            <a:pt x="10" y="12"/>
                          </a:lnTo>
                          <a:lnTo>
                            <a:pt x="10" y="4"/>
                          </a:lnTo>
                          <a:lnTo>
                            <a:pt x="12" y="0"/>
                          </a:lnTo>
                          <a:lnTo>
                            <a:pt x="18" y="2"/>
                          </a:lnTo>
                          <a:lnTo>
                            <a:pt x="24" y="4"/>
                          </a:lnTo>
                          <a:lnTo>
                            <a:pt x="40" y="4"/>
                          </a:lnTo>
                          <a:lnTo>
                            <a:pt x="42" y="8"/>
                          </a:lnTo>
                          <a:lnTo>
                            <a:pt x="44" y="12"/>
                          </a:lnTo>
                          <a:lnTo>
                            <a:pt x="42" y="24"/>
                          </a:lnTo>
                          <a:lnTo>
                            <a:pt x="36" y="34"/>
                          </a:lnTo>
                          <a:lnTo>
                            <a:pt x="32" y="42"/>
                          </a:lnTo>
                          <a:lnTo>
                            <a:pt x="30" y="52"/>
                          </a:lnTo>
                          <a:lnTo>
                            <a:pt x="32" y="56"/>
                          </a:lnTo>
                          <a:lnTo>
                            <a:pt x="32" y="62"/>
                          </a:lnTo>
                          <a:lnTo>
                            <a:pt x="32" y="68"/>
                          </a:lnTo>
                          <a:lnTo>
                            <a:pt x="30" y="72"/>
                          </a:lnTo>
                          <a:lnTo>
                            <a:pt x="32" y="74"/>
                          </a:lnTo>
                          <a:lnTo>
                            <a:pt x="34" y="78"/>
                          </a:lnTo>
                          <a:lnTo>
                            <a:pt x="32" y="82"/>
                          </a:lnTo>
                          <a:lnTo>
                            <a:pt x="30" y="84"/>
                          </a:lnTo>
                          <a:lnTo>
                            <a:pt x="28" y="88"/>
                          </a:lnTo>
                          <a:lnTo>
                            <a:pt x="28" y="92"/>
                          </a:lnTo>
                          <a:lnTo>
                            <a:pt x="26" y="94"/>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37" name="Freeform 159"/>
                    <p:cNvSpPr>
                      <a:spLocks/>
                    </p:cNvSpPr>
                    <p:nvPr/>
                  </p:nvSpPr>
                  <p:spPr bwMode="auto">
                    <a:xfrm>
                      <a:off x="4395788" y="2341563"/>
                      <a:ext cx="161925" cy="85725"/>
                    </a:xfrm>
                    <a:custGeom>
                      <a:avLst/>
                      <a:gdLst>
                        <a:gd name="T0" fmla="*/ 98425 w 102"/>
                        <a:gd name="T1" fmla="*/ 79375 h 54"/>
                        <a:gd name="T2" fmla="*/ 95250 w 102"/>
                        <a:gd name="T3" fmla="*/ 76200 h 54"/>
                        <a:gd name="T4" fmla="*/ 88900 w 102"/>
                        <a:gd name="T5" fmla="*/ 69850 h 54"/>
                        <a:gd name="T6" fmla="*/ 73025 w 102"/>
                        <a:gd name="T7" fmla="*/ 79375 h 54"/>
                        <a:gd name="T8" fmla="*/ 63500 w 102"/>
                        <a:gd name="T9" fmla="*/ 82550 h 54"/>
                        <a:gd name="T10" fmla="*/ 50800 w 102"/>
                        <a:gd name="T11" fmla="*/ 85725 h 54"/>
                        <a:gd name="T12" fmla="*/ 44450 w 102"/>
                        <a:gd name="T13" fmla="*/ 85725 h 54"/>
                        <a:gd name="T14" fmla="*/ 34925 w 102"/>
                        <a:gd name="T15" fmla="*/ 82550 h 54"/>
                        <a:gd name="T16" fmla="*/ 25400 w 102"/>
                        <a:gd name="T17" fmla="*/ 73025 h 54"/>
                        <a:gd name="T18" fmla="*/ 12700 w 102"/>
                        <a:gd name="T19" fmla="*/ 63500 h 54"/>
                        <a:gd name="T20" fmla="*/ 0 w 102"/>
                        <a:gd name="T21" fmla="*/ 57150 h 54"/>
                        <a:gd name="T22" fmla="*/ 6350 w 102"/>
                        <a:gd name="T23" fmla="*/ 50800 h 54"/>
                        <a:gd name="T24" fmla="*/ 9525 w 102"/>
                        <a:gd name="T25" fmla="*/ 38100 h 54"/>
                        <a:gd name="T26" fmla="*/ 15875 w 102"/>
                        <a:gd name="T27" fmla="*/ 25400 h 54"/>
                        <a:gd name="T28" fmla="*/ 22225 w 102"/>
                        <a:gd name="T29" fmla="*/ 15875 h 54"/>
                        <a:gd name="T30" fmla="*/ 31750 w 102"/>
                        <a:gd name="T31" fmla="*/ 22225 h 54"/>
                        <a:gd name="T32" fmla="*/ 47625 w 102"/>
                        <a:gd name="T33" fmla="*/ 25400 h 54"/>
                        <a:gd name="T34" fmla="*/ 73025 w 102"/>
                        <a:gd name="T35" fmla="*/ 15875 h 54"/>
                        <a:gd name="T36" fmla="*/ 88900 w 102"/>
                        <a:gd name="T37" fmla="*/ 9525 h 54"/>
                        <a:gd name="T38" fmla="*/ 98425 w 102"/>
                        <a:gd name="T39" fmla="*/ 3175 h 54"/>
                        <a:gd name="T40" fmla="*/ 101600 w 102"/>
                        <a:gd name="T41" fmla="*/ 0 h 54"/>
                        <a:gd name="T42" fmla="*/ 107950 w 102"/>
                        <a:gd name="T43" fmla="*/ 0 h 54"/>
                        <a:gd name="T44" fmla="*/ 120650 w 102"/>
                        <a:gd name="T45" fmla="*/ 0 h 54"/>
                        <a:gd name="T46" fmla="*/ 133350 w 102"/>
                        <a:gd name="T47" fmla="*/ 3175 h 54"/>
                        <a:gd name="T48" fmla="*/ 142875 w 102"/>
                        <a:gd name="T49" fmla="*/ 3175 h 54"/>
                        <a:gd name="T50" fmla="*/ 142875 w 102"/>
                        <a:gd name="T51" fmla="*/ 0 h 54"/>
                        <a:gd name="T52" fmla="*/ 146050 w 102"/>
                        <a:gd name="T53" fmla="*/ 3175 h 54"/>
                        <a:gd name="T54" fmla="*/ 149225 w 102"/>
                        <a:gd name="T55" fmla="*/ 6350 h 54"/>
                        <a:gd name="T56" fmla="*/ 161925 w 102"/>
                        <a:gd name="T57" fmla="*/ 12700 h 54"/>
                        <a:gd name="T58" fmla="*/ 158750 w 102"/>
                        <a:gd name="T59" fmla="*/ 22225 h 54"/>
                        <a:gd name="T60" fmla="*/ 152400 w 102"/>
                        <a:gd name="T61" fmla="*/ 25400 h 54"/>
                        <a:gd name="T62" fmla="*/ 146050 w 102"/>
                        <a:gd name="T63" fmla="*/ 31750 h 54"/>
                        <a:gd name="T64" fmla="*/ 139700 w 102"/>
                        <a:gd name="T65" fmla="*/ 38100 h 54"/>
                        <a:gd name="T66" fmla="*/ 136525 w 102"/>
                        <a:gd name="T67" fmla="*/ 50800 h 54"/>
                        <a:gd name="T68" fmla="*/ 133350 w 102"/>
                        <a:gd name="T69" fmla="*/ 60325 h 54"/>
                        <a:gd name="T70" fmla="*/ 130175 w 102"/>
                        <a:gd name="T71" fmla="*/ 63500 h 54"/>
                        <a:gd name="T72" fmla="*/ 123825 w 102"/>
                        <a:gd name="T73" fmla="*/ 69850 h 54"/>
                        <a:gd name="T74" fmla="*/ 114300 w 102"/>
                        <a:gd name="T75" fmla="*/ 73025 h 54"/>
                        <a:gd name="T76" fmla="*/ 104775 w 102"/>
                        <a:gd name="T77" fmla="*/ 73025 h 54"/>
                        <a:gd name="T78" fmla="*/ 101600 w 102"/>
                        <a:gd name="T79" fmla="*/ 76200 h 54"/>
                        <a:gd name="T80" fmla="*/ 98425 w 102"/>
                        <a:gd name="T81" fmla="*/ 79375 h 5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02" h="54">
                          <a:moveTo>
                            <a:pt x="62" y="50"/>
                          </a:moveTo>
                          <a:lnTo>
                            <a:pt x="60" y="48"/>
                          </a:lnTo>
                          <a:lnTo>
                            <a:pt x="56" y="44"/>
                          </a:lnTo>
                          <a:lnTo>
                            <a:pt x="46" y="50"/>
                          </a:lnTo>
                          <a:lnTo>
                            <a:pt x="40" y="52"/>
                          </a:lnTo>
                          <a:lnTo>
                            <a:pt x="32" y="54"/>
                          </a:lnTo>
                          <a:lnTo>
                            <a:pt x="28" y="54"/>
                          </a:lnTo>
                          <a:lnTo>
                            <a:pt x="22" y="52"/>
                          </a:lnTo>
                          <a:lnTo>
                            <a:pt x="16" y="46"/>
                          </a:lnTo>
                          <a:lnTo>
                            <a:pt x="8" y="40"/>
                          </a:lnTo>
                          <a:lnTo>
                            <a:pt x="0" y="36"/>
                          </a:lnTo>
                          <a:lnTo>
                            <a:pt x="4" y="32"/>
                          </a:lnTo>
                          <a:lnTo>
                            <a:pt x="6" y="24"/>
                          </a:lnTo>
                          <a:lnTo>
                            <a:pt x="10" y="16"/>
                          </a:lnTo>
                          <a:lnTo>
                            <a:pt x="14" y="10"/>
                          </a:lnTo>
                          <a:lnTo>
                            <a:pt x="20" y="14"/>
                          </a:lnTo>
                          <a:lnTo>
                            <a:pt x="30" y="16"/>
                          </a:lnTo>
                          <a:lnTo>
                            <a:pt x="46" y="10"/>
                          </a:lnTo>
                          <a:lnTo>
                            <a:pt x="56" y="6"/>
                          </a:lnTo>
                          <a:lnTo>
                            <a:pt x="62" y="2"/>
                          </a:lnTo>
                          <a:lnTo>
                            <a:pt x="64" y="0"/>
                          </a:lnTo>
                          <a:lnTo>
                            <a:pt x="68" y="0"/>
                          </a:lnTo>
                          <a:lnTo>
                            <a:pt x="76" y="0"/>
                          </a:lnTo>
                          <a:lnTo>
                            <a:pt x="84" y="2"/>
                          </a:lnTo>
                          <a:lnTo>
                            <a:pt x="90" y="2"/>
                          </a:lnTo>
                          <a:lnTo>
                            <a:pt x="90" y="0"/>
                          </a:lnTo>
                          <a:lnTo>
                            <a:pt x="92" y="2"/>
                          </a:lnTo>
                          <a:lnTo>
                            <a:pt x="94" y="4"/>
                          </a:lnTo>
                          <a:lnTo>
                            <a:pt x="102" y="8"/>
                          </a:lnTo>
                          <a:lnTo>
                            <a:pt x="100" y="14"/>
                          </a:lnTo>
                          <a:lnTo>
                            <a:pt x="96" y="16"/>
                          </a:lnTo>
                          <a:lnTo>
                            <a:pt x="92" y="20"/>
                          </a:lnTo>
                          <a:lnTo>
                            <a:pt x="88" y="24"/>
                          </a:lnTo>
                          <a:lnTo>
                            <a:pt x="86" y="32"/>
                          </a:lnTo>
                          <a:lnTo>
                            <a:pt x="84" y="38"/>
                          </a:lnTo>
                          <a:lnTo>
                            <a:pt x="82" y="40"/>
                          </a:lnTo>
                          <a:lnTo>
                            <a:pt x="78" y="44"/>
                          </a:lnTo>
                          <a:lnTo>
                            <a:pt x="72" y="46"/>
                          </a:lnTo>
                          <a:lnTo>
                            <a:pt x="66" y="46"/>
                          </a:lnTo>
                          <a:lnTo>
                            <a:pt x="64" y="48"/>
                          </a:lnTo>
                          <a:lnTo>
                            <a:pt x="62" y="5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sp>
                <p:nvSpPr>
                  <p:cNvPr id="433" name="Freeform 170"/>
                  <p:cNvSpPr>
                    <a:spLocks/>
                  </p:cNvSpPr>
                  <p:nvPr/>
                </p:nvSpPr>
                <p:spPr bwMode="auto">
                  <a:xfrm>
                    <a:off x="4295775" y="2271713"/>
                    <a:ext cx="152400" cy="69850"/>
                  </a:xfrm>
                  <a:custGeom>
                    <a:avLst/>
                    <a:gdLst>
                      <a:gd name="T0" fmla="*/ 152400 w 96"/>
                      <a:gd name="T1" fmla="*/ 28575 h 44"/>
                      <a:gd name="T2" fmla="*/ 142875 w 96"/>
                      <a:gd name="T3" fmla="*/ 25400 h 44"/>
                      <a:gd name="T4" fmla="*/ 133350 w 96"/>
                      <a:gd name="T5" fmla="*/ 22225 h 44"/>
                      <a:gd name="T6" fmla="*/ 120650 w 96"/>
                      <a:gd name="T7" fmla="*/ 19050 h 44"/>
                      <a:gd name="T8" fmla="*/ 114300 w 96"/>
                      <a:gd name="T9" fmla="*/ 12700 h 44"/>
                      <a:gd name="T10" fmla="*/ 111125 w 96"/>
                      <a:gd name="T11" fmla="*/ 19050 h 44"/>
                      <a:gd name="T12" fmla="*/ 104775 w 96"/>
                      <a:gd name="T13" fmla="*/ 19050 h 44"/>
                      <a:gd name="T14" fmla="*/ 101600 w 96"/>
                      <a:gd name="T15" fmla="*/ 19050 h 44"/>
                      <a:gd name="T16" fmla="*/ 98425 w 96"/>
                      <a:gd name="T17" fmla="*/ 12700 h 44"/>
                      <a:gd name="T18" fmla="*/ 63500 w 96"/>
                      <a:gd name="T19" fmla="*/ 0 h 44"/>
                      <a:gd name="T20" fmla="*/ 53975 w 96"/>
                      <a:gd name="T21" fmla="*/ 0 h 44"/>
                      <a:gd name="T22" fmla="*/ 47625 w 96"/>
                      <a:gd name="T23" fmla="*/ 0 h 44"/>
                      <a:gd name="T24" fmla="*/ 0 w 96"/>
                      <a:gd name="T25" fmla="*/ 19050 h 44"/>
                      <a:gd name="T26" fmla="*/ 3175 w 96"/>
                      <a:gd name="T27" fmla="*/ 25400 h 44"/>
                      <a:gd name="T28" fmla="*/ 6350 w 96"/>
                      <a:gd name="T29" fmla="*/ 34925 h 44"/>
                      <a:gd name="T30" fmla="*/ 19050 w 96"/>
                      <a:gd name="T31" fmla="*/ 44450 h 44"/>
                      <a:gd name="T32" fmla="*/ 31750 w 96"/>
                      <a:gd name="T33" fmla="*/ 57150 h 44"/>
                      <a:gd name="T34" fmla="*/ 41275 w 96"/>
                      <a:gd name="T35" fmla="*/ 66675 h 44"/>
                      <a:gd name="T36" fmla="*/ 50800 w 96"/>
                      <a:gd name="T37" fmla="*/ 69850 h 44"/>
                      <a:gd name="T38" fmla="*/ 60325 w 96"/>
                      <a:gd name="T39" fmla="*/ 66675 h 44"/>
                      <a:gd name="T40" fmla="*/ 63500 w 96"/>
                      <a:gd name="T41" fmla="*/ 63500 h 44"/>
                      <a:gd name="T42" fmla="*/ 69850 w 96"/>
                      <a:gd name="T43" fmla="*/ 60325 h 44"/>
                      <a:gd name="T44" fmla="*/ 76200 w 96"/>
                      <a:gd name="T45" fmla="*/ 57150 h 44"/>
                      <a:gd name="T46" fmla="*/ 85725 w 96"/>
                      <a:gd name="T47" fmla="*/ 60325 h 44"/>
                      <a:gd name="T48" fmla="*/ 92075 w 96"/>
                      <a:gd name="T49" fmla="*/ 63500 h 44"/>
                      <a:gd name="T50" fmla="*/ 101600 w 96"/>
                      <a:gd name="T51" fmla="*/ 66675 h 44"/>
                      <a:gd name="T52" fmla="*/ 111125 w 96"/>
                      <a:gd name="T53" fmla="*/ 66675 h 44"/>
                      <a:gd name="T54" fmla="*/ 114300 w 96"/>
                      <a:gd name="T55" fmla="*/ 63500 h 44"/>
                      <a:gd name="T56" fmla="*/ 120650 w 96"/>
                      <a:gd name="T57" fmla="*/ 57150 h 44"/>
                      <a:gd name="T58" fmla="*/ 130175 w 96"/>
                      <a:gd name="T59" fmla="*/ 53975 h 44"/>
                      <a:gd name="T60" fmla="*/ 142875 w 96"/>
                      <a:gd name="T61" fmla="*/ 47625 h 44"/>
                      <a:gd name="T62" fmla="*/ 146050 w 96"/>
                      <a:gd name="T63" fmla="*/ 44450 h 44"/>
                      <a:gd name="T64" fmla="*/ 146050 w 96"/>
                      <a:gd name="T65" fmla="*/ 38100 h 44"/>
                      <a:gd name="T66" fmla="*/ 149225 w 96"/>
                      <a:gd name="T67" fmla="*/ 38100 h 44"/>
                      <a:gd name="T68" fmla="*/ 152400 w 96"/>
                      <a:gd name="T69" fmla="*/ 28575 h 4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96" h="44">
                        <a:moveTo>
                          <a:pt x="96" y="18"/>
                        </a:moveTo>
                        <a:lnTo>
                          <a:pt x="90" y="16"/>
                        </a:lnTo>
                        <a:lnTo>
                          <a:pt x="84" y="14"/>
                        </a:lnTo>
                        <a:lnTo>
                          <a:pt x="76" y="12"/>
                        </a:lnTo>
                        <a:lnTo>
                          <a:pt x="72" y="8"/>
                        </a:lnTo>
                        <a:lnTo>
                          <a:pt x="70" y="12"/>
                        </a:lnTo>
                        <a:lnTo>
                          <a:pt x="66" y="12"/>
                        </a:lnTo>
                        <a:lnTo>
                          <a:pt x="64" y="12"/>
                        </a:lnTo>
                        <a:lnTo>
                          <a:pt x="62" y="8"/>
                        </a:lnTo>
                        <a:lnTo>
                          <a:pt x="40" y="0"/>
                        </a:lnTo>
                        <a:lnTo>
                          <a:pt x="34" y="0"/>
                        </a:lnTo>
                        <a:lnTo>
                          <a:pt x="30" y="0"/>
                        </a:lnTo>
                        <a:lnTo>
                          <a:pt x="0" y="12"/>
                        </a:lnTo>
                        <a:lnTo>
                          <a:pt x="2" y="16"/>
                        </a:lnTo>
                        <a:lnTo>
                          <a:pt x="4" y="22"/>
                        </a:lnTo>
                        <a:lnTo>
                          <a:pt x="12" y="28"/>
                        </a:lnTo>
                        <a:lnTo>
                          <a:pt x="20" y="36"/>
                        </a:lnTo>
                        <a:lnTo>
                          <a:pt x="26" y="42"/>
                        </a:lnTo>
                        <a:lnTo>
                          <a:pt x="32" y="44"/>
                        </a:lnTo>
                        <a:lnTo>
                          <a:pt x="38" y="42"/>
                        </a:lnTo>
                        <a:lnTo>
                          <a:pt x="40" y="40"/>
                        </a:lnTo>
                        <a:lnTo>
                          <a:pt x="44" y="38"/>
                        </a:lnTo>
                        <a:lnTo>
                          <a:pt x="48" y="36"/>
                        </a:lnTo>
                        <a:lnTo>
                          <a:pt x="54" y="38"/>
                        </a:lnTo>
                        <a:lnTo>
                          <a:pt x="58" y="40"/>
                        </a:lnTo>
                        <a:lnTo>
                          <a:pt x="64" y="42"/>
                        </a:lnTo>
                        <a:lnTo>
                          <a:pt x="70" y="42"/>
                        </a:lnTo>
                        <a:lnTo>
                          <a:pt x="72" y="40"/>
                        </a:lnTo>
                        <a:lnTo>
                          <a:pt x="76" y="36"/>
                        </a:lnTo>
                        <a:lnTo>
                          <a:pt x="82" y="34"/>
                        </a:lnTo>
                        <a:lnTo>
                          <a:pt x="90" y="30"/>
                        </a:lnTo>
                        <a:lnTo>
                          <a:pt x="92" y="28"/>
                        </a:lnTo>
                        <a:lnTo>
                          <a:pt x="92" y="24"/>
                        </a:lnTo>
                        <a:lnTo>
                          <a:pt x="94" y="24"/>
                        </a:lnTo>
                        <a:lnTo>
                          <a:pt x="96" y="18"/>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sp>
              <p:nvSpPr>
                <p:cNvPr id="430" name="Freeform 191"/>
                <p:cNvSpPr>
                  <a:spLocks/>
                </p:cNvSpPr>
                <p:nvPr/>
              </p:nvSpPr>
              <p:spPr bwMode="auto">
                <a:xfrm>
                  <a:off x="4208463" y="2566988"/>
                  <a:ext cx="44450" cy="66675"/>
                </a:xfrm>
                <a:custGeom>
                  <a:avLst/>
                  <a:gdLst>
                    <a:gd name="T0" fmla="*/ 19050 w 28"/>
                    <a:gd name="T1" fmla="*/ 12700 h 42"/>
                    <a:gd name="T2" fmla="*/ 25400 w 28"/>
                    <a:gd name="T3" fmla="*/ 6350 h 42"/>
                    <a:gd name="T4" fmla="*/ 31750 w 28"/>
                    <a:gd name="T5" fmla="*/ 0 h 42"/>
                    <a:gd name="T6" fmla="*/ 38100 w 28"/>
                    <a:gd name="T7" fmla="*/ 6350 h 42"/>
                    <a:gd name="T8" fmla="*/ 44450 w 28"/>
                    <a:gd name="T9" fmla="*/ 12700 h 42"/>
                    <a:gd name="T10" fmla="*/ 44450 w 28"/>
                    <a:gd name="T11" fmla="*/ 57150 h 42"/>
                    <a:gd name="T12" fmla="*/ 38100 w 28"/>
                    <a:gd name="T13" fmla="*/ 60325 h 42"/>
                    <a:gd name="T14" fmla="*/ 31750 w 28"/>
                    <a:gd name="T15" fmla="*/ 63500 h 42"/>
                    <a:gd name="T16" fmla="*/ 22225 w 28"/>
                    <a:gd name="T17" fmla="*/ 66675 h 42"/>
                    <a:gd name="T18" fmla="*/ 15875 w 28"/>
                    <a:gd name="T19" fmla="*/ 60325 h 42"/>
                    <a:gd name="T20" fmla="*/ 15875 w 28"/>
                    <a:gd name="T21" fmla="*/ 57150 h 42"/>
                    <a:gd name="T22" fmla="*/ 15875 w 28"/>
                    <a:gd name="T23" fmla="*/ 50800 h 42"/>
                    <a:gd name="T24" fmla="*/ 15875 w 28"/>
                    <a:gd name="T25" fmla="*/ 22225 h 42"/>
                    <a:gd name="T26" fmla="*/ 6350 w 28"/>
                    <a:gd name="T27" fmla="*/ 19050 h 42"/>
                    <a:gd name="T28" fmla="*/ 0 w 28"/>
                    <a:gd name="T29" fmla="*/ 12700 h 42"/>
                    <a:gd name="T30" fmla="*/ 6350 w 28"/>
                    <a:gd name="T31" fmla="*/ 9525 h 42"/>
                    <a:gd name="T32" fmla="*/ 12700 w 28"/>
                    <a:gd name="T33" fmla="*/ 9525 h 42"/>
                    <a:gd name="T34" fmla="*/ 19050 w 28"/>
                    <a:gd name="T35" fmla="*/ 12700 h 4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28" h="42">
                      <a:moveTo>
                        <a:pt x="12" y="8"/>
                      </a:moveTo>
                      <a:lnTo>
                        <a:pt x="16" y="4"/>
                      </a:lnTo>
                      <a:lnTo>
                        <a:pt x="20" y="0"/>
                      </a:lnTo>
                      <a:lnTo>
                        <a:pt x="24" y="4"/>
                      </a:lnTo>
                      <a:lnTo>
                        <a:pt x="28" y="8"/>
                      </a:lnTo>
                      <a:lnTo>
                        <a:pt x="28" y="36"/>
                      </a:lnTo>
                      <a:lnTo>
                        <a:pt x="24" y="38"/>
                      </a:lnTo>
                      <a:lnTo>
                        <a:pt x="20" y="40"/>
                      </a:lnTo>
                      <a:lnTo>
                        <a:pt x="14" y="42"/>
                      </a:lnTo>
                      <a:lnTo>
                        <a:pt x="10" y="38"/>
                      </a:lnTo>
                      <a:lnTo>
                        <a:pt x="10" y="36"/>
                      </a:lnTo>
                      <a:lnTo>
                        <a:pt x="10" y="32"/>
                      </a:lnTo>
                      <a:lnTo>
                        <a:pt x="10" y="14"/>
                      </a:lnTo>
                      <a:lnTo>
                        <a:pt x="4" y="12"/>
                      </a:lnTo>
                      <a:lnTo>
                        <a:pt x="0" y="8"/>
                      </a:lnTo>
                      <a:lnTo>
                        <a:pt x="4" y="6"/>
                      </a:lnTo>
                      <a:lnTo>
                        <a:pt x="8" y="6"/>
                      </a:lnTo>
                      <a:lnTo>
                        <a:pt x="12" y="8"/>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31" name="Freeform 192"/>
                <p:cNvSpPr>
                  <a:spLocks/>
                </p:cNvSpPr>
                <p:nvPr/>
              </p:nvSpPr>
              <p:spPr bwMode="auto">
                <a:xfrm>
                  <a:off x="4329113" y="2662238"/>
                  <a:ext cx="69850" cy="41275"/>
                </a:xfrm>
                <a:custGeom>
                  <a:avLst/>
                  <a:gdLst>
                    <a:gd name="T0" fmla="*/ 69850 w 44"/>
                    <a:gd name="T1" fmla="*/ 19050 h 26"/>
                    <a:gd name="T2" fmla="*/ 66675 w 44"/>
                    <a:gd name="T3" fmla="*/ 25400 h 26"/>
                    <a:gd name="T4" fmla="*/ 66675 w 44"/>
                    <a:gd name="T5" fmla="*/ 31750 h 26"/>
                    <a:gd name="T6" fmla="*/ 66675 w 44"/>
                    <a:gd name="T7" fmla="*/ 38100 h 26"/>
                    <a:gd name="T8" fmla="*/ 66675 w 44"/>
                    <a:gd name="T9" fmla="*/ 41275 h 26"/>
                    <a:gd name="T10" fmla="*/ 50800 w 44"/>
                    <a:gd name="T11" fmla="*/ 38100 h 26"/>
                    <a:gd name="T12" fmla="*/ 28575 w 44"/>
                    <a:gd name="T13" fmla="*/ 25400 h 26"/>
                    <a:gd name="T14" fmla="*/ 6350 w 44"/>
                    <a:gd name="T15" fmla="*/ 15875 h 26"/>
                    <a:gd name="T16" fmla="*/ 0 w 44"/>
                    <a:gd name="T17" fmla="*/ 9525 h 26"/>
                    <a:gd name="T18" fmla="*/ 0 w 44"/>
                    <a:gd name="T19" fmla="*/ 3175 h 26"/>
                    <a:gd name="T20" fmla="*/ 3175 w 44"/>
                    <a:gd name="T21" fmla="*/ 0 h 26"/>
                    <a:gd name="T22" fmla="*/ 12700 w 44"/>
                    <a:gd name="T23" fmla="*/ 0 h 26"/>
                    <a:gd name="T24" fmla="*/ 31750 w 44"/>
                    <a:gd name="T25" fmla="*/ 3175 h 26"/>
                    <a:gd name="T26" fmla="*/ 44450 w 44"/>
                    <a:gd name="T27" fmla="*/ 6350 h 26"/>
                    <a:gd name="T28" fmla="*/ 53975 w 44"/>
                    <a:gd name="T29" fmla="*/ 3175 h 26"/>
                    <a:gd name="T30" fmla="*/ 69850 w 44"/>
                    <a:gd name="T31" fmla="*/ 0 h 26"/>
                    <a:gd name="T32" fmla="*/ 69850 w 44"/>
                    <a:gd name="T33" fmla="*/ 6350 h 26"/>
                    <a:gd name="T34" fmla="*/ 69850 w 44"/>
                    <a:gd name="T35" fmla="*/ 19050 h 2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44" h="26">
                      <a:moveTo>
                        <a:pt x="44" y="12"/>
                      </a:moveTo>
                      <a:lnTo>
                        <a:pt x="42" y="16"/>
                      </a:lnTo>
                      <a:lnTo>
                        <a:pt x="42" y="20"/>
                      </a:lnTo>
                      <a:lnTo>
                        <a:pt x="42" y="24"/>
                      </a:lnTo>
                      <a:lnTo>
                        <a:pt x="42" y="26"/>
                      </a:lnTo>
                      <a:lnTo>
                        <a:pt x="32" y="24"/>
                      </a:lnTo>
                      <a:lnTo>
                        <a:pt x="18" y="16"/>
                      </a:lnTo>
                      <a:lnTo>
                        <a:pt x="4" y="10"/>
                      </a:lnTo>
                      <a:lnTo>
                        <a:pt x="0" y="6"/>
                      </a:lnTo>
                      <a:lnTo>
                        <a:pt x="0" y="2"/>
                      </a:lnTo>
                      <a:lnTo>
                        <a:pt x="2" y="0"/>
                      </a:lnTo>
                      <a:lnTo>
                        <a:pt x="8" y="0"/>
                      </a:lnTo>
                      <a:lnTo>
                        <a:pt x="20" y="2"/>
                      </a:lnTo>
                      <a:lnTo>
                        <a:pt x="28" y="4"/>
                      </a:lnTo>
                      <a:lnTo>
                        <a:pt x="34" y="2"/>
                      </a:lnTo>
                      <a:lnTo>
                        <a:pt x="44" y="0"/>
                      </a:lnTo>
                      <a:lnTo>
                        <a:pt x="44" y="4"/>
                      </a:lnTo>
                      <a:lnTo>
                        <a:pt x="44" y="12"/>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sp>
            <p:nvSpPr>
              <p:cNvPr id="428" name="Freeform 234"/>
              <p:cNvSpPr>
                <a:spLocks/>
              </p:cNvSpPr>
              <p:nvPr/>
            </p:nvSpPr>
            <p:spPr bwMode="auto">
              <a:xfrm>
                <a:off x="7391400" y="2792413"/>
                <a:ext cx="66675" cy="85725"/>
              </a:xfrm>
              <a:custGeom>
                <a:avLst/>
                <a:gdLst>
                  <a:gd name="T0" fmla="*/ 2147483647 w 42"/>
                  <a:gd name="T1" fmla="*/ 2147483647 h 54"/>
                  <a:gd name="T2" fmla="*/ 2147483647 w 42"/>
                  <a:gd name="T3" fmla="*/ 2147483647 h 54"/>
                  <a:gd name="T4" fmla="*/ 2147483647 w 42"/>
                  <a:gd name="T5" fmla="*/ 2147483647 h 54"/>
                  <a:gd name="T6" fmla="*/ 0 w 42"/>
                  <a:gd name="T7" fmla="*/ 2147483647 h 54"/>
                  <a:gd name="T8" fmla="*/ 2147483647 w 42"/>
                  <a:gd name="T9" fmla="*/ 2147483647 h 54"/>
                  <a:gd name="T10" fmla="*/ 2147483647 w 42"/>
                  <a:gd name="T11" fmla="*/ 2147483647 h 54"/>
                  <a:gd name="T12" fmla="*/ 2147483647 w 42"/>
                  <a:gd name="T13" fmla="*/ 0 h 54"/>
                  <a:gd name="T14" fmla="*/ 2147483647 w 42"/>
                  <a:gd name="T15" fmla="*/ 2147483647 h 54"/>
                  <a:gd name="T16" fmla="*/ 2147483647 w 42"/>
                  <a:gd name="T17" fmla="*/ 2147483647 h 54"/>
                  <a:gd name="T18" fmla="*/ 2147483647 w 42"/>
                  <a:gd name="T19" fmla="*/ 2147483647 h 54"/>
                  <a:gd name="T20" fmla="*/ 2147483647 w 42"/>
                  <a:gd name="T21" fmla="*/ 2147483647 h 54"/>
                  <a:gd name="T22" fmla="*/ 2147483647 w 42"/>
                  <a:gd name="T23" fmla="*/ 2147483647 h 54"/>
                  <a:gd name="T24" fmla="*/ 2147483647 w 42"/>
                  <a:gd name="T25" fmla="*/ 2147483647 h 54"/>
                  <a:gd name="T26" fmla="*/ 2147483647 w 42"/>
                  <a:gd name="T27" fmla="*/ 2147483647 h 54"/>
                  <a:gd name="T28" fmla="*/ 2147483647 w 42"/>
                  <a:gd name="T29" fmla="*/ 2147483647 h 54"/>
                  <a:gd name="T30" fmla="*/ 2147483647 w 42"/>
                  <a:gd name="T31" fmla="*/ 2147483647 h 54"/>
                  <a:gd name="T32" fmla="*/ 2147483647 w 42"/>
                  <a:gd name="T33" fmla="*/ 2147483647 h 54"/>
                  <a:gd name="T34" fmla="*/ 2147483647 w 42"/>
                  <a:gd name="T35" fmla="*/ 2147483647 h 54"/>
                  <a:gd name="T36" fmla="*/ 2147483647 w 42"/>
                  <a:gd name="T37" fmla="*/ 2147483647 h 54"/>
                  <a:gd name="T38" fmla="*/ 2147483647 w 42"/>
                  <a:gd name="T39" fmla="*/ 2147483647 h 54"/>
                  <a:gd name="T40" fmla="*/ 2147483647 w 42"/>
                  <a:gd name="T41" fmla="*/ 2147483647 h 54"/>
                  <a:gd name="T42" fmla="*/ 2147483647 w 42"/>
                  <a:gd name="T43" fmla="*/ 2147483647 h 54"/>
                  <a:gd name="T44" fmla="*/ 2147483647 w 42"/>
                  <a:gd name="T45" fmla="*/ 2147483647 h 54"/>
                  <a:gd name="T46" fmla="*/ 2147483647 w 42"/>
                  <a:gd name="T47" fmla="*/ 2147483647 h 54"/>
                  <a:gd name="T48" fmla="*/ 2147483647 w 42"/>
                  <a:gd name="T49" fmla="*/ 2147483647 h 54"/>
                  <a:gd name="T50" fmla="*/ 2147483647 w 42"/>
                  <a:gd name="T51" fmla="*/ 2147483647 h 54"/>
                  <a:gd name="T52" fmla="*/ 2147483647 w 42"/>
                  <a:gd name="T53" fmla="*/ 2147483647 h 54"/>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0" t="0" r="r" b="b"/>
                <a:pathLst>
                  <a:path w="42" h="54">
                    <a:moveTo>
                      <a:pt x="12" y="24"/>
                    </a:moveTo>
                    <a:lnTo>
                      <a:pt x="4" y="20"/>
                    </a:lnTo>
                    <a:lnTo>
                      <a:pt x="2" y="16"/>
                    </a:lnTo>
                    <a:lnTo>
                      <a:pt x="0" y="12"/>
                    </a:lnTo>
                    <a:lnTo>
                      <a:pt x="2" y="8"/>
                    </a:lnTo>
                    <a:lnTo>
                      <a:pt x="6" y="4"/>
                    </a:lnTo>
                    <a:lnTo>
                      <a:pt x="14" y="0"/>
                    </a:lnTo>
                    <a:lnTo>
                      <a:pt x="18" y="4"/>
                    </a:lnTo>
                    <a:lnTo>
                      <a:pt x="20" y="6"/>
                    </a:lnTo>
                    <a:lnTo>
                      <a:pt x="30" y="6"/>
                    </a:lnTo>
                    <a:lnTo>
                      <a:pt x="32" y="12"/>
                    </a:lnTo>
                    <a:lnTo>
                      <a:pt x="34" y="16"/>
                    </a:lnTo>
                    <a:lnTo>
                      <a:pt x="42" y="22"/>
                    </a:lnTo>
                    <a:lnTo>
                      <a:pt x="38" y="26"/>
                    </a:lnTo>
                    <a:lnTo>
                      <a:pt x="36" y="30"/>
                    </a:lnTo>
                    <a:lnTo>
                      <a:pt x="38" y="34"/>
                    </a:lnTo>
                    <a:lnTo>
                      <a:pt x="40" y="38"/>
                    </a:lnTo>
                    <a:lnTo>
                      <a:pt x="40" y="42"/>
                    </a:lnTo>
                    <a:lnTo>
                      <a:pt x="42" y="44"/>
                    </a:lnTo>
                    <a:lnTo>
                      <a:pt x="40" y="50"/>
                    </a:lnTo>
                    <a:lnTo>
                      <a:pt x="40" y="54"/>
                    </a:lnTo>
                    <a:lnTo>
                      <a:pt x="34" y="52"/>
                    </a:lnTo>
                    <a:lnTo>
                      <a:pt x="26" y="48"/>
                    </a:lnTo>
                    <a:lnTo>
                      <a:pt x="20" y="44"/>
                    </a:lnTo>
                    <a:lnTo>
                      <a:pt x="18" y="38"/>
                    </a:lnTo>
                    <a:lnTo>
                      <a:pt x="18" y="32"/>
                    </a:lnTo>
                    <a:lnTo>
                      <a:pt x="12" y="24"/>
                    </a:lnTo>
                    <a:close/>
                  </a:path>
                </a:pathLst>
              </a:custGeom>
              <a:grp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grpSp>
      <p:sp>
        <p:nvSpPr>
          <p:cNvPr id="450" name="Freeform 235"/>
          <p:cNvSpPr>
            <a:spLocks/>
          </p:cNvSpPr>
          <p:nvPr/>
        </p:nvSpPr>
        <p:spPr bwMode="auto">
          <a:xfrm>
            <a:off x="7283450" y="4100513"/>
            <a:ext cx="82550" cy="15875"/>
          </a:xfrm>
          <a:custGeom>
            <a:avLst/>
            <a:gdLst>
              <a:gd name="T0" fmla="*/ 66675 w 52"/>
              <a:gd name="T1" fmla="*/ 12700 h 10"/>
              <a:gd name="T2" fmla="*/ 57150 w 52"/>
              <a:gd name="T3" fmla="*/ 15875 h 10"/>
              <a:gd name="T4" fmla="*/ 47625 w 52"/>
              <a:gd name="T5" fmla="*/ 15875 h 10"/>
              <a:gd name="T6" fmla="*/ 34925 w 52"/>
              <a:gd name="T7" fmla="*/ 12700 h 10"/>
              <a:gd name="T8" fmla="*/ 15875 w 52"/>
              <a:gd name="T9" fmla="*/ 15875 h 10"/>
              <a:gd name="T10" fmla="*/ 6350 w 52"/>
              <a:gd name="T11" fmla="*/ 15875 h 10"/>
              <a:gd name="T12" fmla="*/ 3175 w 52"/>
              <a:gd name="T13" fmla="*/ 12700 h 10"/>
              <a:gd name="T14" fmla="*/ 0 w 52"/>
              <a:gd name="T15" fmla="*/ 6350 h 10"/>
              <a:gd name="T16" fmla="*/ 9525 w 52"/>
              <a:gd name="T17" fmla="*/ 3175 h 10"/>
              <a:gd name="T18" fmla="*/ 19050 w 52"/>
              <a:gd name="T19" fmla="*/ 0 h 10"/>
              <a:gd name="T20" fmla="*/ 28575 w 52"/>
              <a:gd name="T21" fmla="*/ 3175 h 10"/>
              <a:gd name="T22" fmla="*/ 38100 w 52"/>
              <a:gd name="T23" fmla="*/ 6350 h 10"/>
              <a:gd name="T24" fmla="*/ 47625 w 52"/>
              <a:gd name="T25" fmla="*/ 9525 h 10"/>
              <a:gd name="T26" fmla="*/ 57150 w 52"/>
              <a:gd name="T27" fmla="*/ 12700 h 10"/>
              <a:gd name="T28" fmla="*/ 69850 w 52"/>
              <a:gd name="T29" fmla="*/ 9525 h 10"/>
              <a:gd name="T30" fmla="*/ 82550 w 52"/>
              <a:gd name="T31" fmla="*/ 6350 h 10"/>
              <a:gd name="T32" fmla="*/ 76200 w 52"/>
              <a:gd name="T33" fmla="*/ 12700 h 10"/>
              <a:gd name="T34" fmla="*/ 73025 w 52"/>
              <a:gd name="T35" fmla="*/ 15875 h 10"/>
              <a:gd name="T36" fmla="*/ 63500 w 52"/>
              <a:gd name="T37" fmla="*/ 15875 h 10"/>
              <a:gd name="T38" fmla="*/ 66675 w 52"/>
              <a:gd name="T39" fmla="*/ 12700 h 1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52" h="10">
                <a:moveTo>
                  <a:pt x="42" y="8"/>
                </a:moveTo>
                <a:lnTo>
                  <a:pt x="36" y="10"/>
                </a:lnTo>
                <a:lnTo>
                  <a:pt x="30" y="10"/>
                </a:lnTo>
                <a:lnTo>
                  <a:pt x="22" y="8"/>
                </a:lnTo>
                <a:lnTo>
                  <a:pt x="10" y="10"/>
                </a:lnTo>
                <a:lnTo>
                  <a:pt x="4" y="10"/>
                </a:lnTo>
                <a:lnTo>
                  <a:pt x="2" y="8"/>
                </a:lnTo>
                <a:lnTo>
                  <a:pt x="0" y="4"/>
                </a:lnTo>
                <a:lnTo>
                  <a:pt x="6" y="2"/>
                </a:lnTo>
                <a:lnTo>
                  <a:pt x="12" y="0"/>
                </a:lnTo>
                <a:lnTo>
                  <a:pt x="18" y="2"/>
                </a:lnTo>
                <a:lnTo>
                  <a:pt x="24" y="4"/>
                </a:lnTo>
                <a:lnTo>
                  <a:pt x="30" y="6"/>
                </a:lnTo>
                <a:lnTo>
                  <a:pt x="36" y="8"/>
                </a:lnTo>
                <a:lnTo>
                  <a:pt x="44" y="6"/>
                </a:lnTo>
                <a:lnTo>
                  <a:pt x="52" y="4"/>
                </a:lnTo>
                <a:lnTo>
                  <a:pt x="48" y="8"/>
                </a:lnTo>
                <a:lnTo>
                  <a:pt x="46" y="10"/>
                </a:lnTo>
                <a:lnTo>
                  <a:pt x="40" y="10"/>
                </a:lnTo>
                <a:lnTo>
                  <a:pt x="42" y="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51" name="Freeform 236"/>
          <p:cNvSpPr>
            <a:spLocks/>
          </p:cNvSpPr>
          <p:nvPr/>
        </p:nvSpPr>
        <p:spPr bwMode="auto">
          <a:xfrm>
            <a:off x="6959600" y="3925888"/>
            <a:ext cx="19050" cy="15875"/>
          </a:xfrm>
          <a:custGeom>
            <a:avLst/>
            <a:gdLst>
              <a:gd name="T0" fmla="*/ 19050 w 12"/>
              <a:gd name="T1" fmla="*/ 3175 h 10"/>
              <a:gd name="T2" fmla="*/ 15875 w 12"/>
              <a:gd name="T3" fmla="*/ 9525 h 10"/>
              <a:gd name="T4" fmla="*/ 15875 w 12"/>
              <a:gd name="T5" fmla="*/ 15875 h 10"/>
              <a:gd name="T6" fmla="*/ 6350 w 12"/>
              <a:gd name="T7" fmla="*/ 15875 h 10"/>
              <a:gd name="T8" fmla="*/ 3175 w 12"/>
              <a:gd name="T9" fmla="*/ 12700 h 10"/>
              <a:gd name="T10" fmla="*/ 0 w 12"/>
              <a:gd name="T11" fmla="*/ 6350 h 10"/>
              <a:gd name="T12" fmla="*/ 3175 w 12"/>
              <a:gd name="T13" fmla="*/ 3175 h 10"/>
              <a:gd name="T14" fmla="*/ 6350 w 12"/>
              <a:gd name="T15" fmla="*/ 0 h 10"/>
              <a:gd name="T16" fmla="*/ 19050 w 12"/>
              <a:gd name="T17" fmla="*/ 3175 h 1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 h="10">
                <a:moveTo>
                  <a:pt x="12" y="2"/>
                </a:moveTo>
                <a:lnTo>
                  <a:pt x="10" y="6"/>
                </a:lnTo>
                <a:lnTo>
                  <a:pt x="10" y="10"/>
                </a:lnTo>
                <a:lnTo>
                  <a:pt x="4" y="10"/>
                </a:lnTo>
                <a:lnTo>
                  <a:pt x="2" y="8"/>
                </a:lnTo>
                <a:lnTo>
                  <a:pt x="0" y="4"/>
                </a:lnTo>
                <a:lnTo>
                  <a:pt x="2" y="2"/>
                </a:lnTo>
                <a:lnTo>
                  <a:pt x="4" y="0"/>
                </a:lnTo>
                <a:lnTo>
                  <a:pt x="12" y="2"/>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52" name="Freeform 237"/>
          <p:cNvSpPr>
            <a:spLocks/>
          </p:cNvSpPr>
          <p:nvPr/>
        </p:nvSpPr>
        <p:spPr bwMode="auto">
          <a:xfrm>
            <a:off x="7556500" y="4195763"/>
            <a:ext cx="34925" cy="15875"/>
          </a:xfrm>
          <a:custGeom>
            <a:avLst/>
            <a:gdLst>
              <a:gd name="T0" fmla="*/ 0 w 22"/>
              <a:gd name="T1" fmla="*/ 0 h 10"/>
              <a:gd name="T2" fmla="*/ 0 w 22"/>
              <a:gd name="T3" fmla="*/ 12700 h 10"/>
              <a:gd name="T4" fmla="*/ 9525 w 22"/>
              <a:gd name="T5" fmla="*/ 15875 h 10"/>
              <a:gd name="T6" fmla="*/ 19050 w 22"/>
              <a:gd name="T7" fmla="*/ 15875 h 10"/>
              <a:gd name="T8" fmla="*/ 25400 w 22"/>
              <a:gd name="T9" fmla="*/ 15875 h 10"/>
              <a:gd name="T10" fmla="*/ 28575 w 22"/>
              <a:gd name="T11" fmla="*/ 9525 h 10"/>
              <a:gd name="T12" fmla="*/ 34925 w 22"/>
              <a:gd name="T13" fmla="*/ 3175 h 10"/>
              <a:gd name="T14" fmla="*/ 28575 w 22"/>
              <a:gd name="T15" fmla="*/ 0 h 10"/>
              <a:gd name="T16" fmla="*/ 19050 w 22"/>
              <a:gd name="T17" fmla="*/ 0 h 10"/>
              <a:gd name="T18" fmla="*/ 0 w 22"/>
              <a:gd name="T19" fmla="*/ 0 h 1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2" h="10">
                <a:moveTo>
                  <a:pt x="0" y="0"/>
                </a:moveTo>
                <a:lnTo>
                  <a:pt x="0" y="8"/>
                </a:lnTo>
                <a:lnTo>
                  <a:pt x="6" y="10"/>
                </a:lnTo>
                <a:lnTo>
                  <a:pt x="12" y="10"/>
                </a:lnTo>
                <a:lnTo>
                  <a:pt x="16" y="10"/>
                </a:lnTo>
                <a:lnTo>
                  <a:pt x="18" y="6"/>
                </a:lnTo>
                <a:lnTo>
                  <a:pt x="22" y="2"/>
                </a:lnTo>
                <a:lnTo>
                  <a:pt x="18" y="0"/>
                </a:lnTo>
                <a:lnTo>
                  <a:pt x="12" y="0"/>
                </a:lnTo>
                <a:lnTo>
                  <a:pt x="0" y="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53" name="Freeform 238"/>
          <p:cNvSpPr>
            <a:spLocks/>
          </p:cNvSpPr>
          <p:nvPr/>
        </p:nvSpPr>
        <p:spPr bwMode="auto">
          <a:xfrm>
            <a:off x="8070850" y="3979863"/>
            <a:ext cx="111125" cy="66675"/>
          </a:xfrm>
          <a:custGeom>
            <a:avLst/>
            <a:gdLst>
              <a:gd name="T0" fmla="*/ 63500 w 70"/>
              <a:gd name="T1" fmla="*/ 63500 h 42"/>
              <a:gd name="T2" fmla="*/ 60325 w 70"/>
              <a:gd name="T3" fmla="*/ 66675 h 42"/>
              <a:gd name="T4" fmla="*/ 53975 w 70"/>
              <a:gd name="T5" fmla="*/ 66675 h 42"/>
              <a:gd name="T6" fmla="*/ 38100 w 70"/>
              <a:gd name="T7" fmla="*/ 66675 h 42"/>
              <a:gd name="T8" fmla="*/ 19050 w 70"/>
              <a:gd name="T9" fmla="*/ 60325 h 42"/>
              <a:gd name="T10" fmla="*/ 6350 w 70"/>
              <a:gd name="T11" fmla="*/ 53975 h 42"/>
              <a:gd name="T12" fmla="*/ 3175 w 70"/>
              <a:gd name="T13" fmla="*/ 47625 h 42"/>
              <a:gd name="T14" fmla="*/ 0 w 70"/>
              <a:gd name="T15" fmla="*/ 44450 h 42"/>
              <a:gd name="T16" fmla="*/ 3175 w 70"/>
              <a:gd name="T17" fmla="*/ 41275 h 42"/>
              <a:gd name="T18" fmla="*/ 6350 w 70"/>
              <a:gd name="T19" fmla="*/ 38100 h 42"/>
              <a:gd name="T20" fmla="*/ 41275 w 70"/>
              <a:gd name="T21" fmla="*/ 38100 h 42"/>
              <a:gd name="T22" fmla="*/ 47625 w 70"/>
              <a:gd name="T23" fmla="*/ 41275 h 42"/>
              <a:gd name="T24" fmla="*/ 53975 w 70"/>
              <a:gd name="T25" fmla="*/ 41275 h 42"/>
              <a:gd name="T26" fmla="*/ 66675 w 70"/>
              <a:gd name="T27" fmla="*/ 38100 h 42"/>
              <a:gd name="T28" fmla="*/ 73025 w 70"/>
              <a:gd name="T29" fmla="*/ 31750 h 42"/>
              <a:gd name="T30" fmla="*/ 79375 w 70"/>
              <a:gd name="T31" fmla="*/ 25400 h 42"/>
              <a:gd name="T32" fmla="*/ 88900 w 70"/>
              <a:gd name="T33" fmla="*/ 19050 h 42"/>
              <a:gd name="T34" fmla="*/ 88900 w 70"/>
              <a:gd name="T35" fmla="*/ 6350 h 42"/>
              <a:gd name="T36" fmla="*/ 88900 w 70"/>
              <a:gd name="T37" fmla="*/ 0 h 42"/>
              <a:gd name="T38" fmla="*/ 95250 w 70"/>
              <a:gd name="T39" fmla="*/ 0 h 42"/>
              <a:gd name="T40" fmla="*/ 98425 w 70"/>
              <a:gd name="T41" fmla="*/ 3175 h 42"/>
              <a:gd name="T42" fmla="*/ 104775 w 70"/>
              <a:gd name="T43" fmla="*/ 6350 h 42"/>
              <a:gd name="T44" fmla="*/ 107950 w 70"/>
              <a:gd name="T45" fmla="*/ 12700 h 42"/>
              <a:gd name="T46" fmla="*/ 111125 w 70"/>
              <a:gd name="T47" fmla="*/ 15875 h 42"/>
              <a:gd name="T48" fmla="*/ 107950 w 70"/>
              <a:gd name="T49" fmla="*/ 22225 h 42"/>
              <a:gd name="T50" fmla="*/ 104775 w 70"/>
              <a:gd name="T51" fmla="*/ 28575 h 42"/>
              <a:gd name="T52" fmla="*/ 101600 w 70"/>
              <a:gd name="T53" fmla="*/ 31750 h 42"/>
              <a:gd name="T54" fmla="*/ 101600 w 70"/>
              <a:gd name="T55" fmla="*/ 34925 h 42"/>
              <a:gd name="T56" fmla="*/ 92075 w 70"/>
              <a:gd name="T57" fmla="*/ 44450 h 42"/>
              <a:gd name="T58" fmla="*/ 79375 w 70"/>
              <a:gd name="T59" fmla="*/ 53975 h 42"/>
              <a:gd name="T60" fmla="*/ 69850 w 70"/>
              <a:gd name="T61" fmla="*/ 60325 h 42"/>
              <a:gd name="T62" fmla="*/ 60325 w 70"/>
              <a:gd name="T63" fmla="*/ 66675 h 42"/>
              <a:gd name="T64" fmla="*/ 63500 w 70"/>
              <a:gd name="T65" fmla="*/ 63500 h 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0" h="42">
                <a:moveTo>
                  <a:pt x="40" y="40"/>
                </a:moveTo>
                <a:lnTo>
                  <a:pt x="38" y="42"/>
                </a:lnTo>
                <a:lnTo>
                  <a:pt x="34" y="42"/>
                </a:lnTo>
                <a:lnTo>
                  <a:pt x="24" y="42"/>
                </a:lnTo>
                <a:lnTo>
                  <a:pt x="12" y="38"/>
                </a:lnTo>
                <a:lnTo>
                  <a:pt x="4" y="34"/>
                </a:lnTo>
                <a:lnTo>
                  <a:pt x="2" y="30"/>
                </a:lnTo>
                <a:lnTo>
                  <a:pt x="0" y="28"/>
                </a:lnTo>
                <a:lnTo>
                  <a:pt x="2" y="26"/>
                </a:lnTo>
                <a:lnTo>
                  <a:pt x="4" y="24"/>
                </a:lnTo>
                <a:lnTo>
                  <a:pt x="26" y="24"/>
                </a:lnTo>
                <a:lnTo>
                  <a:pt x="30" y="26"/>
                </a:lnTo>
                <a:lnTo>
                  <a:pt x="34" y="26"/>
                </a:lnTo>
                <a:lnTo>
                  <a:pt x="42" y="24"/>
                </a:lnTo>
                <a:lnTo>
                  <a:pt x="46" y="20"/>
                </a:lnTo>
                <a:lnTo>
                  <a:pt x="50" y="16"/>
                </a:lnTo>
                <a:lnTo>
                  <a:pt x="56" y="12"/>
                </a:lnTo>
                <a:lnTo>
                  <a:pt x="56" y="4"/>
                </a:lnTo>
                <a:lnTo>
                  <a:pt x="56" y="0"/>
                </a:lnTo>
                <a:lnTo>
                  <a:pt x="60" y="0"/>
                </a:lnTo>
                <a:lnTo>
                  <a:pt x="62" y="2"/>
                </a:lnTo>
                <a:lnTo>
                  <a:pt x="66" y="4"/>
                </a:lnTo>
                <a:lnTo>
                  <a:pt x="68" y="8"/>
                </a:lnTo>
                <a:lnTo>
                  <a:pt x="70" y="10"/>
                </a:lnTo>
                <a:lnTo>
                  <a:pt x="68" y="14"/>
                </a:lnTo>
                <a:lnTo>
                  <a:pt x="66" y="18"/>
                </a:lnTo>
                <a:lnTo>
                  <a:pt x="64" y="20"/>
                </a:lnTo>
                <a:lnTo>
                  <a:pt x="64" y="22"/>
                </a:lnTo>
                <a:lnTo>
                  <a:pt x="58" y="28"/>
                </a:lnTo>
                <a:lnTo>
                  <a:pt x="50" y="34"/>
                </a:lnTo>
                <a:lnTo>
                  <a:pt x="44" y="38"/>
                </a:lnTo>
                <a:lnTo>
                  <a:pt x="38" y="42"/>
                </a:lnTo>
                <a:lnTo>
                  <a:pt x="40" y="4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54" name="Freeform 239"/>
          <p:cNvSpPr>
            <a:spLocks/>
          </p:cNvSpPr>
          <p:nvPr/>
        </p:nvSpPr>
        <p:spPr bwMode="auto">
          <a:xfrm>
            <a:off x="7724775" y="3865563"/>
            <a:ext cx="19050" cy="19050"/>
          </a:xfrm>
          <a:custGeom>
            <a:avLst/>
            <a:gdLst>
              <a:gd name="T0" fmla="*/ 2147483647 w 12"/>
              <a:gd name="T1" fmla="*/ 2147483647 h 12"/>
              <a:gd name="T2" fmla="*/ 2147483647 w 12"/>
              <a:gd name="T3" fmla="*/ 2147483647 h 12"/>
              <a:gd name="T4" fmla="*/ 2147483647 w 12"/>
              <a:gd name="T5" fmla="*/ 2147483647 h 12"/>
              <a:gd name="T6" fmla="*/ 2147483647 w 12"/>
              <a:gd name="T7" fmla="*/ 2147483647 h 12"/>
              <a:gd name="T8" fmla="*/ 0 w 12"/>
              <a:gd name="T9" fmla="*/ 2147483647 h 12"/>
              <a:gd name="T10" fmla="*/ 0 w 12"/>
              <a:gd name="T11" fmla="*/ 0 h 12"/>
              <a:gd name="T12" fmla="*/ 2147483647 w 12"/>
              <a:gd name="T13" fmla="*/ 2147483647 h 12"/>
              <a:gd name="T14" fmla="*/ 2147483647 w 12"/>
              <a:gd name="T15" fmla="*/ 2147483647 h 12"/>
              <a:gd name="T16" fmla="*/ 2147483647 w 12"/>
              <a:gd name="T17" fmla="*/ 2147483647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2" h="12">
                <a:moveTo>
                  <a:pt x="12" y="12"/>
                </a:moveTo>
                <a:lnTo>
                  <a:pt x="10" y="12"/>
                </a:lnTo>
                <a:lnTo>
                  <a:pt x="6" y="12"/>
                </a:lnTo>
                <a:lnTo>
                  <a:pt x="4" y="8"/>
                </a:lnTo>
                <a:lnTo>
                  <a:pt x="0" y="4"/>
                </a:lnTo>
                <a:lnTo>
                  <a:pt x="0" y="0"/>
                </a:lnTo>
                <a:lnTo>
                  <a:pt x="4" y="2"/>
                </a:lnTo>
                <a:lnTo>
                  <a:pt x="8" y="4"/>
                </a:lnTo>
                <a:lnTo>
                  <a:pt x="12" y="12"/>
                </a:lnTo>
                <a:close/>
              </a:path>
            </a:pathLst>
          </a:custGeom>
          <a:solidFill>
            <a:srgbClr val="7FAEB9"/>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55" name="Freeform 240"/>
          <p:cNvSpPr>
            <a:spLocks/>
          </p:cNvSpPr>
          <p:nvPr/>
        </p:nvSpPr>
        <p:spPr bwMode="auto">
          <a:xfrm>
            <a:off x="7727950" y="3900488"/>
            <a:ext cx="25400" cy="9525"/>
          </a:xfrm>
          <a:custGeom>
            <a:avLst/>
            <a:gdLst>
              <a:gd name="T0" fmla="*/ 2147483647 w 16"/>
              <a:gd name="T1" fmla="*/ 0 h 6"/>
              <a:gd name="T2" fmla="*/ 2147483647 w 16"/>
              <a:gd name="T3" fmla="*/ 2147483647 h 6"/>
              <a:gd name="T4" fmla="*/ 0 w 16"/>
              <a:gd name="T5" fmla="*/ 2147483647 h 6"/>
              <a:gd name="T6" fmla="*/ 0 w 16"/>
              <a:gd name="T7" fmla="*/ 0 h 6"/>
              <a:gd name="T8" fmla="*/ 2147483647 w 16"/>
              <a:gd name="T9" fmla="*/ 0 h 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6" h="6">
                <a:moveTo>
                  <a:pt x="16" y="0"/>
                </a:moveTo>
                <a:lnTo>
                  <a:pt x="16" y="6"/>
                </a:lnTo>
                <a:lnTo>
                  <a:pt x="0" y="2"/>
                </a:lnTo>
                <a:lnTo>
                  <a:pt x="0" y="0"/>
                </a:lnTo>
                <a:lnTo>
                  <a:pt x="16" y="0"/>
                </a:lnTo>
                <a:close/>
              </a:path>
            </a:pathLst>
          </a:custGeom>
          <a:solidFill>
            <a:srgbClr val="7FAEB9"/>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56" name="Freeform 241"/>
          <p:cNvSpPr>
            <a:spLocks/>
          </p:cNvSpPr>
          <p:nvPr/>
        </p:nvSpPr>
        <p:spPr bwMode="auto">
          <a:xfrm>
            <a:off x="7673975" y="4046538"/>
            <a:ext cx="15875" cy="19050"/>
          </a:xfrm>
          <a:custGeom>
            <a:avLst/>
            <a:gdLst>
              <a:gd name="T0" fmla="*/ 2147483647 w 10"/>
              <a:gd name="T1" fmla="*/ 2147483647 h 12"/>
              <a:gd name="T2" fmla="*/ 2147483647 w 10"/>
              <a:gd name="T3" fmla="*/ 2147483647 h 12"/>
              <a:gd name="T4" fmla="*/ 2147483647 w 10"/>
              <a:gd name="T5" fmla="*/ 2147483647 h 12"/>
              <a:gd name="T6" fmla="*/ 2147483647 w 10"/>
              <a:gd name="T7" fmla="*/ 2147483647 h 12"/>
              <a:gd name="T8" fmla="*/ 0 w 10"/>
              <a:gd name="T9" fmla="*/ 2147483647 h 12"/>
              <a:gd name="T10" fmla="*/ 0 w 10"/>
              <a:gd name="T11" fmla="*/ 2147483647 h 12"/>
              <a:gd name="T12" fmla="*/ 2147483647 w 10"/>
              <a:gd name="T13" fmla="*/ 0 h 12"/>
              <a:gd name="T14" fmla="*/ 2147483647 w 10"/>
              <a:gd name="T15" fmla="*/ 2147483647 h 1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0" h="12">
                <a:moveTo>
                  <a:pt x="10" y="6"/>
                </a:moveTo>
                <a:lnTo>
                  <a:pt x="8" y="10"/>
                </a:lnTo>
                <a:lnTo>
                  <a:pt x="4" y="12"/>
                </a:lnTo>
                <a:lnTo>
                  <a:pt x="2" y="12"/>
                </a:lnTo>
                <a:lnTo>
                  <a:pt x="0" y="10"/>
                </a:lnTo>
                <a:lnTo>
                  <a:pt x="0" y="6"/>
                </a:lnTo>
                <a:lnTo>
                  <a:pt x="2" y="0"/>
                </a:lnTo>
                <a:lnTo>
                  <a:pt x="10" y="6"/>
                </a:lnTo>
                <a:close/>
              </a:path>
            </a:pathLst>
          </a:custGeom>
          <a:solidFill>
            <a:srgbClr val="7FAEB9"/>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57" name="Freeform 242"/>
          <p:cNvSpPr>
            <a:spLocks/>
          </p:cNvSpPr>
          <p:nvPr/>
        </p:nvSpPr>
        <p:spPr bwMode="auto">
          <a:xfrm>
            <a:off x="7581900" y="3846513"/>
            <a:ext cx="28575" cy="12700"/>
          </a:xfrm>
          <a:custGeom>
            <a:avLst/>
            <a:gdLst>
              <a:gd name="T0" fmla="*/ 2147483647 w 18"/>
              <a:gd name="T1" fmla="*/ 2147483647 h 8"/>
              <a:gd name="T2" fmla="*/ 2147483647 w 18"/>
              <a:gd name="T3" fmla="*/ 2147483647 h 8"/>
              <a:gd name="T4" fmla="*/ 2147483647 w 18"/>
              <a:gd name="T5" fmla="*/ 2147483647 h 8"/>
              <a:gd name="T6" fmla="*/ 0 w 18"/>
              <a:gd name="T7" fmla="*/ 2147483647 h 8"/>
              <a:gd name="T8" fmla="*/ 2147483647 w 18"/>
              <a:gd name="T9" fmla="*/ 2147483647 h 8"/>
              <a:gd name="T10" fmla="*/ 2147483647 w 18"/>
              <a:gd name="T11" fmla="*/ 0 h 8"/>
              <a:gd name="T12" fmla="*/ 2147483647 w 18"/>
              <a:gd name="T13" fmla="*/ 0 h 8"/>
              <a:gd name="T14" fmla="*/ 2147483647 w 18"/>
              <a:gd name="T15" fmla="*/ 2147483647 h 8"/>
              <a:gd name="T16" fmla="*/ 2147483647 w 18"/>
              <a:gd name="T17" fmla="*/ 2147483647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8">
                <a:moveTo>
                  <a:pt x="18" y="6"/>
                </a:moveTo>
                <a:lnTo>
                  <a:pt x="8" y="8"/>
                </a:lnTo>
                <a:lnTo>
                  <a:pt x="4" y="8"/>
                </a:lnTo>
                <a:lnTo>
                  <a:pt x="0" y="6"/>
                </a:lnTo>
                <a:lnTo>
                  <a:pt x="4" y="2"/>
                </a:lnTo>
                <a:lnTo>
                  <a:pt x="8" y="0"/>
                </a:lnTo>
                <a:lnTo>
                  <a:pt x="12" y="0"/>
                </a:lnTo>
                <a:lnTo>
                  <a:pt x="14" y="2"/>
                </a:lnTo>
                <a:lnTo>
                  <a:pt x="18" y="6"/>
                </a:lnTo>
                <a:close/>
              </a:path>
            </a:pathLst>
          </a:custGeom>
          <a:solidFill>
            <a:srgbClr val="7FAEB9"/>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58" name="Freeform 243"/>
          <p:cNvSpPr>
            <a:spLocks/>
          </p:cNvSpPr>
          <p:nvPr/>
        </p:nvSpPr>
        <p:spPr bwMode="auto">
          <a:xfrm>
            <a:off x="7508875" y="3786188"/>
            <a:ext cx="34925" cy="73025"/>
          </a:xfrm>
          <a:custGeom>
            <a:avLst/>
            <a:gdLst>
              <a:gd name="T0" fmla="*/ 2147483647 w 22"/>
              <a:gd name="T1" fmla="*/ 2147483647 h 46"/>
              <a:gd name="T2" fmla="*/ 2147483647 w 22"/>
              <a:gd name="T3" fmla="*/ 2147483647 h 46"/>
              <a:gd name="T4" fmla="*/ 2147483647 w 22"/>
              <a:gd name="T5" fmla="*/ 2147483647 h 46"/>
              <a:gd name="T6" fmla="*/ 2147483647 w 22"/>
              <a:gd name="T7" fmla="*/ 2147483647 h 46"/>
              <a:gd name="T8" fmla="*/ 0 w 22"/>
              <a:gd name="T9" fmla="*/ 2147483647 h 46"/>
              <a:gd name="T10" fmla="*/ 2147483647 w 22"/>
              <a:gd name="T11" fmla="*/ 2147483647 h 46"/>
              <a:gd name="T12" fmla="*/ 0 w 22"/>
              <a:gd name="T13" fmla="*/ 0 h 46"/>
              <a:gd name="T14" fmla="*/ 2147483647 w 22"/>
              <a:gd name="T15" fmla="*/ 0 h 46"/>
              <a:gd name="T16" fmla="*/ 2147483647 w 22"/>
              <a:gd name="T17" fmla="*/ 2147483647 h 46"/>
              <a:gd name="T18" fmla="*/ 2147483647 w 22"/>
              <a:gd name="T19" fmla="*/ 2147483647 h 46"/>
              <a:gd name="T20" fmla="*/ 2147483647 w 22"/>
              <a:gd name="T21" fmla="*/ 2147483647 h 46"/>
              <a:gd name="T22" fmla="*/ 2147483647 w 22"/>
              <a:gd name="T23" fmla="*/ 2147483647 h 46"/>
              <a:gd name="T24" fmla="*/ 2147483647 w 22"/>
              <a:gd name="T25" fmla="*/ 2147483647 h 46"/>
              <a:gd name="T26" fmla="*/ 2147483647 w 22"/>
              <a:gd name="T27" fmla="*/ 2147483647 h 46"/>
              <a:gd name="T28" fmla="*/ 2147483647 w 22"/>
              <a:gd name="T29" fmla="*/ 2147483647 h 46"/>
              <a:gd name="T30" fmla="*/ 2147483647 w 22"/>
              <a:gd name="T31" fmla="*/ 2147483647 h 46"/>
              <a:gd name="T32" fmla="*/ 2147483647 w 22"/>
              <a:gd name="T33" fmla="*/ 2147483647 h 46"/>
              <a:gd name="T34" fmla="*/ 2147483647 w 22"/>
              <a:gd name="T35" fmla="*/ 2147483647 h 46"/>
              <a:gd name="T36" fmla="*/ 2147483647 w 22"/>
              <a:gd name="T37" fmla="*/ 2147483647 h 46"/>
              <a:gd name="T38" fmla="*/ 2147483647 w 22"/>
              <a:gd name="T39" fmla="*/ 2147483647 h 46"/>
              <a:gd name="T40" fmla="*/ 2147483647 w 22"/>
              <a:gd name="T41" fmla="*/ 2147483647 h 46"/>
              <a:gd name="T42" fmla="*/ 2147483647 w 22"/>
              <a:gd name="T43" fmla="*/ 2147483647 h 46"/>
              <a:gd name="T44" fmla="*/ 2147483647 w 22"/>
              <a:gd name="T45" fmla="*/ 2147483647 h 46"/>
              <a:gd name="T46" fmla="*/ 2147483647 w 22"/>
              <a:gd name="T47" fmla="*/ 2147483647 h 46"/>
              <a:gd name="T48" fmla="*/ 2147483647 w 22"/>
              <a:gd name="T49" fmla="*/ 2147483647 h 46"/>
              <a:gd name="T50" fmla="*/ 2147483647 w 22"/>
              <a:gd name="T51" fmla="*/ 2147483647 h 46"/>
              <a:gd name="T52" fmla="*/ 2147483647 w 22"/>
              <a:gd name="T53" fmla="*/ 2147483647 h 46"/>
              <a:gd name="T54" fmla="*/ 2147483647 w 22"/>
              <a:gd name="T55" fmla="*/ 2147483647 h 46"/>
              <a:gd name="T56" fmla="*/ 2147483647 w 22"/>
              <a:gd name="T57" fmla="*/ 2147483647 h 46"/>
              <a:gd name="T58" fmla="*/ 2147483647 w 22"/>
              <a:gd name="T59" fmla="*/ 2147483647 h 46"/>
              <a:gd name="T60" fmla="*/ 2147483647 w 22"/>
              <a:gd name="T61" fmla="*/ 2147483647 h 4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0" t="0" r="r" b="b"/>
            <a:pathLst>
              <a:path w="22" h="46">
                <a:moveTo>
                  <a:pt x="4" y="24"/>
                </a:moveTo>
                <a:lnTo>
                  <a:pt x="4" y="20"/>
                </a:lnTo>
                <a:lnTo>
                  <a:pt x="2" y="16"/>
                </a:lnTo>
                <a:lnTo>
                  <a:pt x="2" y="14"/>
                </a:lnTo>
                <a:lnTo>
                  <a:pt x="0" y="10"/>
                </a:lnTo>
                <a:lnTo>
                  <a:pt x="2" y="4"/>
                </a:lnTo>
                <a:lnTo>
                  <a:pt x="0" y="0"/>
                </a:lnTo>
                <a:lnTo>
                  <a:pt x="6" y="0"/>
                </a:lnTo>
                <a:lnTo>
                  <a:pt x="8" y="8"/>
                </a:lnTo>
                <a:lnTo>
                  <a:pt x="6" y="18"/>
                </a:lnTo>
                <a:lnTo>
                  <a:pt x="10" y="18"/>
                </a:lnTo>
                <a:lnTo>
                  <a:pt x="10" y="8"/>
                </a:lnTo>
                <a:lnTo>
                  <a:pt x="18" y="8"/>
                </a:lnTo>
                <a:lnTo>
                  <a:pt x="18" y="12"/>
                </a:lnTo>
                <a:lnTo>
                  <a:pt x="18" y="16"/>
                </a:lnTo>
                <a:lnTo>
                  <a:pt x="16" y="18"/>
                </a:lnTo>
                <a:lnTo>
                  <a:pt x="14" y="20"/>
                </a:lnTo>
                <a:lnTo>
                  <a:pt x="14" y="24"/>
                </a:lnTo>
                <a:lnTo>
                  <a:pt x="22" y="34"/>
                </a:lnTo>
                <a:lnTo>
                  <a:pt x="18" y="34"/>
                </a:lnTo>
                <a:lnTo>
                  <a:pt x="16" y="32"/>
                </a:lnTo>
                <a:lnTo>
                  <a:pt x="14" y="30"/>
                </a:lnTo>
                <a:lnTo>
                  <a:pt x="10" y="30"/>
                </a:lnTo>
                <a:lnTo>
                  <a:pt x="8" y="30"/>
                </a:lnTo>
                <a:lnTo>
                  <a:pt x="6" y="32"/>
                </a:lnTo>
                <a:lnTo>
                  <a:pt x="6" y="36"/>
                </a:lnTo>
                <a:lnTo>
                  <a:pt x="6" y="40"/>
                </a:lnTo>
                <a:lnTo>
                  <a:pt x="8" y="46"/>
                </a:lnTo>
                <a:lnTo>
                  <a:pt x="4" y="42"/>
                </a:lnTo>
                <a:lnTo>
                  <a:pt x="4" y="36"/>
                </a:lnTo>
                <a:lnTo>
                  <a:pt x="4" y="24"/>
                </a:lnTo>
                <a:close/>
              </a:path>
            </a:pathLst>
          </a:custGeom>
          <a:solidFill>
            <a:srgbClr val="7FAEB9"/>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59" name="Freeform 244"/>
          <p:cNvSpPr>
            <a:spLocks/>
          </p:cNvSpPr>
          <p:nvPr/>
        </p:nvSpPr>
        <p:spPr bwMode="auto">
          <a:xfrm>
            <a:off x="7178675" y="4097338"/>
            <a:ext cx="85725" cy="25400"/>
          </a:xfrm>
          <a:custGeom>
            <a:avLst/>
            <a:gdLst>
              <a:gd name="T0" fmla="*/ 85725 w 54"/>
              <a:gd name="T1" fmla="*/ 19050 h 16"/>
              <a:gd name="T2" fmla="*/ 82550 w 54"/>
              <a:gd name="T3" fmla="*/ 19050 h 16"/>
              <a:gd name="T4" fmla="*/ 73025 w 54"/>
              <a:gd name="T5" fmla="*/ 19050 h 16"/>
              <a:gd name="T6" fmla="*/ 66675 w 54"/>
              <a:gd name="T7" fmla="*/ 15875 h 16"/>
              <a:gd name="T8" fmla="*/ 60325 w 54"/>
              <a:gd name="T9" fmla="*/ 22225 h 16"/>
              <a:gd name="T10" fmla="*/ 50800 w 54"/>
              <a:gd name="T11" fmla="*/ 25400 h 16"/>
              <a:gd name="T12" fmla="*/ 34925 w 54"/>
              <a:gd name="T13" fmla="*/ 25400 h 16"/>
              <a:gd name="T14" fmla="*/ 28575 w 54"/>
              <a:gd name="T15" fmla="*/ 25400 h 16"/>
              <a:gd name="T16" fmla="*/ 25400 w 54"/>
              <a:gd name="T17" fmla="*/ 22225 h 16"/>
              <a:gd name="T18" fmla="*/ 22225 w 54"/>
              <a:gd name="T19" fmla="*/ 15875 h 16"/>
              <a:gd name="T20" fmla="*/ 15875 w 54"/>
              <a:gd name="T21" fmla="*/ 19050 h 16"/>
              <a:gd name="T22" fmla="*/ 9525 w 54"/>
              <a:gd name="T23" fmla="*/ 22225 h 16"/>
              <a:gd name="T24" fmla="*/ 3175 w 54"/>
              <a:gd name="T25" fmla="*/ 19050 h 16"/>
              <a:gd name="T26" fmla="*/ 0 w 54"/>
              <a:gd name="T27" fmla="*/ 15875 h 16"/>
              <a:gd name="T28" fmla="*/ 3175 w 54"/>
              <a:gd name="T29" fmla="*/ 9525 h 16"/>
              <a:gd name="T30" fmla="*/ 9525 w 54"/>
              <a:gd name="T31" fmla="*/ 6350 h 16"/>
              <a:gd name="T32" fmla="*/ 19050 w 54"/>
              <a:gd name="T33" fmla="*/ 3175 h 16"/>
              <a:gd name="T34" fmla="*/ 25400 w 54"/>
              <a:gd name="T35" fmla="*/ 3175 h 16"/>
              <a:gd name="T36" fmla="*/ 25400 w 54"/>
              <a:gd name="T37" fmla="*/ 9525 h 16"/>
              <a:gd name="T38" fmla="*/ 57150 w 54"/>
              <a:gd name="T39" fmla="*/ 15875 h 16"/>
              <a:gd name="T40" fmla="*/ 66675 w 54"/>
              <a:gd name="T41" fmla="*/ 15875 h 16"/>
              <a:gd name="T42" fmla="*/ 60325 w 54"/>
              <a:gd name="T43" fmla="*/ 9525 h 16"/>
              <a:gd name="T44" fmla="*/ 57150 w 54"/>
              <a:gd name="T45" fmla="*/ 6350 h 16"/>
              <a:gd name="T46" fmla="*/ 60325 w 54"/>
              <a:gd name="T47" fmla="*/ 3175 h 16"/>
              <a:gd name="T48" fmla="*/ 66675 w 54"/>
              <a:gd name="T49" fmla="*/ 0 h 16"/>
              <a:gd name="T50" fmla="*/ 73025 w 54"/>
              <a:gd name="T51" fmla="*/ 6350 h 16"/>
              <a:gd name="T52" fmla="*/ 85725 w 54"/>
              <a:gd name="T53" fmla="*/ 12700 h 16"/>
              <a:gd name="T54" fmla="*/ 85725 w 54"/>
              <a:gd name="T55" fmla="*/ 19050 h 1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54" h="16">
                <a:moveTo>
                  <a:pt x="54" y="12"/>
                </a:moveTo>
                <a:lnTo>
                  <a:pt x="52" y="12"/>
                </a:lnTo>
                <a:lnTo>
                  <a:pt x="46" y="12"/>
                </a:lnTo>
                <a:lnTo>
                  <a:pt x="42" y="10"/>
                </a:lnTo>
                <a:lnTo>
                  <a:pt x="38" y="14"/>
                </a:lnTo>
                <a:lnTo>
                  <a:pt x="32" y="16"/>
                </a:lnTo>
                <a:lnTo>
                  <a:pt x="22" y="16"/>
                </a:lnTo>
                <a:lnTo>
                  <a:pt x="18" y="16"/>
                </a:lnTo>
                <a:lnTo>
                  <a:pt x="16" y="14"/>
                </a:lnTo>
                <a:lnTo>
                  <a:pt x="14" y="10"/>
                </a:lnTo>
                <a:lnTo>
                  <a:pt x="10" y="12"/>
                </a:lnTo>
                <a:lnTo>
                  <a:pt x="6" y="14"/>
                </a:lnTo>
                <a:lnTo>
                  <a:pt x="2" y="12"/>
                </a:lnTo>
                <a:lnTo>
                  <a:pt x="0" y="10"/>
                </a:lnTo>
                <a:lnTo>
                  <a:pt x="2" y="6"/>
                </a:lnTo>
                <a:lnTo>
                  <a:pt x="6" y="4"/>
                </a:lnTo>
                <a:lnTo>
                  <a:pt x="12" y="2"/>
                </a:lnTo>
                <a:lnTo>
                  <a:pt x="16" y="2"/>
                </a:lnTo>
                <a:lnTo>
                  <a:pt x="16" y="6"/>
                </a:lnTo>
                <a:lnTo>
                  <a:pt x="36" y="10"/>
                </a:lnTo>
                <a:lnTo>
                  <a:pt x="42" y="10"/>
                </a:lnTo>
                <a:lnTo>
                  <a:pt x="38" y="6"/>
                </a:lnTo>
                <a:lnTo>
                  <a:pt x="36" y="4"/>
                </a:lnTo>
                <a:lnTo>
                  <a:pt x="38" y="2"/>
                </a:lnTo>
                <a:lnTo>
                  <a:pt x="42" y="0"/>
                </a:lnTo>
                <a:lnTo>
                  <a:pt x="46" y="4"/>
                </a:lnTo>
                <a:lnTo>
                  <a:pt x="54" y="8"/>
                </a:lnTo>
                <a:lnTo>
                  <a:pt x="54" y="12"/>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60" name="Freeform 253"/>
          <p:cNvSpPr>
            <a:spLocks/>
          </p:cNvSpPr>
          <p:nvPr/>
        </p:nvSpPr>
        <p:spPr bwMode="auto">
          <a:xfrm>
            <a:off x="8289925" y="4056063"/>
            <a:ext cx="25400" cy="25400"/>
          </a:xfrm>
          <a:custGeom>
            <a:avLst/>
            <a:gdLst>
              <a:gd name="T0" fmla="*/ 25400 w 16"/>
              <a:gd name="T1" fmla="*/ 19050 h 16"/>
              <a:gd name="T2" fmla="*/ 22225 w 16"/>
              <a:gd name="T3" fmla="*/ 22225 h 16"/>
              <a:gd name="T4" fmla="*/ 19050 w 16"/>
              <a:gd name="T5" fmla="*/ 25400 h 16"/>
              <a:gd name="T6" fmla="*/ 12700 w 16"/>
              <a:gd name="T7" fmla="*/ 22225 h 16"/>
              <a:gd name="T8" fmla="*/ 6350 w 16"/>
              <a:gd name="T9" fmla="*/ 19050 h 16"/>
              <a:gd name="T10" fmla="*/ 0 w 16"/>
              <a:gd name="T11" fmla="*/ 6350 h 16"/>
              <a:gd name="T12" fmla="*/ 0 w 16"/>
              <a:gd name="T13" fmla="*/ 0 h 16"/>
              <a:gd name="T14" fmla="*/ 12700 w 16"/>
              <a:gd name="T15" fmla="*/ 6350 h 16"/>
              <a:gd name="T16" fmla="*/ 22225 w 16"/>
              <a:gd name="T17" fmla="*/ 12700 h 16"/>
              <a:gd name="T18" fmla="*/ 25400 w 16"/>
              <a:gd name="T19" fmla="*/ 19050 h 1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6" h="16">
                <a:moveTo>
                  <a:pt x="16" y="12"/>
                </a:moveTo>
                <a:lnTo>
                  <a:pt x="14" y="14"/>
                </a:lnTo>
                <a:lnTo>
                  <a:pt x="12" y="16"/>
                </a:lnTo>
                <a:lnTo>
                  <a:pt x="8" y="14"/>
                </a:lnTo>
                <a:lnTo>
                  <a:pt x="4" y="12"/>
                </a:lnTo>
                <a:lnTo>
                  <a:pt x="0" y="4"/>
                </a:lnTo>
                <a:lnTo>
                  <a:pt x="0" y="0"/>
                </a:lnTo>
                <a:lnTo>
                  <a:pt x="8" y="4"/>
                </a:lnTo>
                <a:lnTo>
                  <a:pt x="14" y="8"/>
                </a:lnTo>
                <a:lnTo>
                  <a:pt x="16" y="12"/>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61" name="Freeform 254"/>
          <p:cNvSpPr>
            <a:spLocks/>
          </p:cNvSpPr>
          <p:nvPr/>
        </p:nvSpPr>
        <p:spPr bwMode="auto">
          <a:xfrm>
            <a:off x="8413750" y="4170363"/>
            <a:ext cx="28575" cy="19050"/>
          </a:xfrm>
          <a:custGeom>
            <a:avLst/>
            <a:gdLst>
              <a:gd name="T0" fmla="*/ 28575 w 18"/>
              <a:gd name="T1" fmla="*/ 19050 h 12"/>
              <a:gd name="T2" fmla="*/ 15875 w 18"/>
              <a:gd name="T3" fmla="*/ 19050 h 12"/>
              <a:gd name="T4" fmla="*/ 6350 w 18"/>
              <a:gd name="T5" fmla="*/ 12700 h 12"/>
              <a:gd name="T6" fmla="*/ 0 w 18"/>
              <a:gd name="T7" fmla="*/ 3175 h 12"/>
              <a:gd name="T8" fmla="*/ 0 w 18"/>
              <a:gd name="T9" fmla="*/ 0 h 12"/>
              <a:gd name="T10" fmla="*/ 9525 w 18"/>
              <a:gd name="T11" fmla="*/ 0 h 12"/>
              <a:gd name="T12" fmla="*/ 19050 w 18"/>
              <a:gd name="T13" fmla="*/ 6350 h 12"/>
              <a:gd name="T14" fmla="*/ 25400 w 18"/>
              <a:gd name="T15" fmla="*/ 9525 h 12"/>
              <a:gd name="T16" fmla="*/ 28575 w 18"/>
              <a:gd name="T17" fmla="*/ 19050 h 1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8" h="12">
                <a:moveTo>
                  <a:pt x="18" y="12"/>
                </a:moveTo>
                <a:lnTo>
                  <a:pt x="10" y="12"/>
                </a:lnTo>
                <a:lnTo>
                  <a:pt x="4" y="8"/>
                </a:lnTo>
                <a:lnTo>
                  <a:pt x="0" y="2"/>
                </a:lnTo>
                <a:lnTo>
                  <a:pt x="0" y="0"/>
                </a:lnTo>
                <a:lnTo>
                  <a:pt x="6" y="0"/>
                </a:lnTo>
                <a:lnTo>
                  <a:pt x="12" y="4"/>
                </a:lnTo>
                <a:lnTo>
                  <a:pt x="16" y="6"/>
                </a:lnTo>
                <a:lnTo>
                  <a:pt x="18" y="12"/>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62" name="Freeform 255"/>
          <p:cNvSpPr>
            <a:spLocks/>
          </p:cNvSpPr>
          <p:nvPr/>
        </p:nvSpPr>
        <p:spPr bwMode="auto">
          <a:xfrm>
            <a:off x="8366125" y="4141788"/>
            <a:ext cx="34925" cy="19050"/>
          </a:xfrm>
          <a:custGeom>
            <a:avLst/>
            <a:gdLst>
              <a:gd name="T0" fmla="*/ 34925 w 22"/>
              <a:gd name="T1" fmla="*/ 12700 h 12"/>
              <a:gd name="T2" fmla="*/ 31750 w 22"/>
              <a:gd name="T3" fmla="*/ 19050 h 12"/>
              <a:gd name="T4" fmla="*/ 25400 w 22"/>
              <a:gd name="T5" fmla="*/ 19050 h 12"/>
              <a:gd name="T6" fmla="*/ 9525 w 22"/>
              <a:gd name="T7" fmla="*/ 15875 h 12"/>
              <a:gd name="T8" fmla="*/ 3175 w 22"/>
              <a:gd name="T9" fmla="*/ 9525 h 12"/>
              <a:gd name="T10" fmla="*/ 0 w 22"/>
              <a:gd name="T11" fmla="*/ 3175 h 12"/>
              <a:gd name="T12" fmla="*/ 0 w 22"/>
              <a:gd name="T13" fmla="*/ 0 h 12"/>
              <a:gd name="T14" fmla="*/ 3175 w 22"/>
              <a:gd name="T15" fmla="*/ 0 h 12"/>
              <a:gd name="T16" fmla="*/ 15875 w 22"/>
              <a:gd name="T17" fmla="*/ 3175 h 12"/>
              <a:gd name="T18" fmla="*/ 28575 w 22"/>
              <a:gd name="T19" fmla="*/ 6350 h 12"/>
              <a:gd name="T20" fmla="*/ 31750 w 22"/>
              <a:gd name="T21" fmla="*/ 9525 h 12"/>
              <a:gd name="T22" fmla="*/ 34925 w 22"/>
              <a:gd name="T23" fmla="*/ 12700 h 1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2" h="12">
                <a:moveTo>
                  <a:pt x="22" y="8"/>
                </a:moveTo>
                <a:lnTo>
                  <a:pt x="20" y="12"/>
                </a:lnTo>
                <a:lnTo>
                  <a:pt x="16" y="12"/>
                </a:lnTo>
                <a:lnTo>
                  <a:pt x="6" y="10"/>
                </a:lnTo>
                <a:lnTo>
                  <a:pt x="2" y="6"/>
                </a:lnTo>
                <a:lnTo>
                  <a:pt x="0" y="2"/>
                </a:lnTo>
                <a:lnTo>
                  <a:pt x="0" y="0"/>
                </a:lnTo>
                <a:lnTo>
                  <a:pt x="2" y="0"/>
                </a:lnTo>
                <a:lnTo>
                  <a:pt x="10" y="2"/>
                </a:lnTo>
                <a:lnTo>
                  <a:pt x="18" y="4"/>
                </a:lnTo>
                <a:lnTo>
                  <a:pt x="20" y="6"/>
                </a:lnTo>
                <a:lnTo>
                  <a:pt x="22" y="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63" name="Freeform 256"/>
          <p:cNvSpPr>
            <a:spLocks/>
          </p:cNvSpPr>
          <p:nvPr/>
        </p:nvSpPr>
        <p:spPr bwMode="auto">
          <a:xfrm>
            <a:off x="8289925" y="4087813"/>
            <a:ext cx="41275" cy="34925"/>
          </a:xfrm>
          <a:custGeom>
            <a:avLst/>
            <a:gdLst>
              <a:gd name="T0" fmla="*/ 9525 w 26"/>
              <a:gd name="T1" fmla="*/ 0 h 22"/>
              <a:gd name="T2" fmla="*/ 9525 w 26"/>
              <a:gd name="T3" fmla="*/ 6350 h 22"/>
              <a:gd name="T4" fmla="*/ 12700 w 26"/>
              <a:gd name="T5" fmla="*/ 9525 h 22"/>
              <a:gd name="T6" fmla="*/ 25400 w 26"/>
              <a:gd name="T7" fmla="*/ 15875 h 22"/>
              <a:gd name="T8" fmla="*/ 34925 w 26"/>
              <a:gd name="T9" fmla="*/ 22225 h 22"/>
              <a:gd name="T10" fmla="*/ 41275 w 26"/>
              <a:gd name="T11" fmla="*/ 25400 h 22"/>
              <a:gd name="T12" fmla="*/ 41275 w 26"/>
              <a:gd name="T13" fmla="*/ 28575 h 22"/>
              <a:gd name="T14" fmla="*/ 38100 w 26"/>
              <a:gd name="T15" fmla="*/ 34925 h 22"/>
              <a:gd name="T16" fmla="*/ 34925 w 26"/>
              <a:gd name="T17" fmla="*/ 34925 h 22"/>
              <a:gd name="T18" fmla="*/ 28575 w 26"/>
              <a:gd name="T19" fmla="*/ 31750 h 22"/>
              <a:gd name="T20" fmla="*/ 25400 w 26"/>
              <a:gd name="T21" fmla="*/ 25400 h 22"/>
              <a:gd name="T22" fmla="*/ 19050 w 26"/>
              <a:gd name="T23" fmla="*/ 25400 h 22"/>
              <a:gd name="T24" fmla="*/ 19050 w 26"/>
              <a:gd name="T25" fmla="*/ 22225 h 22"/>
              <a:gd name="T26" fmla="*/ 15875 w 26"/>
              <a:gd name="T27" fmla="*/ 15875 h 22"/>
              <a:gd name="T28" fmla="*/ 9525 w 26"/>
              <a:gd name="T29" fmla="*/ 15875 h 22"/>
              <a:gd name="T30" fmla="*/ 9525 w 26"/>
              <a:gd name="T31" fmla="*/ 9525 h 22"/>
              <a:gd name="T32" fmla="*/ 0 w 26"/>
              <a:gd name="T33" fmla="*/ 9525 h 22"/>
              <a:gd name="T34" fmla="*/ 0 w 26"/>
              <a:gd name="T35" fmla="*/ 3175 h 22"/>
              <a:gd name="T36" fmla="*/ 0 w 26"/>
              <a:gd name="T37" fmla="*/ 0 h 22"/>
              <a:gd name="T38" fmla="*/ 9525 w 26"/>
              <a:gd name="T39" fmla="*/ 0 h 2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26" h="22">
                <a:moveTo>
                  <a:pt x="6" y="0"/>
                </a:moveTo>
                <a:lnTo>
                  <a:pt x="6" y="4"/>
                </a:lnTo>
                <a:lnTo>
                  <a:pt x="8" y="6"/>
                </a:lnTo>
                <a:lnTo>
                  <a:pt x="16" y="10"/>
                </a:lnTo>
                <a:lnTo>
                  <a:pt x="22" y="14"/>
                </a:lnTo>
                <a:lnTo>
                  <a:pt x="26" y="16"/>
                </a:lnTo>
                <a:lnTo>
                  <a:pt x="26" y="18"/>
                </a:lnTo>
                <a:lnTo>
                  <a:pt x="24" y="22"/>
                </a:lnTo>
                <a:lnTo>
                  <a:pt x="22" y="22"/>
                </a:lnTo>
                <a:lnTo>
                  <a:pt x="18" y="20"/>
                </a:lnTo>
                <a:lnTo>
                  <a:pt x="16" y="16"/>
                </a:lnTo>
                <a:lnTo>
                  <a:pt x="12" y="16"/>
                </a:lnTo>
                <a:lnTo>
                  <a:pt x="12" y="14"/>
                </a:lnTo>
                <a:lnTo>
                  <a:pt x="10" y="10"/>
                </a:lnTo>
                <a:lnTo>
                  <a:pt x="6" y="10"/>
                </a:lnTo>
                <a:lnTo>
                  <a:pt x="6" y="6"/>
                </a:lnTo>
                <a:lnTo>
                  <a:pt x="0" y="6"/>
                </a:lnTo>
                <a:lnTo>
                  <a:pt x="0" y="2"/>
                </a:lnTo>
                <a:lnTo>
                  <a:pt x="0" y="0"/>
                </a:lnTo>
                <a:lnTo>
                  <a:pt x="6" y="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64" name="Freeform 257"/>
          <p:cNvSpPr>
            <a:spLocks/>
          </p:cNvSpPr>
          <p:nvPr/>
        </p:nvSpPr>
        <p:spPr bwMode="auto">
          <a:xfrm>
            <a:off x="7270750" y="3792538"/>
            <a:ext cx="171450" cy="231775"/>
          </a:xfrm>
          <a:custGeom>
            <a:avLst/>
            <a:gdLst>
              <a:gd name="T0" fmla="*/ 2147483647 w 108"/>
              <a:gd name="T1" fmla="*/ 2147483647 h 146"/>
              <a:gd name="T2" fmla="*/ 2147483647 w 108"/>
              <a:gd name="T3" fmla="*/ 2147483647 h 146"/>
              <a:gd name="T4" fmla="*/ 2147483647 w 108"/>
              <a:gd name="T5" fmla="*/ 2147483647 h 146"/>
              <a:gd name="T6" fmla="*/ 2147483647 w 108"/>
              <a:gd name="T7" fmla="*/ 2147483647 h 146"/>
              <a:gd name="T8" fmla="*/ 2147483647 w 108"/>
              <a:gd name="T9" fmla="*/ 2147483647 h 146"/>
              <a:gd name="T10" fmla="*/ 2147483647 w 108"/>
              <a:gd name="T11" fmla="*/ 2147483647 h 146"/>
              <a:gd name="T12" fmla="*/ 2147483647 w 108"/>
              <a:gd name="T13" fmla="*/ 2147483647 h 146"/>
              <a:gd name="T14" fmla="*/ 2147483647 w 108"/>
              <a:gd name="T15" fmla="*/ 2147483647 h 146"/>
              <a:gd name="T16" fmla="*/ 2147483647 w 108"/>
              <a:gd name="T17" fmla="*/ 0 h 146"/>
              <a:gd name="T18" fmla="*/ 2147483647 w 108"/>
              <a:gd name="T19" fmla="*/ 2147483647 h 146"/>
              <a:gd name="T20" fmla="*/ 2147483647 w 108"/>
              <a:gd name="T21" fmla="*/ 2147483647 h 146"/>
              <a:gd name="T22" fmla="*/ 2147483647 w 108"/>
              <a:gd name="T23" fmla="*/ 2147483647 h 146"/>
              <a:gd name="T24" fmla="*/ 2147483647 w 108"/>
              <a:gd name="T25" fmla="*/ 2147483647 h 146"/>
              <a:gd name="T26" fmla="*/ 2147483647 w 108"/>
              <a:gd name="T27" fmla="*/ 2147483647 h 146"/>
              <a:gd name="T28" fmla="*/ 2147483647 w 108"/>
              <a:gd name="T29" fmla="*/ 2147483647 h 146"/>
              <a:gd name="T30" fmla="*/ 2147483647 w 108"/>
              <a:gd name="T31" fmla="*/ 2147483647 h 146"/>
              <a:gd name="T32" fmla="*/ 2147483647 w 108"/>
              <a:gd name="T33" fmla="*/ 2147483647 h 146"/>
              <a:gd name="T34" fmla="*/ 2147483647 w 108"/>
              <a:gd name="T35" fmla="*/ 2147483647 h 146"/>
              <a:gd name="T36" fmla="*/ 2147483647 w 108"/>
              <a:gd name="T37" fmla="*/ 2147483647 h 146"/>
              <a:gd name="T38" fmla="*/ 2147483647 w 108"/>
              <a:gd name="T39" fmla="*/ 2147483647 h 146"/>
              <a:gd name="T40" fmla="*/ 2147483647 w 108"/>
              <a:gd name="T41" fmla="*/ 2147483647 h 146"/>
              <a:gd name="T42" fmla="*/ 2147483647 w 108"/>
              <a:gd name="T43" fmla="*/ 2147483647 h 146"/>
              <a:gd name="T44" fmla="*/ 2147483647 w 108"/>
              <a:gd name="T45" fmla="*/ 2147483647 h 146"/>
              <a:gd name="T46" fmla="*/ 2147483647 w 108"/>
              <a:gd name="T47" fmla="*/ 2147483647 h 146"/>
              <a:gd name="T48" fmla="*/ 2147483647 w 108"/>
              <a:gd name="T49" fmla="*/ 2147483647 h 146"/>
              <a:gd name="T50" fmla="*/ 2147483647 w 108"/>
              <a:gd name="T51" fmla="*/ 2147483647 h 146"/>
              <a:gd name="T52" fmla="*/ 2147483647 w 108"/>
              <a:gd name="T53" fmla="*/ 2147483647 h 146"/>
              <a:gd name="T54" fmla="*/ 2147483647 w 108"/>
              <a:gd name="T55" fmla="*/ 2147483647 h 146"/>
              <a:gd name="T56" fmla="*/ 2147483647 w 108"/>
              <a:gd name="T57" fmla="*/ 2147483647 h 146"/>
              <a:gd name="T58" fmla="*/ 2147483647 w 108"/>
              <a:gd name="T59" fmla="*/ 2147483647 h 146"/>
              <a:gd name="T60" fmla="*/ 2147483647 w 108"/>
              <a:gd name="T61" fmla="*/ 2147483647 h 146"/>
              <a:gd name="T62" fmla="*/ 2147483647 w 108"/>
              <a:gd name="T63" fmla="*/ 2147483647 h 146"/>
              <a:gd name="T64" fmla="*/ 2147483647 w 108"/>
              <a:gd name="T65" fmla="*/ 2147483647 h 146"/>
              <a:gd name="T66" fmla="*/ 2147483647 w 108"/>
              <a:gd name="T67" fmla="*/ 2147483647 h 146"/>
              <a:gd name="T68" fmla="*/ 2147483647 w 108"/>
              <a:gd name="T69" fmla="*/ 2147483647 h 146"/>
              <a:gd name="T70" fmla="*/ 2147483647 w 108"/>
              <a:gd name="T71" fmla="*/ 2147483647 h 146"/>
              <a:gd name="T72" fmla="*/ 2147483647 w 108"/>
              <a:gd name="T73" fmla="*/ 2147483647 h 146"/>
              <a:gd name="T74" fmla="*/ 2147483647 w 108"/>
              <a:gd name="T75" fmla="*/ 2147483647 h 146"/>
              <a:gd name="T76" fmla="*/ 2147483647 w 108"/>
              <a:gd name="T77" fmla="*/ 2147483647 h 146"/>
              <a:gd name="T78" fmla="*/ 2147483647 w 108"/>
              <a:gd name="T79" fmla="*/ 2147483647 h 146"/>
              <a:gd name="T80" fmla="*/ 0 w 108"/>
              <a:gd name="T81" fmla="*/ 2147483647 h 146"/>
              <a:gd name="T82" fmla="*/ 0 w 108"/>
              <a:gd name="T83" fmla="*/ 2147483647 h 146"/>
              <a:gd name="T84" fmla="*/ 2147483647 w 108"/>
              <a:gd name="T85" fmla="*/ 2147483647 h 146"/>
              <a:gd name="T86" fmla="*/ 2147483647 w 108"/>
              <a:gd name="T87" fmla="*/ 2147483647 h 14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8" h="146">
                <a:moveTo>
                  <a:pt x="14" y="50"/>
                </a:moveTo>
                <a:lnTo>
                  <a:pt x="14" y="30"/>
                </a:lnTo>
                <a:lnTo>
                  <a:pt x="18" y="28"/>
                </a:lnTo>
                <a:lnTo>
                  <a:pt x="20" y="24"/>
                </a:lnTo>
                <a:lnTo>
                  <a:pt x="26" y="16"/>
                </a:lnTo>
                <a:lnTo>
                  <a:pt x="30" y="10"/>
                </a:lnTo>
                <a:lnTo>
                  <a:pt x="34" y="8"/>
                </a:lnTo>
                <a:lnTo>
                  <a:pt x="38" y="6"/>
                </a:lnTo>
                <a:lnTo>
                  <a:pt x="40" y="6"/>
                </a:lnTo>
                <a:lnTo>
                  <a:pt x="42" y="8"/>
                </a:lnTo>
                <a:lnTo>
                  <a:pt x="46" y="10"/>
                </a:lnTo>
                <a:lnTo>
                  <a:pt x="66" y="14"/>
                </a:lnTo>
                <a:lnTo>
                  <a:pt x="86" y="16"/>
                </a:lnTo>
                <a:lnTo>
                  <a:pt x="90" y="14"/>
                </a:lnTo>
                <a:lnTo>
                  <a:pt x="94" y="14"/>
                </a:lnTo>
                <a:lnTo>
                  <a:pt x="98" y="8"/>
                </a:lnTo>
                <a:lnTo>
                  <a:pt x="102" y="2"/>
                </a:lnTo>
                <a:lnTo>
                  <a:pt x="108" y="0"/>
                </a:lnTo>
                <a:lnTo>
                  <a:pt x="108" y="6"/>
                </a:lnTo>
                <a:lnTo>
                  <a:pt x="98" y="18"/>
                </a:lnTo>
                <a:lnTo>
                  <a:pt x="92" y="24"/>
                </a:lnTo>
                <a:lnTo>
                  <a:pt x="88" y="26"/>
                </a:lnTo>
                <a:lnTo>
                  <a:pt x="82" y="26"/>
                </a:lnTo>
                <a:lnTo>
                  <a:pt x="76" y="26"/>
                </a:lnTo>
                <a:lnTo>
                  <a:pt x="70" y="24"/>
                </a:lnTo>
                <a:lnTo>
                  <a:pt x="28" y="24"/>
                </a:lnTo>
                <a:lnTo>
                  <a:pt x="24" y="26"/>
                </a:lnTo>
                <a:lnTo>
                  <a:pt x="24" y="28"/>
                </a:lnTo>
                <a:lnTo>
                  <a:pt x="22" y="36"/>
                </a:lnTo>
                <a:lnTo>
                  <a:pt x="24" y="42"/>
                </a:lnTo>
                <a:lnTo>
                  <a:pt x="26" y="50"/>
                </a:lnTo>
                <a:lnTo>
                  <a:pt x="30" y="56"/>
                </a:lnTo>
                <a:lnTo>
                  <a:pt x="36" y="58"/>
                </a:lnTo>
                <a:lnTo>
                  <a:pt x="38" y="58"/>
                </a:lnTo>
                <a:lnTo>
                  <a:pt x="40" y="56"/>
                </a:lnTo>
                <a:lnTo>
                  <a:pt x="44" y="54"/>
                </a:lnTo>
                <a:lnTo>
                  <a:pt x="50" y="50"/>
                </a:lnTo>
                <a:lnTo>
                  <a:pt x="58" y="48"/>
                </a:lnTo>
                <a:lnTo>
                  <a:pt x="68" y="46"/>
                </a:lnTo>
                <a:lnTo>
                  <a:pt x="74" y="44"/>
                </a:lnTo>
                <a:lnTo>
                  <a:pt x="80" y="44"/>
                </a:lnTo>
                <a:lnTo>
                  <a:pt x="78" y="46"/>
                </a:lnTo>
                <a:lnTo>
                  <a:pt x="74" y="48"/>
                </a:lnTo>
                <a:lnTo>
                  <a:pt x="68" y="52"/>
                </a:lnTo>
                <a:lnTo>
                  <a:pt x="60" y="54"/>
                </a:lnTo>
                <a:lnTo>
                  <a:pt x="54" y="60"/>
                </a:lnTo>
                <a:lnTo>
                  <a:pt x="46" y="70"/>
                </a:lnTo>
                <a:lnTo>
                  <a:pt x="48" y="70"/>
                </a:lnTo>
                <a:lnTo>
                  <a:pt x="50" y="76"/>
                </a:lnTo>
                <a:lnTo>
                  <a:pt x="52" y="82"/>
                </a:lnTo>
                <a:lnTo>
                  <a:pt x="58" y="90"/>
                </a:lnTo>
                <a:lnTo>
                  <a:pt x="58" y="106"/>
                </a:lnTo>
                <a:lnTo>
                  <a:pt x="60" y="110"/>
                </a:lnTo>
                <a:lnTo>
                  <a:pt x="64" y="112"/>
                </a:lnTo>
                <a:lnTo>
                  <a:pt x="70" y="112"/>
                </a:lnTo>
                <a:lnTo>
                  <a:pt x="70" y="114"/>
                </a:lnTo>
                <a:lnTo>
                  <a:pt x="64" y="118"/>
                </a:lnTo>
                <a:lnTo>
                  <a:pt x="58" y="122"/>
                </a:lnTo>
                <a:lnTo>
                  <a:pt x="54" y="126"/>
                </a:lnTo>
                <a:lnTo>
                  <a:pt x="48" y="126"/>
                </a:lnTo>
                <a:lnTo>
                  <a:pt x="34" y="98"/>
                </a:lnTo>
                <a:lnTo>
                  <a:pt x="36" y="94"/>
                </a:lnTo>
                <a:lnTo>
                  <a:pt x="38" y="90"/>
                </a:lnTo>
                <a:lnTo>
                  <a:pt x="36" y="84"/>
                </a:lnTo>
                <a:lnTo>
                  <a:pt x="30" y="86"/>
                </a:lnTo>
                <a:lnTo>
                  <a:pt x="26" y="84"/>
                </a:lnTo>
                <a:lnTo>
                  <a:pt x="24" y="114"/>
                </a:lnTo>
                <a:lnTo>
                  <a:pt x="24" y="128"/>
                </a:lnTo>
                <a:lnTo>
                  <a:pt x="22" y="136"/>
                </a:lnTo>
                <a:lnTo>
                  <a:pt x="20" y="142"/>
                </a:lnTo>
                <a:lnTo>
                  <a:pt x="16" y="144"/>
                </a:lnTo>
                <a:lnTo>
                  <a:pt x="10" y="146"/>
                </a:lnTo>
                <a:lnTo>
                  <a:pt x="8" y="144"/>
                </a:lnTo>
                <a:lnTo>
                  <a:pt x="6" y="144"/>
                </a:lnTo>
                <a:lnTo>
                  <a:pt x="6" y="140"/>
                </a:lnTo>
                <a:lnTo>
                  <a:pt x="6" y="130"/>
                </a:lnTo>
                <a:lnTo>
                  <a:pt x="8" y="124"/>
                </a:lnTo>
                <a:lnTo>
                  <a:pt x="10" y="118"/>
                </a:lnTo>
                <a:lnTo>
                  <a:pt x="12" y="110"/>
                </a:lnTo>
                <a:lnTo>
                  <a:pt x="12" y="102"/>
                </a:lnTo>
                <a:lnTo>
                  <a:pt x="4" y="102"/>
                </a:lnTo>
                <a:lnTo>
                  <a:pt x="0" y="100"/>
                </a:lnTo>
                <a:lnTo>
                  <a:pt x="0" y="96"/>
                </a:lnTo>
                <a:lnTo>
                  <a:pt x="0" y="84"/>
                </a:lnTo>
                <a:lnTo>
                  <a:pt x="4" y="70"/>
                </a:lnTo>
                <a:lnTo>
                  <a:pt x="10" y="58"/>
                </a:lnTo>
                <a:lnTo>
                  <a:pt x="14" y="48"/>
                </a:lnTo>
                <a:lnTo>
                  <a:pt x="14" y="50"/>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65" name="Freeform 258"/>
          <p:cNvSpPr>
            <a:spLocks/>
          </p:cNvSpPr>
          <p:nvPr/>
        </p:nvSpPr>
        <p:spPr bwMode="auto">
          <a:xfrm>
            <a:off x="7124700" y="3706813"/>
            <a:ext cx="25400" cy="25400"/>
          </a:xfrm>
          <a:custGeom>
            <a:avLst/>
            <a:gdLst>
              <a:gd name="T0" fmla="*/ 15875 w 16"/>
              <a:gd name="T1" fmla="*/ 0 h 16"/>
              <a:gd name="T2" fmla="*/ 19050 w 16"/>
              <a:gd name="T3" fmla="*/ 6350 h 16"/>
              <a:gd name="T4" fmla="*/ 25400 w 16"/>
              <a:gd name="T5" fmla="*/ 12700 h 16"/>
              <a:gd name="T6" fmla="*/ 25400 w 16"/>
              <a:gd name="T7" fmla="*/ 19050 h 16"/>
              <a:gd name="T8" fmla="*/ 19050 w 16"/>
              <a:gd name="T9" fmla="*/ 15875 h 16"/>
              <a:gd name="T10" fmla="*/ 12700 w 16"/>
              <a:gd name="T11" fmla="*/ 12700 h 16"/>
              <a:gd name="T12" fmla="*/ 12700 w 16"/>
              <a:gd name="T13" fmla="*/ 19050 h 16"/>
              <a:gd name="T14" fmla="*/ 15875 w 16"/>
              <a:gd name="T15" fmla="*/ 22225 h 16"/>
              <a:gd name="T16" fmla="*/ 12700 w 16"/>
              <a:gd name="T17" fmla="*/ 25400 h 16"/>
              <a:gd name="T18" fmla="*/ 0 w 16"/>
              <a:gd name="T19" fmla="*/ 15875 h 16"/>
              <a:gd name="T20" fmla="*/ 12700 w 16"/>
              <a:gd name="T21" fmla="*/ 0 h 16"/>
              <a:gd name="T22" fmla="*/ 15875 w 16"/>
              <a:gd name="T23" fmla="*/ 0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6" h="16">
                <a:moveTo>
                  <a:pt x="10" y="0"/>
                </a:moveTo>
                <a:lnTo>
                  <a:pt x="12" y="4"/>
                </a:lnTo>
                <a:lnTo>
                  <a:pt x="16" y="8"/>
                </a:lnTo>
                <a:lnTo>
                  <a:pt x="16" y="12"/>
                </a:lnTo>
                <a:lnTo>
                  <a:pt x="12" y="10"/>
                </a:lnTo>
                <a:lnTo>
                  <a:pt x="8" y="8"/>
                </a:lnTo>
                <a:lnTo>
                  <a:pt x="8" y="12"/>
                </a:lnTo>
                <a:lnTo>
                  <a:pt x="10" y="14"/>
                </a:lnTo>
                <a:lnTo>
                  <a:pt x="8" y="16"/>
                </a:lnTo>
                <a:lnTo>
                  <a:pt x="0" y="10"/>
                </a:lnTo>
                <a:lnTo>
                  <a:pt x="8" y="0"/>
                </a:lnTo>
                <a:lnTo>
                  <a:pt x="10" y="0"/>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66" name="Freeform 259"/>
          <p:cNvSpPr>
            <a:spLocks/>
          </p:cNvSpPr>
          <p:nvPr/>
        </p:nvSpPr>
        <p:spPr bwMode="auto">
          <a:xfrm>
            <a:off x="8153400" y="3935413"/>
            <a:ext cx="50800" cy="60325"/>
          </a:xfrm>
          <a:custGeom>
            <a:avLst/>
            <a:gdLst>
              <a:gd name="T0" fmla="*/ 50800 w 32"/>
              <a:gd name="T1" fmla="*/ 44450 h 38"/>
              <a:gd name="T2" fmla="*/ 50800 w 32"/>
              <a:gd name="T3" fmla="*/ 60325 h 38"/>
              <a:gd name="T4" fmla="*/ 44450 w 32"/>
              <a:gd name="T5" fmla="*/ 60325 h 38"/>
              <a:gd name="T6" fmla="*/ 38100 w 32"/>
              <a:gd name="T7" fmla="*/ 53975 h 38"/>
              <a:gd name="T8" fmla="*/ 34925 w 32"/>
              <a:gd name="T9" fmla="*/ 44450 h 38"/>
              <a:gd name="T10" fmla="*/ 31750 w 32"/>
              <a:gd name="T11" fmla="*/ 31750 h 38"/>
              <a:gd name="T12" fmla="*/ 25400 w 32"/>
              <a:gd name="T13" fmla="*/ 25400 h 38"/>
              <a:gd name="T14" fmla="*/ 9525 w 32"/>
              <a:gd name="T15" fmla="*/ 15875 h 38"/>
              <a:gd name="T16" fmla="*/ 0 w 32"/>
              <a:gd name="T17" fmla="*/ 9525 h 38"/>
              <a:gd name="T18" fmla="*/ 0 w 32"/>
              <a:gd name="T19" fmla="*/ 0 h 38"/>
              <a:gd name="T20" fmla="*/ 25400 w 32"/>
              <a:gd name="T21" fmla="*/ 22225 h 38"/>
              <a:gd name="T22" fmla="*/ 50800 w 32"/>
              <a:gd name="T23" fmla="*/ 44450 h 3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2" h="38">
                <a:moveTo>
                  <a:pt x="32" y="28"/>
                </a:moveTo>
                <a:lnTo>
                  <a:pt x="32" y="38"/>
                </a:lnTo>
                <a:lnTo>
                  <a:pt x="28" y="38"/>
                </a:lnTo>
                <a:lnTo>
                  <a:pt x="24" y="34"/>
                </a:lnTo>
                <a:lnTo>
                  <a:pt x="22" y="28"/>
                </a:lnTo>
                <a:lnTo>
                  <a:pt x="20" y="20"/>
                </a:lnTo>
                <a:lnTo>
                  <a:pt x="16" y="16"/>
                </a:lnTo>
                <a:lnTo>
                  <a:pt x="6" y="10"/>
                </a:lnTo>
                <a:lnTo>
                  <a:pt x="0" y="6"/>
                </a:lnTo>
                <a:lnTo>
                  <a:pt x="0" y="0"/>
                </a:lnTo>
                <a:lnTo>
                  <a:pt x="16" y="14"/>
                </a:lnTo>
                <a:lnTo>
                  <a:pt x="32" y="28"/>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67" name="Freeform 260"/>
          <p:cNvSpPr>
            <a:spLocks/>
          </p:cNvSpPr>
          <p:nvPr/>
        </p:nvSpPr>
        <p:spPr bwMode="auto">
          <a:xfrm>
            <a:off x="7464425" y="3941763"/>
            <a:ext cx="31750" cy="28575"/>
          </a:xfrm>
          <a:custGeom>
            <a:avLst/>
            <a:gdLst>
              <a:gd name="T0" fmla="*/ 2147483647 w 20"/>
              <a:gd name="T1" fmla="*/ 2147483647 h 18"/>
              <a:gd name="T2" fmla="*/ 2147483647 w 20"/>
              <a:gd name="T3" fmla="*/ 2147483647 h 18"/>
              <a:gd name="T4" fmla="*/ 2147483647 w 20"/>
              <a:gd name="T5" fmla="*/ 2147483647 h 18"/>
              <a:gd name="T6" fmla="*/ 2147483647 w 20"/>
              <a:gd name="T7" fmla="*/ 2147483647 h 18"/>
              <a:gd name="T8" fmla="*/ 2147483647 w 20"/>
              <a:gd name="T9" fmla="*/ 2147483647 h 18"/>
              <a:gd name="T10" fmla="*/ 2147483647 w 20"/>
              <a:gd name="T11" fmla="*/ 2147483647 h 18"/>
              <a:gd name="T12" fmla="*/ 2147483647 w 20"/>
              <a:gd name="T13" fmla="*/ 2147483647 h 18"/>
              <a:gd name="T14" fmla="*/ 0 w 20"/>
              <a:gd name="T15" fmla="*/ 2147483647 h 18"/>
              <a:gd name="T16" fmla="*/ 0 w 20"/>
              <a:gd name="T17" fmla="*/ 2147483647 h 18"/>
              <a:gd name="T18" fmla="*/ 2147483647 w 20"/>
              <a:gd name="T19" fmla="*/ 0 h 18"/>
              <a:gd name="T20" fmla="*/ 2147483647 w 20"/>
              <a:gd name="T21" fmla="*/ 2147483647 h 18"/>
              <a:gd name="T22" fmla="*/ 2147483647 w 20"/>
              <a:gd name="T23" fmla="*/ 2147483647 h 1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 h="18">
                <a:moveTo>
                  <a:pt x="18" y="4"/>
                </a:moveTo>
                <a:lnTo>
                  <a:pt x="20" y="8"/>
                </a:lnTo>
                <a:lnTo>
                  <a:pt x="20" y="12"/>
                </a:lnTo>
                <a:lnTo>
                  <a:pt x="20" y="14"/>
                </a:lnTo>
                <a:lnTo>
                  <a:pt x="18" y="16"/>
                </a:lnTo>
                <a:lnTo>
                  <a:pt x="12" y="18"/>
                </a:lnTo>
                <a:lnTo>
                  <a:pt x="4" y="14"/>
                </a:lnTo>
                <a:lnTo>
                  <a:pt x="0" y="10"/>
                </a:lnTo>
                <a:lnTo>
                  <a:pt x="0" y="6"/>
                </a:lnTo>
                <a:lnTo>
                  <a:pt x="12" y="0"/>
                </a:lnTo>
                <a:lnTo>
                  <a:pt x="20" y="6"/>
                </a:lnTo>
                <a:lnTo>
                  <a:pt x="18" y="4"/>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68" name="Freeform 261"/>
          <p:cNvSpPr>
            <a:spLocks/>
          </p:cNvSpPr>
          <p:nvPr/>
        </p:nvSpPr>
        <p:spPr bwMode="auto">
          <a:xfrm>
            <a:off x="7423150" y="3903663"/>
            <a:ext cx="15875" cy="9525"/>
          </a:xfrm>
          <a:custGeom>
            <a:avLst/>
            <a:gdLst>
              <a:gd name="T0" fmla="*/ 2147483647 w 10"/>
              <a:gd name="T1" fmla="*/ 0 h 6"/>
              <a:gd name="T2" fmla="*/ 2147483647 w 10"/>
              <a:gd name="T3" fmla="*/ 2147483647 h 6"/>
              <a:gd name="T4" fmla="*/ 2147483647 w 10"/>
              <a:gd name="T5" fmla="*/ 2147483647 h 6"/>
              <a:gd name="T6" fmla="*/ 2147483647 w 10"/>
              <a:gd name="T7" fmla="*/ 2147483647 h 6"/>
              <a:gd name="T8" fmla="*/ 0 w 10"/>
              <a:gd name="T9" fmla="*/ 2147483647 h 6"/>
              <a:gd name="T10" fmla="*/ 2147483647 w 10"/>
              <a:gd name="T11" fmla="*/ 0 h 6"/>
              <a:gd name="T12" fmla="*/ 2147483647 w 10"/>
              <a:gd name="T13" fmla="*/ 0 h 6"/>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0" h="6">
                <a:moveTo>
                  <a:pt x="10" y="0"/>
                </a:moveTo>
                <a:lnTo>
                  <a:pt x="8" y="4"/>
                </a:lnTo>
                <a:lnTo>
                  <a:pt x="4" y="6"/>
                </a:lnTo>
                <a:lnTo>
                  <a:pt x="2" y="4"/>
                </a:lnTo>
                <a:lnTo>
                  <a:pt x="0" y="2"/>
                </a:lnTo>
                <a:lnTo>
                  <a:pt x="6" y="0"/>
                </a:lnTo>
                <a:lnTo>
                  <a:pt x="10" y="0"/>
                </a:lnTo>
                <a:close/>
              </a:path>
            </a:pathLst>
          </a:custGeom>
          <a:solidFill>
            <a:srgbClr val="7FAEB9"/>
          </a:solid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69" name="Freeform 262"/>
          <p:cNvSpPr>
            <a:spLocks/>
          </p:cNvSpPr>
          <p:nvPr/>
        </p:nvSpPr>
        <p:spPr bwMode="auto">
          <a:xfrm>
            <a:off x="6699250" y="1576388"/>
            <a:ext cx="88900" cy="25400"/>
          </a:xfrm>
          <a:custGeom>
            <a:avLst/>
            <a:gdLst>
              <a:gd name="T0" fmla="*/ 2147483647 w 56"/>
              <a:gd name="T1" fmla="*/ 2147483647 h 16"/>
              <a:gd name="T2" fmla="*/ 2147483647 w 56"/>
              <a:gd name="T3" fmla="*/ 2147483647 h 16"/>
              <a:gd name="T4" fmla="*/ 2147483647 w 56"/>
              <a:gd name="T5" fmla="*/ 2147483647 h 16"/>
              <a:gd name="T6" fmla="*/ 2147483647 w 56"/>
              <a:gd name="T7" fmla="*/ 2147483647 h 16"/>
              <a:gd name="T8" fmla="*/ 2147483647 w 56"/>
              <a:gd name="T9" fmla="*/ 2147483647 h 16"/>
              <a:gd name="T10" fmla="*/ 0 w 56"/>
              <a:gd name="T11" fmla="*/ 0 h 16"/>
              <a:gd name="T12" fmla="*/ 2147483647 w 56"/>
              <a:gd name="T13" fmla="*/ 0 h 16"/>
              <a:gd name="T14" fmla="*/ 2147483647 w 56"/>
              <a:gd name="T15" fmla="*/ 2147483647 h 16"/>
              <a:gd name="T16" fmla="*/ 2147483647 w 56"/>
              <a:gd name="T17" fmla="*/ 2147483647 h 16"/>
              <a:gd name="T18" fmla="*/ 2147483647 w 56"/>
              <a:gd name="T19" fmla="*/ 2147483647 h 16"/>
              <a:gd name="T20" fmla="*/ 2147483647 w 56"/>
              <a:gd name="T21" fmla="*/ 2147483647 h 16"/>
              <a:gd name="T22" fmla="*/ 2147483647 w 56"/>
              <a:gd name="T23" fmla="*/ 2147483647 h 16"/>
              <a:gd name="T24" fmla="*/ 2147483647 w 56"/>
              <a:gd name="T25" fmla="*/ 2147483647 h 16"/>
              <a:gd name="T26" fmla="*/ 2147483647 w 56"/>
              <a:gd name="T27" fmla="*/ 2147483647 h 1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56" h="16">
                <a:moveTo>
                  <a:pt x="46" y="16"/>
                </a:moveTo>
                <a:lnTo>
                  <a:pt x="34" y="16"/>
                </a:lnTo>
                <a:lnTo>
                  <a:pt x="20" y="12"/>
                </a:lnTo>
                <a:lnTo>
                  <a:pt x="6" y="8"/>
                </a:lnTo>
                <a:lnTo>
                  <a:pt x="2" y="4"/>
                </a:lnTo>
                <a:lnTo>
                  <a:pt x="0" y="0"/>
                </a:lnTo>
                <a:lnTo>
                  <a:pt x="8" y="0"/>
                </a:lnTo>
                <a:lnTo>
                  <a:pt x="20" y="4"/>
                </a:lnTo>
                <a:lnTo>
                  <a:pt x="32" y="4"/>
                </a:lnTo>
                <a:lnTo>
                  <a:pt x="44" y="6"/>
                </a:lnTo>
                <a:lnTo>
                  <a:pt x="50" y="6"/>
                </a:lnTo>
                <a:lnTo>
                  <a:pt x="56" y="8"/>
                </a:lnTo>
                <a:lnTo>
                  <a:pt x="52" y="14"/>
                </a:lnTo>
                <a:lnTo>
                  <a:pt x="46" y="16"/>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70" name="Freeform 263"/>
          <p:cNvSpPr>
            <a:spLocks/>
          </p:cNvSpPr>
          <p:nvPr/>
        </p:nvSpPr>
        <p:spPr bwMode="auto">
          <a:xfrm>
            <a:off x="7489825" y="1677988"/>
            <a:ext cx="63500" cy="22225"/>
          </a:xfrm>
          <a:custGeom>
            <a:avLst/>
            <a:gdLst>
              <a:gd name="T0" fmla="*/ 2147483647 w 40"/>
              <a:gd name="T1" fmla="*/ 2147483647 h 14"/>
              <a:gd name="T2" fmla="*/ 2147483647 w 40"/>
              <a:gd name="T3" fmla="*/ 2147483647 h 14"/>
              <a:gd name="T4" fmla="*/ 2147483647 w 40"/>
              <a:gd name="T5" fmla="*/ 2147483647 h 14"/>
              <a:gd name="T6" fmla="*/ 2147483647 w 40"/>
              <a:gd name="T7" fmla="*/ 2147483647 h 14"/>
              <a:gd name="T8" fmla="*/ 2147483647 w 40"/>
              <a:gd name="T9" fmla="*/ 2147483647 h 14"/>
              <a:gd name="T10" fmla="*/ 0 w 40"/>
              <a:gd name="T11" fmla="*/ 2147483647 h 14"/>
              <a:gd name="T12" fmla="*/ 2147483647 w 40"/>
              <a:gd name="T13" fmla="*/ 2147483647 h 14"/>
              <a:gd name="T14" fmla="*/ 2147483647 w 40"/>
              <a:gd name="T15" fmla="*/ 2147483647 h 14"/>
              <a:gd name="T16" fmla="*/ 2147483647 w 40"/>
              <a:gd name="T17" fmla="*/ 0 h 14"/>
              <a:gd name="T18" fmla="*/ 2147483647 w 40"/>
              <a:gd name="T19" fmla="*/ 0 h 14"/>
              <a:gd name="T20" fmla="*/ 2147483647 w 40"/>
              <a:gd name="T21" fmla="*/ 2147483647 h 14"/>
              <a:gd name="T22" fmla="*/ 2147483647 w 40"/>
              <a:gd name="T23" fmla="*/ 2147483647 h 14"/>
              <a:gd name="T24" fmla="*/ 2147483647 w 40"/>
              <a:gd name="T25" fmla="*/ 2147483647 h 14"/>
              <a:gd name="T26" fmla="*/ 2147483647 w 40"/>
              <a:gd name="T27" fmla="*/ 2147483647 h 1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0" h="14">
                <a:moveTo>
                  <a:pt x="20" y="10"/>
                </a:moveTo>
                <a:lnTo>
                  <a:pt x="14" y="12"/>
                </a:lnTo>
                <a:lnTo>
                  <a:pt x="10" y="14"/>
                </a:lnTo>
                <a:lnTo>
                  <a:pt x="6" y="14"/>
                </a:lnTo>
                <a:lnTo>
                  <a:pt x="2" y="12"/>
                </a:lnTo>
                <a:lnTo>
                  <a:pt x="0" y="8"/>
                </a:lnTo>
                <a:lnTo>
                  <a:pt x="2" y="6"/>
                </a:lnTo>
                <a:lnTo>
                  <a:pt x="8" y="2"/>
                </a:lnTo>
                <a:lnTo>
                  <a:pt x="16" y="0"/>
                </a:lnTo>
                <a:lnTo>
                  <a:pt x="24" y="0"/>
                </a:lnTo>
                <a:lnTo>
                  <a:pt x="30" y="4"/>
                </a:lnTo>
                <a:lnTo>
                  <a:pt x="40" y="10"/>
                </a:lnTo>
                <a:lnTo>
                  <a:pt x="30" y="12"/>
                </a:lnTo>
                <a:lnTo>
                  <a:pt x="20" y="10"/>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sp>
        <p:nvSpPr>
          <p:cNvPr id="471" name="Freeform 264"/>
          <p:cNvSpPr>
            <a:spLocks/>
          </p:cNvSpPr>
          <p:nvPr/>
        </p:nvSpPr>
        <p:spPr bwMode="auto">
          <a:xfrm>
            <a:off x="7308850" y="2166938"/>
            <a:ext cx="203200" cy="250825"/>
          </a:xfrm>
          <a:custGeom>
            <a:avLst/>
            <a:gdLst>
              <a:gd name="T0" fmla="*/ 0 w 128"/>
              <a:gd name="T1" fmla="*/ 0 h 158"/>
              <a:gd name="T2" fmla="*/ 168275 w 128"/>
              <a:gd name="T3" fmla="*/ 155575 h 158"/>
              <a:gd name="T4" fmla="*/ 161925 w 128"/>
              <a:gd name="T5" fmla="*/ 152400 h 158"/>
              <a:gd name="T6" fmla="*/ 155575 w 128"/>
              <a:gd name="T7" fmla="*/ 152400 h 158"/>
              <a:gd name="T8" fmla="*/ 149225 w 128"/>
              <a:gd name="T9" fmla="*/ 149225 h 158"/>
              <a:gd name="T10" fmla="*/ 139700 w 128"/>
              <a:gd name="T11" fmla="*/ 146050 h 158"/>
              <a:gd name="T12" fmla="*/ 133350 w 128"/>
              <a:gd name="T13" fmla="*/ 149225 h 158"/>
              <a:gd name="T14" fmla="*/ 130175 w 128"/>
              <a:gd name="T15" fmla="*/ 155575 h 158"/>
              <a:gd name="T16" fmla="*/ 133350 w 128"/>
              <a:gd name="T17" fmla="*/ 168275 h 158"/>
              <a:gd name="T18" fmla="*/ 139700 w 128"/>
              <a:gd name="T19" fmla="*/ 180975 h 158"/>
              <a:gd name="T20" fmla="*/ 149225 w 128"/>
              <a:gd name="T21" fmla="*/ 193675 h 158"/>
              <a:gd name="T22" fmla="*/ 158750 w 128"/>
              <a:gd name="T23" fmla="*/ 203200 h 158"/>
              <a:gd name="T24" fmla="*/ 184150 w 128"/>
              <a:gd name="T25" fmla="*/ 222250 h 158"/>
              <a:gd name="T26" fmla="*/ 203200 w 128"/>
              <a:gd name="T27" fmla="*/ 234950 h 158"/>
              <a:gd name="T28" fmla="*/ 190500 w 128"/>
              <a:gd name="T29" fmla="*/ 234950 h 158"/>
              <a:gd name="T30" fmla="*/ 184150 w 128"/>
              <a:gd name="T31" fmla="*/ 231775 h 158"/>
              <a:gd name="T32" fmla="*/ 174625 w 128"/>
              <a:gd name="T33" fmla="*/ 228600 h 158"/>
              <a:gd name="T34" fmla="*/ 174625 w 128"/>
              <a:gd name="T35" fmla="*/ 250825 h 158"/>
              <a:gd name="T36" fmla="*/ 161925 w 128"/>
              <a:gd name="T37" fmla="*/ 238125 h 158"/>
              <a:gd name="T38" fmla="*/ 149225 w 128"/>
              <a:gd name="T39" fmla="*/ 222250 h 158"/>
              <a:gd name="T40" fmla="*/ 130175 w 128"/>
              <a:gd name="T41" fmla="*/ 193675 h 158"/>
              <a:gd name="T42" fmla="*/ 111125 w 128"/>
              <a:gd name="T43" fmla="*/ 161925 h 158"/>
              <a:gd name="T44" fmla="*/ 92075 w 128"/>
              <a:gd name="T45" fmla="*/ 130175 h 158"/>
              <a:gd name="T46" fmla="*/ 76200 w 128"/>
              <a:gd name="T47" fmla="*/ 107950 h 158"/>
              <a:gd name="T48" fmla="*/ 57150 w 128"/>
              <a:gd name="T49" fmla="*/ 85725 h 158"/>
              <a:gd name="T50" fmla="*/ 41275 w 128"/>
              <a:gd name="T51" fmla="*/ 73025 h 158"/>
              <a:gd name="T52" fmla="*/ 22225 w 128"/>
              <a:gd name="T53" fmla="*/ 60325 h 158"/>
              <a:gd name="T54" fmla="*/ 15875 w 128"/>
              <a:gd name="T55" fmla="*/ 53975 h 158"/>
              <a:gd name="T56" fmla="*/ 9525 w 128"/>
              <a:gd name="T57" fmla="*/ 47625 h 158"/>
              <a:gd name="T58" fmla="*/ 6350 w 128"/>
              <a:gd name="T59" fmla="*/ 38100 h 158"/>
              <a:gd name="T60" fmla="*/ 3175 w 128"/>
              <a:gd name="T61" fmla="*/ 28575 h 158"/>
              <a:gd name="T62" fmla="*/ 0 w 128"/>
              <a:gd name="T63" fmla="*/ 0 h 15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28" h="158">
                <a:moveTo>
                  <a:pt x="0" y="0"/>
                </a:moveTo>
                <a:lnTo>
                  <a:pt x="106" y="98"/>
                </a:lnTo>
                <a:lnTo>
                  <a:pt x="102" y="96"/>
                </a:lnTo>
                <a:lnTo>
                  <a:pt x="98" y="96"/>
                </a:lnTo>
                <a:lnTo>
                  <a:pt x="94" y="94"/>
                </a:lnTo>
                <a:lnTo>
                  <a:pt x="88" y="92"/>
                </a:lnTo>
                <a:lnTo>
                  <a:pt x="84" y="94"/>
                </a:lnTo>
                <a:lnTo>
                  <a:pt x="82" y="98"/>
                </a:lnTo>
                <a:lnTo>
                  <a:pt x="84" y="106"/>
                </a:lnTo>
                <a:lnTo>
                  <a:pt x="88" y="114"/>
                </a:lnTo>
                <a:lnTo>
                  <a:pt x="94" y="122"/>
                </a:lnTo>
                <a:lnTo>
                  <a:pt x="100" y="128"/>
                </a:lnTo>
                <a:lnTo>
                  <a:pt x="116" y="140"/>
                </a:lnTo>
                <a:lnTo>
                  <a:pt x="128" y="148"/>
                </a:lnTo>
                <a:lnTo>
                  <a:pt x="120" y="148"/>
                </a:lnTo>
                <a:lnTo>
                  <a:pt x="116" y="146"/>
                </a:lnTo>
                <a:lnTo>
                  <a:pt x="110" y="144"/>
                </a:lnTo>
                <a:lnTo>
                  <a:pt x="110" y="158"/>
                </a:lnTo>
                <a:lnTo>
                  <a:pt x="102" y="150"/>
                </a:lnTo>
                <a:lnTo>
                  <a:pt x="94" y="140"/>
                </a:lnTo>
                <a:lnTo>
                  <a:pt x="82" y="122"/>
                </a:lnTo>
                <a:lnTo>
                  <a:pt x="70" y="102"/>
                </a:lnTo>
                <a:lnTo>
                  <a:pt x="58" y="82"/>
                </a:lnTo>
                <a:lnTo>
                  <a:pt x="48" y="68"/>
                </a:lnTo>
                <a:lnTo>
                  <a:pt x="36" y="54"/>
                </a:lnTo>
                <a:lnTo>
                  <a:pt x="26" y="46"/>
                </a:lnTo>
                <a:lnTo>
                  <a:pt x="14" y="38"/>
                </a:lnTo>
                <a:lnTo>
                  <a:pt x="10" y="34"/>
                </a:lnTo>
                <a:lnTo>
                  <a:pt x="6" y="30"/>
                </a:lnTo>
                <a:lnTo>
                  <a:pt x="4" y="24"/>
                </a:lnTo>
                <a:lnTo>
                  <a:pt x="2" y="18"/>
                </a:lnTo>
                <a:lnTo>
                  <a:pt x="0" y="0"/>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72" name="Freeform 265"/>
          <p:cNvSpPr>
            <a:spLocks/>
          </p:cNvSpPr>
          <p:nvPr/>
        </p:nvSpPr>
        <p:spPr bwMode="auto">
          <a:xfrm>
            <a:off x="4664075" y="2538413"/>
            <a:ext cx="57150" cy="41275"/>
          </a:xfrm>
          <a:custGeom>
            <a:avLst/>
            <a:gdLst>
              <a:gd name="T0" fmla="*/ 47625 w 36"/>
              <a:gd name="T1" fmla="*/ 0 h 26"/>
              <a:gd name="T2" fmla="*/ 19050 w 36"/>
              <a:gd name="T3" fmla="*/ 3175 h 26"/>
              <a:gd name="T4" fmla="*/ 6350 w 36"/>
              <a:gd name="T5" fmla="*/ 6350 h 26"/>
              <a:gd name="T6" fmla="*/ 3175 w 36"/>
              <a:gd name="T7" fmla="*/ 9525 h 26"/>
              <a:gd name="T8" fmla="*/ 0 w 36"/>
              <a:gd name="T9" fmla="*/ 12700 h 26"/>
              <a:gd name="T10" fmla="*/ 3175 w 36"/>
              <a:gd name="T11" fmla="*/ 19050 h 26"/>
              <a:gd name="T12" fmla="*/ 3175 w 36"/>
              <a:gd name="T13" fmla="*/ 22225 h 26"/>
              <a:gd name="T14" fmla="*/ 9525 w 36"/>
              <a:gd name="T15" fmla="*/ 25400 h 26"/>
              <a:gd name="T16" fmla="*/ 9525 w 36"/>
              <a:gd name="T17" fmla="*/ 41275 h 26"/>
              <a:gd name="T18" fmla="*/ 22225 w 36"/>
              <a:gd name="T19" fmla="*/ 38100 h 26"/>
              <a:gd name="T20" fmla="*/ 34925 w 36"/>
              <a:gd name="T21" fmla="*/ 31750 h 26"/>
              <a:gd name="T22" fmla="*/ 57150 w 36"/>
              <a:gd name="T23" fmla="*/ 12700 h 26"/>
              <a:gd name="T24" fmla="*/ 50800 w 36"/>
              <a:gd name="T25" fmla="*/ 9525 h 26"/>
              <a:gd name="T26" fmla="*/ 44450 w 36"/>
              <a:gd name="T27" fmla="*/ 0 h 26"/>
              <a:gd name="T28" fmla="*/ 47625 w 36"/>
              <a:gd name="T29" fmla="*/ 0 h 2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6" h="26">
                <a:moveTo>
                  <a:pt x="30" y="0"/>
                </a:moveTo>
                <a:lnTo>
                  <a:pt x="12" y="2"/>
                </a:lnTo>
                <a:lnTo>
                  <a:pt x="4" y="4"/>
                </a:lnTo>
                <a:lnTo>
                  <a:pt x="2" y="6"/>
                </a:lnTo>
                <a:lnTo>
                  <a:pt x="0" y="8"/>
                </a:lnTo>
                <a:lnTo>
                  <a:pt x="2" y="12"/>
                </a:lnTo>
                <a:lnTo>
                  <a:pt x="2" y="14"/>
                </a:lnTo>
                <a:lnTo>
                  <a:pt x="6" y="16"/>
                </a:lnTo>
                <a:lnTo>
                  <a:pt x="6" y="26"/>
                </a:lnTo>
                <a:lnTo>
                  <a:pt x="14" y="24"/>
                </a:lnTo>
                <a:lnTo>
                  <a:pt x="22" y="20"/>
                </a:lnTo>
                <a:lnTo>
                  <a:pt x="36" y="8"/>
                </a:lnTo>
                <a:lnTo>
                  <a:pt x="32" y="6"/>
                </a:lnTo>
                <a:lnTo>
                  <a:pt x="28" y="0"/>
                </a:lnTo>
                <a:lnTo>
                  <a:pt x="30" y="0"/>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73" name="Freeform 266"/>
          <p:cNvSpPr>
            <a:spLocks/>
          </p:cNvSpPr>
          <p:nvPr/>
        </p:nvSpPr>
        <p:spPr bwMode="auto">
          <a:xfrm>
            <a:off x="6365875" y="2967038"/>
            <a:ext cx="88900" cy="47625"/>
          </a:xfrm>
          <a:custGeom>
            <a:avLst/>
            <a:gdLst>
              <a:gd name="T0" fmla="*/ 85725 w 56"/>
              <a:gd name="T1" fmla="*/ 34925 h 30"/>
              <a:gd name="T2" fmla="*/ 76200 w 56"/>
              <a:gd name="T3" fmla="*/ 25400 h 30"/>
              <a:gd name="T4" fmla="*/ 60325 w 56"/>
              <a:gd name="T5" fmla="*/ 12700 h 30"/>
              <a:gd name="T6" fmla="*/ 44450 w 56"/>
              <a:gd name="T7" fmla="*/ 3175 h 30"/>
              <a:gd name="T8" fmla="*/ 25400 w 56"/>
              <a:gd name="T9" fmla="*/ 0 h 30"/>
              <a:gd name="T10" fmla="*/ 19050 w 56"/>
              <a:gd name="T11" fmla="*/ 3175 h 30"/>
              <a:gd name="T12" fmla="*/ 12700 w 56"/>
              <a:gd name="T13" fmla="*/ 9525 h 30"/>
              <a:gd name="T14" fmla="*/ 6350 w 56"/>
              <a:gd name="T15" fmla="*/ 19050 h 30"/>
              <a:gd name="T16" fmla="*/ 0 w 56"/>
              <a:gd name="T17" fmla="*/ 25400 h 30"/>
              <a:gd name="T18" fmla="*/ 3175 w 56"/>
              <a:gd name="T19" fmla="*/ 31750 h 30"/>
              <a:gd name="T20" fmla="*/ 9525 w 56"/>
              <a:gd name="T21" fmla="*/ 41275 h 30"/>
              <a:gd name="T22" fmla="*/ 15875 w 56"/>
              <a:gd name="T23" fmla="*/ 47625 h 30"/>
              <a:gd name="T24" fmla="*/ 25400 w 56"/>
              <a:gd name="T25" fmla="*/ 47625 h 30"/>
              <a:gd name="T26" fmla="*/ 60325 w 56"/>
              <a:gd name="T27" fmla="*/ 47625 h 30"/>
              <a:gd name="T28" fmla="*/ 69850 w 56"/>
              <a:gd name="T29" fmla="*/ 47625 h 30"/>
              <a:gd name="T30" fmla="*/ 79375 w 56"/>
              <a:gd name="T31" fmla="*/ 44450 h 30"/>
              <a:gd name="T32" fmla="*/ 85725 w 56"/>
              <a:gd name="T33" fmla="*/ 38100 h 30"/>
              <a:gd name="T34" fmla="*/ 88900 w 56"/>
              <a:gd name="T35" fmla="*/ 31750 h 30"/>
              <a:gd name="T36" fmla="*/ 85725 w 56"/>
              <a:gd name="T37" fmla="*/ 34925 h 3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0" t="0" r="r" b="b"/>
            <a:pathLst>
              <a:path w="56" h="30">
                <a:moveTo>
                  <a:pt x="54" y="22"/>
                </a:moveTo>
                <a:lnTo>
                  <a:pt x="48" y="16"/>
                </a:lnTo>
                <a:lnTo>
                  <a:pt x="38" y="8"/>
                </a:lnTo>
                <a:lnTo>
                  <a:pt x="28" y="2"/>
                </a:lnTo>
                <a:lnTo>
                  <a:pt x="16" y="0"/>
                </a:lnTo>
                <a:lnTo>
                  <a:pt x="12" y="2"/>
                </a:lnTo>
                <a:lnTo>
                  <a:pt x="8" y="6"/>
                </a:lnTo>
                <a:lnTo>
                  <a:pt x="4" y="12"/>
                </a:lnTo>
                <a:lnTo>
                  <a:pt x="0" y="16"/>
                </a:lnTo>
                <a:lnTo>
                  <a:pt x="2" y="20"/>
                </a:lnTo>
                <a:lnTo>
                  <a:pt x="6" y="26"/>
                </a:lnTo>
                <a:lnTo>
                  <a:pt x="10" y="30"/>
                </a:lnTo>
                <a:lnTo>
                  <a:pt x="16" y="30"/>
                </a:lnTo>
                <a:lnTo>
                  <a:pt x="38" y="30"/>
                </a:lnTo>
                <a:lnTo>
                  <a:pt x="44" y="30"/>
                </a:lnTo>
                <a:lnTo>
                  <a:pt x="50" y="28"/>
                </a:lnTo>
                <a:lnTo>
                  <a:pt x="54" y="24"/>
                </a:lnTo>
                <a:lnTo>
                  <a:pt x="56" y="20"/>
                </a:lnTo>
                <a:lnTo>
                  <a:pt x="54" y="22"/>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74" name="Freeform 268"/>
          <p:cNvSpPr>
            <a:spLocks/>
          </p:cNvSpPr>
          <p:nvPr/>
        </p:nvSpPr>
        <p:spPr bwMode="auto">
          <a:xfrm>
            <a:off x="4921250" y="2833688"/>
            <a:ext cx="15875" cy="34925"/>
          </a:xfrm>
          <a:custGeom>
            <a:avLst/>
            <a:gdLst>
              <a:gd name="T0" fmla="*/ 12700 w 10"/>
              <a:gd name="T1" fmla="*/ 34925 h 22"/>
              <a:gd name="T2" fmla="*/ 12700 w 10"/>
              <a:gd name="T3" fmla="*/ 0 h 22"/>
              <a:gd name="T4" fmla="*/ 6350 w 10"/>
              <a:gd name="T5" fmla="*/ 0 h 22"/>
              <a:gd name="T6" fmla="*/ 0 w 10"/>
              <a:gd name="T7" fmla="*/ 31750 h 22"/>
              <a:gd name="T8" fmla="*/ 15875 w 10"/>
              <a:gd name="T9" fmla="*/ 31750 h 22"/>
              <a:gd name="T10" fmla="*/ 12700 w 10"/>
              <a:gd name="T11" fmla="*/ 34925 h 2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0" h="22">
                <a:moveTo>
                  <a:pt x="8" y="22"/>
                </a:moveTo>
                <a:lnTo>
                  <a:pt x="8" y="0"/>
                </a:lnTo>
                <a:lnTo>
                  <a:pt x="4" y="0"/>
                </a:lnTo>
                <a:lnTo>
                  <a:pt x="0" y="20"/>
                </a:lnTo>
                <a:lnTo>
                  <a:pt x="10" y="20"/>
                </a:lnTo>
                <a:lnTo>
                  <a:pt x="8" y="22"/>
                </a:lnTo>
                <a:close/>
              </a:path>
            </a:pathLst>
          </a:custGeom>
          <a:solidFill>
            <a:schemeClr val="bg1">
              <a:lumMod val="85000"/>
            </a:schemeClr>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75" name="Freeform 269"/>
          <p:cNvSpPr>
            <a:spLocks/>
          </p:cNvSpPr>
          <p:nvPr/>
        </p:nvSpPr>
        <p:spPr bwMode="auto">
          <a:xfrm>
            <a:off x="5146675" y="2614613"/>
            <a:ext cx="38100" cy="22225"/>
          </a:xfrm>
          <a:custGeom>
            <a:avLst/>
            <a:gdLst>
              <a:gd name="T0" fmla="*/ 0 w 24"/>
              <a:gd name="T1" fmla="*/ 3175 h 14"/>
              <a:gd name="T2" fmla="*/ 12700 w 24"/>
              <a:gd name="T3" fmla="*/ 0 h 14"/>
              <a:gd name="T4" fmla="*/ 22225 w 24"/>
              <a:gd name="T5" fmla="*/ 6350 h 14"/>
              <a:gd name="T6" fmla="*/ 38100 w 24"/>
              <a:gd name="T7" fmla="*/ 19050 h 14"/>
              <a:gd name="T8" fmla="*/ 25400 w 24"/>
              <a:gd name="T9" fmla="*/ 22225 h 14"/>
              <a:gd name="T10" fmla="*/ 19050 w 24"/>
              <a:gd name="T11" fmla="*/ 19050 h 14"/>
              <a:gd name="T12" fmla="*/ 9525 w 24"/>
              <a:gd name="T13" fmla="*/ 15875 h 14"/>
              <a:gd name="T14" fmla="*/ 0 w 24"/>
              <a:gd name="T15" fmla="*/ 3175 h 1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4" h="14">
                <a:moveTo>
                  <a:pt x="0" y="2"/>
                </a:moveTo>
                <a:lnTo>
                  <a:pt x="8" y="0"/>
                </a:lnTo>
                <a:lnTo>
                  <a:pt x="14" y="4"/>
                </a:lnTo>
                <a:lnTo>
                  <a:pt x="24" y="12"/>
                </a:lnTo>
                <a:lnTo>
                  <a:pt x="16" y="14"/>
                </a:lnTo>
                <a:lnTo>
                  <a:pt x="12" y="12"/>
                </a:lnTo>
                <a:lnTo>
                  <a:pt x="6" y="10"/>
                </a:lnTo>
                <a:lnTo>
                  <a:pt x="0" y="2"/>
                </a:lnTo>
                <a:close/>
              </a:path>
            </a:pathLst>
          </a:custGeom>
          <a:solidFill>
            <a:schemeClr val="bg1">
              <a:lumMod val="85000"/>
            </a:schemeClr>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76" name="Freeform 288"/>
          <p:cNvSpPr>
            <a:spLocks/>
          </p:cNvSpPr>
          <p:nvPr/>
        </p:nvSpPr>
        <p:spPr bwMode="auto">
          <a:xfrm>
            <a:off x="6818313" y="3390900"/>
            <a:ext cx="127000" cy="134938"/>
          </a:xfrm>
          <a:custGeom>
            <a:avLst/>
            <a:gdLst>
              <a:gd name="T0" fmla="*/ 34925 w 80"/>
              <a:gd name="T1" fmla="*/ 134938 h 85"/>
              <a:gd name="T2" fmla="*/ 6350 w 80"/>
              <a:gd name="T3" fmla="*/ 122238 h 85"/>
              <a:gd name="T4" fmla="*/ 0 w 80"/>
              <a:gd name="T5" fmla="*/ 93663 h 85"/>
              <a:gd name="T6" fmla="*/ 0 w 80"/>
              <a:gd name="T7" fmla="*/ 61913 h 85"/>
              <a:gd name="T8" fmla="*/ 6350 w 80"/>
              <a:gd name="T9" fmla="*/ 36513 h 85"/>
              <a:gd name="T10" fmla="*/ 25400 w 80"/>
              <a:gd name="T11" fmla="*/ 33338 h 85"/>
              <a:gd name="T12" fmla="*/ 76200 w 80"/>
              <a:gd name="T13" fmla="*/ 7938 h 85"/>
              <a:gd name="T14" fmla="*/ 123825 w 80"/>
              <a:gd name="T15" fmla="*/ 0 h 85"/>
              <a:gd name="T16" fmla="*/ 127000 w 80"/>
              <a:gd name="T17" fmla="*/ 47625 h 85"/>
              <a:gd name="T18" fmla="*/ 77788 w 80"/>
              <a:gd name="T19" fmla="*/ 101600 h 85"/>
              <a:gd name="T20" fmla="*/ 34925 w 80"/>
              <a:gd name="T21" fmla="*/ 134938 h 8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 h="85">
                <a:moveTo>
                  <a:pt x="22" y="85"/>
                </a:moveTo>
                <a:lnTo>
                  <a:pt x="4" y="77"/>
                </a:lnTo>
                <a:lnTo>
                  <a:pt x="0" y="59"/>
                </a:lnTo>
                <a:lnTo>
                  <a:pt x="0" y="39"/>
                </a:lnTo>
                <a:lnTo>
                  <a:pt x="4" y="23"/>
                </a:lnTo>
                <a:lnTo>
                  <a:pt x="16" y="21"/>
                </a:lnTo>
                <a:lnTo>
                  <a:pt x="48" y="5"/>
                </a:lnTo>
                <a:lnTo>
                  <a:pt x="78" y="0"/>
                </a:lnTo>
                <a:lnTo>
                  <a:pt x="80" y="30"/>
                </a:lnTo>
                <a:lnTo>
                  <a:pt x="49" y="64"/>
                </a:lnTo>
                <a:lnTo>
                  <a:pt x="22" y="85"/>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77" name="Freeform 289"/>
          <p:cNvSpPr>
            <a:spLocks/>
          </p:cNvSpPr>
          <p:nvPr/>
        </p:nvSpPr>
        <p:spPr bwMode="auto">
          <a:xfrm>
            <a:off x="6697663" y="3130550"/>
            <a:ext cx="244475" cy="273050"/>
          </a:xfrm>
          <a:custGeom>
            <a:avLst/>
            <a:gdLst>
              <a:gd name="T0" fmla="*/ 88900 w 154"/>
              <a:gd name="T1" fmla="*/ 125413 h 172"/>
              <a:gd name="T2" fmla="*/ 55563 w 154"/>
              <a:gd name="T3" fmla="*/ 120650 h 172"/>
              <a:gd name="T4" fmla="*/ 39688 w 154"/>
              <a:gd name="T5" fmla="*/ 114300 h 172"/>
              <a:gd name="T6" fmla="*/ 0 w 154"/>
              <a:gd name="T7" fmla="*/ 77788 h 172"/>
              <a:gd name="T8" fmla="*/ 6350 w 154"/>
              <a:gd name="T9" fmla="*/ 52388 h 172"/>
              <a:gd name="T10" fmla="*/ 41275 w 154"/>
              <a:gd name="T11" fmla="*/ 38100 h 172"/>
              <a:gd name="T12" fmla="*/ 44450 w 154"/>
              <a:gd name="T13" fmla="*/ 0 h 172"/>
              <a:gd name="T14" fmla="*/ 87313 w 154"/>
              <a:gd name="T15" fmla="*/ 9525 h 172"/>
              <a:gd name="T16" fmla="*/ 155575 w 154"/>
              <a:gd name="T17" fmla="*/ 158750 h 172"/>
              <a:gd name="T18" fmla="*/ 244475 w 154"/>
              <a:gd name="T19" fmla="*/ 258763 h 172"/>
              <a:gd name="T20" fmla="*/ 165100 w 154"/>
              <a:gd name="T21" fmla="*/ 273050 h 172"/>
              <a:gd name="T22" fmla="*/ 88900 w 154"/>
              <a:gd name="T23" fmla="*/ 125413 h 17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54" h="172">
                <a:moveTo>
                  <a:pt x="56" y="79"/>
                </a:moveTo>
                <a:lnTo>
                  <a:pt x="35" y="76"/>
                </a:lnTo>
                <a:lnTo>
                  <a:pt x="25" y="72"/>
                </a:lnTo>
                <a:lnTo>
                  <a:pt x="0" y="49"/>
                </a:lnTo>
                <a:lnTo>
                  <a:pt x="4" y="33"/>
                </a:lnTo>
                <a:lnTo>
                  <a:pt x="26" y="24"/>
                </a:lnTo>
                <a:lnTo>
                  <a:pt x="28" y="0"/>
                </a:lnTo>
                <a:lnTo>
                  <a:pt x="55" y="6"/>
                </a:lnTo>
                <a:lnTo>
                  <a:pt x="98" y="100"/>
                </a:lnTo>
                <a:lnTo>
                  <a:pt x="154" y="163"/>
                </a:lnTo>
                <a:lnTo>
                  <a:pt x="104" y="172"/>
                </a:lnTo>
                <a:lnTo>
                  <a:pt x="56" y="79"/>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78" name="Freeform 42"/>
          <p:cNvSpPr>
            <a:spLocks/>
          </p:cNvSpPr>
          <p:nvPr/>
        </p:nvSpPr>
        <p:spPr bwMode="auto">
          <a:xfrm>
            <a:off x="2181225" y="4541838"/>
            <a:ext cx="419100" cy="939800"/>
          </a:xfrm>
          <a:custGeom>
            <a:avLst/>
            <a:gdLst>
              <a:gd name="T0" fmla="*/ 2147483647 w 264"/>
              <a:gd name="T1" fmla="*/ 2147483647 h 592"/>
              <a:gd name="T2" fmla="*/ 2147483647 w 264"/>
              <a:gd name="T3" fmla="*/ 2147483647 h 592"/>
              <a:gd name="T4" fmla="*/ 2147483647 w 264"/>
              <a:gd name="T5" fmla="*/ 2147483647 h 592"/>
              <a:gd name="T6" fmla="*/ 2147483647 w 264"/>
              <a:gd name="T7" fmla="*/ 2147483647 h 592"/>
              <a:gd name="T8" fmla="*/ 2147483647 w 264"/>
              <a:gd name="T9" fmla="*/ 2147483647 h 592"/>
              <a:gd name="T10" fmla="*/ 2147483647 w 264"/>
              <a:gd name="T11" fmla="*/ 2147483647 h 592"/>
              <a:gd name="T12" fmla="*/ 2147483647 w 264"/>
              <a:gd name="T13" fmla="*/ 2147483647 h 592"/>
              <a:gd name="T14" fmla="*/ 2147483647 w 264"/>
              <a:gd name="T15" fmla="*/ 2147483647 h 592"/>
              <a:gd name="T16" fmla="*/ 2147483647 w 264"/>
              <a:gd name="T17" fmla="*/ 2147483647 h 592"/>
              <a:gd name="T18" fmla="*/ 2147483647 w 264"/>
              <a:gd name="T19" fmla="*/ 2147483647 h 592"/>
              <a:gd name="T20" fmla="*/ 2147483647 w 264"/>
              <a:gd name="T21" fmla="*/ 2147483647 h 592"/>
              <a:gd name="T22" fmla="*/ 2147483647 w 264"/>
              <a:gd name="T23" fmla="*/ 2147483647 h 592"/>
              <a:gd name="T24" fmla="*/ 2147483647 w 264"/>
              <a:gd name="T25" fmla="*/ 2147483647 h 592"/>
              <a:gd name="T26" fmla="*/ 2147483647 w 264"/>
              <a:gd name="T27" fmla="*/ 2147483647 h 592"/>
              <a:gd name="T28" fmla="*/ 2147483647 w 264"/>
              <a:gd name="T29" fmla="*/ 2147483647 h 592"/>
              <a:gd name="T30" fmla="*/ 2147483647 w 264"/>
              <a:gd name="T31" fmla="*/ 2147483647 h 592"/>
              <a:gd name="T32" fmla="*/ 2147483647 w 264"/>
              <a:gd name="T33" fmla="*/ 2147483647 h 592"/>
              <a:gd name="T34" fmla="*/ 2147483647 w 264"/>
              <a:gd name="T35" fmla="*/ 2147483647 h 592"/>
              <a:gd name="T36" fmla="*/ 2147483647 w 264"/>
              <a:gd name="T37" fmla="*/ 2147483647 h 592"/>
              <a:gd name="T38" fmla="*/ 2147483647 w 264"/>
              <a:gd name="T39" fmla="*/ 2147483647 h 592"/>
              <a:gd name="T40" fmla="*/ 2147483647 w 264"/>
              <a:gd name="T41" fmla="*/ 2147483647 h 592"/>
              <a:gd name="T42" fmla="*/ 2147483647 w 264"/>
              <a:gd name="T43" fmla="*/ 2147483647 h 592"/>
              <a:gd name="T44" fmla="*/ 2147483647 w 264"/>
              <a:gd name="T45" fmla="*/ 2147483647 h 592"/>
              <a:gd name="T46" fmla="*/ 2147483647 w 264"/>
              <a:gd name="T47" fmla="*/ 2147483647 h 592"/>
              <a:gd name="T48" fmla="*/ 2147483647 w 264"/>
              <a:gd name="T49" fmla="*/ 2147483647 h 592"/>
              <a:gd name="T50" fmla="*/ 2147483647 w 264"/>
              <a:gd name="T51" fmla="*/ 2147483647 h 592"/>
              <a:gd name="T52" fmla="*/ 2147483647 w 264"/>
              <a:gd name="T53" fmla="*/ 2147483647 h 592"/>
              <a:gd name="T54" fmla="*/ 2147483647 w 264"/>
              <a:gd name="T55" fmla="*/ 2147483647 h 592"/>
              <a:gd name="T56" fmla="*/ 2147483647 w 264"/>
              <a:gd name="T57" fmla="*/ 2147483647 h 592"/>
              <a:gd name="T58" fmla="*/ 2147483647 w 264"/>
              <a:gd name="T59" fmla="*/ 2147483647 h 592"/>
              <a:gd name="T60" fmla="*/ 2147483647 w 264"/>
              <a:gd name="T61" fmla="*/ 2147483647 h 592"/>
              <a:gd name="T62" fmla="*/ 2147483647 w 264"/>
              <a:gd name="T63" fmla="*/ 2147483647 h 592"/>
              <a:gd name="T64" fmla="*/ 2147483647 w 264"/>
              <a:gd name="T65" fmla="*/ 2147483647 h 592"/>
              <a:gd name="T66" fmla="*/ 2147483647 w 264"/>
              <a:gd name="T67" fmla="*/ 2147483647 h 592"/>
              <a:gd name="T68" fmla="*/ 2147483647 w 264"/>
              <a:gd name="T69" fmla="*/ 2147483647 h 592"/>
              <a:gd name="T70" fmla="*/ 2147483647 w 264"/>
              <a:gd name="T71" fmla="*/ 2147483647 h 592"/>
              <a:gd name="T72" fmla="*/ 2147483647 w 264"/>
              <a:gd name="T73" fmla="*/ 2147483647 h 592"/>
              <a:gd name="T74" fmla="*/ 2147483647 w 264"/>
              <a:gd name="T75" fmla="*/ 2147483647 h 592"/>
              <a:gd name="T76" fmla="*/ 2147483647 w 264"/>
              <a:gd name="T77" fmla="*/ 2147483647 h 592"/>
              <a:gd name="T78" fmla="*/ 2147483647 w 264"/>
              <a:gd name="T79" fmla="*/ 2147483647 h 592"/>
              <a:gd name="T80" fmla="*/ 2147483647 w 264"/>
              <a:gd name="T81" fmla="*/ 2147483647 h 592"/>
              <a:gd name="T82" fmla="*/ 2147483647 w 264"/>
              <a:gd name="T83" fmla="*/ 2147483647 h 592"/>
              <a:gd name="T84" fmla="*/ 2147483647 w 264"/>
              <a:gd name="T85" fmla="*/ 2147483647 h 592"/>
              <a:gd name="T86" fmla="*/ 2147483647 w 264"/>
              <a:gd name="T87" fmla="*/ 2147483647 h 592"/>
              <a:gd name="T88" fmla="*/ 2147483647 w 264"/>
              <a:gd name="T89" fmla="*/ 2147483647 h 592"/>
              <a:gd name="T90" fmla="*/ 2147483647 w 264"/>
              <a:gd name="T91" fmla="*/ 2147483647 h 592"/>
              <a:gd name="T92" fmla="*/ 2147483647 w 264"/>
              <a:gd name="T93" fmla="*/ 2147483647 h 592"/>
              <a:gd name="T94" fmla="*/ 2147483647 w 264"/>
              <a:gd name="T95" fmla="*/ 2147483647 h 592"/>
              <a:gd name="T96" fmla="*/ 2147483647 w 264"/>
              <a:gd name="T97" fmla="*/ 2147483647 h 592"/>
              <a:gd name="T98" fmla="*/ 2147483647 w 264"/>
              <a:gd name="T99" fmla="*/ 2147483647 h 592"/>
              <a:gd name="T100" fmla="*/ 2147483647 w 264"/>
              <a:gd name="T101" fmla="*/ 2147483647 h 592"/>
              <a:gd name="T102" fmla="*/ 2147483647 w 264"/>
              <a:gd name="T103" fmla="*/ 2147483647 h 592"/>
              <a:gd name="T104" fmla="*/ 2147483647 w 264"/>
              <a:gd name="T105" fmla="*/ 2147483647 h 592"/>
              <a:gd name="T106" fmla="*/ 2147483647 w 264"/>
              <a:gd name="T107" fmla="*/ 2147483647 h 592"/>
              <a:gd name="T108" fmla="*/ 2147483647 w 264"/>
              <a:gd name="T109" fmla="*/ 2147483647 h 592"/>
              <a:gd name="T110" fmla="*/ 2147483647 w 264"/>
              <a:gd name="T111" fmla="*/ 2147483647 h 592"/>
              <a:gd name="T112" fmla="*/ 2147483647 w 264"/>
              <a:gd name="T113" fmla="*/ 2147483647 h 592"/>
              <a:gd name="T114" fmla="*/ 2147483647 w 264"/>
              <a:gd name="T115" fmla="*/ 2147483647 h 592"/>
              <a:gd name="T116" fmla="*/ 2147483647 w 264"/>
              <a:gd name="T117" fmla="*/ 2147483647 h 592"/>
              <a:gd name="T118" fmla="*/ 2147483647 w 264"/>
              <a:gd name="T119" fmla="*/ 2147483647 h 59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64" h="592">
                <a:moveTo>
                  <a:pt x="210" y="166"/>
                </a:moveTo>
                <a:lnTo>
                  <a:pt x="210" y="160"/>
                </a:lnTo>
                <a:lnTo>
                  <a:pt x="214" y="152"/>
                </a:lnTo>
                <a:lnTo>
                  <a:pt x="222" y="138"/>
                </a:lnTo>
                <a:lnTo>
                  <a:pt x="232" y="126"/>
                </a:lnTo>
                <a:lnTo>
                  <a:pt x="240" y="116"/>
                </a:lnTo>
                <a:lnTo>
                  <a:pt x="256" y="110"/>
                </a:lnTo>
                <a:lnTo>
                  <a:pt x="262" y="104"/>
                </a:lnTo>
                <a:lnTo>
                  <a:pt x="264" y="100"/>
                </a:lnTo>
                <a:lnTo>
                  <a:pt x="264" y="94"/>
                </a:lnTo>
                <a:lnTo>
                  <a:pt x="262" y="84"/>
                </a:lnTo>
                <a:lnTo>
                  <a:pt x="260" y="74"/>
                </a:lnTo>
                <a:lnTo>
                  <a:pt x="252" y="74"/>
                </a:lnTo>
                <a:lnTo>
                  <a:pt x="248" y="78"/>
                </a:lnTo>
                <a:lnTo>
                  <a:pt x="248" y="80"/>
                </a:lnTo>
                <a:lnTo>
                  <a:pt x="248" y="88"/>
                </a:lnTo>
                <a:lnTo>
                  <a:pt x="248" y="94"/>
                </a:lnTo>
                <a:lnTo>
                  <a:pt x="244" y="98"/>
                </a:lnTo>
                <a:lnTo>
                  <a:pt x="236" y="106"/>
                </a:lnTo>
                <a:lnTo>
                  <a:pt x="226" y="110"/>
                </a:lnTo>
                <a:lnTo>
                  <a:pt x="214" y="112"/>
                </a:lnTo>
                <a:lnTo>
                  <a:pt x="206" y="112"/>
                </a:lnTo>
                <a:lnTo>
                  <a:pt x="198" y="110"/>
                </a:lnTo>
                <a:lnTo>
                  <a:pt x="192" y="108"/>
                </a:lnTo>
                <a:lnTo>
                  <a:pt x="184" y="108"/>
                </a:lnTo>
                <a:lnTo>
                  <a:pt x="186" y="98"/>
                </a:lnTo>
                <a:lnTo>
                  <a:pt x="190" y="90"/>
                </a:lnTo>
                <a:lnTo>
                  <a:pt x="194" y="82"/>
                </a:lnTo>
                <a:lnTo>
                  <a:pt x="196" y="74"/>
                </a:lnTo>
                <a:lnTo>
                  <a:pt x="194" y="68"/>
                </a:lnTo>
                <a:lnTo>
                  <a:pt x="192" y="66"/>
                </a:lnTo>
                <a:lnTo>
                  <a:pt x="188" y="62"/>
                </a:lnTo>
                <a:lnTo>
                  <a:pt x="182" y="62"/>
                </a:lnTo>
                <a:lnTo>
                  <a:pt x="174" y="60"/>
                </a:lnTo>
                <a:lnTo>
                  <a:pt x="172" y="58"/>
                </a:lnTo>
                <a:lnTo>
                  <a:pt x="170" y="54"/>
                </a:lnTo>
                <a:lnTo>
                  <a:pt x="168" y="50"/>
                </a:lnTo>
                <a:lnTo>
                  <a:pt x="162" y="48"/>
                </a:lnTo>
                <a:lnTo>
                  <a:pt x="154" y="46"/>
                </a:lnTo>
                <a:lnTo>
                  <a:pt x="148" y="44"/>
                </a:lnTo>
                <a:lnTo>
                  <a:pt x="142" y="44"/>
                </a:lnTo>
                <a:lnTo>
                  <a:pt x="138" y="42"/>
                </a:lnTo>
                <a:lnTo>
                  <a:pt x="130" y="36"/>
                </a:lnTo>
                <a:lnTo>
                  <a:pt x="118" y="20"/>
                </a:lnTo>
                <a:lnTo>
                  <a:pt x="110" y="16"/>
                </a:lnTo>
                <a:lnTo>
                  <a:pt x="106" y="12"/>
                </a:lnTo>
                <a:lnTo>
                  <a:pt x="104" y="8"/>
                </a:lnTo>
                <a:lnTo>
                  <a:pt x="90" y="8"/>
                </a:lnTo>
                <a:lnTo>
                  <a:pt x="82" y="12"/>
                </a:lnTo>
                <a:lnTo>
                  <a:pt x="78" y="14"/>
                </a:lnTo>
                <a:lnTo>
                  <a:pt x="76" y="20"/>
                </a:lnTo>
                <a:lnTo>
                  <a:pt x="68" y="12"/>
                </a:lnTo>
                <a:lnTo>
                  <a:pt x="60" y="8"/>
                </a:lnTo>
                <a:lnTo>
                  <a:pt x="52" y="6"/>
                </a:lnTo>
                <a:lnTo>
                  <a:pt x="44" y="0"/>
                </a:lnTo>
                <a:lnTo>
                  <a:pt x="38" y="10"/>
                </a:lnTo>
                <a:lnTo>
                  <a:pt x="30" y="18"/>
                </a:lnTo>
                <a:lnTo>
                  <a:pt x="32" y="32"/>
                </a:lnTo>
                <a:lnTo>
                  <a:pt x="32" y="38"/>
                </a:lnTo>
                <a:lnTo>
                  <a:pt x="30" y="44"/>
                </a:lnTo>
                <a:lnTo>
                  <a:pt x="24" y="50"/>
                </a:lnTo>
                <a:lnTo>
                  <a:pt x="18" y="54"/>
                </a:lnTo>
                <a:lnTo>
                  <a:pt x="14" y="58"/>
                </a:lnTo>
                <a:lnTo>
                  <a:pt x="12" y="68"/>
                </a:lnTo>
                <a:lnTo>
                  <a:pt x="14" y="86"/>
                </a:lnTo>
                <a:lnTo>
                  <a:pt x="18" y="92"/>
                </a:lnTo>
                <a:lnTo>
                  <a:pt x="22" y="100"/>
                </a:lnTo>
                <a:lnTo>
                  <a:pt x="16" y="108"/>
                </a:lnTo>
                <a:lnTo>
                  <a:pt x="8" y="120"/>
                </a:lnTo>
                <a:lnTo>
                  <a:pt x="2" y="132"/>
                </a:lnTo>
                <a:lnTo>
                  <a:pt x="0" y="146"/>
                </a:lnTo>
                <a:lnTo>
                  <a:pt x="2" y="150"/>
                </a:lnTo>
                <a:lnTo>
                  <a:pt x="4" y="154"/>
                </a:lnTo>
                <a:lnTo>
                  <a:pt x="8" y="158"/>
                </a:lnTo>
                <a:lnTo>
                  <a:pt x="8" y="164"/>
                </a:lnTo>
                <a:lnTo>
                  <a:pt x="4" y="174"/>
                </a:lnTo>
                <a:lnTo>
                  <a:pt x="2" y="182"/>
                </a:lnTo>
                <a:lnTo>
                  <a:pt x="0" y="188"/>
                </a:lnTo>
                <a:lnTo>
                  <a:pt x="2" y="194"/>
                </a:lnTo>
                <a:lnTo>
                  <a:pt x="4" y="200"/>
                </a:lnTo>
                <a:lnTo>
                  <a:pt x="8" y="206"/>
                </a:lnTo>
                <a:lnTo>
                  <a:pt x="10" y="212"/>
                </a:lnTo>
                <a:lnTo>
                  <a:pt x="12" y="220"/>
                </a:lnTo>
                <a:lnTo>
                  <a:pt x="16" y="226"/>
                </a:lnTo>
                <a:lnTo>
                  <a:pt x="20" y="234"/>
                </a:lnTo>
                <a:lnTo>
                  <a:pt x="22" y="242"/>
                </a:lnTo>
                <a:lnTo>
                  <a:pt x="22" y="276"/>
                </a:lnTo>
                <a:lnTo>
                  <a:pt x="20" y="280"/>
                </a:lnTo>
                <a:lnTo>
                  <a:pt x="18" y="286"/>
                </a:lnTo>
                <a:lnTo>
                  <a:pt x="14" y="290"/>
                </a:lnTo>
                <a:lnTo>
                  <a:pt x="12" y="294"/>
                </a:lnTo>
                <a:lnTo>
                  <a:pt x="16" y="302"/>
                </a:lnTo>
                <a:lnTo>
                  <a:pt x="20" y="314"/>
                </a:lnTo>
                <a:lnTo>
                  <a:pt x="26" y="322"/>
                </a:lnTo>
                <a:lnTo>
                  <a:pt x="28" y="330"/>
                </a:lnTo>
                <a:lnTo>
                  <a:pt x="26" y="334"/>
                </a:lnTo>
                <a:lnTo>
                  <a:pt x="24" y="336"/>
                </a:lnTo>
                <a:lnTo>
                  <a:pt x="22" y="340"/>
                </a:lnTo>
                <a:lnTo>
                  <a:pt x="20" y="346"/>
                </a:lnTo>
                <a:lnTo>
                  <a:pt x="22" y="360"/>
                </a:lnTo>
                <a:lnTo>
                  <a:pt x="28" y="374"/>
                </a:lnTo>
                <a:lnTo>
                  <a:pt x="32" y="388"/>
                </a:lnTo>
                <a:lnTo>
                  <a:pt x="34" y="398"/>
                </a:lnTo>
                <a:lnTo>
                  <a:pt x="32" y="402"/>
                </a:lnTo>
                <a:lnTo>
                  <a:pt x="28" y="402"/>
                </a:lnTo>
                <a:lnTo>
                  <a:pt x="40" y="424"/>
                </a:lnTo>
                <a:lnTo>
                  <a:pt x="50" y="438"/>
                </a:lnTo>
                <a:lnTo>
                  <a:pt x="54" y="442"/>
                </a:lnTo>
                <a:lnTo>
                  <a:pt x="58" y="444"/>
                </a:lnTo>
                <a:lnTo>
                  <a:pt x="56" y="450"/>
                </a:lnTo>
                <a:lnTo>
                  <a:pt x="54" y="454"/>
                </a:lnTo>
                <a:lnTo>
                  <a:pt x="56" y="464"/>
                </a:lnTo>
                <a:lnTo>
                  <a:pt x="58" y="470"/>
                </a:lnTo>
                <a:lnTo>
                  <a:pt x="62" y="480"/>
                </a:lnTo>
                <a:lnTo>
                  <a:pt x="62" y="490"/>
                </a:lnTo>
                <a:lnTo>
                  <a:pt x="62" y="496"/>
                </a:lnTo>
                <a:lnTo>
                  <a:pt x="60" y="498"/>
                </a:lnTo>
                <a:lnTo>
                  <a:pt x="58" y="502"/>
                </a:lnTo>
                <a:lnTo>
                  <a:pt x="56" y="506"/>
                </a:lnTo>
                <a:lnTo>
                  <a:pt x="58" y="510"/>
                </a:lnTo>
                <a:lnTo>
                  <a:pt x="58" y="512"/>
                </a:lnTo>
                <a:lnTo>
                  <a:pt x="60" y="516"/>
                </a:lnTo>
                <a:lnTo>
                  <a:pt x="60" y="520"/>
                </a:lnTo>
                <a:lnTo>
                  <a:pt x="58" y="530"/>
                </a:lnTo>
                <a:lnTo>
                  <a:pt x="56" y="542"/>
                </a:lnTo>
                <a:lnTo>
                  <a:pt x="58" y="548"/>
                </a:lnTo>
                <a:lnTo>
                  <a:pt x="60" y="552"/>
                </a:lnTo>
                <a:lnTo>
                  <a:pt x="68" y="558"/>
                </a:lnTo>
                <a:lnTo>
                  <a:pt x="76" y="562"/>
                </a:lnTo>
                <a:lnTo>
                  <a:pt x="84" y="568"/>
                </a:lnTo>
                <a:lnTo>
                  <a:pt x="90" y="574"/>
                </a:lnTo>
                <a:lnTo>
                  <a:pt x="92" y="580"/>
                </a:lnTo>
                <a:lnTo>
                  <a:pt x="94" y="586"/>
                </a:lnTo>
                <a:lnTo>
                  <a:pt x="98" y="592"/>
                </a:lnTo>
                <a:lnTo>
                  <a:pt x="150" y="592"/>
                </a:lnTo>
                <a:lnTo>
                  <a:pt x="138" y="572"/>
                </a:lnTo>
                <a:lnTo>
                  <a:pt x="134" y="564"/>
                </a:lnTo>
                <a:lnTo>
                  <a:pt x="132" y="560"/>
                </a:lnTo>
                <a:lnTo>
                  <a:pt x="132" y="556"/>
                </a:lnTo>
                <a:lnTo>
                  <a:pt x="132" y="554"/>
                </a:lnTo>
                <a:lnTo>
                  <a:pt x="134" y="552"/>
                </a:lnTo>
                <a:lnTo>
                  <a:pt x="138" y="550"/>
                </a:lnTo>
                <a:lnTo>
                  <a:pt x="144" y="546"/>
                </a:lnTo>
                <a:lnTo>
                  <a:pt x="148" y="542"/>
                </a:lnTo>
                <a:lnTo>
                  <a:pt x="144" y="540"/>
                </a:lnTo>
                <a:lnTo>
                  <a:pt x="144" y="536"/>
                </a:lnTo>
                <a:lnTo>
                  <a:pt x="144" y="530"/>
                </a:lnTo>
                <a:lnTo>
                  <a:pt x="146" y="526"/>
                </a:lnTo>
                <a:lnTo>
                  <a:pt x="152" y="520"/>
                </a:lnTo>
                <a:lnTo>
                  <a:pt x="160" y="514"/>
                </a:lnTo>
                <a:lnTo>
                  <a:pt x="162" y="510"/>
                </a:lnTo>
                <a:lnTo>
                  <a:pt x="162" y="504"/>
                </a:lnTo>
                <a:lnTo>
                  <a:pt x="162" y="498"/>
                </a:lnTo>
                <a:lnTo>
                  <a:pt x="158" y="494"/>
                </a:lnTo>
                <a:lnTo>
                  <a:pt x="158" y="492"/>
                </a:lnTo>
                <a:lnTo>
                  <a:pt x="150" y="490"/>
                </a:lnTo>
                <a:lnTo>
                  <a:pt x="138" y="484"/>
                </a:lnTo>
                <a:lnTo>
                  <a:pt x="126" y="478"/>
                </a:lnTo>
                <a:lnTo>
                  <a:pt x="124" y="474"/>
                </a:lnTo>
                <a:lnTo>
                  <a:pt x="122" y="472"/>
                </a:lnTo>
                <a:lnTo>
                  <a:pt x="124" y="468"/>
                </a:lnTo>
                <a:lnTo>
                  <a:pt x="126" y="464"/>
                </a:lnTo>
                <a:lnTo>
                  <a:pt x="134" y="456"/>
                </a:lnTo>
                <a:lnTo>
                  <a:pt x="144" y="448"/>
                </a:lnTo>
                <a:lnTo>
                  <a:pt x="150" y="440"/>
                </a:lnTo>
                <a:lnTo>
                  <a:pt x="148" y="434"/>
                </a:lnTo>
                <a:lnTo>
                  <a:pt x="146" y="426"/>
                </a:lnTo>
                <a:lnTo>
                  <a:pt x="148" y="420"/>
                </a:lnTo>
                <a:lnTo>
                  <a:pt x="150" y="416"/>
                </a:lnTo>
                <a:lnTo>
                  <a:pt x="154" y="414"/>
                </a:lnTo>
                <a:lnTo>
                  <a:pt x="150" y="408"/>
                </a:lnTo>
                <a:lnTo>
                  <a:pt x="146" y="402"/>
                </a:lnTo>
                <a:lnTo>
                  <a:pt x="152" y="406"/>
                </a:lnTo>
                <a:lnTo>
                  <a:pt x="154" y="408"/>
                </a:lnTo>
                <a:lnTo>
                  <a:pt x="158" y="410"/>
                </a:lnTo>
                <a:lnTo>
                  <a:pt x="162" y="408"/>
                </a:lnTo>
                <a:lnTo>
                  <a:pt x="164" y="402"/>
                </a:lnTo>
                <a:lnTo>
                  <a:pt x="162" y="396"/>
                </a:lnTo>
                <a:lnTo>
                  <a:pt x="156" y="394"/>
                </a:lnTo>
                <a:lnTo>
                  <a:pt x="150" y="396"/>
                </a:lnTo>
                <a:lnTo>
                  <a:pt x="144" y="398"/>
                </a:lnTo>
                <a:lnTo>
                  <a:pt x="136" y="386"/>
                </a:lnTo>
                <a:lnTo>
                  <a:pt x="130" y="372"/>
                </a:lnTo>
                <a:lnTo>
                  <a:pt x="138" y="372"/>
                </a:lnTo>
                <a:lnTo>
                  <a:pt x="146" y="372"/>
                </a:lnTo>
                <a:lnTo>
                  <a:pt x="154" y="376"/>
                </a:lnTo>
                <a:lnTo>
                  <a:pt x="162" y="376"/>
                </a:lnTo>
                <a:lnTo>
                  <a:pt x="170" y="374"/>
                </a:lnTo>
                <a:lnTo>
                  <a:pt x="176" y="370"/>
                </a:lnTo>
                <a:lnTo>
                  <a:pt x="172" y="366"/>
                </a:lnTo>
                <a:lnTo>
                  <a:pt x="168" y="362"/>
                </a:lnTo>
                <a:lnTo>
                  <a:pt x="168" y="358"/>
                </a:lnTo>
                <a:lnTo>
                  <a:pt x="168" y="350"/>
                </a:lnTo>
                <a:lnTo>
                  <a:pt x="174" y="344"/>
                </a:lnTo>
                <a:lnTo>
                  <a:pt x="180" y="338"/>
                </a:lnTo>
                <a:lnTo>
                  <a:pt x="188" y="336"/>
                </a:lnTo>
                <a:lnTo>
                  <a:pt x="206" y="332"/>
                </a:lnTo>
                <a:lnTo>
                  <a:pt x="222" y="328"/>
                </a:lnTo>
                <a:lnTo>
                  <a:pt x="226" y="326"/>
                </a:lnTo>
                <a:lnTo>
                  <a:pt x="232" y="322"/>
                </a:lnTo>
                <a:lnTo>
                  <a:pt x="240" y="312"/>
                </a:lnTo>
                <a:lnTo>
                  <a:pt x="246" y="300"/>
                </a:lnTo>
                <a:lnTo>
                  <a:pt x="248" y="288"/>
                </a:lnTo>
                <a:lnTo>
                  <a:pt x="246" y="282"/>
                </a:lnTo>
                <a:lnTo>
                  <a:pt x="242" y="278"/>
                </a:lnTo>
                <a:lnTo>
                  <a:pt x="238" y="272"/>
                </a:lnTo>
                <a:lnTo>
                  <a:pt x="236" y="268"/>
                </a:lnTo>
                <a:lnTo>
                  <a:pt x="236" y="266"/>
                </a:lnTo>
                <a:lnTo>
                  <a:pt x="236" y="260"/>
                </a:lnTo>
                <a:lnTo>
                  <a:pt x="222" y="250"/>
                </a:lnTo>
                <a:lnTo>
                  <a:pt x="212" y="242"/>
                </a:lnTo>
                <a:lnTo>
                  <a:pt x="208" y="236"/>
                </a:lnTo>
                <a:lnTo>
                  <a:pt x="210" y="166"/>
                </a:lnTo>
                <a:lnTo>
                  <a:pt x="210" y="160"/>
                </a:lnTo>
                <a:lnTo>
                  <a:pt x="214" y="152"/>
                </a:lnTo>
                <a:lnTo>
                  <a:pt x="222" y="138"/>
                </a:lnTo>
                <a:lnTo>
                  <a:pt x="232" y="126"/>
                </a:lnTo>
                <a:lnTo>
                  <a:pt x="240" y="116"/>
                </a:lnTo>
                <a:lnTo>
                  <a:pt x="256" y="110"/>
                </a:lnTo>
                <a:lnTo>
                  <a:pt x="262" y="104"/>
                </a:lnTo>
                <a:lnTo>
                  <a:pt x="264" y="100"/>
                </a:lnTo>
                <a:lnTo>
                  <a:pt x="264" y="94"/>
                </a:lnTo>
                <a:lnTo>
                  <a:pt x="262" y="84"/>
                </a:lnTo>
                <a:lnTo>
                  <a:pt x="260" y="74"/>
                </a:lnTo>
                <a:lnTo>
                  <a:pt x="252" y="74"/>
                </a:lnTo>
                <a:lnTo>
                  <a:pt x="246" y="80"/>
                </a:lnTo>
                <a:lnTo>
                  <a:pt x="246" y="78"/>
                </a:lnTo>
                <a:lnTo>
                  <a:pt x="246" y="80"/>
                </a:lnTo>
                <a:lnTo>
                  <a:pt x="252" y="74"/>
                </a:lnTo>
                <a:lnTo>
                  <a:pt x="260" y="74"/>
                </a:lnTo>
                <a:lnTo>
                  <a:pt x="262" y="84"/>
                </a:lnTo>
                <a:lnTo>
                  <a:pt x="264" y="94"/>
                </a:lnTo>
                <a:lnTo>
                  <a:pt x="264" y="100"/>
                </a:lnTo>
                <a:lnTo>
                  <a:pt x="262" y="104"/>
                </a:lnTo>
                <a:lnTo>
                  <a:pt x="256" y="110"/>
                </a:lnTo>
                <a:lnTo>
                  <a:pt x="240" y="116"/>
                </a:lnTo>
                <a:lnTo>
                  <a:pt x="232" y="126"/>
                </a:lnTo>
                <a:lnTo>
                  <a:pt x="222" y="138"/>
                </a:lnTo>
                <a:lnTo>
                  <a:pt x="214" y="152"/>
                </a:lnTo>
                <a:lnTo>
                  <a:pt x="210" y="160"/>
                </a:lnTo>
                <a:lnTo>
                  <a:pt x="210" y="166"/>
                </a:lnTo>
                <a:lnTo>
                  <a:pt x="208" y="236"/>
                </a:lnTo>
                <a:lnTo>
                  <a:pt x="210" y="166"/>
                </a:lnTo>
                <a:close/>
              </a:path>
            </a:pathLst>
          </a:custGeom>
          <a:solidFill>
            <a:srgbClr val="7FAEB9"/>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pPr>
            <a:endParaRPr lang="en-GB" sz="1900">
              <a:solidFill>
                <a:srgbClr val="50534D"/>
              </a:solidFill>
              <a:latin typeface="Arial"/>
              <a:cs typeface="+mn-cs"/>
            </a:endParaRPr>
          </a:p>
        </p:txBody>
      </p:sp>
      <p:grpSp>
        <p:nvGrpSpPr>
          <p:cNvPr id="479" name="Group 478"/>
          <p:cNvGrpSpPr/>
          <p:nvPr/>
        </p:nvGrpSpPr>
        <p:grpSpPr>
          <a:xfrm>
            <a:off x="973138" y="1531938"/>
            <a:ext cx="7145337" cy="4041775"/>
            <a:chOff x="973138" y="1531938"/>
            <a:chExt cx="7145337" cy="4041775"/>
          </a:xfrm>
          <a:solidFill>
            <a:srgbClr val="7FAEB9"/>
          </a:solidFill>
        </p:grpSpPr>
        <p:grpSp>
          <p:nvGrpSpPr>
            <p:cNvPr id="480" name="Group 479"/>
            <p:cNvGrpSpPr/>
            <p:nvPr/>
          </p:nvGrpSpPr>
          <p:grpSpPr>
            <a:xfrm>
              <a:off x="973138" y="1531938"/>
              <a:ext cx="7145337" cy="4041775"/>
              <a:chOff x="973138" y="1531938"/>
              <a:chExt cx="7145337" cy="4041775"/>
            </a:xfrm>
            <a:grpFill/>
          </p:grpSpPr>
          <p:grpSp>
            <p:nvGrpSpPr>
              <p:cNvPr id="507" name="Group 506"/>
              <p:cNvGrpSpPr/>
              <p:nvPr/>
            </p:nvGrpSpPr>
            <p:grpSpPr>
              <a:xfrm>
                <a:off x="973138" y="1531938"/>
                <a:ext cx="7145337" cy="4041775"/>
                <a:chOff x="973138" y="1531938"/>
                <a:chExt cx="7145337" cy="4041775"/>
              </a:xfrm>
              <a:grpFill/>
            </p:grpSpPr>
            <p:sp>
              <p:nvSpPr>
                <p:cNvPr id="509" name="Freeform 43"/>
                <p:cNvSpPr>
                  <a:spLocks/>
                </p:cNvSpPr>
                <p:nvPr/>
              </p:nvSpPr>
              <p:spPr bwMode="auto">
                <a:xfrm>
                  <a:off x="2119313" y="4414838"/>
                  <a:ext cx="330200" cy="1158875"/>
                </a:xfrm>
                <a:custGeom>
                  <a:avLst/>
                  <a:gdLst>
                    <a:gd name="T0" fmla="*/ 2147483647 w 208"/>
                    <a:gd name="T1" fmla="*/ 2147483647 h 730"/>
                    <a:gd name="T2" fmla="*/ 2147483647 w 208"/>
                    <a:gd name="T3" fmla="*/ 2147483647 h 730"/>
                    <a:gd name="T4" fmla="*/ 2147483647 w 208"/>
                    <a:gd name="T5" fmla="*/ 2147483647 h 730"/>
                    <a:gd name="T6" fmla="*/ 2147483647 w 208"/>
                    <a:gd name="T7" fmla="*/ 2147483647 h 730"/>
                    <a:gd name="T8" fmla="*/ 2147483647 w 208"/>
                    <a:gd name="T9" fmla="*/ 2147483647 h 730"/>
                    <a:gd name="T10" fmla="*/ 2147483647 w 208"/>
                    <a:gd name="T11" fmla="*/ 2147483647 h 730"/>
                    <a:gd name="T12" fmla="*/ 2147483647 w 208"/>
                    <a:gd name="T13" fmla="*/ 2147483647 h 730"/>
                    <a:gd name="T14" fmla="*/ 2147483647 w 208"/>
                    <a:gd name="T15" fmla="*/ 2147483647 h 730"/>
                    <a:gd name="T16" fmla="*/ 2147483647 w 208"/>
                    <a:gd name="T17" fmla="*/ 2147483647 h 730"/>
                    <a:gd name="T18" fmla="*/ 2147483647 w 208"/>
                    <a:gd name="T19" fmla="*/ 2147483647 h 730"/>
                    <a:gd name="T20" fmla="*/ 2147483647 w 208"/>
                    <a:gd name="T21" fmla="*/ 2147483647 h 730"/>
                    <a:gd name="T22" fmla="*/ 2147483647 w 208"/>
                    <a:gd name="T23" fmla="*/ 2147483647 h 730"/>
                    <a:gd name="T24" fmla="*/ 2147483647 w 208"/>
                    <a:gd name="T25" fmla="*/ 2147483647 h 730"/>
                    <a:gd name="T26" fmla="*/ 2147483647 w 208"/>
                    <a:gd name="T27" fmla="*/ 2147483647 h 730"/>
                    <a:gd name="T28" fmla="*/ 2147483647 w 208"/>
                    <a:gd name="T29" fmla="*/ 2147483647 h 730"/>
                    <a:gd name="T30" fmla="*/ 2147483647 w 208"/>
                    <a:gd name="T31" fmla="*/ 2147483647 h 730"/>
                    <a:gd name="T32" fmla="*/ 2147483647 w 208"/>
                    <a:gd name="T33" fmla="*/ 2147483647 h 730"/>
                    <a:gd name="T34" fmla="*/ 2147483647 w 208"/>
                    <a:gd name="T35" fmla="*/ 2147483647 h 730"/>
                    <a:gd name="T36" fmla="*/ 2147483647 w 208"/>
                    <a:gd name="T37" fmla="*/ 2147483647 h 730"/>
                    <a:gd name="T38" fmla="*/ 2147483647 w 208"/>
                    <a:gd name="T39" fmla="*/ 2147483647 h 730"/>
                    <a:gd name="T40" fmla="*/ 2147483647 w 208"/>
                    <a:gd name="T41" fmla="*/ 2147483647 h 730"/>
                    <a:gd name="T42" fmla="*/ 2147483647 w 208"/>
                    <a:gd name="T43" fmla="*/ 2147483647 h 730"/>
                    <a:gd name="T44" fmla="*/ 2147483647 w 208"/>
                    <a:gd name="T45" fmla="*/ 0 h 730"/>
                    <a:gd name="T46" fmla="*/ 0 w 208"/>
                    <a:gd name="T47" fmla="*/ 2147483647 h 730"/>
                    <a:gd name="T48" fmla="*/ 2147483647 w 208"/>
                    <a:gd name="T49" fmla="*/ 2147483647 h 730"/>
                    <a:gd name="T50" fmla="*/ 2147483647 w 208"/>
                    <a:gd name="T51" fmla="*/ 2147483647 h 730"/>
                    <a:gd name="T52" fmla="*/ 2147483647 w 208"/>
                    <a:gd name="T53" fmla="*/ 2147483647 h 730"/>
                    <a:gd name="T54" fmla="*/ 2147483647 w 208"/>
                    <a:gd name="T55" fmla="*/ 2147483647 h 730"/>
                    <a:gd name="T56" fmla="*/ 2147483647 w 208"/>
                    <a:gd name="T57" fmla="*/ 2147483647 h 730"/>
                    <a:gd name="T58" fmla="*/ 2147483647 w 208"/>
                    <a:gd name="T59" fmla="*/ 2147483647 h 730"/>
                    <a:gd name="T60" fmla="*/ 2147483647 w 208"/>
                    <a:gd name="T61" fmla="*/ 2147483647 h 730"/>
                    <a:gd name="T62" fmla="*/ 2147483647 w 208"/>
                    <a:gd name="T63" fmla="*/ 2147483647 h 730"/>
                    <a:gd name="T64" fmla="*/ 2147483647 w 208"/>
                    <a:gd name="T65" fmla="*/ 2147483647 h 730"/>
                    <a:gd name="T66" fmla="*/ 2147483647 w 208"/>
                    <a:gd name="T67" fmla="*/ 2147483647 h 730"/>
                    <a:gd name="T68" fmla="*/ 2147483647 w 208"/>
                    <a:gd name="T69" fmla="*/ 2147483647 h 730"/>
                    <a:gd name="T70" fmla="*/ 2147483647 w 208"/>
                    <a:gd name="T71" fmla="*/ 2147483647 h 730"/>
                    <a:gd name="T72" fmla="*/ 2147483647 w 208"/>
                    <a:gd name="T73" fmla="*/ 2147483647 h 730"/>
                    <a:gd name="T74" fmla="*/ 2147483647 w 208"/>
                    <a:gd name="T75" fmla="*/ 2147483647 h 730"/>
                    <a:gd name="T76" fmla="*/ 2147483647 w 208"/>
                    <a:gd name="T77" fmla="*/ 2147483647 h 730"/>
                    <a:gd name="T78" fmla="*/ 2147483647 w 208"/>
                    <a:gd name="T79" fmla="*/ 2147483647 h 730"/>
                    <a:gd name="T80" fmla="*/ 2147483647 w 208"/>
                    <a:gd name="T81" fmla="*/ 2147483647 h 730"/>
                    <a:gd name="T82" fmla="*/ 2147483647 w 208"/>
                    <a:gd name="T83" fmla="*/ 2147483647 h 730"/>
                    <a:gd name="T84" fmla="*/ 2147483647 w 208"/>
                    <a:gd name="T85" fmla="*/ 2147483647 h 730"/>
                    <a:gd name="T86" fmla="*/ 2147483647 w 208"/>
                    <a:gd name="T87" fmla="*/ 2147483647 h 730"/>
                    <a:gd name="T88" fmla="*/ 2147483647 w 208"/>
                    <a:gd name="T89" fmla="*/ 2147483647 h 730"/>
                    <a:gd name="T90" fmla="*/ 2147483647 w 208"/>
                    <a:gd name="T91" fmla="*/ 2147483647 h 730"/>
                    <a:gd name="T92" fmla="*/ 2147483647 w 208"/>
                    <a:gd name="T93" fmla="*/ 2147483647 h 730"/>
                    <a:gd name="T94" fmla="*/ 2147483647 w 208"/>
                    <a:gd name="T95" fmla="*/ 2147483647 h 73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08" h="730">
                      <a:moveTo>
                        <a:pt x="188" y="672"/>
                      </a:moveTo>
                      <a:lnTo>
                        <a:pt x="136" y="672"/>
                      </a:lnTo>
                      <a:lnTo>
                        <a:pt x="132" y="666"/>
                      </a:lnTo>
                      <a:lnTo>
                        <a:pt x="130" y="660"/>
                      </a:lnTo>
                      <a:lnTo>
                        <a:pt x="128" y="654"/>
                      </a:lnTo>
                      <a:lnTo>
                        <a:pt x="122" y="648"/>
                      </a:lnTo>
                      <a:lnTo>
                        <a:pt x="114" y="642"/>
                      </a:lnTo>
                      <a:lnTo>
                        <a:pt x="106" y="638"/>
                      </a:lnTo>
                      <a:lnTo>
                        <a:pt x="98" y="632"/>
                      </a:lnTo>
                      <a:lnTo>
                        <a:pt x="96" y="628"/>
                      </a:lnTo>
                      <a:lnTo>
                        <a:pt x="94" y="622"/>
                      </a:lnTo>
                      <a:lnTo>
                        <a:pt x="96" y="610"/>
                      </a:lnTo>
                      <a:lnTo>
                        <a:pt x="98" y="600"/>
                      </a:lnTo>
                      <a:lnTo>
                        <a:pt x="98" y="596"/>
                      </a:lnTo>
                      <a:lnTo>
                        <a:pt x="96" y="592"/>
                      </a:lnTo>
                      <a:lnTo>
                        <a:pt x="96" y="590"/>
                      </a:lnTo>
                      <a:lnTo>
                        <a:pt x="94" y="586"/>
                      </a:lnTo>
                      <a:lnTo>
                        <a:pt x="96" y="582"/>
                      </a:lnTo>
                      <a:lnTo>
                        <a:pt x="98" y="578"/>
                      </a:lnTo>
                      <a:lnTo>
                        <a:pt x="100" y="576"/>
                      </a:lnTo>
                      <a:lnTo>
                        <a:pt x="100" y="570"/>
                      </a:lnTo>
                      <a:lnTo>
                        <a:pt x="100" y="560"/>
                      </a:lnTo>
                      <a:lnTo>
                        <a:pt x="96" y="550"/>
                      </a:lnTo>
                      <a:lnTo>
                        <a:pt x="94" y="544"/>
                      </a:lnTo>
                      <a:lnTo>
                        <a:pt x="92" y="534"/>
                      </a:lnTo>
                      <a:lnTo>
                        <a:pt x="94" y="530"/>
                      </a:lnTo>
                      <a:lnTo>
                        <a:pt x="96" y="524"/>
                      </a:lnTo>
                      <a:lnTo>
                        <a:pt x="92" y="522"/>
                      </a:lnTo>
                      <a:lnTo>
                        <a:pt x="88" y="518"/>
                      </a:lnTo>
                      <a:lnTo>
                        <a:pt x="78" y="504"/>
                      </a:lnTo>
                      <a:lnTo>
                        <a:pt x="66" y="482"/>
                      </a:lnTo>
                      <a:lnTo>
                        <a:pt x="70" y="482"/>
                      </a:lnTo>
                      <a:lnTo>
                        <a:pt x="72" y="478"/>
                      </a:lnTo>
                      <a:lnTo>
                        <a:pt x="70" y="468"/>
                      </a:lnTo>
                      <a:lnTo>
                        <a:pt x="66" y="454"/>
                      </a:lnTo>
                      <a:lnTo>
                        <a:pt x="60" y="440"/>
                      </a:lnTo>
                      <a:lnTo>
                        <a:pt x="58" y="426"/>
                      </a:lnTo>
                      <a:lnTo>
                        <a:pt x="60" y="420"/>
                      </a:lnTo>
                      <a:lnTo>
                        <a:pt x="62" y="416"/>
                      </a:lnTo>
                      <a:lnTo>
                        <a:pt x="64" y="414"/>
                      </a:lnTo>
                      <a:lnTo>
                        <a:pt x="66" y="410"/>
                      </a:lnTo>
                      <a:lnTo>
                        <a:pt x="64" y="402"/>
                      </a:lnTo>
                      <a:lnTo>
                        <a:pt x="58" y="394"/>
                      </a:lnTo>
                      <a:lnTo>
                        <a:pt x="54" y="382"/>
                      </a:lnTo>
                      <a:lnTo>
                        <a:pt x="50" y="374"/>
                      </a:lnTo>
                      <a:lnTo>
                        <a:pt x="52" y="370"/>
                      </a:lnTo>
                      <a:lnTo>
                        <a:pt x="56" y="366"/>
                      </a:lnTo>
                      <a:lnTo>
                        <a:pt x="58" y="360"/>
                      </a:lnTo>
                      <a:lnTo>
                        <a:pt x="60" y="356"/>
                      </a:lnTo>
                      <a:lnTo>
                        <a:pt x="60" y="322"/>
                      </a:lnTo>
                      <a:lnTo>
                        <a:pt x="58" y="314"/>
                      </a:lnTo>
                      <a:lnTo>
                        <a:pt x="54" y="306"/>
                      </a:lnTo>
                      <a:lnTo>
                        <a:pt x="50" y="300"/>
                      </a:lnTo>
                      <a:lnTo>
                        <a:pt x="48" y="292"/>
                      </a:lnTo>
                      <a:lnTo>
                        <a:pt x="46" y="286"/>
                      </a:lnTo>
                      <a:lnTo>
                        <a:pt x="42" y="280"/>
                      </a:lnTo>
                      <a:lnTo>
                        <a:pt x="40" y="274"/>
                      </a:lnTo>
                      <a:lnTo>
                        <a:pt x="38" y="268"/>
                      </a:lnTo>
                      <a:lnTo>
                        <a:pt x="40" y="262"/>
                      </a:lnTo>
                      <a:lnTo>
                        <a:pt x="42" y="254"/>
                      </a:lnTo>
                      <a:lnTo>
                        <a:pt x="46" y="244"/>
                      </a:lnTo>
                      <a:lnTo>
                        <a:pt x="46" y="238"/>
                      </a:lnTo>
                      <a:lnTo>
                        <a:pt x="42" y="234"/>
                      </a:lnTo>
                      <a:lnTo>
                        <a:pt x="40" y="230"/>
                      </a:lnTo>
                      <a:lnTo>
                        <a:pt x="38" y="226"/>
                      </a:lnTo>
                      <a:lnTo>
                        <a:pt x="40" y="212"/>
                      </a:lnTo>
                      <a:lnTo>
                        <a:pt x="46" y="200"/>
                      </a:lnTo>
                      <a:lnTo>
                        <a:pt x="54" y="188"/>
                      </a:lnTo>
                      <a:lnTo>
                        <a:pt x="60" y="180"/>
                      </a:lnTo>
                      <a:lnTo>
                        <a:pt x="56" y="172"/>
                      </a:lnTo>
                      <a:lnTo>
                        <a:pt x="52" y="166"/>
                      </a:lnTo>
                      <a:lnTo>
                        <a:pt x="50" y="148"/>
                      </a:lnTo>
                      <a:lnTo>
                        <a:pt x="52" y="138"/>
                      </a:lnTo>
                      <a:lnTo>
                        <a:pt x="56" y="134"/>
                      </a:lnTo>
                      <a:lnTo>
                        <a:pt x="62" y="130"/>
                      </a:lnTo>
                      <a:lnTo>
                        <a:pt x="68" y="124"/>
                      </a:lnTo>
                      <a:lnTo>
                        <a:pt x="70" y="118"/>
                      </a:lnTo>
                      <a:lnTo>
                        <a:pt x="70" y="112"/>
                      </a:lnTo>
                      <a:lnTo>
                        <a:pt x="68" y="98"/>
                      </a:lnTo>
                      <a:lnTo>
                        <a:pt x="66" y="100"/>
                      </a:lnTo>
                      <a:lnTo>
                        <a:pt x="62" y="100"/>
                      </a:lnTo>
                      <a:lnTo>
                        <a:pt x="58" y="100"/>
                      </a:lnTo>
                      <a:lnTo>
                        <a:pt x="56" y="96"/>
                      </a:lnTo>
                      <a:lnTo>
                        <a:pt x="52" y="88"/>
                      </a:lnTo>
                      <a:lnTo>
                        <a:pt x="46" y="68"/>
                      </a:lnTo>
                      <a:lnTo>
                        <a:pt x="44" y="64"/>
                      </a:lnTo>
                      <a:lnTo>
                        <a:pt x="40" y="62"/>
                      </a:lnTo>
                      <a:lnTo>
                        <a:pt x="38" y="60"/>
                      </a:lnTo>
                      <a:lnTo>
                        <a:pt x="36" y="56"/>
                      </a:lnTo>
                      <a:lnTo>
                        <a:pt x="32" y="24"/>
                      </a:lnTo>
                      <a:lnTo>
                        <a:pt x="26" y="12"/>
                      </a:lnTo>
                      <a:lnTo>
                        <a:pt x="16" y="0"/>
                      </a:lnTo>
                      <a:lnTo>
                        <a:pt x="14" y="6"/>
                      </a:lnTo>
                      <a:lnTo>
                        <a:pt x="10" y="8"/>
                      </a:lnTo>
                      <a:lnTo>
                        <a:pt x="6" y="10"/>
                      </a:lnTo>
                      <a:lnTo>
                        <a:pt x="0" y="12"/>
                      </a:lnTo>
                      <a:lnTo>
                        <a:pt x="6" y="22"/>
                      </a:lnTo>
                      <a:lnTo>
                        <a:pt x="10" y="38"/>
                      </a:lnTo>
                      <a:lnTo>
                        <a:pt x="14" y="54"/>
                      </a:lnTo>
                      <a:lnTo>
                        <a:pt x="16" y="74"/>
                      </a:lnTo>
                      <a:lnTo>
                        <a:pt x="12" y="90"/>
                      </a:lnTo>
                      <a:lnTo>
                        <a:pt x="10" y="106"/>
                      </a:lnTo>
                      <a:lnTo>
                        <a:pt x="14" y="112"/>
                      </a:lnTo>
                      <a:lnTo>
                        <a:pt x="18" y="118"/>
                      </a:lnTo>
                      <a:lnTo>
                        <a:pt x="20" y="130"/>
                      </a:lnTo>
                      <a:lnTo>
                        <a:pt x="20" y="148"/>
                      </a:lnTo>
                      <a:lnTo>
                        <a:pt x="18" y="178"/>
                      </a:lnTo>
                      <a:lnTo>
                        <a:pt x="12" y="210"/>
                      </a:lnTo>
                      <a:lnTo>
                        <a:pt x="14" y="216"/>
                      </a:lnTo>
                      <a:lnTo>
                        <a:pt x="16" y="220"/>
                      </a:lnTo>
                      <a:lnTo>
                        <a:pt x="18" y="224"/>
                      </a:lnTo>
                      <a:lnTo>
                        <a:pt x="20" y="228"/>
                      </a:lnTo>
                      <a:lnTo>
                        <a:pt x="20" y="232"/>
                      </a:lnTo>
                      <a:lnTo>
                        <a:pt x="18" y="232"/>
                      </a:lnTo>
                      <a:lnTo>
                        <a:pt x="16" y="234"/>
                      </a:lnTo>
                      <a:lnTo>
                        <a:pt x="16" y="238"/>
                      </a:lnTo>
                      <a:lnTo>
                        <a:pt x="16" y="256"/>
                      </a:lnTo>
                      <a:lnTo>
                        <a:pt x="22" y="274"/>
                      </a:lnTo>
                      <a:lnTo>
                        <a:pt x="26" y="290"/>
                      </a:lnTo>
                      <a:lnTo>
                        <a:pt x="28" y="310"/>
                      </a:lnTo>
                      <a:lnTo>
                        <a:pt x="24" y="328"/>
                      </a:lnTo>
                      <a:lnTo>
                        <a:pt x="24" y="336"/>
                      </a:lnTo>
                      <a:lnTo>
                        <a:pt x="22" y="344"/>
                      </a:lnTo>
                      <a:lnTo>
                        <a:pt x="24" y="354"/>
                      </a:lnTo>
                      <a:lnTo>
                        <a:pt x="24" y="360"/>
                      </a:lnTo>
                      <a:lnTo>
                        <a:pt x="22" y="368"/>
                      </a:lnTo>
                      <a:lnTo>
                        <a:pt x="18" y="374"/>
                      </a:lnTo>
                      <a:lnTo>
                        <a:pt x="14" y="378"/>
                      </a:lnTo>
                      <a:lnTo>
                        <a:pt x="12" y="382"/>
                      </a:lnTo>
                      <a:lnTo>
                        <a:pt x="12" y="388"/>
                      </a:lnTo>
                      <a:lnTo>
                        <a:pt x="14" y="392"/>
                      </a:lnTo>
                      <a:lnTo>
                        <a:pt x="20" y="402"/>
                      </a:lnTo>
                      <a:lnTo>
                        <a:pt x="26" y="412"/>
                      </a:lnTo>
                      <a:lnTo>
                        <a:pt x="28" y="420"/>
                      </a:lnTo>
                      <a:lnTo>
                        <a:pt x="28" y="436"/>
                      </a:lnTo>
                      <a:lnTo>
                        <a:pt x="30" y="452"/>
                      </a:lnTo>
                      <a:lnTo>
                        <a:pt x="32" y="472"/>
                      </a:lnTo>
                      <a:lnTo>
                        <a:pt x="38" y="492"/>
                      </a:lnTo>
                      <a:lnTo>
                        <a:pt x="40" y="498"/>
                      </a:lnTo>
                      <a:lnTo>
                        <a:pt x="44" y="500"/>
                      </a:lnTo>
                      <a:lnTo>
                        <a:pt x="48" y="500"/>
                      </a:lnTo>
                      <a:lnTo>
                        <a:pt x="50" y="498"/>
                      </a:lnTo>
                      <a:lnTo>
                        <a:pt x="50" y="496"/>
                      </a:lnTo>
                      <a:lnTo>
                        <a:pt x="48" y="484"/>
                      </a:lnTo>
                      <a:lnTo>
                        <a:pt x="44" y="472"/>
                      </a:lnTo>
                      <a:lnTo>
                        <a:pt x="48" y="470"/>
                      </a:lnTo>
                      <a:lnTo>
                        <a:pt x="54" y="468"/>
                      </a:lnTo>
                      <a:lnTo>
                        <a:pt x="58" y="478"/>
                      </a:lnTo>
                      <a:lnTo>
                        <a:pt x="58" y="492"/>
                      </a:lnTo>
                      <a:lnTo>
                        <a:pt x="60" y="498"/>
                      </a:lnTo>
                      <a:lnTo>
                        <a:pt x="62" y="504"/>
                      </a:lnTo>
                      <a:lnTo>
                        <a:pt x="62" y="518"/>
                      </a:lnTo>
                      <a:lnTo>
                        <a:pt x="54" y="520"/>
                      </a:lnTo>
                      <a:lnTo>
                        <a:pt x="48" y="520"/>
                      </a:lnTo>
                      <a:lnTo>
                        <a:pt x="50" y="524"/>
                      </a:lnTo>
                      <a:lnTo>
                        <a:pt x="52" y="528"/>
                      </a:lnTo>
                      <a:lnTo>
                        <a:pt x="54" y="532"/>
                      </a:lnTo>
                      <a:lnTo>
                        <a:pt x="56" y="536"/>
                      </a:lnTo>
                      <a:lnTo>
                        <a:pt x="54" y="542"/>
                      </a:lnTo>
                      <a:lnTo>
                        <a:pt x="50" y="546"/>
                      </a:lnTo>
                      <a:lnTo>
                        <a:pt x="46" y="552"/>
                      </a:lnTo>
                      <a:lnTo>
                        <a:pt x="44" y="560"/>
                      </a:lnTo>
                      <a:lnTo>
                        <a:pt x="46" y="564"/>
                      </a:lnTo>
                      <a:lnTo>
                        <a:pt x="50" y="566"/>
                      </a:lnTo>
                      <a:lnTo>
                        <a:pt x="62" y="568"/>
                      </a:lnTo>
                      <a:lnTo>
                        <a:pt x="60" y="572"/>
                      </a:lnTo>
                      <a:lnTo>
                        <a:pt x="62" y="576"/>
                      </a:lnTo>
                      <a:lnTo>
                        <a:pt x="64" y="582"/>
                      </a:lnTo>
                      <a:lnTo>
                        <a:pt x="64" y="588"/>
                      </a:lnTo>
                      <a:lnTo>
                        <a:pt x="56" y="588"/>
                      </a:lnTo>
                      <a:lnTo>
                        <a:pt x="56" y="598"/>
                      </a:lnTo>
                      <a:lnTo>
                        <a:pt x="60" y="604"/>
                      </a:lnTo>
                      <a:lnTo>
                        <a:pt x="68" y="612"/>
                      </a:lnTo>
                      <a:lnTo>
                        <a:pt x="68" y="616"/>
                      </a:lnTo>
                      <a:lnTo>
                        <a:pt x="68" y="622"/>
                      </a:lnTo>
                      <a:lnTo>
                        <a:pt x="72" y="628"/>
                      </a:lnTo>
                      <a:lnTo>
                        <a:pt x="80" y="640"/>
                      </a:lnTo>
                      <a:lnTo>
                        <a:pt x="88" y="650"/>
                      </a:lnTo>
                      <a:lnTo>
                        <a:pt x="94" y="654"/>
                      </a:lnTo>
                      <a:lnTo>
                        <a:pt x="104" y="654"/>
                      </a:lnTo>
                      <a:lnTo>
                        <a:pt x="102" y="666"/>
                      </a:lnTo>
                      <a:lnTo>
                        <a:pt x="104" y="670"/>
                      </a:lnTo>
                      <a:lnTo>
                        <a:pt x="108" y="676"/>
                      </a:lnTo>
                      <a:lnTo>
                        <a:pt x="104" y="680"/>
                      </a:lnTo>
                      <a:lnTo>
                        <a:pt x="116" y="690"/>
                      </a:lnTo>
                      <a:lnTo>
                        <a:pt x="132" y="698"/>
                      </a:lnTo>
                      <a:lnTo>
                        <a:pt x="166" y="712"/>
                      </a:lnTo>
                      <a:lnTo>
                        <a:pt x="168" y="716"/>
                      </a:lnTo>
                      <a:lnTo>
                        <a:pt x="172" y="718"/>
                      </a:lnTo>
                      <a:lnTo>
                        <a:pt x="174" y="720"/>
                      </a:lnTo>
                      <a:lnTo>
                        <a:pt x="178" y="722"/>
                      </a:lnTo>
                      <a:lnTo>
                        <a:pt x="186" y="722"/>
                      </a:lnTo>
                      <a:lnTo>
                        <a:pt x="192" y="726"/>
                      </a:lnTo>
                      <a:lnTo>
                        <a:pt x="208" y="730"/>
                      </a:lnTo>
                      <a:lnTo>
                        <a:pt x="188" y="672"/>
                      </a:lnTo>
                      <a:close/>
                    </a:path>
                  </a:pathLst>
                </a:custGeom>
                <a:grp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nvGrpSpPr>
                <p:cNvPr id="510" name="Group 509"/>
                <p:cNvGrpSpPr/>
                <p:nvPr/>
              </p:nvGrpSpPr>
              <p:grpSpPr>
                <a:xfrm>
                  <a:off x="973138" y="1531938"/>
                  <a:ext cx="7145337" cy="2646362"/>
                  <a:chOff x="973138" y="1531938"/>
                  <a:chExt cx="7145337" cy="2646362"/>
                </a:xfrm>
                <a:grpFill/>
              </p:grpSpPr>
              <p:grpSp>
                <p:nvGrpSpPr>
                  <p:cNvPr id="511" name="Group 510"/>
                  <p:cNvGrpSpPr/>
                  <p:nvPr/>
                </p:nvGrpSpPr>
                <p:grpSpPr>
                  <a:xfrm>
                    <a:off x="973138" y="1531938"/>
                    <a:ext cx="7145337" cy="2646362"/>
                    <a:chOff x="973138" y="1531938"/>
                    <a:chExt cx="7145337" cy="2646362"/>
                  </a:xfrm>
                  <a:grpFill/>
                </p:grpSpPr>
                <p:grpSp>
                  <p:nvGrpSpPr>
                    <p:cNvPr id="513" name="Group 512"/>
                    <p:cNvGrpSpPr/>
                    <p:nvPr/>
                  </p:nvGrpSpPr>
                  <p:grpSpPr>
                    <a:xfrm>
                      <a:off x="4364038" y="1531938"/>
                      <a:ext cx="3754437" cy="2646362"/>
                      <a:chOff x="4364038" y="1531938"/>
                      <a:chExt cx="3754437" cy="2646362"/>
                    </a:xfrm>
                    <a:grpFill/>
                  </p:grpSpPr>
                  <p:sp>
                    <p:nvSpPr>
                      <p:cNvPr id="515" name="Freeform 118"/>
                      <p:cNvSpPr>
                        <a:spLocks/>
                      </p:cNvSpPr>
                      <p:nvPr/>
                    </p:nvSpPr>
                    <p:spPr bwMode="auto">
                      <a:xfrm>
                        <a:off x="4578350" y="1531938"/>
                        <a:ext cx="3355975" cy="1031875"/>
                      </a:xfrm>
                      <a:custGeom>
                        <a:avLst/>
                        <a:gdLst>
                          <a:gd name="T0" fmla="*/ 1739900 w 2114"/>
                          <a:gd name="T1" fmla="*/ 765175 h 650"/>
                          <a:gd name="T2" fmla="*/ 1743075 w 2114"/>
                          <a:gd name="T3" fmla="*/ 704850 h 650"/>
                          <a:gd name="T4" fmla="*/ 1889125 w 2114"/>
                          <a:gd name="T5" fmla="*/ 746125 h 650"/>
                          <a:gd name="T6" fmla="*/ 2133600 w 2114"/>
                          <a:gd name="T7" fmla="*/ 755650 h 650"/>
                          <a:gd name="T8" fmla="*/ 2263775 w 2114"/>
                          <a:gd name="T9" fmla="*/ 742950 h 650"/>
                          <a:gd name="T10" fmla="*/ 2295525 w 2114"/>
                          <a:gd name="T11" fmla="*/ 657225 h 650"/>
                          <a:gd name="T12" fmla="*/ 2568575 w 2114"/>
                          <a:gd name="T13" fmla="*/ 793750 h 650"/>
                          <a:gd name="T14" fmla="*/ 2692400 w 2114"/>
                          <a:gd name="T15" fmla="*/ 844550 h 650"/>
                          <a:gd name="T16" fmla="*/ 2711450 w 2114"/>
                          <a:gd name="T17" fmla="*/ 981075 h 650"/>
                          <a:gd name="T18" fmla="*/ 2800350 w 2114"/>
                          <a:gd name="T19" fmla="*/ 841375 h 650"/>
                          <a:gd name="T20" fmla="*/ 2641600 w 2114"/>
                          <a:gd name="T21" fmla="*/ 638175 h 650"/>
                          <a:gd name="T22" fmla="*/ 2546350 w 2114"/>
                          <a:gd name="T23" fmla="*/ 600075 h 650"/>
                          <a:gd name="T24" fmla="*/ 2616200 w 2114"/>
                          <a:gd name="T25" fmla="*/ 485775 h 650"/>
                          <a:gd name="T26" fmla="*/ 2847975 w 2114"/>
                          <a:gd name="T27" fmla="*/ 485775 h 650"/>
                          <a:gd name="T28" fmla="*/ 2889250 w 2114"/>
                          <a:gd name="T29" fmla="*/ 425450 h 650"/>
                          <a:gd name="T30" fmla="*/ 2981325 w 2114"/>
                          <a:gd name="T31" fmla="*/ 431800 h 650"/>
                          <a:gd name="T32" fmla="*/ 3028950 w 2114"/>
                          <a:gd name="T33" fmla="*/ 641350 h 650"/>
                          <a:gd name="T34" fmla="*/ 3152775 w 2114"/>
                          <a:gd name="T35" fmla="*/ 663575 h 650"/>
                          <a:gd name="T36" fmla="*/ 3146425 w 2114"/>
                          <a:gd name="T37" fmla="*/ 600075 h 650"/>
                          <a:gd name="T38" fmla="*/ 3044825 w 2114"/>
                          <a:gd name="T39" fmla="*/ 466725 h 650"/>
                          <a:gd name="T40" fmla="*/ 3248025 w 2114"/>
                          <a:gd name="T41" fmla="*/ 371475 h 650"/>
                          <a:gd name="T42" fmla="*/ 3184525 w 2114"/>
                          <a:gd name="T43" fmla="*/ 298450 h 650"/>
                          <a:gd name="T44" fmla="*/ 3343275 w 2114"/>
                          <a:gd name="T45" fmla="*/ 307975 h 650"/>
                          <a:gd name="T46" fmla="*/ 3098800 w 2114"/>
                          <a:gd name="T47" fmla="*/ 225425 h 650"/>
                          <a:gd name="T48" fmla="*/ 2828925 w 2114"/>
                          <a:gd name="T49" fmla="*/ 219075 h 650"/>
                          <a:gd name="T50" fmla="*/ 2581275 w 2114"/>
                          <a:gd name="T51" fmla="*/ 180975 h 650"/>
                          <a:gd name="T52" fmla="*/ 2308225 w 2114"/>
                          <a:gd name="T53" fmla="*/ 114300 h 650"/>
                          <a:gd name="T54" fmla="*/ 2149475 w 2114"/>
                          <a:gd name="T55" fmla="*/ 107950 h 650"/>
                          <a:gd name="T56" fmla="*/ 1936750 w 2114"/>
                          <a:gd name="T57" fmla="*/ 158750 h 650"/>
                          <a:gd name="T58" fmla="*/ 1574800 w 2114"/>
                          <a:gd name="T59" fmla="*/ 95250 h 650"/>
                          <a:gd name="T60" fmla="*/ 1301750 w 2114"/>
                          <a:gd name="T61" fmla="*/ 0 h 650"/>
                          <a:gd name="T62" fmla="*/ 1054100 w 2114"/>
                          <a:gd name="T63" fmla="*/ 53975 h 650"/>
                          <a:gd name="T64" fmla="*/ 942975 w 2114"/>
                          <a:gd name="T65" fmla="*/ 127000 h 650"/>
                          <a:gd name="T66" fmla="*/ 857250 w 2114"/>
                          <a:gd name="T67" fmla="*/ 114300 h 650"/>
                          <a:gd name="T68" fmla="*/ 828675 w 2114"/>
                          <a:gd name="T69" fmla="*/ 136525 h 650"/>
                          <a:gd name="T70" fmla="*/ 762000 w 2114"/>
                          <a:gd name="T71" fmla="*/ 193675 h 650"/>
                          <a:gd name="T72" fmla="*/ 682625 w 2114"/>
                          <a:gd name="T73" fmla="*/ 196850 h 650"/>
                          <a:gd name="T74" fmla="*/ 571500 w 2114"/>
                          <a:gd name="T75" fmla="*/ 215900 h 650"/>
                          <a:gd name="T76" fmla="*/ 428625 w 2114"/>
                          <a:gd name="T77" fmla="*/ 241300 h 650"/>
                          <a:gd name="T78" fmla="*/ 339725 w 2114"/>
                          <a:gd name="T79" fmla="*/ 282575 h 650"/>
                          <a:gd name="T80" fmla="*/ 225425 w 2114"/>
                          <a:gd name="T81" fmla="*/ 355600 h 650"/>
                          <a:gd name="T82" fmla="*/ 228600 w 2114"/>
                          <a:gd name="T83" fmla="*/ 292100 h 650"/>
                          <a:gd name="T84" fmla="*/ 50800 w 2114"/>
                          <a:gd name="T85" fmla="*/ 193675 h 650"/>
                          <a:gd name="T86" fmla="*/ 34925 w 2114"/>
                          <a:gd name="T87" fmla="*/ 250825 h 650"/>
                          <a:gd name="T88" fmla="*/ 47625 w 2114"/>
                          <a:gd name="T89" fmla="*/ 314325 h 650"/>
                          <a:gd name="T90" fmla="*/ 79375 w 2114"/>
                          <a:gd name="T91" fmla="*/ 409575 h 650"/>
                          <a:gd name="T92" fmla="*/ 28575 w 2114"/>
                          <a:gd name="T93" fmla="*/ 511175 h 650"/>
                          <a:gd name="T94" fmla="*/ 117475 w 2114"/>
                          <a:gd name="T95" fmla="*/ 574675 h 650"/>
                          <a:gd name="T96" fmla="*/ 187325 w 2114"/>
                          <a:gd name="T97" fmla="*/ 657225 h 650"/>
                          <a:gd name="T98" fmla="*/ 304800 w 2114"/>
                          <a:gd name="T99" fmla="*/ 749300 h 650"/>
                          <a:gd name="T100" fmla="*/ 393700 w 2114"/>
                          <a:gd name="T101" fmla="*/ 790575 h 650"/>
                          <a:gd name="T102" fmla="*/ 352425 w 2114"/>
                          <a:gd name="T103" fmla="*/ 885825 h 650"/>
                          <a:gd name="T104" fmla="*/ 485775 w 2114"/>
                          <a:gd name="T105" fmla="*/ 968375 h 650"/>
                          <a:gd name="T106" fmla="*/ 619125 w 2114"/>
                          <a:gd name="T107" fmla="*/ 1031875 h 650"/>
                          <a:gd name="T108" fmla="*/ 600075 w 2114"/>
                          <a:gd name="T109" fmla="*/ 895350 h 650"/>
                          <a:gd name="T110" fmla="*/ 568325 w 2114"/>
                          <a:gd name="T111" fmla="*/ 812800 h 650"/>
                          <a:gd name="T112" fmla="*/ 685800 w 2114"/>
                          <a:gd name="T113" fmla="*/ 708025 h 650"/>
                          <a:gd name="T114" fmla="*/ 882650 w 2114"/>
                          <a:gd name="T115" fmla="*/ 688975 h 650"/>
                          <a:gd name="T116" fmla="*/ 1168400 w 2114"/>
                          <a:gd name="T117" fmla="*/ 650875 h 650"/>
                          <a:gd name="T118" fmla="*/ 1425575 w 2114"/>
                          <a:gd name="T119" fmla="*/ 742950 h 6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14" h="650">
                            <a:moveTo>
                              <a:pt x="970" y="490"/>
                            </a:moveTo>
                            <a:lnTo>
                              <a:pt x="980" y="480"/>
                            </a:lnTo>
                            <a:lnTo>
                              <a:pt x="992" y="472"/>
                            </a:lnTo>
                            <a:lnTo>
                              <a:pt x="1006" y="466"/>
                            </a:lnTo>
                            <a:lnTo>
                              <a:pt x="1020" y="464"/>
                            </a:lnTo>
                            <a:lnTo>
                              <a:pt x="1028" y="466"/>
                            </a:lnTo>
                            <a:lnTo>
                              <a:pt x="1036" y="468"/>
                            </a:lnTo>
                            <a:lnTo>
                              <a:pt x="1054" y="474"/>
                            </a:lnTo>
                            <a:lnTo>
                              <a:pt x="1074" y="480"/>
                            </a:lnTo>
                            <a:lnTo>
                              <a:pt x="1084" y="482"/>
                            </a:lnTo>
                            <a:lnTo>
                              <a:pt x="1096" y="482"/>
                            </a:lnTo>
                            <a:lnTo>
                              <a:pt x="1102" y="482"/>
                            </a:lnTo>
                            <a:lnTo>
                              <a:pt x="1106" y="480"/>
                            </a:lnTo>
                            <a:lnTo>
                              <a:pt x="1110" y="478"/>
                            </a:lnTo>
                            <a:lnTo>
                              <a:pt x="1112" y="474"/>
                            </a:lnTo>
                            <a:lnTo>
                              <a:pt x="1112" y="470"/>
                            </a:lnTo>
                            <a:lnTo>
                              <a:pt x="1110" y="466"/>
                            </a:lnTo>
                            <a:lnTo>
                              <a:pt x="1104" y="460"/>
                            </a:lnTo>
                            <a:lnTo>
                              <a:pt x="1100" y="454"/>
                            </a:lnTo>
                            <a:lnTo>
                              <a:pt x="1098" y="450"/>
                            </a:lnTo>
                            <a:lnTo>
                              <a:pt x="1096" y="446"/>
                            </a:lnTo>
                            <a:lnTo>
                              <a:pt x="1098" y="444"/>
                            </a:lnTo>
                            <a:lnTo>
                              <a:pt x="1100" y="444"/>
                            </a:lnTo>
                            <a:lnTo>
                              <a:pt x="1106" y="442"/>
                            </a:lnTo>
                            <a:lnTo>
                              <a:pt x="1126" y="442"/>
                            </a:lnTo>
                            <a:lnTo>
                              <a:pt x="1146" y="446"/>
                            </a:lnTo>
                            <a:lnTo>
                              <a:pt x="1156" y="450"/>
                            </a:lnTo>
                            <a:lnTo>
                              <a:pt x="1162" y="456"/>
                            </a:lnTo>
                            <a:lnTo>
                              <a:pt x="1168" y="464"/>
                            </a:lnTo>
                            <a:lnTo>
                              <a:pt x="1172" y="468"/>
                            </a:lnTo>
                            <a:lnTo>
                              <a:pt x="1176" y="470"/>
                            </a:lnTo>
                            <a:lnTo>
                              <a:pt x="1182" y="472"/>
                            </a:lnTo>
                            <a:lnTo>
                              <a:pt x="1190" y="470"/>
                            </a:lnTo>
                            <a:lnTo>
                              <a:pt x="1206" y="468"/>
                            </a:lnTo>
                            <a:lnTo>
                              <a:pt x="1220" y="470"/>
                            </a:lnTo>
                            <a:lnTo>
                              <a:pt x="1234" y="472"/>
                            </a:lnTo>
                            <a:lnTo>
                              <a:pt x="1246" y="478"/>
                            </a:lnTo>
                            <a:lnTo>
                              <a:pt x="1274" y="490"/>
                            </a:lnTo>
                            <a:lnTo>
                              <a:pt x="1288" y="492"/>
                            </a:lnTo>
                            <a:lnTo>
                              <a:pt x="1304" y="494"/>
                            </a:lnTo>
                            <a:lnTo>
                              <a:pt x="1312" y="494"/>
                            </a:lnTo>
                            <a:lnTo>
                              <a:pt x="1320" y="492"/>
                            </a:lnTo>
                            <a:lnTo>
                              <a:pt x="1332" y="484"/>
                            </a:lnTo>
                            <a:lnTo>
                              <a:pt x="1344" y="476"/>
                            </a:lnTo>
                            <a:lnTo>
                              <a:pt x="1350" y="474"/>
                            </a:lnTo>
                            <a:lnTo>
                              <a:pt x="1358" y="474"/>
                            </a:lnTo>
                            <a:lnTo>
                              <a:pt x="1366" y="474"/>
                            </a:lnTo>
                            <a:lnTo>
                              <a:pt x="1378" y="478"/>
                            </a:lnTo>
                            <a:lnTo>
                              <a:pt x="1402" y="486"/>
                            </a:lnTo>
                            <a:lnTo>
                              <a:pt x="1412" y="486"/>
                            </a:lnTo>
                            <a:lnTo>
                              <a:pt x="1422" y="484"/>
                            </a:lnTo>
                            <a:lnTo>
                              <a:pt x="1424" y="482"/>
                            </a:lnTo>
                            <a:lnTo>
                              <a:pt x="1426" y="478"/>
                            </a:lnTo>
                            <a:lnTo>
                              <a:pt x="1426" y="474"/>
                            </a:lnTo>
                            <a:lnTo>
                              <a:pt x="1426" y="468"/>
                            </a:lnTo>
                            <a:lnTo>
                              <a:pt x="1424" y="456"/>
                            </a:lnTo>
                            <a:lnTo>
                              <a:pt x="1422" y="446"/>
                            </a:lnTo>
                            <a:lnTo>
                              <a:pt x="1416" y="438"/>
                            </a:lnTo>
                            <a:lnTo>
                              <a:pt x="1412" y="434"/>
                            </a:lnTo>
                            <a:lnTo>
                              <a:pt x="1408" y="432"/>
                            </a:lnTo>
                            <a:lnTo>
                              <a:pt x="1410" y="426"/>
                            </a:lnTo>
                            <a:lnTo>
                              <a:pt x="1412" y="422"/>
                            </a:lnTo>
                            <a:lnTo>
                              <a:pt x="1416" y="418"/>
                            </a:lnTo>
                            <a:lnTo>
                              <a:pt x="1422" y="416"/>
                            </a:lnTo>
                            <a:lnTo>
                              <a:pt x="1432" y="414"/>
                            </a:lnTo>
                            <a:lnTo>
                              <a:pt x="1446" y="414"/>
                            </a:lnTo>
                            <a:lnTo>
                              <a:pt x="1468" y="416"/>
                            </a:lnTo>
                            <a:lnTo>
                              <a:pt x="1486" y="422"/>
                            </a:lnTo>
                            <a:lnTo>
                              <a:pt x="1500" y="430"/>
                            </a:lnTo>
                            <a:lnTo>
                              <a:pt x="1512" y="440"/>
                            </a:lnTo>
                            <a:lnTo>
                              <a:pt x="1536" y="462"/>
                            </a:lnTo>
                            <a:lnTo>
                              <a:pt x="1548" y="472"/>
                            </a:lnTo>
                            <a:lnTo>
                              <a:pt x="1560" y="480"/>
                            </a:lnTo>
                            <a:lnTo>
                              <a:pt x="1574" y="486"/>
                            </a:lnTo>
                            <a:lnTo>
                              <a:pt x="1590" y="490"/>
                            </a:lnTo>
                            <a:lnTo>
                              <a:pt x="1604" y="494"/>
                            </a:lnTo>
                            <a:lnTo>
                              <a:pt x="1618" y="500"/>
                            </a:lnTo>
                            <a:lnTo>
                              <a:pt x="1624" y="508"/>
                            </a:lnTo>
                            <a:lnTo>
                              <a:pt x="1630" y="516"/>
                            </a:lnTo>
                            <a:lnTo>
                              <a:pt x="1638" y="522"/>
                            </a:lnTo>
                            <a:lnTo>
                              <a:pt x="1644" y="524"/>
                            </a:lnTo>
                            <a:lnTo>
                              <a:pt x="1650" y="524"/>
                            </a:lnTo>
                            <a:lnTo>
                              <a:pt x="1662" y="522"/>
                            </a:lnTo>
                            <a:lnTo>
                              <a:pt x="1668" y="518"/>
                            </a:lnTo>
                            <a:lnTo>
                              <a:pt x="1676" y="512"/>
                            </a:lnTo>
                            <a:lnTo>
                              <a:pt x="1684" y="506"/>
                            </a:lnTo>
                            <a:lnTo>
                              <a:pt x="1692" y="520"/>
                            </a:lnTo>
                            <a:lnTo>
                              <a:pt x="1696" y="532"/>
                            </a:lnTo>
                            <a:lnTo>
                              <a:pt x="1698" y="546"/>
                            </a:lnTo>
                            <a:lnTo>
                              <a:pt x="1698" y="560"/>
                            </a:lnTo>
                            <a:lnTo>
                              <a:pt x="1698" y="566"/>
                            </a:lnTo>
                            <a:lnTo>
                              <a:pt x="1698" y="576"/>
                            </a:lnTo>
                            <a:lnTo>
                              <a:pt x="1690" y="570"/>
                            </a:lnTo>
                            <a:lnTo>
                              <a:pt x="1678" y="566"/>
                            </a:lnTo>
                            <a:lnTo>
                              <a:pt x="1678" y="582"/>
                            </a:lnTo>
                            <a:lnTo>
                              <a:pt x="1686" y="590"/>
                            </a:lnTo>
                            <a:lnTo>
                              <a:pt x="1692" y="598"/>
                            </a:lnTo>
                            <a:lnTo>
                              <a:pt x="1700" y="622"/>
                            </a:lnTo>
                            <a:lnTo>
                              <a:pt x="1708" y="618"/>
                            </a:lnTo>
                            <a:lnTo>
                              <a:pt x="1718" y="616"/>
                            </a:lnTo>
                            <a:lnTo>
                              <a:pt x="1732" y="618"/>
                            </a:lnTo>
                            <a:lnTo>
                              <a:pt x="1738" y="618"/>
                            </a:lnTo>
                            <a:lnTo>
                              <a:pt x="1744" y="616"/>
                            </a:lnTo>
                            <a:lnTo>
                              <a:pt x="1750" y="614"/>
                            </a:lnTo>
                            <a:lnTo>
                              <a:pt x="1754" y="610"/>
                            </a:lnTo>
                            <a:lnTo>
                              <a:pt x="1760" y="598"/>
                            </a:lnTo>
                            <a:lnTo>
                              <a:pt x="1762" y="586"/>
                            </a:lnTo>
                            <a:lnTo>
                              <a:pt x="1764" y="570"/>
                            </a:lnTo>
                            <a:lnTo>
                              <a:pt x="1764" y="556"/>
                            </a:lnTo>
                            <a:lnTo>
                              <a:pt x="1764" y="530"/>
                            </a:lnTo>
                            <a:lnTo>
                              <a:pt x="1762" y="510"/>
                            </a:lnTo>
                            <a:lnTo>
                              <a:pt x="1756" y="490"/>
                            </a:lnTo>
                            <a:lnTo>
                              <a:pt x="1748" y="468"/>
                            </a:lnTo>
                            <a:lnTo>
                              <a:pt x="1736" y="448"/>
                            </a:lnTo>
                            <a:lnTo>
                              <a:pt x="1722" y="430"/>
                            </a:lnTo>
                            <a:lnTo>
                              <a:pt x="1706" y="414"/>
                            </a:lnTo>
                            <a:lnTo>
                              <a:pt x="1696" y="410"/>
                            </a:lnTo>
                            <a:lnTo>
                              <a:pt x="1688" y="406"/>
                            </a:lnTo>
                            <a:lnTo>
                              <a:pt x="1678" y="402"/>
                            </a:lnTo>
                            <a:lnTo>
                              <a:pt x="1668" y="402"/>
                            </a:lnTo>
                            <a:lnTo>
                              <a:pt x="1664" y="402"/>
                            </a:lnTo>
                            <a:lnTo>
                              <a:pt x="1662" y="402"/>
                            </a:lnTo>
                            <a:lnTo>
                              <a:pt x="1658" y="410"/>
                            </a:lnTo>
                            <a:lnTo>
                              <a:pt x="1648" y="404"/>
                            </a:lnTo>
                            <a:lnTo>
                              <a:pt x="1642" y="396"/>
                            </a:lnTo>
                            <a:lnTo>
                              <a:pt x="1636" y="388"/>
                            </a:lnTo>
                            <a:lnTo>
                              <a:pt x="1628" y="380"/>
                            </a:lnTo>
                            <a:lnTo>
                              <a:pt x="1622" y="384"/>
                            </a:lnTo>
                            <a:lnTo>
                              <a:pt x="1612" y="388"/>
                            </a:lnTo>
                            <a:lnTo>
                              <a:pt x="1602" y="392"/>
                            </a:lnTo>
                            <a:lnTo>
                              <a:pt x="1602" y="380"/>
                            </a:lnTo>
                            <a:lnTo>
                              <a:pt x="1604" y="378"/>
                            </a:lnTo>
                            <a:lnTo>
                              <a:pt x="1606" y="374"/>
                            </a:lnTo>
                            <a:lnTo>
                              <a:pt x="1612" y="368"/>
                            </a:lnTo>
                            <a:lnTo>
                              <a:pt x="1614" y="364"/>
                            </a:lnTo>
                            <a:lnTo>
                              <a:pt x="1616" y="358"/>
                            </a:lnTo>
                            <a:lnTo>
                              <a:pt x="1616" y="346"/>
                            </a:lnTo>
                            <a:lnTo>
                              <a:pt x="1618" y="334"/>
                            </a:lnTo>
                            <a:lnTo>
                              <a:pt x="1618" y="330"/>
                            </a:lnTo>
                            <a:lnTo>
                              <a:pt x="1620" y="324"/>
                            </a:lnTo>
                            <a:lnTo>
                              <a:pt x="1628" y="316"/>
                            </a:lnTo>
                            <a:lnTo>
                              <a:pt x="1636" y="310"/>
                            </a:lnTo>
                            <a:lnTo>
                              <a:pt x="1648" y="306"/>
                            </a:lnTo>
                            <a:lnTo>
                              <a:pt x="1660" y="304"/>
                            </a:lnTo>
                            <a:lnTo>
                              <a:pt x="1686" y="306"/>
                            </a:lnTo>
                            <a:lnTo>
                              <a:pt x="1710" y="306"/>
                            </a:lnTo>
                            <a:lnTo>
                              <a:pt x="1728" y="308"/>
                            </a:lnTo>
                            <a:lnTo>
                              <a:pt x="1744" y="312"/>
                            </a:lnTo>
                            <a:lnTo>
                              <a:pt x="1756" y="316"/>
                            </a:lnTo>
                            <a:lnTo>
                              <a:pt x="1770" y="318"/>
                            </a:lnTo>
                            <a:lnTo>
                              <a:pt x="1778" y="316"/>
                            </a:lnTo>
                            <a:lnTo>
                              <a:pt x="1784" y="314"/>
                            </a:lnTo>
                            <a:lnTo>
                              <a:pt x="1790" y="310"/>
                            </a:lnTo>
                            <a:lnTo>
                              <a:pt x="1794" y="306"/>
                            </a:lnTo>
                            <a:lnTo>
                              <a:pt x="1788" y="304"/>
                            </a:lnTo>
                            <a:lnTo>
                              <a:pt x="1782" y="298"/>
                            </a:lnTo>
                            <a:lnTo>
                              <a:pt x="1778" y="290"/>
                            </a:lnTo>
                            <a:lnTo>
                              <a:pt x="1776" y="280"/>
                            </a:lnTo>
                            <a:lnTo>
                              <a:pt x="1776" y="272"/>
                            </a:lnTo>
                            <a:lnTo>
                              <a:pt x="1778" y="270"/>
                            </a:lnTo>
                            <a:lnTo>
                              <a:pt x="1780" y="266"/>
                            </a:lnTo>
                            <a:lnTo>
                              <a:pt x="1784" y="264"/>
                            </a:lnTo>
                            <a:lnTo>
                              <a:pt x="1790" y="264"/>
                            </a:lnTo>
                            <a:lnTo>
                              <a:pt x="1806" y="264"/>
                            </a:lnTo>
                            <a:lnTo>
                              <a:pt x="1820" y="268"/>
                            </a:lnTo>
                            <a:lnTo>
                              <a:pt x="1830" y="274"/>
                            </a:lnTo>
                            <a:lnTo>
                              <a:pt x="1840" y="280"/>
                            </a:lnTo>
                            <a:lnTo>
                              <a:pt x="1850" y="282"/>
                            </a:lnTo>
                            <a:lnTo>
                              <a:pt x="1850" y="274"/>
                            </a:lnTo>
                            <a:lnTo>
                              <a:pt x="1850" y="268"/>
                            </a:lnTo>
                            <a:lnTo>
                              <a:pt x="1852" y="260"/>
                            </a:lnTo>
                            <a:lnTo>
                              <a:pt x="1850" y="246"/>
                            </a:lnTo>
                            <a:lnTo>
                              <a:pt x="1866" y="246"/>
                            </a:lnTo>
                            <a:lnTo>
                              <a:pt x="1868" y="256"/>
                            </a:lnTo>
                            <a:lnTo>
                              <a:pt x="1872" y="264"/>
                            </a:lnTo>
                            <a:lnTo>
                              <a:pt x="1878" y="272"/>
                            </a:lnTo>
                            <a:lnTo>
                              <a:pt x="1884" y="278"/>
                            </a:lnTo>
                            <a:lnTo>
                              <a:pt x="1876" y="288"/>
                            </a:lnTo>
                            <a:lnTo>
                              <a:pt x="1868" y="304"/>
                            </a:lnTo>
                            <a:lnTo>
                              <a:pt x="1862" y="320"/>
                            </a:lnTo>
                            <a:lnTo>
                              <a:pt x="1860" y="336"/>
                            </a:lnTo>
                            <a:lnTo>
                              <a:pt x="1860" y="344"/>
                            </a:lnTo>
                            <a:lnTo>
                              <a:pt x="1864" y="354"/>
                            </a:lnTo>
                            <a:lnTo>
                              <a:pt x="1868" y="362"/>
                            </a:lnTo>
                            <a:lnTo>
                              <a:pt x="1874" y="370"/>
                            </a:lnTo>
                            <a:lnTo>
                              <a:pt x="1890" y="388"/>
                            </a:lnTo>
                            <a:lnTo>
                              <a:pt x="1908" y="404"/>
                            </a:lnTo>
                            <a:lnTo>
                              <a:pt x="1948" y="434"/>
                            </a:lnTo>
                            <a:lnTo>
                              <a:pt x="1964" y="450"/>
                            </a:lnTo>
                            <a:lnTo>
                              <a:pt x="1976" y="464"/>
                            </a:lnTo>
                            <a:lnTo>
                              <a:pt x="1982" y="454"/>
                            </a:lnTo>
                            <a:lnTo>
                              <a:pt x="1984" y="446"/>
                            </a:lnTo>
                            <a:lnTo>
                              <a:pt x="1982" y="440"/>
                            </a:lnTo>
                            <a:lnTo>
                              <a:pt x="1976" y="432"/>
                            </a:lnTo>
                            <a:lnTo>
                              <a:pt x="1974" y="428"/>
                            </a:lnTo>
                            <a:lnTo>
                              <a:pt x="1976" y="426"/>
                            </a:lnTo>
                            <a:lnTo>
                              <a:pt x="1980" y="422"/>
                            </a:lnTo>
                            <a:lnTo>
                              <a:pt x="1986" y="418"/>
                            </a:lnTo>
                            <a:lnTo>
                              <a:pt x="1978" y="412"/>
                            </a:lnTo>
                            <a:lnTo>
                              <a:pt x="1974" y="408"/>
                            </a:lnTo>
                            <a:lnTo>
                              <a:pt x="1974" y="402"/>
                            </a:lnTo>
                            <a:lnTo>
                              <a:pt x="1974" y="398"/>
                            </a:lnTo>
                            <a:lnTo>
                              <a:pt x="1976" y="394"/>
                            </a:lnTo>
                            <a:lnTo>
                              <a:pt x="1986" y="392"/>
                            </a:lnTo>
                            <a:lnTo>
                              <a:pt x="1986" y="390"/>
                            </a:lnTo>
                            <a:lnTo>
                              <a:pt x="1988" y="388"/>
                            </a:lnTo>
                            <a:lnTo>
                              <a:pt x="1988" y="384"/>
                            </a:lnTo>
                            <a:lnTo>
                              <a:pt x="1986" y="382"/>
                            </a:lnTo>
                            <a:lnTo>
                              <a:pt x="1982" y="378"/>
                            </a:lnTo>
                            <a:lnTo>
                              <a:pt x="1974" y="378"/>
                            </a:lnTo>
                            <a:lnTo>
                              <a:pt x="1962" y="378"/>
                            </a:lnTo>
                            <a:lnTo>
                              <a:pt x="1976" y="362"/>
                            </a:lnTo>
                            <a:lnTo>
                              <a:pt x="1962" y="350"/>
                            </a:lnTo>
                            <a:lnTo>
                              <a:pt x="1940" y="338"/>
                            </a:lnTo>
                            <a:lnTo>
                              <a:pt x="1930" y="330"/>
                            </a:lnTo>
                            <a:lnTo>
                              <a:pt x="1922" y="324"/>
                            </a:lnTo>
                            <a:lnTo>
                              <a:pt x="1916" y="316"/>
                            </a:lnTo>
                            <a:lnTo>
                              <a:pt x="1914" y="310"/>
                            </a:lnTo>
                            <a:lnTo>
                              <a:pt x="1916" y="302"/>
                            </a:lnTo>
                            <a:lnTo>
                              <a:pt x="1918" y="294"/>
                            </a:lnTo>
                            <a:lnTo>
                              <a:pt x="1924" y="288"/>
                            </a:lnTo>
                            <a:lnTo>
                              <a:pt x="1928" y="286"/>
                            </a:lnTo>
                            <a:lnTo>
                              <a:pt x="1962" y="286"/>
                            </a:lnTo>
                            <a:lnTo>
                              <a:pt x="1974" y="284"/>
                            </a:lnTo>
                            <a:lnTo>
                              <a:pt x="1986" y="280"/>
                            </a:lnTo>
                            <a:lnTo>
                              <a:pt x="1996" y="276"/>
                            </a:lnTo>
                            <a:lnTo>
                              <a:pt x="2006" y="270"/>
                            </a:lnTo>
                            <a:lnTo>
                              <a:pt x="2028" y="256"/>
                            </a:lnTo>
                            <a:lnTo>
                              <a:pt x="2038" y="250"/>
                            </a:lnTo>
                            <a:lnTo>
                              <a:pt x="2052" y="244"/>
                            </a:lnTo>
                            <a:lnTo>
                              <a:pt x="2046" y="234"/>
                            </a:lnTo>
                            <a:lnTo>
                              <a:pt x="2040" y="228"/>
                            </a:lnTo>
                            <a:lnTo>
                              <a:pt x="2032" y="224"/>
                            </a:lnTo>
                            <a:lnTo>
                              <a:pt x="2022" y="222"/>
                            </a:lnTo>
                            <a:lnTo>
                              <a:pt x="2002" y="220"/>
                            </a:lnTo>
                            <a:lnTo>
                              <a:pt x="1992" y="218"/>
                            </a:lnTo>
                            <a:lnTo>
                              <a:pt x="1982" y="212"/>
                            </a:lnTo>
                            <a:lnTo>
                              <a:pt x="1996" y="208"/>
                            </a:lnTo>
                            <a:lnTo>
                              <a:pt x="2006" y="202"/>
                            </a:lnTo>
                            <a:lnTo>
                              <a:pt x="2000" y="196"/>
                            </a:lnTo>
                            <a:lnTo>
                              <a:pt x="1994" y="190"/>
                            </a:lnTo>
                            <a:lnTo>
                              <a:pt x="2006" y="188"/>
                            </a:lnTo>
                            <a:lnTo>
                              <a:pt x="2020" y="192"/>
                            </a:lnTo>
                            <a:lnTo>
                              <a:pt x="2052" y="200"/>
                            </a:lnTo>
                            <a:lnTo>
                              <a:pt x="2082" y="208"/>
                            </a:lnTo>
                            <a:lnTo>
                              <a:pt x="2094" y="212"/>
                            </a:lnTo>
                            <a:lnTo>
                              <a:pt x="2106" y="212"/>
                            </a:lnTo>
                            <a:lnTo>
                              <a:pt x="2110" y="212"/>
                            </a:lnTo>
                            <a:lnTo>
                              <a:pt x="2114" y="210"/>
                            </a:lnTo>
                            <a:lnTo>
                              <a:pt x="2114" y="208"/>
                            </a:lnTo>
                            <a:lnTo>
                              <a:pt x="2114" y="204"/>
                            </a:lnTo>
                            <a:lnTo>
                              <a:pt x="2112" y="200"/>
                            </a:lnTo>
                            <a:lnTo>
                              <a:pt x="2106" y="194"/>
                            </a:lnTo>
                            <a:lnTo>
                              <a:pt x="2104" y="190"/>
                            </a:lnTo>
                            <a:lnTo>
                              <a:pt x="2100" y="186"/>
                            </a:lnTo>
                            <a:lnTo>
                              <a:pt x="2084" y="178"/>
                            </a:lnTo>
                            <a:lnTo>
                              <a:pt x="2066" y="174"/>
                            </a:lnTo>
                            <a:lnTo>
                              <a:pt x="2046" y="172"/>
                            </a:lnTo>
                            <a:lnTo>
                              <a:pt x="2036" y="172"/>
                            </a:lnTo>
                            <a:lnTo>
                              <a:pt x="2032" y="172"/>
                            </a:lnTo>
                            <a:lnTo>
                              <a:pt x="2028" y="174"/>
                            </a:lnTo>
                            <a:lnTo>
                              <a:pt x="2006" y="162"/>
                            </a:lnTo>
                            <a:lnTo>
                              <a:pt x="1980" y="152"/>
                            </a:lnTo>
                            <a:lnTo>
                              <a:pt x="1952" y="142"/>
                            </a:lnTo>
                            <a:lnTo>
                              <a:pt x="1920" y="134"/>
                            </a:lnTo>
                            <a:lnTo>
                              <a:pt x="1890" y="130"/>
                            </a:lnTo>
                            <a:lnTo>
                              <a:pt x="1858" y="126"/>
                            </a:lnTo>
                            <a:lnTo>
                              <a:pt x="1826" y="122"/>
                            </a:lnTo>
                            <a:lnTo>
                              <a:pt x="1798" y="122"/>
                            </a:lnTo>
                            <a:lnTo>
                              <a:pt x="1790" y="120"/>
                            </a:lnTo>
                            <a:lnTo>
                              <a:pt x="1778" y="118"/>
                            </a:lnTo>
                            <a:lnTo>
                              <a:pt x="1774" y="118"/>
                            </a:lnTo>
                            <a:lnTo>
                              <a:pt x="1772" y="122"/>
                            </a:lnTo>
                            <a:lnTo>
                              <a:pt x="1774" y="128"/>
                            </a:lnTo>
                            <a:lnTo>
                              <a:pt x="1782" y="138"/>
                            </a:lnTo>
                            <a:lnTo>
                              <a:pt x="1766" y="138"/>
                            </a:lnTo>
                            <a:lnTo>
                              <a:pt x="1756" y="132"/>
                            </a:lnTo>
                            <a:lnTo>
                              <a:pt x="1742" y="128"/>
                            </a:lnTo>
                            <a:lnTo>
                              <a:pt x="1728" y="126"/>
                            </a:lnTo>
                            <a:lnTo>
                              <a:pt x="1712" y="126"/>
                            </a:lnTo>
                            <a:lnTo>
                              <a:pt x="1678" y="128"/>
                            </a:lnTo>
                            <a:lnTo>
                              <a:pt x="1662" y="128"/>
                            </a:lnTo>
                            <a:lnTo>
                              <a:pt x="1648" y="126"/>
                            </a:lnTo>
                            <a:lnTo>
                              <a:pt x="1638" y="124"/>
                            </a:lnTo>
                            <a:lnTo>
                              <a:pt x="1632" y="120"/>
                            </a:lnTo>
                            <a:lnTo>
                              <a:pt x="1626" y="114"/>
                            </a:lnTo>
                            <a:lnTo>
                              <a:pt x="1620" y="108"/>
                            </a:lnTo>
                            <a:lnTo>
                              <a:pt x="1610" y="104"/>
                            </a:lnTo>
                            <a:lnTo>
                              <a:pt x="1590" y="102"/>
                            </a:lnTo>
                            <a:lnTo>
                              <a:pt x="1562" y="102"/>
                            </a:lnTo>
                            <a:lnTo>
                              <a:pt x="1522" y="106"/>
                            </a:lnTo>
                            <a:lnTo>
                              <a:pt x="1510" y="106"/>
                            </a:lnTo>
                            <a:lnTo>
                              <a:pt x="1498" y="102"/>
                            </a:lnTo>
                            <a:lnTo>
                              <a:pt x="1490" y="96"/>
                            </a:lnTo>
                            <a:lnTo>
                              <a:pt x="1480" y="90"/>
                            </a:lnTo>
                            <a:lnTo>
                              <a:pt x="1464" y="76"/>
                            </a:lnTo>
                            <a:lnTo>
                              <a:pt x="1454" y="72"/>
                            </a:lnTo>
                            <a:lnTo>
                              <a:pt x="1444" y="70"/>
                            </a:lnTo>
                            <a:lnTo>
                              <a:pt x="1438" y="72"/>
                            </a:lnTo>
                            <a:lnTo>
                              <a:pt x="1434" y="74"/>
                            </a:lnTo>
                            <a:lnTo>
                              <a:pt x="1432" y="82"/>
                            </a:lnTo>
                            <a:lnTo>
                              <a:pt x="1426" y="82"/>
                            </a:lnTo>
                            <a:lnTo>
                              <a:pt x="1410" y="84"/>
                            </a:lnTo>
                            <a:lnTo>
                              <a:pt x="1400" y="82"/>
                            </a:lnTo>
                            <a:lnTo>
                              <a:pt x="1388" y="80"/>
                            </a:lnTo>
                            <a:lnTo>
                              <a:pt x="1374" y="76"/>
                            </a:lnTo>
                            <a:lnTo>
                              <a:pt x="1360" y="70"/>
                            </a:lnTo>
                            <a:lnTo>
                              <a:pt x="1354" y="68"/>
                            </a:lnTo>
                            <a:lnTo>
                              <a:pt x="1348" y="68"/>
                            </a:lnTo>
                            <a:lnTo>
                              <a:pt x="1342" y="72"/>
                            </a:lnTo>
                            <a:lnTo>
                              <a:pt x="1338" y="78"/>
                            </a:lnTo>
                            <a:lnTo>
                              <a:pt x="1332" y="88"/>
                            </a:lnTo>
                            <a:lnTo>
                              <a:pt x="1328" y="94"/>
                            </a:lnTo>
                            <a:lnTo>
                              <a:pt x="1324" y="96"/>
                            </a:lnTo>
                            <a:lnTo>
                              <a:pt x="1314" y="100"/>
                            </a:lnTo>
                            <a:lnTo>
                              <a:pt x="1302" y="102"/>
                            </a:lnTo>
                            <a:lnTo>
                              <a:pt x="1278" y="104"/>
                            </a:lnTo>
                            <a:lnTo>
                              <a:pt x="1234" y="102"/>
                            </a:lnTo>
                            <a:lnTo>
                              <a:pt x="1220" y="100"/>
                            </a:lnTo>
                            <a:lnTo>
                              <a:pt x="1208" y="96"/>
                            </a:lnTo>
                            <a:lnTo>
                              <a:pt x="1196" y="90"/>
                            </a:lnTo>
                            <a:lnTo>
                              <a:pt x="1186" y="84"/>
                            </a:lnTo>
                            <a:lnTo>
                              <a:pt x="1174" y="76"/>
                            </a:lnTo>
                            <a:lnTo>
                              <a:pt x="1162" y="70"/>
                            </a:lnTo>
                            <a:lnTo>
                              <a:pt x="1146" y="66"/>
                            </a:lnTo>
                            <a:lnTo>
                              <a:pt x="1126" y="64"/>
                            </a:lnTo>
                            <a:lnTo>
                              <a:pt x="1114" y="62"/>
                            </a:lnTo>
                            <a:lnTo>
                              <a:pt x="1094" y="60"/>
                            </a:lnTo>
                            <a:lnTo>
                              <a:pt x="1052" y="58"/>
                            </a:lnTo>
                            <a:lnTo>
                              <a:pt x="992" y="60"/>
                            </a:lnTo>
                            <a:lnTo>
                              <a:pt x="964" y="58"/>
                            </a:lnTo>
                            <a:lnTo>
                              <a:pt x="932" y="56"/>
                            </a:lnTo>
                            <a:lnTo>
                              <a:pt x="946" y="48"/>
                            </a:lnTo>
                            <a:lnTo>
                              <a:pt x="952" y="42"/>
                            </a:lnTo>
                            <a:lnTo>
                              <a:pt x="956" y="36"/>
                            </a:lnTo>
                            <a:lnTo>
                              <a:pt x="940" y="28"/>
                            </a:lnTo>
                            <a:lnTo>
                              <a:pt x="916" y="20"/>
                            </a:lnTo>
                            <a:lnTo>
                              <a:pt x="890" y="12"/>
                            </a:lnTo>
                            <a:lnTo>
                              <a:pt x="860" y="4"/>
                            </a:lnTo>
                            <a:lnTo>
                              <a:pt x="832" y="2"/>
                            </a:lnTo>
                            <a:lnTo>
                              <a:pt x="820" y="0"/>
                            </a:lnTo>
                            <a:lnTo>
                              <a:pt x="808" y="2"/>
                            </a:lnTo>
                            <a:lnTo>
                              <a:pt x="798" y="4"/>
                            </a:lnTo>
                            <a:lnTo>
                              <a:pt x="790" y="8"/>
                            </a:lnTo>
                            <a:lnTo>
                              <a:pt x="786" y="14"/>
                            </a:lnTo>
                            <a:lnTo>
                              <a:pt x="782" y="22"/>
                            </a:lnTo>
                            <a:lnTo>
                              <a:pt x="764" y="20"/>
                            </a:lnTo>
                            <a:lnTo>
                              <a:pt x="744" y="18"/>
                            </a:lnTo>
                            <a:lnTo>
                              <a:pt x="718" y="20"/>
                            </a:lnTo>
                            <a:lnTo>
                              <a:pt x="690" y="26"/>
                            </a:lnTo>
                            <a:lnTo>
                              <a:pt x="676" y="30"/>
                            </a:lnTo>
                            <a:lnTo>
                              <a:pt x="664" y="34"/>
                            </a:lnTo>
                            <a:lnTo>
                              <a:pt x="654" y="40"/>
                            </a:lnTo>
                            <a:lnTo>
                              <a:pt x="648" y="48"/>
                            </a:lnTo>
                            <a:lnTo>
                              <a:pt x="654" y="48"/>
                            </a:lnTo>
                            <a:lnTo>
                              <a:pt x="664" y="54"/>
                            </a:lnTo>
                            <a:lnTo>
                              <a:pt x="652" y="56"/>
                            </a:lnTo>
                            <a:lnTo>
                              <a:pt x="640" y="58"/>
                            </a:lnTo>
                            <a:lnTo>
                              <a:pt x="622" y="58"/>
                            </a:lnTo>
                            <a:lnTo>
                              <a:pt x="606" y="60"/>
                            </a:lnTo>
                            <a:lnTo>
                              <a:pt x="618" y="78"/>
                            </a:lnTo>
                            <a:lnTo>
                              <a:pt x="604" y="78"/>
                            </a:lnTo>
                            <a:lnTo>
                              <a:pt x="594" y="80"/>
                            </a:lnTo>
                            <a:lnTo>
                              <a:pt x="590" y="84"/>
                            </a:lnTo>
                            <a:lnTo>
                              <a:pt x="588" y="88"/>
                            </a:lnTo>
                            <a:lnTo>
                              <a:pt x="586" y="92"/>
                            </a:lnTo>
                            <a:lnTo>
                              <a:pt x="588" y="96"/>
                            </a:lnTo>
                            <a:lnTo>
                              <a:pt x="590" y="102"/>
                            </a:lnTo>
                            <a:lnTo>
                              <a:pt x="582" y="100"/>
                            </a:lnTo>
                            <a:lnTo>
                              <a:pt x="576" y="96"/>
                            </a:lnTo>
                            <a:lnTo>
                              <a:pt x="564" y="88"/>
                            </a:lnTo>
                            <a:lnTo>
                              <a:pt x="554" y="78"/>
                            </a:lnTo>
                            <a:lnTo>
                              <a:pt x="548" y="76"/>
                            </a:lnTo>
                            <a:lnTo>
                              <a:pt x="540" y="72"/>
                            </a:lnTo>
                            <a:lnTo>
                              <a:pt x="540" y="76"/>
                            </a:lnTo>
                            <a:lnTo>
                              <a:pt x="538" y="84"/>
                            </a:lnTo>
                            <a:lnTo>
                              <a:pt x="540" y="90"/>
                            </a:lnTo>
                            <a:lnTo>
                              <a:pt x="544" y="96"/>
                            </a:lnTo>
                            <a:lnTo>
                              <a:pt x="552" y="102"/>
                            </a:lnTo>
                            <a:lnTo>
                              <a:pt x="562" y="108"/>
                            </a:lnTo>
                            <a:lnTo>
                              <a:pt x="562" y="132"/>
                            </a:lnTo>
                            <a:lnTo>
                              <a:pt x="550" y="124"/>
                            </a:lnTo>
                            <a:lnTo>
                              <a:pt x="542" y="116"/>
                            </a:lnTo>
                            <a:lnTo>
                              <a:pt x="530" y="94"/>
                            </a:lnTo>
                            <a:lnTo>
                              <a:pt x="522" y="86"/>
                            </a:lnTo>
                            <a:lnTo>
                              <a:pt x="514" y="78"/>
                            </a:lnTo>
                            <a:lnTo>
                              <a:pt x="500" y="72"/>
                            </a:lnTo>
                            <a:lnTo>
                              <a:pt x="484" y="70"/>
                            </a:lnTo>
                            <a:lnTo>
                              <a:pt x="476" y="72"/>
                            </a:lnTo>
                            <a:lnTo>
                              <a:pt x="470" y="76"/>
                            </a:lnTo>
                            <a:lnTo>
                              <a:pt x="466" y="84"/>
                            </a:lnTo>
                            <a:lnTo>
                              <a:pt x="466" y="94"/>
                            </a:lnTo>
                            <a:lnTo>
                              <a:pt x="466" y="100"/>
                            </a:lnTo>
                            <a:lnTo>
                              <a:pt x="470" y="108"/>
                            </a:lnTo>
                            <a:lnTo>
                              <a:pt x="474" y="116"/>
                            </a:lnTo>
                            <a:lnTo>
                              <a:pt x="480" y="122"/>
                            </a:lnTo>
                            <a:lnTo>
                              <a:pt x="488" y="128"/>
                            </a:lnTo>
                            <a:lnTo>
                              <a:pt x="496" y="134"/>
                            </a:lnTo>
                            <a:lnTo>
                              <a:pt x="504" y="136"/>
                            </a:lnTo>
                            <a:lnTo>
                              <a:pt x="514" y="138"/>
                            </a:lnTo>
                            <a:lnTo>
                              <a:pt x="504" y="144"/>
                            </a:lnTo>
                            <a:lnTo>
                              <a:pt x="494" y="144"/>
                            </a:lnTo>
                            <a:lnTo>
                              <a:pt x="484" y="142"/>
                            </a:lnTo>
                            <a:lnTo>
                              <a:pt x="474" y="140"/>
                            </a:lnTo>
                            <a:lnTo>
                              <a:pt x="452" y="130"/>
                            </a:lnTo>
                            <a:lnTo>
                              <a:pt x="442" y="126"/>
                            </a:lnTo>
                            <a:lnTo>
                              <a:pt x="430" y="124"/>
                            </a:lnTo>
                            <a:lnTo>
                              <a:pt x="394" y="124"/>
                            </a:lnTo>
                            <a:lnTo>
                              <a:pt x="396" y="128"/>
                            </a:lnTo>
                            <a:lnTo>
                              <a:pt x="398" y="138"/>
                            </a:lnTo>
                            <a:lnTo>
                              <a:pt x="398" y="142"/>
                            </a:lnTo>
                            <a:lnTo>
                              <a:pt x="396" y="142"/>
                            </a:lnTo>
                            <a:lnTo>
                              <a:pt x="390" y="140"/>
                            </a:lnTo>
                            <a:lnTo>
                              <a:pt x="382" y="132"/>
                            </a:lnTo>
                            <a:lnTo>
                              <a:pt x="376" y="130"/>
                            </a:lnTo>
                            <a:lnTo>
                              <a:pt x="372" y="130"/>
                            </a:lnTo>
                            <a:lnTo>
                              <a:pt x="366" y="132"/>
                            </a:lnTo>
                            <a:lnTo>
                              <a:pt x="360" y="136"/>
                            </a:lnTo>
                            <a:lnTo>
                              <a:pt x="346" y="144"/>
                            </a:lnTo>
                            <a:lnTo>
                              <a:pt x="338" y="146"/>
                            </a:lnTo>
                            <a:lnTo>
                              <a:pt x="330" y="148"/>
                            </a:lnTo>
                            <a:lnTo>
                              <a:pt x="326" y="146"/>
                            </a:lnTo>
                            <a:lnTo>
                              <a:pt x="324" y="142"/>
                            </a:lnTo>
                            <a:lnTo>
                              <a:pt x="320" y="140"/>
                            </a:lnTo>
                            <a:lnTo>
                              <a:pt x="312" y="138"/>
                            </a:lnTo>
                            <a:lnTo>
                              <a:pt x="302" y="140"/>
                            </a:lnTo>
                            <a:lnTo>
                              <a:pt x="290" y="142"/>
                            </a:lnTo>
                            <a:lnTo>
                              <a:pt x="280" y="146"/>
                            </a:lnTo>
                            <a:lnTo>
                              <a:pt x="270" y="152"/>
                            </a:lnTo>
                            <a:lnTo>
                              <a:pt x="254" y="162"/>
                            </a:lnTo>
                            <a:lnTo>
                              <a:pt x="240" y="174"/>
                            </a:lnTo>
                            <a:lnTo>
                              <a:pt x="234" y="168"/>
                            </a:lnTo>
                            <a:lnTo>
                              <a:pt x="232" y="162"/>
                            </a:lnTo>
                            <a:lnTo>
                              <a:pt x="230" y="154"/>
                            </a:lnTo>
                            <a:lnTo>
                              <a:pt x="230" y="144"/>
                            </a:lnTo>
                            <a:lnTo>
                              <a:pt x="206" y="144"/>
                            </a:lnTo>
                            <a:lnTo>
                              <a:pt x="208" y="154"/>
                            </a:lnTo>
                            <a:lnTo>
                              <a:pt x="210" y="160"/>
                            </a:lnTo>
                            <a:lnTo>
                              <a:pt x="212" y="168"/>
                            </a:lnTo>
                            <a:lnTo>
                              <a:pt x="214" y="178"/>
                            </a:lnTo>
                            <a:lnTo>
                              <a:pt x="204" y="178"/>
                            </a:lnTo>
                            <a:lnTo>
                              <a:pt x="194" y="180"/>
                            </a:lnTo>
                            <a:lnTo>
                              <a:pt x="186" y="184"/>
                            </a:lnTo>
                            <a:lnTo>
                              <a:pt x="180" y="188"/>
                            </a:lnTo>
                            <a:lnTo>
                              <a:pt x="170" y="198"/>
                            </a:lnTo>
                            <a:lnTo>
                              <a:pt x="160" y="210"/>
                            </a:lnTo>
                            <a:lnTo>
                              <a:pt x="142" y="204"/>
                            </a:lnTo>
                            <a:lnTo>
                              <a:pt x="128" y="202"/>
                            </a:lnTo>
                            <a:lnTo>
                              <a:pt x="136" y="212"/>
                            </a:lnTo>
                            <a:lnTo>
                              <a:pt x="140" y="220"/>
                            </a:lnTo>
                            <a:lnTo>
                              <a:pt x="142" y="224"/>
                            </a:lnTo>
                            <a:lnTo>
                              <a:pt x="128" y="224"/>
                            </a:lnTo>
                            <a:lnTo>
                              <a:pt x="118" y="222"/>
                            </a:lnTo>
                            <a:lnTo>
                              <a:pt x="110" y="216"/>
                            </a:lnTo>
                            <a:lnTo>
                              <a:pt x="102" y="210"/>
                            </a:lnTo>
                            <a:lnTo>
                              <a:pt x="92" y="192"/>
                            </a:lnTo>
                            <a:lnTo>
                              <a:pt x="82" y="178"/>
                            </a:lnTo>
                            <a:lnTo>
                              <a:pt x="92" y="178"/>
                            </a:lnTo>
                            <a:lnTo>
                              <a:pt x="104" y="182"/>
                            </a:lnTo>
                            <a:lnTo>
                              <a:pt x="118" y="184"/>
                            </a:lnTo>
                            <a:lnTo>
                              <a:pt x="134" y="186"/>
                            </a:lnTo>
                            <a:lnTo>
                              <a:pt x="144" y="184"/>
                            </a:lnTo>
                            <a:lnTo>
                              <a:pt x="154" y="182"/>
                            </a:lnTo>
                            <a:lnTo>
                              <a:pt x="170" y="174"/>
                            </a:lnTo>
                            <a:lnTo>
                              <a:pt x="168" y="168"/>
                            </a:lnTo>
                            <a:lnTo>
                              <a:pt x="162" y="162"/>
                            </a:lnTo>
                            <a:lnTo>
                              <a:pt x="156" y="156"/>
                            </a:lnTo>
                            <a:lnTo>
                              <a:pt x="150" y="152"/>
                            </a:lnTo>
                            <a:lnTo>
                              <a:pt x="130" y="146"/>
                            </a:lnTo>
                            <a:lnTo>
                              <a:pt x="108" y="140"/>
                            </a:lnTo>
                            <a:lnTo>
                              <a:pt x="60" y="132"/>
                            </a:lnTo>
                            <a:lnTo>
                              <a:pt x="40" y="126"/>
                            </a:lnTo>
                            <a:lnTo>
                              <a:pt x="32" y="122"/>
                            </a:lnTo>
                            <a:lnTo>
                              <a:pt x="26" y="118"/>
                            </a:lnTo>
                            <a:lnTo>
                              <a:pt x="26" y="130"/>
                            </a:lnTo>
                            <a:lnTo>
                              <a:pt x="8" y="134"/>
                            </a:lnTo>
                            <a:lnTo>
                              <a:pt x="2" y="138"/>
                            </a:lnTo>
                            <a:lnTo>
                              <a:pt x="2" y="142"/>
                            </a:lnTo>
                            <a:lnTo>
                              <a:pt x="0" y="146"/>
                            </a:lnTo>
                            <a:lnTo>
                              <a:pt x="2" y="150"/>
                            </a:lnTo>
                            <a:lnTo>
                              <a:pt x="4" y="152"/>
                            </a:lnTo>
                            <a:lnTo>
                              <a:pt x="12" y="154"/>
                            </a:lnTo>
                            <a:lnTo>
                              <a:pt x="20" y="156"/>
                            </a:lnTo>
                            <a:lnTo>
                              <a:pt x="22" y="158"/>
                            </a:lnTo>
                            <a:lnTo>
                              <a:pt x="22" y="160"/>
                            </a:lnTo>
                            <a:lnTo>
                              <a:pt x="22" y="164"/>
                            </a:lnTo>
                            <a:lnTo>
                              <a:pt x="20" y="168"/>
                            </a:lnTo>
                            <a:lnTo>
                              <a:pt x="16" y="170"/>
                            </a:lnTo>
                            <a:lnTo>
                              <a:pt x="16" y="174"/>
                            </a:lnTo>
                            <a:lnTo>
                              <a:pt x="16" y="176"/>
                            </a:lnTo>
                            <a:lnTo>
                              <a:pt x="18" y="178"/>
                            </a:lnTo>
                            <a:lnTo>
                              <a:pt x="20" y="176"/>
                            </a:lnTo>
                            <a:lnTo>
                              <a:pt x="26" y="174"/>
                            </a:lnTo>
                            <a:lnTo>
                              <a:pt x="26" y="186"/>
                            </a:lnTo>
                            <a:lnTo>
                              <a:pt x="30" y="198"/>
                            </a:lnTo>
                            <a:lnTo>
                              <a:pt x="34" y="206"/>
                            </a:lnTo>
                            <a:lnTo>
                              <a:pt x="36" y="210"/>
                            </a:lnTo>
                            <a:lnTo>
                              <a:pt x="40" y="212"/>
                            </a:lnTo>
                            <a:lnTo>
                              <a:pt x="40" y="216"/>
                            </a:lnTo>
                            <a:lnTo>
                              <a:pt x="42" y="222"/>
                            </a:lnTo>
                            <a:lnTo>
                              <a:pt x="44" y="226"/>
                            </a:lnTo>
                            <a:lnTo>
                              <a:pt x="44" y="232"/>
                            </a:lnTo>
                            <a:lnTo>
                              <a:pt x="54" y="238"/>
                            </a:lnTo>
                            <a:lnTo>
                              <a:pt x="62" y="244"/>
                            </a:lnTo>
                            <a:lnTo>
                              <a:pt x="62" y="256"/>
                            </a:lnTo>
                            <a:lnTo>
                              <a:pt x="50" y="258"/>
                            </a:lnTo>
                            <a:lnTo>
                              <a:pt x="42" y="264"/>
                            </a:lnTo>
                            <a:lnTo>
                              <a:pt x="30" y="278"/>
                            </a:lnTo>
                            <a:lnTo>
                              <a:pt x="36" y="284"/>
                            </a:lnTo>
                            <a:lnTo>
                              <a:pt x="40" y="286"/>
                            </a:lnTo>
                            <a:lnTo>
                              <a:pt x="44" y="288"/>
                            </a:lnTo>
                            <a:lnTo>
                              <a:pt x="36" y="296"/>
                            </a:lnTo>
                            <a:lnTo>
                              <a:pt x="30" y="302"/>
                            </a:lnTo>
                            <a:lnTo>
                              <a:pt x="24" y="304"/>
                            </a:lnTo>
                            <a:lnTo>
                              <a:pt x="22" y="314"/>
                            </a:lnTo>
                            <a:lnTo>
                              <a:pt x="16" y="316"/>
                            </a:lnTo>
                            <a:lnTo>
                              <a:pt x="18" y="322"/>
                            </a:lnTo>
                            <a:lnTo>
                              <a:pt x="22" y="332"/>
                            </a:lnTo>
                            <a:lnTo>
                              <a:pt x="28" y="342"/>
                            </a:lnTo>
                            <a:lnTo>
                              <a:pt x="32" y="352"/>
                            </a:lnTo>
                            <a:lnTo>
                              <a:pt x="34" y="362"/>
                            </a:lnTo>
                            <a:lnTo>
                              <a:pt x="34" y="364"/>
                            </a:lnTo>
                            <a:lnTo>
                              <a:pt x="36" y="364"/>
                            </a:lnTo>
                            <a:lnTo>
                              <a:pt x="38" y="364"/>
                            </a:lnTo>
                            <a:lnTo>
                              <a:pt x="46" y="362"/>
                            </a:lnTo>
                            <a:lnTo>
                              <a:pt x="54" y="358"/>
                            </a:lnTo>
                            <a:lnTo>
                              <a:pt x="64" y="362"/>
                            </a:lnTo>
                            <a:lnTo>
                              <a:pt x="74" y="362"/>
                            </a:lnTo>
                            <a:lnTo>
                              <a:pt x="86" y="362"/>
                            </a:lnTo>
                            <a:lnTo>
                              <a:pt x="96" y="374"/>
                            </a:lnTo>
                            <a:lnTo>
                              <a:pt x="96" y="384"/>
                            </a:lnTo>
                            <a:lnTo>
                              <a:pt x="102" y="388"/>
                            </a:lnTo>
                            <a:lnTo>
                              <a:pt x="108" y="398"/>
                            </a:lnTo>
                            <a:lnTo>
                              <a:pt x="112" y="402"/>
                            </a:lnTo>
                            <a:lnTo>
                              <a:pt x="116" y="402"/>
                            </a:lnTo>
                            <a:lnTo>
                              <a:pt x="122" y="404"/>
                            </a:lnTo>
                            <a:lnTo>
                              <a:pt x="122" y="402"/>
                            </a:lnTo>
                            <a:lnTo>
                              <a:pt x="124" y="412"/>
                            </a:lnTo>
                            <a:lnTo>
                              <a:pt x="118" y="414"/>
                            </a:lnTo>
                            <a:lnTo>
                              <a:pt x="104" y="416"/>
                            </a:lnTo>
                            <a:lnTo>
                              <a:pt x="110" y="432"/>
                            </a:lnTo>
                            <a:lnTo>
                              <a:pt x="122" y="434"/>
                            </a:lnTo>
                            <a:lnTo>
                              <a:pt x="142" y="428"/>
                            </a:lnTo>
                            <a:lnTo>
                              <a:pt x="154" y="436"/>
                            </a:lnTo>
                            <a:lnTo>
                              <a:pt x="154" y="444"/>
                            </a:lnTo>
                            <a:lnTo>
                              <a:pt x="154" y="452"/>
                            </a:lnTo>
                            <a:lnTo>
                              <a:pt x="172" y="452"/>
                            </a:lnTo>
                            <a:lnTo>
                              <a:pt x="176" y="466"/>
                            </a:lnTo>
                            <a:lnTo>
                              <a:pt x="188" y="468"/>
                            </a:lnTo>
                            <a:lnTo>
                              <a:pt x="192" y="472"/>
                            </a:lnTo>
                            <a:lnTo>
                              <a:pt x="208" y="468"/>
                            </a:lnTo>
                            <a:lnTo>
                              <a:pt x="212" y="476"/>
                            </a:lnTo>
                            <a:lnTo>
                              <a:pt x="222" y="478"/>
                            </a:lnTo>
                            <a:lnTo>
                              <a:pt x="230" y="480"/>
                            </a:lnTo>
                            <a:lnTo>
                              <a:pt x="240" y="482"/>
                            </a:lnTo>
                            <a:lnTo>
                              <a:pt x="246" y="484"/>
                            </a:lnTo>
                            <a:lnTo>
                              <a:pt x="252" y="486"/>
                            </a:lnTo>
                            <a:lnTo>
                              <a:pt x="254" y="488"/>
                            </a:lnTo>
                            <a:lnTo>
                              <a:pt x="254" y="490"/>
                            </a:lnTo>
                            <a:lnTo>
                              <a:pt x="252" y="492"/>
                            </a:lnTo>
                            <a:lnTo>
                              <a:pt x="248" y="498"/>
                            </a:lnTo>
                            <a:lnTo>
                              <a:pt x="252" y="506"/>
                            </a:lnTo>
                            <a:lnTo>
                              <a:pt x="254" y="514"/>
                            </a:lnTo>
                            <a:lnTo>
                              <a:pt x="254" y="518"/>
                            </a:lnTo>
                            <a:lnTo>
                              <a:pt x="236" y="518"/>
                            </a:lnTo>
                            <a:lnTo>
                              <a:pt x="228" y="526"/>
                            </a:lnTo>
                            <a:lnTo>
                              <a:pt x="228" y="534"/>
                            </a:lnTo>
                            <a:lnTo>
                              <a:pt x="242" y="536"/>
                            </a:lnTo>
                            <a:lnTo>
                              <a:pt x="232" y="542"/>
                            </a:lnTo>
                            <a:lnTo>
                              <a:pt x="222" y="546"/>
                            </a:lnTo>
                            <a:lnTo>
                              <a:pt x="230" y="556"/>
                            </a:lnTo>
                            <a:lnTo>
                              <a:pt x="222" y="558"/>
                            </a:lnTo>
                            <a:lnTo>
                              <a:pt x="222" y="570"/>
                            </a:lnTo>
                            <a:lnTo>
                              <a:pt x="208" y="572"/>
                            </a:lnTo>
                            <a:lnTo>
                              <a:pt x="212" y="576"/>
                            </a:lnTo>
                            <a:lnTo>
                              <a:pt x="216" y="580"/>
                            </a:lnTo>
                            <a:lnTo>
                              <a:pt x="222" y="584"/>
                            </a:lnTo>
                            <a:lnTo>
                              <a:pt x="234" y="586"/>
                            </a:lnTo>
                            <a:lnTo>
                              <a:pt x="258" y="604"/>
                            </a:lnTo>
                            <a:lnTo>
                              <a:pt x="268" y="604"/>
                            </a:lnTo>
                            <a:lnTo>
                              <a:pt x="280" y="604"/>
                            </a:lnTo>
                            <a:lnTo>
                              <a:pt x="292" y="608"/>
                            </a:lnTo>
                            <a:lnTo>
                              <a:pt x="306" y="610"/>
                            </a:lnTo>
                            <a:lnTo>
                              <a:pt x="316" y="612"/>
                            </a:lnTo>
                            <a:lnTo>
                              <a:pt x="328" y="620"/>
                            </a:lnTo>
                            <a:lnTo>
                              <a:pt x="342" y="620"/>
                            </a:lnTo>
                            <a:lnTo>
                              <a:pt x="360" y="626"/>
                            </a:lnTo>
                            <a:lnTo>
                              <a:pt x="364" y="634"/>
                            </a:lnTo>
                            <a:lnTo>
                              <a:pt x="374" y="636"/>
                            </a:lnTo>
                            <a:lnTo>
                              <a:pt x="380" y="640"/>
                            </a:lnTo>
                            <a:lnTo>
                              <a:pt x="382" y="640"/>
                            </a:lnTo>
                            <a:lnTo>
                              <a:pt x="388" y="644"/>
                            </a:lnTo>
                            <a:lnTo>
                              <a:pt x="388" y="648"/>
                            </a:lnTo>
                            <a:lnTo>
                              <a:pt x="390" y="650"/>
                            </a:lnTo>
                            <a:lnTo>
                              <a:pt x="398" y="650"/>
                            </a:lnTo>
                            <a:lnTo>
                              <a:pt x="404" y="644"/>
                            </a:lnTo>
                            <a:lnTo>
                              <a:pt x="408" y="642"/>
                            </a:lnTo>
                            <a:lnTo>
                              <a:pt x="396" y="622"/>
                            </a:lnTo>
                            <a:lnTo>
                              <a:pt x="390" y="612"/>
                            </a:lnTo>
                            <a:lnTo>
                              <a:pt x="384" y="600"/>
                            </a:lnTo>
                            <a:lnTo>
                              <a:pt x="376" y="592"/>
                            </a:lnTo>
                            <a:lnTo>
                              <a:pt x="370" y="590"/>
                            </a:lnTo>
                            <a:lnTo>
                              <a:pt x="370" y="582"/>
                            </a:lnTo>
                            <a:lnTo>
                              <a:pt x="376" y="566"/>
                            </a:lnTo>
                            <a:lnTo>
                              <a:pt x="378" y="564"/>
                            </a:lnTo>
                            <a:lnTo>
                              <a:pt x="380" y="564"/>
                            </a:lnTo>
                            <a:lnTo>
                              <a:pt x="386" y="562"/>
                            </a:lnTo>
                            <a:lnTo>
                              <a:pt x="394" y="556"/>
                            </a:lnTo>
                            <a:lnTo>
                              <a:pt x="402" y="548"/>
                            </a:lnTo>
                            <a:lnTo>
                              <a:pt x="398" y="542"/>
                            </a:lnTo>
                            <a:lnTo>
                              <a:pt x="392" y="534"/>
                            </a:lnTo>
                            <a:lnTo>
                              <a:pt x="384" y="520"/>
                            </a:lnTo>
                            <a:lnTo>
                              <a:pt x="368" y="520"/>
                            </a:lnTo>
                            <a:lnTo>
                              <a:pt x="368" y="510"/>
                            </a:lnTo>
                            <a:lnTo>
                              <a:pt x="362" y="512"/>
                            </a:lnTo>
                            <a:lnTo>
                              <a:pt x="358" y="512"/>
                            </a:lnTo>
                            <a:lnTo>
                              <a:pt x="358" y="510"/>
                            </a:lnTo>
                            <a:lnTo>
                              <a:pt x="358" y="508"/>
                            </a:lnTo>
                            <a:lnTo>
                              <a:pt x="358" y="496"/>
                            </a:lnTo>
                            <a:lnTo>
                              <a:pt x="358" y="494"/>
                            </a:lnTo>
                            <a:lnTo>
                              <a:pt x="358" y="478"/>
                            </a:lnTo>
                            <a:lnTo>
                              <a:pt x="368" y="468"/>
                            </a:lnTo>
                            <a:lnTo>
                              <a:pt x="376" y="480"/>
                            </a:lnTo>
                            <a:lnTo>
                              <a:pt x="386" y="476"/>
                            </a:lnTo>
                            <a:lnTo>
                              <a:pt x="384" y="462"/>
                            </a:lnTo>
                            <a:lnTo>
                              <a:pt x="408" y="442"/>
                            </a:lnTo>
                            <a:lnTo>
                              <a:pt x="432" y="446"/>
                            </a:lnTo>
                            <a:lnTo>
                              <a:pt x="450" y="452"/>
                            </a:lnTo>
                            <a:lnTo>
                              <a:pt x="466" y="464"/>
                            </a:lnTo>
                            <a:lnTo>
                              <a:pt x="476" y="462"/>
                            </a:lnTo>
                            <a:lnTo>
                              <a:pt x="488" y="466"/>
                            </a:lnTo>
                            <a:lnTo>
                              <a:pt x="494" y="458"/>
                            </a:lnTo>
                            <a:lnTo>
                              <a:pt x="528" y="458"/>
                            </a:lnTo>
                            <a:lnTo>
                              <a:pt x="540" y="466"/>
                            </a:lnTo>
                            <a:lnTo>
                              <a:pt x="574" y="464"/>
                            </a:lnTo>
                            <a:lnTo>
                              <a:pt x="574" y="452"/>
                            </a:lnTo>
                            <a:lnTo>
                              <a:pt x="550" y="442"/>
                            </a:lnTo>
                            <a:lnTo>
                              <a:pt x="556" y="434"/>
                            </a:lnTo>
                            <a:lnTo>
                              <a:pt x="556" y="422"/>
                            </a:lnTo>
                            <a:lnTo>
                              <a:pt x="572" y="420"/>
                            </a:lnTo>
                            <a:lnTo>
                              <a:pt x="558" y="414"/>
                            </a:lnTo>
                            <a:lnTo>
                              <a:pt x="552" y="400"/>
                            </a:lnTo>
                            <a:lnTo>
                              <a:pt x="574" y="400"/>
                            </a:lnTo>
                            <a:lnTo>
                              <a:pt x="648" y="386"/>
                            </a:lnTo>
                            <a:lnTo>
                              <a:pt x="658" y="374"/>
                            </a:lnTo>
                            <a:lnTo>
                              <a:pt x="688" y="378"/>
                            </a:lnTo>
                            <a:lnTo>
                              <a:pt x="700" y="398"/>
                            </a:lnTo>
                            <a:lnTo>
                              <a:pt x="736" y="402"/>
                            </a:lnTo>
                            <a:lnTo>
                              <a:pt x="736" y="410"/>
                            </a:lnTo>
                            <a:lnTo>
                              <a:pt x="754" y="410"/>
                            </a:lnTo>
                            <a:lnTo>
                              <a:pt x="772" y="394"/>
                            </a:lnTo>
                            <a:lnTo>
                              <a:pt x="782" y="394"/>
                            </a:lnTo>
                            <a:lnTo>
                              <a:pt x="782" y="402"/>
                            </a:lnTo>
                            <a:lnTo>
                              <a:pt x="800" y="412"/>
                            </a:lnTo>
                            <a:lnTo>
                              <a:pt x="856" y="462"/>
                            </a:lnTo>
                            <a:lnTo>
                              <a:pt x="864" y="464"/>
                            </a:lnTo>
                            <a:lnTo>
                              <a:pt x="864" y="454"/>
                            </a:lnTo>
                            <a:lnTo>
                              <a:pt x="876" y="456"/>
                            </a:lnTo>
                            <a:lnTo>
                              <a:pt x="878" y="464"/>
                            </a:lnTo>
                            <a:lnTo>
                              <a:pt x="898" y="468"/>
                            </a:lnTo>
                            <a:lnTo>
                              <a:pt x="906" y="458"/>
                            </a:lnTo>
                            <a:lnTo>
                              <a:pt x="948" y="486"/>
                            </a:lnTo>
                            <a:lnTo>
                              <a:pt x="970" y="49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nvGrpSpPr>
                      <p:cNvPr id="516" name="Group 515"/>
                      <p:cNvGrpSpPr/>
                      <p:nvPr/>
                    </p:nvGrpSpPr>
                    <p:grpSpPr>
                      <a:xfrm>
                        <a:off x="4513263" y="2532063"/>
                        <a:ext cx="3605212" cy="1646237"/>
                        <a:chOff x="4513263" y="2532063"/>
                        <a:chExt cx="3605212" cy="1646237"/>
                      </a:xfrm>
                      <a:grpFill/>
                    </p:grpSpPr>
                    <p:sp>
                      <p:nvSpPr>
                        <p:cNvPr id="519" name="Freeform 67"/>
                        <p:cNvSpPr>
                          <a:spLocks/>
                        </p:cNvSpPr>
                        <p:nvPr/>
                      </p:nvSpPr>
                      <p:spPr bwMode="auto">
                        <a:xfrm>
                          <a:off x="5845175" y="2732088"/>
                          <a:ext cx="739775" cy="857250"/>
                        </a:xfrm>
                        <a:custGeom>
                          <a:avLst/>
                          <a:gdLst>
                            <a:gd name="T0" fmla="*/ 727075 w 466"/>
                            <a:gd name="T1" fmla="*/ 260350 h 540"/>
                            <a:gd name="T2" fmla="*/ 695325 w 466"/>
                            <a:gd name="T3" fmla="*/ 295275 h 540"/>
                            <a:gd name="T4" fmla="*/ 692150 w 466"/>
                            <a:gd name="T5" fmla="*/ 333375 h 540"/>
                            <a:gd name="T6" fmla="*/ 673100 w 466"/>
                            <a:gd name="T7" fmla="*/ 368300 h 540"/>
                            <a:gd name="T8" fmla="*/ 663575 w 466"/>
                            <a:gd name="T9" fmla="*/ 387350 h 540"/>
                            <a:gd name="T10" fmla="*/ 641350 w 466"/>
                            <a:gd name="T11" fmla="*/ 403225 h 540"/>
                            <a:gd name="T12" fmla="*/ 622300 w 466"/>
                            <a:gd name="T13" fmla="*/ 393700 h 540"/>
                            <a:gd name="T14" fmla="*/ 628650 w 466"/>
                            <a:gd name="T15" fmla="*/ 342900 h 540"/>
                            <a:gd name="T16" fmla="*/ 561975 w 466"/>
                            <a:gd name="T17" fmla="*/ 330200 h 540"/>
                            <a:gd name="T18" fmla="*/ 552450 w 466"/>
                            <a:gd name="T19" fmla="*/ 307975 h 540"/>
                            <a:gd name="T20" fmla="*/ 511175 w 466"/>
                            <a:gd name="T21" fmla="*/ 301625 h 540"/>
                            <a:gd name="T22" fmla="*/ 527050 w 466"/>
                            <a:gd name="T23" fmla="*/ 333375 h 540"/>
                            <a:gd name="T24" fmla="*/ 527050 w 466"/>
                            <a:gd name="T25" fmla="*/ 352425 h 540"/>
                            <a:gd name="T26" fmla="*/ 542925 w 466"/>
                            <a:gd name="T27" fmla="*/ 390525 h 540"/>
                            <a:gd name="T28" fmla="*/ 539750 w 466"/>
                            <a:gd name="T29" fmla="*/ 438150 h 540"/>
                            <a:gd name="T30" fmla="*/ 501650 w 466"/>
                            <a:gd name="T31" fmla="*/ 482600 h 540"/>
                            <a:gd name="T32" fmla="*/ 457200 w 466"/>
                            <a:gd name="T33" fmla="*/ 511175 h 540"/>
                            <a:gd name="T34" fmla="*/ 384175 w 466"/>
                            <a:gd name="T35" fmla="*/ 609600 h 540"/>
                            <a:gd name="T36" fmla="*/ 339725 w 466"/>
                            <a:gd name="T37" fmla="*/ 641350 h 540"/>
                            <a:gd name="T38" fmla="*/ 352425 w 466"/>
                            <a:gd name="T39" fmla="*/ 711200 h 540"/>
                            <a:gd name="T40" fmla="*/ 342900 w 466"/>
                            <a:gd name="T41" fmla="*/ 762000 h 540"/>
                            <a:gd name="T42" fmla="*/ 336550 w 466"/>
                            <a:gd name="T43" fmla="*/ 796925 h 540"/>
                            <a:gd name="T44" fmla="*/ 320675 w 466"/>
                            <a:gd name="T45" fmla="*/ 831850 h 540"/>
                            <a:gd name="T46" fmla="*/ 295275 w 466"/>
                            <a:gd name="T47" fmla="*/ 857250 h 540"/>
                            <a:gd name="T48" fmla="*/ 254000 w 466"/>
                            <a:gd name="T49" fmla="*/ 822325 h 540"/>
                            <a:gd name="T50" fmla="*/ 200025 w 466"/>
                            <a:gd name="T51" fmla="*/ 688975 h 540"/>
                            <a:gd name="T52" fmla="*/ 133350 w 466"/>
                            <a:gd name="T53" fmla="*/ 514350 h 540"/>
                            <a:gd name="T54" fmla="*/ 114300 w 466"/>
                            <a:gd name="T55" fmla="*/ 422275 h 540"/>
                            <a:gd name="T56" fmla="*/ 82550 w 466"/>
                            <a:gd name="T57" fmla="*/ 473075 h 540"/>
                            <a:gd name="T58" fmla="*/ 22225 w 466"/>
                            <a:gd name="T59" fmla="*/ 422275 h 540"/>
                            <a:gd name="T60" fmla="*/ 41275 w 466"/>
                            <a:gd name="T61" fmla="*/ 406400 h 540"/>
                            <a:gd name="T62" fmla="*/ 3175 w 466"/>
                            <a:gd name="T63" fmla="*/ 384175 h 540"/>
                            <a:gd name="T64" fmla="*/ 12700 w 466"/>
                            <a:gd name="T65" fmla="*/ 358775 h 540"/>
                            <a:gd name="T66" fmla="*/ 60325 w 466"/>
                            <a:gd name="T67" fmla="*/ 355600 h 540"/>
                            <a:gd name="T68" fmla="*/ 34925 w 466"/>
                            <a:gd name="T69" fmla="*/ 311150 h 540"/>
                            <a:gd name="T70" fmla="*/ 15875 w 466"/>
                            <a:gd name="T71" fmla="*/ 279400 h 540"/>
                            <a:gd name="T72" fmla="*/ 34925 w 466"/>
                            <a:gd name="T73" fmla="*/ 244475 h 540"/>
                            <a:gd name="T74" fmla="*/ 73025 w 466"/>
                            <a:gd name="T75" fmla="*/ 231775 h 540"/>
                            <a:gd name="T76" fmla="*/ 111125 w 466"/>
                            <a:gd name="T77" fmla="*/ 168275 h 540"/>
                            <a:gd name="T78" fmla="*/ 130175 w 466"/>
                            <a:gd name="T79" fmla="*/ 117475 h 540"/>
                            <a:gd name="T80" fmla="*/ 92075 w 466"/>
                            <a:gd name="T81" fmla="*/ 66675 h 540"/>
                            <a:gd name="T82" fmla="*/ 92075 w 466"/>
                            <a:gd name="T83" fmla="*/ 38100 h 540"/>
                            <a:gd name="T84" fmla="*/ 120650 w 466"/>
                            <a:gd name="T85" fmla="*/ 41275 h 540"/>
                            <a:gd name="T86" fmla="*/ 193675 w 466"/>
                            <a:gd name="T87" fmla="*/ 0 h 540"/>
                            <a:gd name="T88" fmla="*/ 241300 w 466"/>
                            <a:gd name="T89" fmla="*/ 12700 h 540"/>
                            <a:gd name="T90" fmla="*/ 219075 w 466"/>
                            <a:gd name="T91" fmla="*/ 66675 h 540"/>
                            <a:gd name="T92" fmla="*/ 234950 w 466"/>
                            <a:gd name="T93" fmla="*/ 101600 h 540"/>
                            <a:gd name="T94" fmla="*/ 234950 w 466"/>
                            <a:gd name="T95" fmla="*/ 136525 h 540"/>
                            <a:gd name="T96" fmla="*/ 285750 w 466"/>
                            <a:gd name="T97" fmla="*/ 190500 h 540"/>
                            <a:gd name="T98" fmla="*/ 336550 w 466"/>
                            <a:gd name="T99" fmla="*/ 244475 h 540"/>
                            <a:gd name="T100" fmla="*/ 403225 w 466"/>
                            <a:gd name="T101" fmla="*/ 260350 h 540"/>
                            <a:gd name="T102" fmla="*/ 488950 w 466"/>
                            <a:gd name="T103" fmla="*/ 292100 h 540"/>
                            <a:gd name="T104" fmla="*/ 501650 w 466"/>
                            <a:gd name="T105" fmla="*/ 269875 h 540"/>
                            <a:gd name="T106" fmla="*/ 517525 w 466"/>
                            <a:gd name="T107" fmla="*/ 241300 h 540"/>
                            <a:gd name="T108" fmla="*/ 546100 w 466"/>
                            <a:gd name="T109" fmla="*/ 282575 h 540"/>
                            <a:gd name="T110" fmla="*/ 609600 w 466"/>
                            <a:gd name="T111" fmla="*/ 269875 h 540"/>
                            <a:gd name="T112" fmla="*/ 650875 w 466"/>
                            <a:gd name="T113" fmla="*/ 209550 h 540"/>
                            <a:gd name="T114" fmla="*/ 682625 w 466"/>
                            <a:gd name="T115" fmla="*/ 206375 h 540"/>
                            <a:gd name="T116" fmla="*/ 714375 w 466"/>
                            <a:gd name="T117" fmla="*/ 219075 h 540"/>
                            <a:gd name="T118" fmla="*/ 739775 w 466"/>
                            <a:gd name="T119" fmla="*/ 225425 h 54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466" h="540">
                              <a:moveTo>
                                <a:pt x="466" y="142"/>
                              </a:moveTo>
                              <a:lnTo>
                                <a:pt x="464" y="150"/>
                              </a:lnTo>
                              <a:lnTo>
                                <a:pt x="462" y="158"/>
                              </a:lnTo>
                              <a:lnTo>
                                <a:pt x="466" y="164"/>
                              </a:lnTo>
                              <a:lnTo>
                                <a:pt x="458" y="164"/>
                              </a:lnTo>
                              <a:lnTo>
                                <a:pt x="452" y="166"/>
                              </a:lnTo>
                              <a:lnTo>
                                <a:pt x="444" y="172"/>
                              </a:lnTo>
                              <a:lnTo>
                                <a:pt x="438" y="178"/>
                              </a:lnTo>
                              <a:lnTo>
                                <a:pt x="436" y="182"/>
                              </a:lnTo>
                              <a:lnTo>
                                <a:pt x="438" y="186"/>
                              </a:lnTo>
                              <a:lnTo>
                                <a:pt x="440" y="188"/>
                              </a:lnTo>
                              <a:lnTo>
                                <a:pt x="432" y="206"/>
                              </a:lnTo>
                              <a:lnTo>
                                <a:pt x="432" y="208"/>
                              </a:lnTo>
                              <a:lnTo>
                                <a:pt x="434" y="210"/>
                              </a:lnTo>
                              <a:lnTo>
                                <a:pt x="436" y="210"/>
                              </a:lnTo>
                              <a:lnTo>
                                <a:pt x="438" y="212"/>
                              </a:lnTo>
                              <a:lnTo>
                                <a:pt x="436" y="218"/>
                              </a:lnTo>
                              <a:lnTo>
                                <a:pt x="432" y="222"/>
                              </a:lnTo>
                              <a:lnTo>
                                <a:pt x="426" y="232"/>
                              </a:lnTo>
                              <a:lnTo>
                                <a:pt x="424" y="232"/>
                              </a:lnTo>
                              <a:lnTo>
                                <a:pt x="422" y="230"/>
                              </a:lnTo>
                              <a:lnTo>
                                <a:pt x="418" y="234"/>
                              </a:lnTo>
                              <a:lnTo>
                                <a:pt x="416" y="234"/>
                              </a:lnTo>
                              <a:lnTo>
                                <a:pt x="418" y="240"/>
                              </a:lnTo>
                              <a:lnTo>
                                <a:pt x="418" y="244"/>
                              </a:lnTo>
                              <a:lnTo>
                                <a:pt x="418" y="256"/>
                              </a:lnTo>
                              <a:lnTo>
                                <a:pt x="414" y="264"/>
                              </a:lnTo>
                              <a:lnTo>
                                <a:pt x="412" y="270"/>
                              </a:lnTo>
                              <a:lnTo>
                                <a:pt x="408" y="264"/>
                              </a:lnTo>
                              <a:lnTo>
                                <a:pt x="404" y="254"/>
                              </a:lnTo>
                              <a:lnTo>
                                <a:pt x="400" y="244"/>
                              </a:lnTo>
                              <a:lnTo>
                                <a:pt x="396" y="236"/>
                              </a:lnTo>
                              <a:lnTo>
                                <a:pt x="394" y="238"/>
                              </a:lnTo>
                              <a:lnTo>
                                <a:pt x="394" y="244"/>
                              </a:lnTo>
                              <a:lnTo>
                                <a:pt x="392" y="248"/>
                              </a:lnTo>
                              <a:lnTo>
                                <a:pt x="388" y="250"/>
                              </a:lnTo>
                              <a:lnTo>
                                <a:pt x="386" y="248"/>
                              </a:lnTo>
                              <a:lnTo>
                                <a:pt x="382" y="244"/>
                              </a:lnTo>
                              <a:lnTo>
                                <a:pt x="378" y="236"/>
                              </a:lnTo>
                              <a:lnTo>
                                <a:pt x="396" y="216"/>
                              </a:lnTo>
                              <a:lnTo>
                                <a:pt x="396" y="210"/>
                              </a:lnTo>
                              <a:lnTo>
                                <a:pt x="370" y="210"/>
                              </a:lnTo>
                              <a:lnTo>
                                <a:pt x="362" y="210"/>
                              </a:lnTo>
                              <a:lnTo>
                                <a:pt x="358" y="210"/>
                              </a:lnTo>
                              <a:lnTo>
                                <a:pt x="354" y="208"/>
                              </a:lnTo>
                              <a:lnTo>
                                <a:pt x="352" y="206"/>
                              </a:lnTo>
                              <a:lnTo>
                                <a:pt x="352" y="204"/>
                              </a:lnTo>
                              <a:lnTo>
                                <a:pt x="352" y="200"/>
                              </a:lnTo>
                              <a:lnTo>
                                <a:pt x="352" y="196"/>
                              </a:lnTo>
                              <a:lnTo>
                                <a:pt x="348" y="194"/>
                              </a:lnTo>
                              <a:lnTo>
                                <a:pt x="342" y="190"/>
                              </a:lnTo>
                              <a:lnTo>
                                <a:pt x="328" y="184"/>
                              </a:lnTo>
                              <a:lnTo>
                                <a:pt x="324" y="186"/>
                              </a:lnTo>
                              <a:lnTo>
                                <a:pt x="322" y="188"/>
                              </a:lnTo>
                              <a:lnTo>
                                <a:pt x="322" y="190"/>
                              </a:lnTo>
                              <a:lnTo>
                                <a:pt x="324" y="194"/>
                              </a:lnTo>
                              <a:lnTo>
                                <a:pt x="328" y="198"/>
                              </a:lnTo>
                              <a:lnTo>
                                <a:pt x="332" y="202"/>
                              </a:lnTo>
                              <a:lnTo>
                                <a:pt x="334" y="206"/>
                              </a:lnTo>
                              <a:lnTo>
                                <a:pt x="332" y="210"/>
                              </a:lnTo>
                              <a:lnTo>
                                <a:pt x="330" y="212"/>
                              </a:lnTo>
                              <a:lnTo>
                                <a:pt x="328" y="214"/>
                              </a:lnTo>
                              <a:lnTo>
                                <a:pt x="328" y="216"/>
                              </a:lnTo>
                              <a:lnTo>
                                <a:pt x="330" y="220"/>
                              </a:lnTo>
                              <a:lnTo>
                                <a:pt x="332" y="222"/>
                              </a:lnTo>
                              <a:lnTo>
                                <a:pt x="338" y="226"/>
                              </a:lnTo>
                              <a:lnTo>
                                <a:pt x="336" y="236"/>
                              </a:lnTo>
                              <a:lnTo>
                                <a:pt x="336" y="238"/>
                              </a:lnTo>
                              <a:lnTo>
                                <a:pt x="340" y="242"/>
                              </a:lnTo>
                              <a:lnTo>
                                <a:pt x="342" y="246"/>
                              </a:lnTo>
                              <a:lnTo>
                                <a:pt x="344" y="250"/>
                              </a:lnTo>
                              <a:lnTo>
                                <a:pt x="344" y="258"/>
                              </a:lnTo>
                              <a:lnTo>
                                <a:pt x="346" y="264"/>
                              </a:lnTo>
                              <a:lnTo>
                                <a:pt x="350" y="276"/>
                              </a:lnTo>
                              <a:lnTo>
                                <a:pt x="340" y="276"/>
                              </a:lnTo>
                              <a:lnTo>
                                <a:pt x="332" y="276"/>
                              </a:lnTo>
                              <a:lnTo>
                                <a:pt x="334" y="276"/>
                              </a:lnTo>
                              <a:lnTo>
                                <a:pt x="324" y="280"/>
                              </a:lnTo>
                              <a:lnTo>
                                <a:pt x="320" y="286"/>
                              </a:lnTo>
                              <a:lnTo>
                                <a:pt x="316" y="304"/>
                              </a:lnTo>
                              <a:lnTo>
                                <a:pt x="312" y="310"/>
                              </a:lnTo>
                              <a:lnTo>
                                <a:pt x="306" y="312"/>
                              </a:lnTo>
                              <a:lnTo>
                                <a:pt x="300" y="314"/>
                              </a:lnTo>
                              <a:lnTo>
                                <a:pt x="292" y="318"/>
                              </a:lnTo>
                              <a:lnTo>
                                <a:pt x="288" y="322"/>
                              </a:lnTo>
                              <a:lnTo>
                                <a:pt x="284" y="330"/>
                              </a:lnTo>
                              <a:lnTo>
                                <a:pt x="278" y="342"/>
                              </a:lnTo>
                              <a:lnTo>
                                <a:pt x="264" y="360"/>
                              </a:lnTo>
                              <a:lnTo>
                                <a:pt x="248" y="378"/>
                              </a:lnTo>
                              <a:lnTo>
                                <a:pt x="242" y="384"/>
                              </a:lnTo>
                              <a:lnTo>
                                <a:pt x="238" y="386"/>
                              </a:lnTo>
                              <a:lnTo>
                                <a:pt x="226" y="392"/>
                              </a:lnTo>
                              <a:lnTo>
                                <a:pt x="220" y="394"/>
                              </a:lnTo>
                              <a:lnTo>
                                <a:pt x="216" y="398"/>
                              </a:lnTo>
                              <a:lnTo>
                                <a:pt x="214" y="404"/>
                              </a:lnTo>
                              <a:lnTo>
                                <a:pt x="212" y="410"/>
                              </a:lnTo>
                              <a:lnTo>
                                <a:pt x="214" y="418"/>
                              </a:lnTo>
                              <a:lnTo>
                                <a:pt x="216" y="428"/>
                              </a:lnTo>
                              <a:lnTo>
                                <a:pt x="220" y="436"/>
                              </a:lnTo>
                              <a:lnTo>
                                <a:pt x="222" y="448"/>
                              </a:lnTo>
                              <a:lnTo>
                                <a:pt x="220" y="458"/>
                              </a:lnTo>
                              <a:lnTo>
                                <a:pt x="218" y="464"/>
                              </a:lnTo>
                              <a:lnTo>
                                <a:pt x="216" y="468"/>
                              </a:lnTo>
                              <a:lnTo>
                                <a:pt x="216" y="476"/>
                              </a:lnTo>
                              <a:lnTo>
                                <a:pt x="216" y="480"/>
                              </a:lnTo>
                              <a:lnTo>
                                <a:pt x="218" y="484"/>
                              </a:lnTo>
                              <a:lnTo>
                                <a:pt x="220" y="486"/>
                              </a:lnTo>
                              <a:lnTo>
                                <a:pt x="220" y="490"/>
                              </a:lnTo>
                              <a:lnTo>
                                <a:pt x="218" y="498"/>
                              </a:lnTo>
                              <a:lnTo>
                                <a:pt x="212" y="502"/>
                              </a:lnTo>
                              <a:lnTo>
                                <a:pt x="208" y="508"/>
                              </a:lnTo>
                              <a:lnTo>
                                <a:pt x="206" y="514"/>
                              </a:lnTo>
                              <a:lnTo>
                                <a:pt x="208" y="520"/>
                              </a:lnTo>
                              <a:lnTo>
                                <a:pt x="210" y="522"/>
                              </a:lnTo>
                              <a:lnTo>
                                <a:pt x="202" y="524"/>
                              </a:lnTo>
                              <a:lnTo>
                                <a:pt x="198" y="526"/>
                              </a:lnTo>
                              <a:lnTo>
                                <a:pt x="196" y="528"/>
                              </a:lnTo>
                              <a:lnTo>
                                <a:pt x="194" y="532"/>
                              </a:lnTo>
                              <a:lnTo>
                                <a:pt x="190" y="538"/>
                              </a:lnTo>
                              <a:lnTo>
                                <a:pt x="186" y="540"/>
                              </a:lnTo>
                              <a:lnTo>
                                <a:pt x="182" y="540"/>
                              </a:lnTo>
                              <a:lnTo>
                                <a:pt x="176" y="538"/>
                              </a:lnTo>
                              <a:lnTo>
                                <a:pt x="170" y="534"/>
                              </a:lnTo>
                              <a:lnTo>
                                <a:pt x="164" y="526"/>
                              </a:lnTo>
                              <a:lnTo>
                                <a:pt x="160" y="518"/>
                              </a:lnTo>
                              <a:lnTo>
                                <a:pt x="152" y="500"/>
                              </a:lnTo>
                              <a:lnTo>
                                <a:pt x="148" y="484"/>
                              </a:lnTo>
                              <a:lnTo>
                                <a:pt x="144" y="470"/>
                              </a:lnTo>
                              <a:lnTo>
                                <a:pt x="134" y="452"/>
                              </a:lnTo>
                              <a:lnTo>
                                <a:pt x="126" y="434"/>
                              </a:lnTo>
                              <a:lnTo>
                                <a:pt x="118" y="418"/>
                              </a:lnTo>
                              <a:lnTo>
                                <a:pt x="106" y="388"/>
                              </a:lnTo>
                              <a:lnTo>
                                <a:pt x="92" y="358"/>
                              </a:lnTo>
                              <a:lnTo>
                                <a:pt x="88" y="340"/>
                              </a:lnTo>
                              <a:lnTo>
                                <a:pt x="84" y="324"/>
                              </a:lnTo>
                              <a:lnTo>
                                <a:pt x="80" y="306"/>
                              </a:lnTo>
                              <a:lnTo>
                                <a:pt x="80" y="288"/>
                              </a:lnTo>
                              <a:lnTo>
                                <a:pt x="78" y="280"/>
                              </a:lnTo>
                              <a:lnTo>
                                <a:pt x="76" y="276"/>
                              </a:lnTo>
                              <a:lnTo>
                                <a:pt x="72" y="266"/>
                              </a:lnTo>
                              <a:lnTo>
                                <a:pt x="70" y="278"/>
                              </a:lnTo>
                              <a:lnTo>
                                <a:pt x="66" y="288"/>
                              </a:lnTo>
                              <a:lnTo>
                                <a:pt x="62" y="296"/>
                              </a:lnTo>
                              <a:lnTo>
                                <a:pt x="58" y="298"/>
                              </a:lnTo>
                              <a:lnTo>
                                <a:pt x="52" y="298"/>
                              </a:lnTo>
                              <a:lnTo>
                                <a:pt x="46" y="296"/>
                              </a:lnTo>
                              <a:lnTo>
                                <a:pt x="40" y="294"/>
                              </a:lnTo>
                              <a:lnTo>
                                <a:pt x="30" y="286"/>
                              </a:lnTo>
                              <a:lnTo>
                                <a:pt x="20" y="276"/>
                              </a:lnTo>
                              <a:lnTo>
                                <a:pt x="14" y="266"/>
                              </a:lnTo>
                              <a:lnTo>
                                <a:pt x="20" y="264"/>
                              </a:lnTo>
                              <a:lnTo>
                                <a:pt x="26" y="262"/>
                              </a:lnTo>
                              <a:lnTo>
                                <a:pt x="32" y="258"/>
                              </a:lnTo>
                              <a:lnTo>
                                <a:pt x="34" y="252"/>
                              </a:lnTo>
                              <a:lnTo>
                                <a:pt x="26" y="256"/>
                              </a:lnTo>
                              <a:lnTo>
                                <a:pt x="24" y="258"/>
                              </a:lnTo>
                              <a:lnTo>
                                <a:pt x="20" y="260"/>
                              </a:lnTo>
                              <a:lnTo>
                                <a:pt x="14" y="256"/>
                              </a:lnTo>
                              <a:lnTo>
                                <a:pt x="8" y="250"/>
                              </a:lnTo>
                              <a:lnTo>
                                <a:pt x="2" y="242"/>
                              </a:lnTo>
                              <a:lnTo>
                                <a:pt x="0" y="236"/>
                              </a:lnTo>
                              <a:lnTo>
                                <a:pt x="0" y="230"/>
                              </a:lnTo>
                              <a:lnTo>
                                <a:pt x="2" y="228"/>
                              </a:lnTo>
                              <a:lnTo>
                                <a:pt x="4" y="226"/>
                              </a:lnTo>
                              <a:lnTo>
                                <a:pt x="8" y="226"/>
                              </a:lnTo>
                              <a:lnTo>
                                <a:pt x="12" y="226"/>
                              </a:lnTo>
                              <a:lnTo>
                                <a:pt x="16" y="228"/>
                              </a:lnTo>
                              <a:lnTo>
                                <a:pt x="20" y="230"/>
                              </a:lnTo>
                              <a:lnTo>
                                <a:pt x="32" y="228"/>
                              </a:lnTo>
                              <a:lnTo>
                                <a:pt x="38" y="224"/>
                              </a:lnTo>
                              <a:lnTo>
                                <a:pt x="40" y="220"/>
                              </a:lnTo>
                              <a:lnTo>
                                <a:pt x="38" y="212"/>
                              </a:lnTo>
                              <a:lnTo>
                                <a:pt x="34" y="206"/>
                              </a:lnTo>
                              <a:lnTo>
                                <a:pt x="24" y="198"/>
                              </a:lnTo>
                              <a:lnTo>
                                <a:pt x="22" y="196"/>
                              </a:lnTo>
                              <a:lnTo>
                                <a:pt x="20" y="192"/>
                              </a:lnTo>
                              <a:lnTo>
                                <a:pt x="20" y="184"/>
                              </a:lnTo>
                              <a:lnTo>
                                <a:pt x="18" y="182"/>
                              </a:lnTo>
                              <a:lnTo>
                                <a:pt x="14" y="180"/>
                              </a:lnTo>
                              <a:lnTo>
                                <a:pt x="10" y="176"/>
                              </a:lnTo>
                              <a:lnTo>
                                <a:pt x="8" y="172"/>
                              </a:lnTo>
                              <a:lnTo>
                                <a:pt x="10" y="168"/>
                              </a:lnTo>
                              <a:lnTo>
                                <a:pt x="14" y="162"/>
                              </a:lnTo>
                              <a:lnTo>
                                <a:pt x="18" y="156"/>
                              </a:lnTo>
                              <a:lnTo>
                                <a:pt x="22" y="154"/>
                              </a:lnTo>
                              <a:lnTo>
                                <a:pt x="28" y="156"/>
                              </a:lnTo>
                              <a:lnTo>
                                <a:pt x="32" y="158"/>
                              </a:lnTo>
                              <a:lnTo>
                                <a:pt x="36" y="158"/>
                              </a:lnTo>
                              <a:lnTo>
                                <a:pt x="40" y="154"/>
                              </a:lnTo>
                              <a:lnTo>
                                <a:pt x="46" y="146"/>
                              </a:lnTo>
                              <a:lnTo>
                                <a:pt x="56" y="134"/>
                              </a:lnTo>
                              <a:lnTo>
                                <a:pt x="60" y="128"/>
                              </a:lnTo>
                              <a:lnTo>
                                <a:pt x="62" y="118"/>
                              </a:lnTo>
                              <a:lnTo>
                                <a:pt x="66" y="112"/>
                              </a:lnTo>
                              <a:lnTo>
                                <a:pt x="70" y="106"/>
                              </a:lnTo>
                              <a:lnTo>
                                <a:pt x="72" y="100"/>
                              </a:lnTo>
                              <a:lnTo>
                                <a:pt x="76" y="96"/>
                              </a:lnTo>
                              <a:lnTo>
                                <a:pt x="76" y="80"/>
                              </a:lnTo>
                              <a:lnTo>
                                <a:pt x="78" y="76"/>
                              </a:lnTo>
                              <a:lnTo>
                                <a:pt x="82" y="74"/>
                              </a:lnTo>
                              <a:lnTo>
                                <a:pt x="84" y="72"/>
                              </a:lnTo>
                              <a:lnTo>
                                <a:pt x="86" y="68"/>
                              </a:lnTo>
                              <a:lnTo>
                                <a:pt x="76" y="64"/>
                              </a:lnTo>
                              <a:lnTo>
                                <a:pt x="66" y="54"/>
                              </a:lnTo>
                              <a:lnTo>
                                <a:pt x="58" y="42"/>
                              </a:lnTo>
                              <a:lnTo>
                                <a:pt x="56" y="38"/>
                              </a:lnTo>
                              <a:lnTo>
                                <a:pt x="56" y="32"/>
                              </a:lnTo>
                              <a:lnTo>
                                <a:pt x="54" y="32"/>
                              </a:lnTo>
                              <a:lnTo>
                                <a:pt x="52" y="30"/>
                              </a:lnTo>
                              <a:lnTo>
                                <a:pt x="58" y="24"/>
                              </a:lnTo>
                              <a:lnTo>
                                <a:pt x="62" y="20"/>
                              </a:lnTo>
                              <a:lnTo>
                                <a:pt x="66" y="22"/>
                              </a:lnTo>
                              <a:lnTo>
                                <a:pt x="70" y="24"/>
                              </a:lnTo>
                              <a:lnTo>
                                <a:pt x="72" y="24"/>
                              </a:lnTo>
                              <a:lnTo>
                                <a:pt x="76" y="26"/>
                              </a:lnTo>
                              <a:lnTo>
                                <a:pt x="84" y="24"/>
                              </a:lnTo>
                              <a:lnTo>
                                <a:pt x="92" y="22"/>
                              </a:lnTo>
                              <a:lnTo>
                                <a:pt x="104" y="12"/>
                              </a:lnTo>
                              <a:lnTo>
                                <a:pt x="114" y="4"/>
                              </a:lnTo>
                              <a:lnTo>
                                <a:pt x="122" y="0"/>
                              </a:lnTo>
                              <a:lnTo>
                                <a:pt x="128" y="0"/>
                              </a:lnTo>
                              <a:lnTo>
                                <a:pt x="136" y="0"/>
                              </a:lnTo>
                              <a:lnTo>
                                <a:pt x="142" y="4"/>
                              </a:lnTo>
                              <a:lnTo>
                                <a:pt x="146" y="6"/>
                              </a:lnTo>
                              <a:lnTo>
                                <a:pt x="152" y="8"/>
                              </a:lnTo>
                              <a:lnTo>
                                <a:pt x="152" y="14"/>
                              </a:lnTo>
                              <a:lnTo>
                                <a:pt x="150" y="18"/>
                              </a:lnTo>
                              <a:lnTo>
                                <a:pt x="144" y="26"/>
                              </a:lnTo>
                              <a:lnTo>
                                <a:pt x="140" y="34"/>
                              </a:lnTo>
                              <a:lnTo>
                                <a:pt x="138" y="42"/>
                              </a:lnTo>
                              <a:lnTo>
                                <a:pt x="140" y="46"/>
                              </a:lnTo>
                              <a:lnTo>
                                <a:pt x="144" y="52"/>
                              </a:lnTo>
                              <a:lnTo>
                                <a:pt x="152" y="60"/>
                              </a:lnTo>
                              <a:lnTo>
                                <a:pt x="150" y="64"/>
                              </a:lnTo>
                              <a:lnTo>
                                <a:pt x="148" y="64"/>
                              </a:lnTo>
                              <a:lnTo>
                                <a:pt x="140" y="66"/>
                              </a:lnTo>
                              <a:lnTo>
                                <a:pt x="142" y="74"/>
                              </a:lnTo>
                              <a:lnTo>
                                <a:pt x="142" y="78"/>
                              </a:lnTo>
                              <a:lnTo>
                                <a:pt x="146" y="82"/>
                              </a:lnTo>
                              <a:lnTo>
                                <a:pt x="148" y="86"/>
                              </a:lnTo>
                              <a:lnTo>
                                <a:pt x="156" y="90"/>
                              </a:lnTo>
                              <a:lnTo>
                                <a:pt x="166" y="96"/>
                              </a:lnTo>
                              <a:lnTo>
                                <a:pt x="176" y="104"/>
                              </a:lnTo>
                              <a:lnTo>
                                <a:pt x="184" y="112"/>
                              </a:lnTo>
                              <a:lnTo>
                                <a:pt x="180" y="120"/>
                              </a:lnTo>
                              <a:lnTo>
                                <a:pt x="178" y="132"/>
                              </a:lnTo>
                              <a:lnTo>
                                <a:pt x="180" y="136"/>
                              </a:lnTo>
                              <a:lnTo>
                                <a:pt x="182" y="138"/>
                              </a:lnTo>
                              <a:lnTo>
                                <a:pt x="188" y="142"/>
                              </a:lnTo>
                              <a:lnTo>
                                <a:pt x="212" y="154"/>
                              </a:lnTo>
                              <a:lnTo>
                                <a:pt x="224" y="162"/>
                              </a:lnTo>
                              <a:lnTo>
                                <a:pt x="236" y="166"/>
                              </a:lnTo>
                              <a:lnTo>
                                <a:pt x="246" y="162"/>
                              </a:lnTo>
                              <a:lnTo>
                                <a:pt x="250" y="164"/>
                              </a:lnTo>
                              <a:lnTo>
                                <a:pt x="254" y="164"/>
                              </a:lnTo>
                              <a:lnTo>
                                <a:pt x="262" y="170"/>
                              </a:lnTo>
                              <a:lnTo>
                                <a:pt x="266" y="176"/>
                              </a:lnTo>
                              <a:lnTo>
                                <a:pt x="282" y="180"/>
                              </a:lnTo>
                              <a:lnTo>
                                <a:pt x="298" y="184"/>
                              </a:lnTo>
                              <a:lnTo>
                                <a:pt x="308" y="184"/>
                              </a:lnTo>
                              <a:lnTo>
                                <a:pt x="316" y="184"/>
                              </a:lnTo>
                              <a:lnTo>
                                <a:pt x="318" y="182"/>
                              </a:lnTo>
                              <a:lnTo>
                                <a:pt x="320" y="178"/>
                              </a:lnTo>
                              <a:lnTo>
                                <a:pt x="318" y="174"/>
                              </a:lnTo>
                              <a:lnTo>
                                <a:pt x="316" y="170"/>
                              </a:lnTo>
                              <a:lnTo>
                                <a:pt x="314" y="166"/>
                              </a:lnTo>
                              <a:lnTo>
                                <a:pt x="314" y="160"/>
                              </a:lnTo>
                              <a:lnTo>
                                <a:pt x="314" y="156"/>
                              </a:lnTo>
                              <a:lnTo>
                                <a:pt x="318" y="154"/>
                              </a:lnTo>
                              <a:lnTo>
                                <a:pt x="326" y="152"/>
                              </a:lnTo>
                              <a:lnTo>
                                <a:pt x="328" y="160"/>
                              </a:lnTo>
                              <a:lnTo>
                                <a:pt x="330" y="170"/>
                              </a:lnTo>
                              <a:lnTo>
                                <a:pt x="336" y="176"/>
                              </a:lnTo>
                              <a:lnTo>
                                <a:pt x="340" y="178"/>
                              </a:lnTo>
                              <a:lnTo>
                                <a:pt x="344" y="178"/>
                              </a:lnTo>
                              <a:lnTo>
                                <a:pt x="366" y="178"/>
                              </a:lnTo>
                              <a:lnTo>
                                <a:pt x="372" y="178"/>
                              </a:lnTo>
                              <a:lnTo>
                                <a:pt x="378" y="176"/>
                              </a:lnTo>
                              <a:lnTo>
                                <a:pt x="380" y="174"/>
                              </a:lnTo>
                              <a:lnTo>
                                <a:pt x="384" y="170"/>
                              </a:lnTo>
                              <a:lnTo>
                                <a:pt x="386" y="162"/>
                              </a:lnTo>
                              <a:lnTo>
                                <a:pt x="390" y="152"/>
                              </a:lnTo>
                              <a:lnTo>
                                <a:pt x="394" y="144"/>
                              </a:lnTo>
                              <a:lnTo>
                                <a:pt x="402" y="136"/>
                              </a:lnTo>
                              <a:lnTo>
                                <a:pt x="410" y="132"/>
                              </a:lnTo>
                              <a:lnTo>
                                <a:pt x="420" y="128"/>
                              </a:lnTo>
                              <a:lnTo>
                                <a:pt x="422" y="130"/>
                              </a:lnTo>
                              <a:lnTo>
                                <a:pt x="424" y="130"/>
                              </a:lnTo>
                              <a:lnTo>
                                <a:pt x="428" y="132"/>
                              </a:lnTo>
                              <a:lnTo>
                                <a:pt x="430" y="130"/>
                              </a:lnTo>
                              <a:lnTo>
                                <a:pt x="434" y="128"/>
                              </a:lnTo>
                              <a:lnTo>
                                <a:pt x="436" y="126"/>
                              </a:lnTo>
                              <a:lnTo>
                                <a:pt x="442" y="126"/>
                              </a:lnTo>
                              <a:lnTo>
                                <a:pt x="450" y="134"/>
                              </a:lnTo>
                              <a:lnTo>
                                <a:pt x="450" y="138"/>
                              </a:lnTo>
                              <a:lnTo>
                                <a:pt x="450" y="140"/>
                              </a:lnTo>
                              <a:lnTo>
                                <a:pt x="454" y="144"/>
                              </a:lnTo>
                              <a:lnTo>
                                <a:pt x="460" y="146"/>
                              </a:lnTo>
                              <a:lnTo>
                                <a:pt x="466" y="146"/>
                              </a:lnTo>
                              <a:lnTo>
                                <a:pt x="466" y="142"/>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20" name="Freeform 73"/>
                        <p:cNvSpPr>
                          <a:spLocks/>
                        </p:cNvSpPr>
                        <p:nvPr/>
                      </p:nvSpPr>
                      <p:spPr bwMode="auto">
                        <a:xfrm>
                          <a:off x="4664075" y="2532063"/>
                          <a:ext cx="473075" cy="196850"/>
                        </a:xfrm>
                        <a:custGeom>
                          <a:avLst/>
                          <a:gdLst>
                            <a:gd name="T0" fmla="*/ 282575 w 298"/>
                            <a:gd name="T1" fmla="*/ 165100 h 124"/>
                            <a:gd name="T2" fmla="*/ 292100 w 298"/>
                            <a:gd name="T3" fmla="*/ 171450 h 124"/>
                            <a:gd name="T4" fmla="*/ 311150 w 298"/>
                            <a:gd name="T5" fmla="*/ 174625 h 124"/>
                            <a:gd name="T6" fmla="*/ 330200 w 298"/>
                            <a:gd name="T7" fmla="*/ 168275 h 124"/>
                            <a:gd name="T8" fmla="*/ 349250 w 298"/>
                            <a:gd name="T9" fmla="*/ 174625 h 124"/>
                            <a:gd name="T10" fmla="*/ 365125 w 298"/>
                            <a:gd name="T11" fmla="*/ 171450 h 124"/>
                            <a:gd name="T12" fmla="*/ 381000 w 298"/>
                            <a:gd name="T13" fmla="*/ 161925 h 124"/>
                            <a:gd name="T14" fmla="*/ 396875 w 298"/>
                            <a:gd name="T15" fmla="*/ 165100 h 124"/>
                            <a:gd name="T16" fmla="*/ 431800 w 298"/>
                            <a:gd name="T17" fmla="*/ 155575 h 124"/>
                            <a:gd name="T18" fmla="*/ 460375 w 298"/>
                            <a:gd name="T19" fmla="*/ 155575 h 124"/>
                            <a:gd name="T20" fmla="*/ 473075 w 298"/>
                            <a:gd name="T21" fmla="*/ 152400 h 124"/>
                            <a:gd name="T22" fmla="*/ 466725 w 298"/>
                            <a:gd name="T23" fmla="*/ 120650 h 124"/>
                            <a:gd name="T24" fmla="*/ 460375 w 298"/>
                            <a:gd name="T25" fmla="*/ 88900 h 124"/>
                            <a:gd name="T26" fmla="*/ 466725 w 298"/>
                            <a:gd name="T27" fmla="*/ 76200 h 124"/>
                            <a:gd name="T28" fmla="*/ 457200 w 298"/>
                            <a:gd name="T29" fmla="*/ 60325 h 124"/>
                            <a:gd name="T30" fmla="*/ 444500 w 298"/>
                            <a:gd name="T31" fmla="*/ 53975 h 124"/>
                            <a:gd name="T32" fmla="*/ 441325 w 298"/>
                            <a:gd name="T33" fmla="*/ 34925 h 124"/>
                            <a:gd name="T34" fmla="*/ 428625 w 298"/>
                            <a:gd name="T35" fmla="*/ 15875 h 124"/>
                            <a:gd name="T36" fmla="*/ 387350 w 298"/>
                            <a:gd name="T37" fmla="*/ 15875 h 124"/>
                            <a:gd name="T38" fmla="*/ 330200 w 298"/>
                            <a:gd name="T39" fmla="*/ 28575 h 124"/>
                            <a:gd name="T40" fmla="*/ 288925 w 298"/>
                            <a:gd name="T41" fmla="*/ 31750 h 124"/>
                            <a:gd name="T42" fmla="*/ 254000 w 298"/>
                            <a:gd name="T43" fmla="*/ 15875 h 124"/>
                            <a:gd name="T44" fmla="*/ 212725 w 298"/>
                            <a:gd name="T45" fmla="*/ 0 h 124"/>
                            <a:gd name="T46" fmla="*/ 174625 w 298"/>
                            <a:gd name="T47" fmla="*/ 3175 h 124"/>
                            <a:gd name="T48" fmla="*/ 142875 w 298"/>
                            <a:gd name="T49" fmla="*/ 19050 h 124"/>
                            <a:gd name="T50" fmla="*/ 111125 w 298"/>
                            <a:gd name="T51" fmla="*/ 25400 h 124"/>
                            <a:gd name="T52" fmla="*/ 101600 w 298"/>
                            <a:gd name="T53" fmla="*/ 19050 h 124"/>
                            <a:gd name="T54" fmla="*/ 79375 w 298"/>
                            <a:gd name="T55" fmla="*/ 22225 h 124"/>
                            <a:gd name="T56" fmla="*/ 60325 w 298"/>
                            <a:gd name="T57" fmla="*/ 25400 h 124"/>
                            <a:gd name="T58" fmla="*/ 76200 w 298"/>
                            <a:gd name="T59" fmla="*/ 41275 h 124"/>
                            <a:gd name="T60" fmla="*/ 22225 w 298"/>
                            <a:gd name="T61" fmla="*/ 47625 h 124"/>
                            <a:gd name="T62" fmla="*/ 0 w 298"/>
                            <a:gd name="T63" fmla="*/ 66675 h 124"/>
                            <a:gd name="T64" fmla="*/ 6350 w 298"/>
                            <a:gd name="T65" fmla="*/ 73025 h 124"/>
                            <a:gd name="T66" fmla="*/ 15875 w 298"/>
                            <a:gd name="T67" fmla="*/ 79375 h 124"/>
                            <a:gd name="T68" fmla="*/ 25400 w 298"/>
                            <a:gd name="T69" fmla="*/ 92075 h 124"/>
                            <a:gd name="T70" fmla="*/ 19050 w 298"/>
                            <a:gd name="T71" fmla="*/ 101600 h 124"/>
                            <a:gd name="T72" fmla="*/ 31750 w 298"/>
                            <a:gd name="T73" fmla="*/ 111125 h 124"/>
                            <a:gd name="T74" fmla="*/ 38100 w 298"/>
                            <a:gd name="T75" fmla="*/ 130175 h 124"/>
                            <a:gd name="T76" fmla="*/ 50800 w 298"/>
                            <a:gd name="T77" fmla="*/ 146050 h 124"/>
                            <a:gd name="T78" fmla="*/ 79375 w 298"/>
                            <a:gd name="T79" fmla="*/ 165100 h 124"/>
                            <a:gd name="T80" fmla="*/ 130175 w 298"/>
                            <a:gd name="T81" fmla="*/ 177800 h 124"/>
                            <a:gd name="T82" fmla="*/ 133350 w 298"/>
                            <a:gd name="T83" fmla="*/ 165100 h 124"/>
                            <a:gd name="T84" fmla="*/ 127000 w 298"/>
                            <a:gd name="T85" fmla="*/ 158750 h 124"/>
                            <a:gd name="T86" fmla="*/ 139700 w 298"/>
                            <a:gd name="T87" fmla="*/ 155575 h 124"/>
                            <a:gd name="T88" fmla="*/ 155575 w 298"/>
                            <a:gd name="T89" fmla="*/ 158750 h 124"/>
                            <a:gd name="T90" fmla="*/ 177800 w 298"/>
                            <a:gd name="T91" fmla="*/ 180975 h 124"/>
                            <a:gd name="T92" fmla="*/ 193675 w 298"/>
                            <a:gd name="T93" fmla="*/ 184150 h 124"/>
                            <a:gd name="T94" fmla="*/ 206375 w 298"/>
                            <a:gd name="T95" fmla="*/ 180975 h 124"/>
                            <a:gd name="T96" fmla="*/ 225425 w 298"/>
                            <a:gd name="T97" fmla="*/ 158750 h 124"/>
                            <a:gd name="T98" fmla="*/ 234950 w 298"/>
                            <a:gd name="T99" fmla="*/ 155575 h 124"/>
                            <a:gd name="T100" fmla="*/ 244475 w 298"/>
                            <a:gd name="T101" fmla="*/ 158750 h 124"/>
                            <a:gd name="T102" fmla="*/ 254000 w 298"/>
                            <a:gd name="T103" fmla="*/ 165100 h 124"/>
                            <a:gd name="T104" fmla="*/ 263525 w 298"/>
                            <a:gd name="T105" fmla="*/ 158750 h 124"/>
                            <a:gd name="T106" fmla="*/ 276225 w 298"/>
                            <a:gd name="T107" fmla="*/ 165100 h 124"/>
                            <a:gd name="T108" fmla="*/ 266700 w 298"/>
                            <a:gd name="T109" fmla="*/ 168275 h 124"/>
                            <a:gd name="T110" fmla="*/ 273050 w 298"/>
                            <a:gd name="T111" fmla="*/ 196850 h 12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98" h="124">
                              <a:moveTo>
                                <a:pt x="178" y="122"/>
                              </a:moveTo>
                              <a:lnTo>
                                <a:pt x="178" y="104"/>
                              </a:lnTo>
                              <a:lnTo>
                                <a:pt x="182" y="104"/>
                              </a:lnTo>
                              <a:lnTo>
                                <a:pt x="184" y="108"/>
                              </a:lnTo>
                              <a:lnTo>
                                <a:pt x="188" y="108"/>
                              </a:lnTo>
                              <a:lnTo>
                                <a:pt x="196" y="110"/>
                              </a:lnTo>
                              <a:lnTo>
                                <a:pt x="202" y="108"/>
                              </a:lnTo>
                              <a:lnTo>
                                <a:pt x="208" y="106"/>
                              </a:lnTo>
                              <a:lnTo>
                                <a:pt x="214" y="108"/>
                              </a:lnTo>
                              <a:lnTo>
                                <a:pt x="220" y="110"/>
                              </a:lnTo>
                              <a:lnTo>
                                <a:pt x="226" y="110"/>
                              </a:lnTo>
                              <a:lnTo>
                                <a:pt x="230" y="108"/>
                              </a:lnTo>
                              <a:lnTo>
                                <a:pt x="236" y="104"/>
                              </a:lnTo>
                              <a:lnTo>
                                <a:pt x="240" y="102"/>
                              </a:lnTo>
                              <a:lnTo>
                                <a:pt x="244" y="102"/>
                              </a:lnTo>
                              <a:lnTo>
                                <a:pt x="250" y="104"/>
                              </a:lnTo>
                              <a:lnTo>
                                <a:pt x="262" y="102"/>
                              </a:lnTo>
                              <a:lnTo>
                                <a:pt x="272" y="98"/>
                              </a:lnTo>
                              <a:lnTo>
                                <a:pt x="270" y="98"/>
                              </a:lnTo>
                              <a:lnTo>
                                <a:pt x="290" y="98"/>
                              </a:lnTo>
                              <a:lnTo>
                                <a:pt x="294" y="98"/>
                              </a:lnTo>
                              <a:lnTo>
                                <a:pt x="298" y="96"/>
                              </a:lnTo>
                              <a:lnTo>
                                <a:pt x="296" y="86"/>
                              </a:lnTo>
                              <a:lnTo>
                                <a:pt x="294" y="76"/>
                              </a:lnTo>
                              <a:lnTo>
                                <a:pt x="292" y="66"/>
                              </a:lnTo>
                              <a:lnTo>
                                <a:pt x="290" y="56"/>
                              </a:lnTo>
                              <a:lnTo>
                                <a:pt x="292" y="56"/>
                              </a:lnTo>
                              <a:lnTo>
                                <a:pt x="294" y="48"/>
                              </a:lnTo>
                              <a:lnTo>
                                <a:pt x="294" y="42"/>
                              </a:lnTo>
                              <a:lnTo>
                                <a:pt x="288" y="38"/>
                              </a:lnTo>
                              <a:lnTo>
                                <a:pt x="280" y="38"/>
                              </a:lnTo>
                              <a:lnTo>
                                <a:pt x="280" y="34"/>
                              </a:lnTo>
                              <a:lnTo>
                                <a:pt x="280" y="30"/>
                              </a:lnTo>
                              <a:lnTo>
                                <a:pt x="278" y="22"/>
                              </a:lnTo>
                              <a:lnTo>
                                <a:pt x="276" y="16"/>
                              </a:lnTo>
                              <a:lnTo>
                                <a:pt x="270" y="10"/>
                              </a:lnTo>
                              <a:lnTo>
                                <a:pt x="260" y="8"/>
                              </a:lnTo>
                              <a:lnTo>
                                <a:pt x="244" y="10"/>
                              </a:lnTo>
                              <a:lnTo>
                                <a:pt x="226" y="14"/>
                              </a:lnTo>
                              <a:lnTo>
                                <a:pt x="208" y="18"/>
                              </a:lnTo>
                              <a:lnTo>
                                <a:pt x="190" y="20"/>
                              </a:lnTo>
                              <a:lnTo>
                                <a:pt x="182" y="20"/>
                              </a:lnTo>
                              <a:lnTo>
                                <a:pt x="174" y="16"/>
                              </a:lnTo>
                              <a:lnTo>
                                <a:pt x="160" y="10"/>
                              </a:lnTo>
                              <a:lnTo>
                                <a:pt x="144" y="2"/>
                              </a:lnTo>
                              <a:lnTo>
                                <a:pt x="134" y="0"/>
                              </a:lnTo>
                              <a:lnTo>
                                <a:pt x="124" y="0"/>
                              </a:lnTo>
                              <a:lnTo>
                                <a:pt x="110" y="2"/>
                              </a:lnTo>
                              <a:lnTo>
                                <a:pt x="100" y="6"/>
                              </a:lnTo>
                              <a:lnTo>
                                <a:pt x="90" y="12"/>
                              </a:lnTo>
                              <a:lnTo>
                                <a:pt x="82" y="16"/>
                              </a:lnTo>
                              <a:lnTo>
                                <a:pt x="70" y="16"/>
                              </a:lnTo>
                              <a:lnTo>
                                <a:pt x="66" y="16"/>
                              </a:lnTo>
                              <a:lnTo>
                                <a:pt x="64" y="12"/>
                              </a:lnTo>
                              <a:lnTo>
                                <a:pt x="56" y="14"/>
                              </a:lnTo>
                              <a:lnTo>
                                <a:pt x="50" y="14"/>
                              </a:lnTo>
                              <a:lnTo>
                                <a:pt x="38" y="12"/>
                              </a:lnTo>
                              <a:lnTo>
                                <a:pt x="38" y="16"/>
                              </a:lnTo>
                              <a:lnTo>
                                <a:pt x="42" y="20"/>
                              </a:lnTo>
                              <a:lnTo>
                                <a:pt x="48" y="26"/>
                              </a:lnTo>
                              <a:lnTo>
                                <a:pt x="34" y="28"/>
                              </a:lnTo>
                              <a:lnTo>
                                <a:pt x="14" y="30"/>
                              </a:lnTo>
                              <a:lnTo>
                                <a:pt x="6" y="36"/>
                              </a:lnTo>
                              <a:lnTo>
                                <a:pt x="0" y="42"/>
                              </a:lnTo>
                              <a:lnTo>
                                <a:pt x="2" y="44"/>
                              </a:lnTo>
                              <a:lnTo>
                                <a:pt x="4" y="46"/>
                              </a:lnTo>
                              <a:lnTo>
                                <a:pt x="10" y="48"/>
                              </a:lnTo>
                              <a:lnTo>
                                <a:pt x="10" y="50"/>
                              </a:lnTo>
                              <a:lnTo>
                                <a:pt x="12" y="54"/>
                              </a:lnTo>
                              <a:lnTo>
                                <a:pt x="16" y="58"/>
                              </a:lnTo>
                              <a:lnTo>
                                <a:pt x="14" y="62"/>
                              </a:lnTo>
                              <a:lnTo>
                                <a:pt x="12" y="64"/>
                              </a:lnTo>
                              <a:lnTo>
                                <a:pt x="12" y="70"/>
                              </a:lnTo>
                              <a:lnTo>
                                <a:pt x="20" y="70"/>
                              </a:lnTo>
                              <a:lnTo>
                                <a:pt x="20" y="76"/>
                              </a:lnTo>
                              <a:lnTo>
                                <a:pt x="24" y="82"/>
                              </a:lnTo>
                              <a:lnTo>
                                <a:pt x="32" y="90"/>
                              </a:lnTo>
                              <a:lnTo>
                                <a:pt x="32" y="92"/>
                              </a:lnTo>
                              <a:lnTo>
                                <a:pt x="36" y="96"/>
                              </a:lnTo>
                              <a:lnTo>
                                <a:pt x="50" y="104"/>
                              </a:lnTo>
                              <a:lnTo>
                                <a:pt x="66" y="108"/>
                              </a:lnTo>
                              <a:lnTo>
                                <a:pt x="82" y="112"/>
                              </a:lnTo>
                              <a:lnTo>
                                <a:pt x="84" y="108"/>
                              </a:lnTo>
                              <a:lnTo>
                                <a:pt x="84" y="104"/>
                              </a:lnTo>
                              <a:lnTo>
                                <a:pt x="82" y="102"/>
                              </a:lnTo>
                              <a:lnTo>
                                <a:pt x="80" y="100"/>
                              </a:lnTo>
                              <a:lnTo>
                                <a:pt x="84" y="100"/>
                              </a:lnTo>
                              <a:lnTo>
                                <a:pt x="88" y="98"/>
                              </a:lnTo>
                              <a:lnTo>
                                <a:pt x="94" y="98"/>
                              </a:lnTo>
                              <a:lnTo>
                                <a:pt x="98" y="100"/>
                              </a:lnTo>
                              <a:lnTo>
                                <a:pt x="106" y="106"/>
                              </a:lnTo>
                              <a:lnTo>
                                <a:pt x="112" y="114"/>
                              </a:lnTo>
                              <a:lnTo>
                                <a:pt x="116" y="116"/>
                              </a:lnTo>
                              <a:lnTo>
                                <a:pt x="122" y="116"/>
                              </a:lnTo>
                              <a:lnTo>
                                <a:pt x="126" y="116"/>
                              </a:lnTo>
                              <a:lnTo>
                                <a:pt x="130" y="114"/>
                              </a:lnTo>
                              <a:lnTo>
                                <a:pt x="136" y="106"/>
                              </a:lnTo>
                              <a:lnTo>
                                <a:pt x="142" y="100"/>
                              </a:lnTo>
                              <a:lnTo>
                                <a:pt x="144" y="98"/>
                              </a:lnTo>
                              <a:lnTo>
                                <a:pt x="148" y="98"/>
                              </a:lnTo>
                              <a:lnTo>
                                <a:pt x="152" y="98"/>
                              </a:lnTo>
                              <a:lnTo>
                                <a:pt x="154" y="100"/>
                              </a:lnTo>
                              <a:lnTo>
                                <a:pt x="158" y="102"/>
                              </a:lnTo>
                              <a:lnTo>
                                <a:pt x="160" y="104"/>
                              </a:lnTo>
                              <a:lnTo>
                                <a:pt x="164" y="102"/>
                              </a:lnTo>
                              <a:lnTo>
                                <a:pt x="166" y="100"/>
                              </a:lnTo>
                              <a:lnTo>
                                <a:pt x="176" y="100"/>
                              </a:lnTo>
                              <a:lnTo>
                                <a:pt x="174" y="104"/>
                              </a:lnTo>
                              <a:lnTo>
                                <a:pt x="172" y="106"/>
                              </a:lnTo>
                              <a:lnTo>
                                <a:pt x="168" y="106"/>
                              </a:lnTo>
                              <a:lnTo>
                                <a:pt x="170" y="116"/>
                              </a:lnTo>
                              <a:lnTo>
                                <a:pt x="172" y="124"/>
                              </a:lnTo>
                              <a:lnTo>
                                <a:pt x="178" y="122"/>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nvGrpSpPr>
                        <p:cNvPr id="521" name="Group 520"/>
                        <p:cNvGrpSpPr/>
                        <p:nvPr/>
                      </p:nvGrpSpPr>
                      <p:grpSpPr>
                        <a:xfrm>
                          <a:off x="6613525" y="3059113"/>
                          <a:ext cx="1504950" cy="1119187"/>
                          <a:chOff x="6613525" y="3059113"/>
                          <a:chExt cx="1504950" cy="1119187"/>
                        </a:xfrm>
                        <a:grpFill/>
                      </p:grpSpPr>
                      <p:grpSp>
                        <p:nvGrpSpPr>
                          <p:cNvPr id="525" name="Group 524"/>
                          <p:cNvGrpSpPr/>
                          <p:nvPr/>
                        </p:nvGrpSpPr>
                        <p:grpSpPr>
                          <a:xfrm>
                            <a:off x="6613525" y="3668713"/>
                            <a:ext cx="1504950" cy="509587"/>
                            <a:chOff x="6613525" y="3668713"/>
                            <a:chExt cx="1504950" cy="509587"/>
                          </a:xfrm>
                          <a:grpFill/>
                        </p:grpSpPr>
                        <p:sp>
                          <p:nvSpPr>
                            <p:cNvPr id="539" name="Freeform 216"/>
                            <p:cNvSpPr>
                              <a:spLocks/>
                            </p:cNvSpPr>
                            <p:nvPr/>
                          </p:nvSpPr>
                          <p:spPr bwMode="auto">
                            <a:xfrm>
                              <a:off x="7594600" y="3848100"/>
                              <a:ext cx="523875" cy="330200"/>
                            </a:xfrm>
                            <a:custGeom>
                              <a:avLst/>
                              <a:gdLst>
                                <a:gd name="T0" fmla="*/ 415925 w 330"/>
                                <a:gd name="T1" fmla="*/ 260350 h 208"/>
                                <a:gd name="T2" fmla="*/ 381000 w 330"/>
                                <a:gd name="T3" fmla="*/ 234950 h 208"/>
                                <a:gd name="T4" fmla="*/ 339725 w 330"/>
                                <a:gd name="T5" fmla="*/ 244475 h 208"/>
                                <a:gd name="T6" fmla="*/ 320675 w 330"/>
                                <a:gd name="T7" fmla="*/ 266700 h 208"/>
                                <a:gd name="T8" fmla="*/ 320675 w 330"/>
                                <a:gd name="T9" fmla="*/ 279400 h 208"/>
                                <a:gd name="T10" fmla="*/ 285750 w 330"/>
                                <a:gd name="T11" fmla="*/ 288925 h 208"/>
                                <a:gd name="T12" fmla="*/ 250825 w 330"/>
                                <a:gd name="T13" fmla="*/ 266700 h 208"/>
                                <a:gd name="T14" fmla="*/ 215900 w 330"/>
                                <a:gd name="T15" fmla="*/ 247650 h 208"/>
                                <a:gd name="T16" fmla="*/ 177800 w 330"/>
                                <a:gd name="T17" fmla="*/ 254000 h 208"/>
                                <a:gd name="T18" fmla="*/ 177800 w 330"/>
                                <a:gd name="T19" fmla="*/ 238125 h 208"/>
                                <a:gd name="T20" fmla="*/ 206375 w 330"/>
                                <a:gd name="T21" fmla="*/ 215900 h 208"/>
                                <a:gd name="T22" fmla="*/ 200025 w 330"/>
                                <a:gd name="T23" fmla="*/ 180975 h 208"/>
                                <a:gd name="T24" fmla="*/ 177800 w 330"/>
                                <a:gd name="T25" fmla="*/ 155575 h 208"/>
                                <a:gd name="T26" fmla="*/ 117475 w 330"/>
                                <a:gd name="T27" fmla="*/ 127000 h 208"/>
                                <a:gd name="T28" fmla="*/ 92075 w 330"/>
                                <a:gd name="T29" fmla="*/ 114300 h 208"/>
                                <a:gd name="T30" fmla="*/ 82550 w 330"/>
                                <a:gd name="T31" fmla="*/ 101600 h 208"/>
                                <a:gd name="T32" fmla="*/ 57150 w 330"/>
                                <a:gd name="T33" fmla="*/ 123825 h 208"/>
                                <a:gd name="T34" fmla="*/ 53975 w 330"/>
                                <a:gd name="T35" fmla="*/ 111125 h 208"/>
                                <a:gd name="T36" fmla="*/ 34925 w 330"/>
                                <a:gd name="T37" fmla="*/ 82550 h 208"/>
                                <a:gd name="T38" fmla="*/ 41275 w 330"/>
                                <a:gd name="T39" fmla="*/ 73025 h 208"/>
                                <a:gd name="T40" fmla="*/ 60325 w 330"/>
                                <a:gd name="T41" fmla="*/ 73025 h 208"/>
                                <a:gd name="T42" fmla="*/ 85725 w 330"/>
                                <a:gd name="T43" fmla="*/ 66675 h 208"/>
                                <a:gd name="T44" fmla="*/ 69850 w 330"/>
                                <a:gd name="T45" fmla="*/ 63500 h 208"/>
                                <a:gd name="T46" fmla="*/ 38100 w 330"/>
                                <a:gd name="T47" fmla="*/ 63500 h 208"/>
                                <a:gd name="T48" fmla="*/ 28575 w 330"/>
                                <a:gd name="T49" fmla="*/ 47625 h 208"/>
                                <a:gd name="T50" fmla="*/ 0 w 330"/>
                                <a:gd name="T51" fmla="*/ 28575 h 208"/>
                                <a:gd name="T52" fmla="*/ 25400 w 330"/>
                                <a:gd name="T53" fmla="*/ 9525 h 208"/>
                                <a:gd name="T54" fmla="*/ 57150 w 330"/>
                                <a:gd name="T55" fmla="*/ 3175 h 208"/>
                                <a:gd name="T56" fmla="*/ 85725 w 330"/>
                                <a:gd name="T57" fmla="*/ 9525 h 208"/>
                                <a:gd name="T58" fmla="*/ 95250 w 330"/>
                                <a:gd name="T59" fmla="*/ 57150 h 208"/>
                                <a:gd name="T60" fmla="*/ 104775 w 330"/>
                                <a:gd name="T61" fmla="*/ 69850 h 208"/>
                                <a:gd name="T62" fmla="*/ 120650 w 330"/>
                                <a:gd name="T63" fmla="*/ 95250 h 208"/>
                                <a:gd name="T64" fmla="*/ 133350 w 330"/>
                                <a:gd name="T65" fmla="*/ 82550 h 208"/>
                                <a:gd name="T66" fmla="*/ 161925 w 330"/>
                                <a:gd name="T67" fmla="*/ 60325 h 208"/>
                                <a:gd name="T68" fmla="*/ 184150 w 330"/>
                                <a:gd name="T69" fmla="*/ 34925 h 208"/>
                                <a:gd name="T70" fmla="*/ 206375 w 330"/>
                                <a:gd name="T71" fmla="*/ 38100 h 208"/>
                                <a:gd name="T72" fmla="*/ 241300 w 330"/>
                                <a:gd name="T73" fmla="*/ 60325 h 208"/>
                                <a:gd name="T74" fmla="*/ 320675 w 330"/>
                                <a:gd name="T75" fmla="*/ 85725 h 208"/>
                                <a:gd name="T76" fmla="*/ 403225 w 330"/>
                                <a:gd name="T77" fmla="*/ 139700 h 208"/>
                                <a:gd name="T78" fmla="*/ 406400 w 330"/>
                                <a:gd name="T79" fmla="*/ 161925 h 208"/>
                                <a:gd name="T80" fmla="*/ 419100 w 330"/>
                                <a:gd name="T81" fmla="*/ 165100 h 208"/>
                                <a:gd name="T82" fmla="*/ 444500 w 330"/>
                                <a:gd name="T83" fmla="*/ 177800 h 208"/>
                                <a:gd name="T84" fmla="*/ 482600 w 330"/>
                                <a:gd name="T85" fmla="*/ 196850 h 208"/>
                                <a:gd name="T86" fmla="*/ 466725 w 330"/>
                                <a:gd name="T87" fmla="*/ 209550 h 208"/>
                                <a:gd name="T88" fmla="*/ 428625 w 330"/>
                                <a:gd name="T89" fmla="*/ 209550 h 208"/>
                                <a:gd name="T90" fmla="*/ 457200 w 330"/>
                                <a:gd name="T91" fmla="*/ 234950 h 208"/>
                                <a:gd name="T92" fmla="*/ 466725 w 330"/>
                                <a:gd name="T93" fmla="*/ 263525 h 208"/>
                                <a:gd name="T94" fmla="*/ 485775 w 330"/>
                                <a:gd name="T95" fmla="*/ 269875 h 208"/>
                                <a:gd name="T96" fmla="*/ 498475 w 330"/>
                                <a:gd name="T97" fmla="*/ 292100 h 208"/>
                                <a:gd name="T98" fmla="*/ 517525 w 330"/>
                                <a:gd name="T99" fmla="*/ 307975 h 208"/>
                                <a:gd name="T100" fmla="*/ 520700 w 330"/>
                                <a:gd name="T101" fmla="*/ 323850 h 208"/>
                                <a:gd name="T102" fmla="*/ 501650 w 330"/>
                                <a:gd name="T103" fmla="*/ 327025 h 208"/>
                                <a:gd name="T104" fmla="*/ 469900 w 330"/>
                                <a:gd name="T105" fmla="*/ 314325 h 208"/>
                                <a:gd name="T106" fmla="*/ 428625 w 330"/>
                                <a:gd name="T107" fmla="*/ 295275 h 208"/>
                                <a:gd name="T108" fmla="*/ 422275 w 330"/>
                                <a:gd name="T109" fmla="*/ 279400 h 2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30" h="208">
                                  <a:moveTo>
                                    <a:pt x="266" y="176"/>
                                  </a:moveTo>
                                  <a:lnTo>
                                    <a:pt x="264" y="170"/>
                                  </a:lnTo>
                                  <a:lnTo>
                                    <a:pt x="262" y="164"/>
                                  </a:lnTo>
                                  <a:lnTo>
                                    <a:pt x="260" y="160"/>
                                  </a:lnTo>
                                  <a:lnTo>
                                    <a:pt x="256" y="156"/>
                                  </a:lnTo>
                                  <a:lnTo>
                                    <a:pt x="240" y="148"/>
                                  </a:lnTo>
                                  <a:lnTo>
                                    <a:pt x="224" y="148"/>
                                  </a:lnTo>
                                  <a:lnTo>
                                    <a:pt x="218" y="148"/>
                                  </a:lnTo>
                                  <a:lnTo>
                                    <a:pt x="214" y="154"/>
                                  </a:lnTo>
                                  <a:lnTo>
                                    <a:pt x="212" y="160"/>
                                  </a:lnTo>
                                  <a:lnTo>
                                    <a:pt x="212" y="168"/>
                                  </a:lnTo>
                                  <a:lnTo>
                                    <a:pt x="202" y="168"/>
                                  </a:lnTo>
                                  <a:lnTo>
                                    <a:pt x="208" y="168"/>
                                  </a:lnTo>
                                  <a:lnTo>
                                    <a:pt x="206" y="172"/>
                                  </a:lnTo>
                                  <a:lnTo>
                                    <a:pt x="202" y="176"/>
                                  </a:lnTo>
                                  <a:lnTo>
                                    <a:pt x="198" y="182"/>
                                  </a:lnTo>
                                  <a:lnTo>
                                    <a:pt x="194" y="182"/>
                                  </a:lnTo>
                                  <a:lnTo>
                                    <a:pt x="180" y="182"/>
                                  </a:lnTo>
                                  <a:lnTo>
                                    <a:pt x="166" y="176"/>
                                  </a:lnTo>
                                  <a:lnTo>
                                    <a:pt x="162" y="172"/>
                                  </a:lnTo>
                                  <a:lnTo>
                                    <a:pt x="158" y="168"/>
                                  </a:lnTo>
                                  <a:lnTo>
                                    <a:pt x="156" y="162"/>
                                  </a:lnTo>
                                  <a:lnTo>
                                    <a:pt x="154" y="156"/>
                                  </a:lnTo>
                                  <a:lnTo>
                                    <a:pt x="136" y="156"/>
                                  </a:lnTo>
                                  <a:lnTo>
                                    <a:pt x="130" y="160"/>
                                  </a:lnTo>
                                  <a:lnTo>
                                    <a:pt x="120" y="160"/>
                                  </a:lnTo>
                                  <a:lnTo>
                                    <a:pt x="112" y="160"/>
                                  </a:lnTo>
                                  <a:lnTo>
                                    <a:pt x="110" y="158"/>
                                  </a:lnTo>
                                  <a:lnTo>
                                    <a:pt x="110" y="156"/>
                                  </a:lnTo>
                                  <a:lnTo>
                                    <a:pt x="112" y="150"/>
                                  </a:lnTo>
                                  <a:lnTo>
                                    <a:pt x="118" y="144"/>
                                  </a:lnTo>
                                  <a:lnTo>
                                    <a:pt x="126" y="138"/>
                                  </a:lnTo>
                                  <a:lnTo>
                                    <a:pt x="130" y="136"/>
                                  </a:lnTo>
                                  <a:lnTo>
                                    <a:pt x="128" y="128"/>
                                  </a:lnTo>
                                  <a:lnTo>
                                    <a:pt x="128" y="122"/>
                                  </a:lnTo>
                                  <a:lnTo>
                                    <a:pt x="126" y="114"/>
                                  </a:lnTo>
                                  <a:lnTo>
                                    <a:pt x="124" y="108"/>
                                  </a:lnTo>
                                  <a:lnTo>
                                    <a:pt x="120" y="102"/>
                                  </a:lnTo>
                                  <a:lnTo>
                                    <a:pt x="112" y="98"/>
                                  </a:lnTo>
                                  <a:lnTo>
                                    <a:pt x="98" y="92"/>
                                  </a:lnTo>
                                  <a:lnTo>
                                    <a:pt x="80" y="86"/>
                                  </a:lnTo>
                                  <a:lnTo>
                                    <a:pt x="74" y="80"/>
                                  </a:lnTo>
                                  <a:lnTo>
                                    <a:pt x="66" y="76"/>
                                  </a:lnTo>
                                  <a:lnTo>
                                    <a:pt x="62" y="74"/>
                                  </a:lnTo>
                                  <a:lnTo>
                                    <a:pt x="58" y="72"/>
                                  </a:lnTo>
                                  <a:lnTo>
                                    <a:pt x="48" y="72"/>
                                  </a:lnTo>
                                  <a:lnTo>
                                    <a:pt x="50" y="66"/>
                                  </a:lnTo>
                                  <a:lnTo>
                                    <a:pt x="52" y="64"/>
                                  </a:lnTo>
                                  <a:lnTo>
                                    <a:pt x="46" y="72"/>
                                  </a:lnTo>
                                  <a:lnTo>
                                    <a:pt x="42" y="76"/>
                                  </a:lnTo>
                                  <a:lnTo>
                                    <a:pt x="36" y="78"/>
                                  </a:lnTo>
                                  <a:lnTo>
                                    <a:pt x="34" y="78"/>
                                  </a:lnTo>
                                  <a:lnTo>
                                    <a:pt x="34" y="72"/>
                                  </a:lnTo>
                                  <a:lnTo>
                                    <a:pt x="34" y="70"/>
                                  </a:lnTo>
                                  <a:lnTo>
                                    <a:pt x="28" y="58"/>
                                  </a:lnTo>
                                  <a:lnTo>
                                    <a:pt x="26" y="54"/>
                                  </a:lnTo>
                                  <a:lnTo>
                                    <a:pt x="22" y="52"/>
                                  </a:lnTo>
                                  <a:lnTo>
                                    <a:pt x="22" y="48"/>
                                  </a:lnTo>
                                  <a:lnTo>
                                    <a:pt x="22" y="46"/>
                                  </a:lnTo>
                                  <a:lnTo>
                                    <a:pt x="26" y="46"/>
                                  </a:lnTo>
                                  <a:lnTo>
                                    <a:pt x="30" y="46"/>
                                  </a:lnTo>
                                  <a:lnTo>
                                    <a:pt x="34" y="48"/>
                                  </a:lnTo>
                                  <a:lnTo>
                                    <a:pt x="38" y="46"/>
                                  </a:lnTo>
                                  <a:lnTo>
                                    <a:pt x="42" y="42"/>
                                  </a:lnTo>
                                  <a:lnTo>
                                    <a:pt x="50" y="44"/>
                                  </a:lnTo>
                                  <a:lnTo>
                                    <a:pt x="54" y="42"/>
                                  </a:lnTo>
                                  <a:lnTo>
                                    <a:pt x="58" y="40"/>
                                  </a:lnTo>
                                  <a:lnTo>
                                    <a:pt x="54" y="40"/>
                                  </a:lnTo>
                                  <a:lnTo>
                                    <a:pt x="44" y="40"/>
                                  </a:lnTo>
                                  <a:lnTo>
                                    <a:pt x="34" y="42"/>
                                  </a:lnTo>
                                  <a:lnTo>
                                    <a:pt x="28" y="42"/>
                                  </a:lnTo>
                                  <a:lnTo>
                                    <a:pt x="24" y="40"/>
                                  </a:lnTo>
                                  <a:lnTo>
                                    <a:pt x="20" y="36"/>
                                  </a:lnTo>
                                  <a:lnTo>
                                    <a:pt x="20" y="30"/>
                                  </a:lnTo>
                                  <a:lnTo>
                                    <a:pt x="18" y="30"/>
                                  </a:lnTo>
                                  <a:lnTo>
                                    <a:pt x="16" y="28"/>
                                  </a:lnTo>
                                  <a:lnTo>
                                    <a:pt x="6" y="24"/>
                                  </a:lnTo>
                                  <a:lnTo>
                                    <a:pt x="0" y="18"/>
                                  </a:lnTo>
                                  <a:lnTo>
                                    <a:pt x="0" y="14"/>
                                  </a:lnTo>
                                  <a:lnTo>
                                    <a:pt x="8" y="10"/>
                                  </a:lnTo>
                                  <a:lnTo>
                                    <a:pt x="16" y="6"/>
                                  </a:lnTo>
                                  <a:lnTo>
                                    <a:pt x="24" y="2"/>
                                  </a:lnTo>
                                  <a:lnTo>
                                    <a:pt x="32" y="0"/>
                                  </a:lnTo>
                                  <a:lnTo>
                                    <a:pt x="36" y="2"/>
                                  </a:lnTo>
                                  <a:lnTo>
                                    <a:pt x="40" y="4"/>
                                  </a:lnTo>
                                  <a:lnTo>
                                    <a:pt x="48" y="6"/>
                                  </a:lnTo>
                                  <a:lnTo>
                                    <a:pt x="54" y="6"/>
                                  </a:lnTo>
                                  <a:lnTo>
                                    <a:pt x="58" y="12"/>
                                  </a:lnTo>
                                  <a:lnTo>
                                    <a:pt x="60" y="18"/>
                                  </a:lnTo>
                                  <a:lnTo>
                                    <a:pt x="60" y="36"/>
                                  </a:lnTo>
                                  <a:lnTo>
                                    <a:pt x="62" y="42"/>
                                  </a:lnTo>
                                  <a:lnTo>
                                    <a:pt x="64" y="44"/>
                                  </a:lnTo>
                                  <a:lnTo>
                                    <a:pt x="66" y="44"/>
                                  </a:lnTo>
                                  <a:lnTo>
                                    <a:pt x="70" y="52"/>
                                  </a:lnTo>
                                  <a:lnTo>
                                    <a:pt x="72" y="58"/>
                                  </a:lnTo>
                                  <a:lnTo>
                                    <a:pt x="76" y="60"/>
                                  </a:lnTo>
                                  <a:lnTo>
                                    <a:pt x="78" y="58"/>
                                  </a:lnTo>
                                  <a:lnTo>
                                    <a:pt x="82" y="56"/>
                                  </a:lnTo>
                                  <a:lnTo>
                                    <a:pt x="84" y="52"/>
                                  </a:lnTo>
                                  <a:lnTo>
                                    <a:pt x="90" y="46"/>
                                  </a:lnTo>
                                  <a:lnTo>
                                    <a:pt x="96" y="42"/>
                                  </a:lnTo>
                                  <a:lnTo>
                                    <a:pt x="102" y="38"/>
                                  </a:lnTo>
                                  <a:lnTo>
                                    <a:pt x="108" y="32"/>
                                  </a:lnTo>
                                  <a:lnTo>
                                    <a:pt x="114" y="24"/>
                                  </a:lnTo>
                                  <a:lnTo>
                                    <a:pt x="116" y="22"/>
                                  </a:lnTo>
                                  <a:lnTo>
                                    <a:pt x="120" y="20"/>
                                  </a:lnTo>
                                  <a:lnTo>
                                    <a:pt x="126" y="22"/>
                                  </a:lnTo>
                                  <a:lnTo>
                                    <a:pt x="130" y="24"/>
                                  </a:lnTo>
                                  <a:lnTo>
                                    <a:pt x="138" y="28"/>
                                  </a:lnTo>
                                  <a:lnTo>
                                    <a:pt x="146" y="34"/>
                                  </a:lnTo>
                                  <a:lnTo>
                                    <a:pt x="152" y="38"/>
                                  </a:lnTo>
                                  <a:lnTo>
                                    <a:pt x="162" y="40"/>
                                  </a:lnTo>
                                  <a:lnTo>
                                    <a:pt x="172" y="42"/>
                                  </a:lnTo>
                                  <a:lnTo>
                                    <a:pt x="202" y="54"/>
                                  </a:lnTo>
                                  <a:lnTo>
                                    <a:pt x="228" y="66"/>
                                  </a:lnTo>
                                  <a:lnTo>
                                    <a:pt x="252" y="82"/>
                                  </a:lnTo>
                                  <a:lnTo>
                                    <a:pt x="254" y="88"/>
                                  </a:lnTo>
                                  <a:lnTo>
                                    <a:pt x="254" y="92"/>
                                  </a:lnTo>
                                  <a:lnTo>
                                    <a:pt x="254" y="98"/>
                                  </a:lnTo>
                                  <a:lnTo>
                                    <a:pt x="256" y="102"/>
                                  </a:lnTo>
                                  <a:lnTo>
                                    <a:pt x="256" y="104"/>
                                  </a:lnTo>
                                  <a:lnTo>
                                    <a:pt x="260" y="104"/>
                                  </a:lnTo>
                                  <a:lnTo>
                                    <a:pt x="264" y="104"/>
                                  </a:lnTo>
                                  <a:lnTo>
                                    <a:pt x="268" y="106"/>
                                  </a:lnTo>
                                  <a:lnTo>
                                    <a:pt x="272" y="108"/>
                                  </a:lnTo>
                                  <a:lnTo>
                                    <a:pt x="280" y="112"/>
                                  </a:lnTo>
                                  <a:lnTo>
                                    <a:pt x="292" y="118"/>
                                  </a:lnTo>
                                  <a:lnTo>
                                    <a:pt x="298" y="122"/>
                                  </a:lnTo>
                                  <a:lnTo>
                                    <a:pt x="304" y="124"/>
                                  </a:lnTo>
                                  <a:lnTo>
                                    <a:pt x="302" y="128"/>
                                  </a:lnTo>
                                  <a:lnTo>
                                    <a:pt x="298" y="130"/>
                                  </a:lnTo>
                                  <a:lnTo>
                                    <a:pt x="294" y="132"/>
                                  </a:lnTo>
                                  <a:lnTo>
                                    <a:pt x="288" y="132"/>
                                  </a:lnTo>
                                  <a:lnTo>
                                    <a:pt x="278" y="132"/>
                                  </a:lnTo>
                                  <a:lnTo>
                                    <a:pt x="270" y="132"/>
                                  </a:lnTo>
                                  <a:lnTo>
                                    <a:pt x="278" y="142"/>
                                  </a:lnTo>
                                  <a:lnTo>
                                    <a:pt x="284" y="146"/>
                                  </a:lnTo>
                                  <a:lnTo>
                                    <a:pt x="288" y="148"/>
                                  </a:lnTo>
                                  <a:lnTo>
                                    <a:pt x="288" y="154"/>
                                  </a:lnTo>
                                  <a:lnTo>
                                    <a:pt x="290" y="158"/>
                                  </a:lnTo>
                                  <a:lnTo>
                                    <a:pt x="294" y="166"/>
                                  </a:lnTo>
                                  <a:lnTo>
                                    <a:pt x="298" y="168"/>
                                  </a:lnTo>
                                  <a:lnTo>
                                    <a:pt x="302" y="168"/>
                                  </a:lnTo>
                                  <a:lnTo>
                                    <a:pt x="306" y="170"/>
                                  </a:lnTo>
                                  <a:lnTo>
                                    <a:pt x="308" y="172"/>
                                  </a:lnTo>
                                  <a:lnTo>
                                    <a:pt x="310" y="182"/>
                                  </a:lnTo>
                                  <a:lnTo>
                                    <a:pt x="314" y="184"/>
                                  </a:lnTo>
                                  <a:lnTo>
                                    <a:pt x="320" y="186"/>
                                  </a:lnTo>
                                  <a:lnTo>
                                    <a:pt x="322" y="190"/>
                                  </a:lnTo>
                                  <a:lnTo>
                                    <a:pt x="326" y="194"/>
                                  </a:lnTo>
                                  <a:lnTo>
                                    <a:pt x="328" y="198"/>
                                  </a:lnTo>
                                  <a:lnTo>
                                    <a:pt x="330" y="202"/>
                                  </a:lnTo>
                                  <a:lnTo>
                                    <a:pt x="328" y="204"/>
                                  </a:lnTo>
                                  <a:lnTo>
                                    <a:pt x="326" y="206"/>
                                  </a:lnTo>
                                  <a:lnTo>
                                    <a:pt x="320" y="208"/>
                                  </a:lnTo>
                                  <a:lnTo>
                                    <a:pt x="316" y="206"/>
                                  </a:lnTo>
                                  <a:lnTo>
                                    <a:pt x="314" y="204"/>
                                  </a:lnTo>
                                  <a:lnTo>
                                    <a:pt x="310" y="202"/>
                                  </a:lnTo>
                                  <a:lnTo>
                                    <a:pt x="296" y="198"/>
                                  </a:lnTo>
                                  <a:lnTo>
                                    <a:pt x="280" y="194"/>
                                  </a:lnTo>
                                  <a:lnTo>
                                    <a:pt x="274" y="190"/>
                                  </a:lnTo>
                                  <a:lnTo>
                                    <a:pt x="270" y="186"/>
                                  </a:lnTo>
                                  <a:lnTo>
                                    <a:pt x="266" y="182"/>
                                  </a:lnTo>
                                  <a:lnTo>
                                    <a:pt x="264" y="174"/>
                                  </a:lnTo>
                                  <a:lnTo>
                                    <a:pt x="266" y="176"/>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40" name="Freeform 59"/>
                            <p:cNvSpPr>
                              <a:spLocks/>
                            </p:cNvSpPr>
                            <p:nvPr/>
                          </p:nvSpPr>
                          <p:spPr bwMode="auto">
                            <a:xfrm>
                              <a:off x="6613525" y="3668713"/>
                              <a:ext cx="301625" cy="352425"/>
                            </a:xfrm>
                            <a:custGeom>
                              <a:avLst/>
                              <a:gdLst>
                                <a:gd name="T0" fmla="*/ 63500 w 190"/>
                                <a:gd name="T1" fmla="*/ 79375 h 222"/>
                                <a:gd name="T2" fmla="*/ 38100 w 190"/>
                                <a:gd name="T3" fmla="*/ 50800 h 222"/>
                                <a:gd name="T4" fmla="*/ 9525 w 190"/>
                                <a:gd name="T5" fmla="*/ 25400 h 222"/>
                                <a:gd name="T6" fmla="*/ 0 w 190"/>
                                <a:gd name="T7" fmla="*/ 9525 h 222"/>
                                <a:gd name="T8" fmla="*/ 6350 w 190"/>
                                <a:gd name="T9" fmla="*/ 3175 h 222"/>
                                <a:gd name="T10" fmla="*/ 15875 w 190"/>
                                <a:gd name="T11" fmla="*/ 3175 h 222"/>
                                <a:gd name="T12" fmla="*/ 31750 w 190"/>
                                <a:gd name="T13" fmla="*/ 12700 h 222"/>
                                <a:gd name="T14" fmla="*/ 63500 w 190"/>
                                <a:gd name="T15" fmla="*/ 12700 h 222"/>
                                <a:gd name="T16" fmla="*/ 76200 w 190"/>
                                <a:gd name="T17" fmla="*/ 25400 h 222"/>
                                <a:gd name="T18" fmla="*/ 88900 w 190"/>
                                <a:gd name="T19" fmla="*/ 47625 h 222"/>
                                <a:gd name="T20" fmla="*/ 104775 w 190"/>
                                <a:gd name="T21" fmla="*/ 60325 h 222"/>
                                <a:gd name="T22" fmla="*/ 120650 w 190"/>
                                <a:gd name="T23" fmla="*/ 66675 h 222"/>
                                <a:gd name="T24" fmla="*/ 139700 w 190"/>
                                <a:gd name="T25" fmla="*/ 88900 h 222"/>
                                <a:gd name="T26" fmla="*/ 152400 w 190"/>
                                <a:gd name="T27" fmla="*/ 107950 h 222"/>
                                <a:gd name="T28" fmla="*/ 168275 w 190"/>
                                <a:gd name="T29" fmla="*/ 107950 h 222"/>
                                <a:gd name="T30" fmla="*/ 184150 w 190"/>
                                <a:gd name="T31" fmla="*/ 123825 h 222"/>
                                <a:gd name="T32" fmla="*/ 206375 w 190"/>
                                <a:gd name="T33" fmla="*/ 142875 h 222"/>
                                <a:gd name="T34" fmla="*/ 212725 w 190"/>
                                <a:gd name="T35" fmla="*/ 146050 h 222"/>
                                <a:gd name="T36" fmla="*/ 219075 w 190"/>
                                <a:gd name="T37" fmla="*/ 149225 h 222"/>
                                <a:gd name="T38" fmla="*/ 212725 w 190"/>
                                <a:gd name="T39" fmla="*/ 161925 h 222"/>
                                <a:gd name="T40" fmla="*/ 238125 w 190"/>
                                <a:gd name="T41" fmla="*/ 174625 h 222"/>
                                <a:gd name="T42" fmla="*/ 234950 w 190"/>
                                <a:gd name="T43" fmla="*/ 203200 h 222"/>
                                <a:gd name="T44" fmla="*/ 250825 w 190"/>
                                <a:gd name="T45" fmla="*/ 209550 h 222"/>
                                <a:gd name="T46" fmla="*/ 260350 w 190"/>
                                <a:gd name="T47" fmla="*/ 228600 h 222"/>
                                <a:gd name="T48" fmla="*/ 260350 w 190"/>
                                <a:gd name="T49" fmla="*/ 234950 h 222"/>
                                <a:gd name="T50" fmla="*/ 269875 w 190"/>
                                <a:gd name="T51" fmla="*/ 238125 h 222"/>
                                <a:gd name="T52" fmla="*/ 276225 w 190"/>
                                <a:gd name="T53" fmla="*/ 247650 h 222"/>
                                <a:gd name="T54" fmla="*/ 298450 w 190"/>
                                <a:gd name="T55" fmla="*/ 260350 h 222"/>
                                <a:gd name="T56" fmla="*/ 298450 w 190"/>
                                <a:gd name="T57" fmla="*/ 330200 h 222"/>
                                <a:gd name="T58" fmla="*/ 288925 w 190"/>
                                <a:gd name="T59" fmla="*/ 352425 h 222"/>
                                <a:gd name="T60" fmla="*/ 273050 w 190"/>
                                <a:gd name="T61" fmla="*/ 349250 h 222"/>
                                <a:gd name="T62" fmla="*/ 260350 w 190"/>
                                <a:gd name="T63" fmla="*/ 352425 h 222"/>
                                <a:gd name="T64" fmla="*/ 250825 w 190"/>
                                <a:gd name="T65" fmla="*/ 349250 h 222"/>
                                <a:gd name="T66" fmla="*/ 238125 w 190"/>
                                <a:gd name="T67" fmla="*/ 327025 h 222"/>
                                <a:gd name="T68" fmla="*/ 212725 w 190"/>
                                <a:gd name="T69" fmla="*/ 307975 h 222"/>
                                <a:gd name="T70" fmla="*/ 190500 w 190"/>
                                <a:gd name="T71" fmla="*/ 288925 h 222"/>
                                <a:gd name="T72" fmla="*/ 168275 w 190"/>
                                <a:gd name="T73" fmla="*/ 257175 h 222"/>
                                <a:gd name="T74" fmla="*/ 161925 w 190"/>
                                <a:gd name="T75" fmla="*/ 238125 h 222"/>
                                <a:gd name="T76" fmla="*/ 139700 w 190"/>
                                <a:gd name="T77" fmla="*/ 196850 h 222"/>
                                <a:gd name="T78" fmla="*/ 114300 w 190"/>
                                <a:gd name="T79" fmla="*/ 161925 h 222"/>
                                <a:gd name="T80" fmla="*/ 107950 w 190"/>
                                <a:gd name="T81" fmla="*/ 139700 h 222"/>
                                <a:gd name="T82" fmla="*/ 101600 w 190"/>
                                <a:gd name="T83" fmla="*/ 120650 h 222"/>
                                <a:gd name="T84" fmla="*/ 82550 w 190"/>
                                <a:gd name="T85" fmla="*/ 107950 h 222"/>
                                <a:gd name="T86" fmla="*/ 69850 w 190"/>
                                <a:gd name="T87" fmla="*/ 92075 h 22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90" h="222">
                                  <a:moveTo>
                                    <a:pt x="46" y="58"/>
                                  </a:moveTo>
                                  <a:lnTo>
                                    <a:pt x="40" y="50"/>
                                  </a:lnTo>
                                  <a:lnTo>
                                    <a:pt x="34" y="42"/>
                                  </a:lnTo>
                                  <a:lnTo>
                                    <a:pt x="24" y="32"/>
                                  </a:lnTo>
                                  <a:lnTo>
                                    <a:pt x="18" y="26"/>
                                  </a:lnTo>
                                  <a:lnTo>
                                    <a:pt x="6" y="16"/>
                                  </a:lnTo>
                                  <a:lnTo>
                                    <a:pt x="2" y="12"/>
                                  </a:lnTo>
                                  <a:lnTo>
                                    <a:pt x="0" y="6"/>
                                  </a:lnTo>
                                  <a:lnTo>
                                    <a:pt x="0" y="4"/>
                                  </a:lnTo>
                                  <a:lnTo>
                                    <a:pt x="4" y="2"/>
                                  </a:lnTo>
                                  <a:lnTo>
                                    <a:pt x="8" y="0"/>
                                  </a:lnTo>
                                  <a:lnTo>
                                    <a:pt x="10" y="2"/>
                                  </a:lnTo>
                                  <a:lnTo>
                                    <a:pt x="12" y="6"/>
                                  </a:lnTo>
                                  <a:lnTo>
                                    <a:pt x="20" y="8"/>
                                  </a:lnTo>
                                  <a:lnTo>
                                    <a:pt x="36" y="8"/>
                                  </a:lnTo>
                                  <a:lnTo>
                                    <a:pt x="40" y="8"/>
                                  </a:lnTo>
                                  <a:lnTo>
                                    <a:pt x="44" y="10"/>
                                  </a:lnTo>
                                  <a:lnTo>
                                    <a:pt x="48" y="16"/>
                                  </a:lnTo>
                                  <a:lnTo>
                                    <a:pt x="52" y="22"/>
                                  </a:lnTo>
                                  <a:lnTo>
                                    <a:pt x="56" y="30"/>
                                  </a:lnTo>
                                  <a:lnTo>
                                    <a:pt x="64" y="36"/>
                                  </a:lnTo>
                                  <a:lnTo>
                                    <a:pt x="66" y="38"/>
                                  </a:lnTo>
                                  <a:lnTo>
                                    <a:pt x="70" y="40"/>
                                  </a:lnTo>
                                  <a:lnTo>
                                    <a:pt x="76" y="42"/>
                                  </a:lnTo>
                                  <a:lnTo>
                                    <a:pt x="80" y="46"/>
                                  </a:lnTo>
                                  <a:lnTo>
                                    <a:pt x="88" y="56"/>
                                  </a:lnTo>
                                  <a:lnTo>
                                    <a:pt x="94" y="64"/>
                                  </a:lnTo>
                                  <a:lnTo>
                                    <a:pt x="96" y="68"/>
                                  </a:lnTo>
                                  <a:lnTo>
                                    <a:pt x="100" y="70"/>
                                  </a:lnTo>
                                  <a:lnTo>
                                    <a:pt x="106" y="68"/>
                                  </a:lnTo>
                                  <a:lnTo>
                                    <a:pt x="108" y="72"/>
                                  </a:lnTo>
                                  <a:lnTo>
                                    <a:pt x="116" y="78"/>
                                  </a:lnTo>
                                  <a:lnTo>
                                    <a:pt x="128" y="86"/>
                                  </a:lnTo>
                                  <a:lnTo>
                                    <a:pt x="130" y="90"/>
                                  </a:lnTo>
                                  <a:lnTo>
                                    <a:pt x="132" y="94"/>
                                  </a:lnTo>
                                  <a:lnTo>
                                    <a:pt x="134" y="92"/>
                                  </a:lnTo>
                                  <a:lnTo>
                                    <a:pt x="138" y="90"/>
                                  </a:lnTo>
                                  <a:lnTo>
                                    <a:pt x="138" y="94"/>
                                  </a:lnTo>
                                  <a:lnTo>
                                    <a:pt x="136" y="98"/>
                                  </a:lnTo>
                                  <a:lnTo>
                                    <a:pt x="134" y="102"/>
                                  </a:lnTo>
                                  <a:lnTo>
                                    <a:pt x="150" y="102"/>
                                  </a:lnTo>
                                  <a:lnTo>
                                    <a:pt x="150" y="110"/>
                                  </a:lnTo>
                                  <a:lnTo>
                                    <a:pt x="146" y="124"/>
                                  </a:lnTo>
                                  <a:lnTo>
                                    <a:pt x="148" y="128"/>
                                  </a:lnTo>
                                  <a:lnTo>
                                    <a:pt x="152" y="130"/>
                                  </a:lnTo>
                                  <a:lnTo>
                                    <a:pt x="158" y="132"/>
                                  </a:lnTo>
                                  <a:lnTo>
                                    <a:pt x="164" y="132"/>
                                  </a:lnTo>
                                  <a:lnTo>
                                    <a:pt x="164" y="144"/>
                                  </a:lnTo>
                                  <a:lnTo>
                                    <a:pt x="164" y="152"/>
                                  </a:lnTo>
                                  <a:lnTo>
                                    <a:pt x="164" y="148"/>
                                  </a:lnTo>
                                  <a:lnTo>
                                    <a:pt x="168" y="148"/>
                                  </a:lnTo>
                                  <a:lnTo>
                                    <a:pt x="170" y="150"/>
                                  </a:lnTo>
                                  <a:lnTo>
                                    <a:pt x="172" y="152"/>
                                  </a:lnTo>
                                  <a:lnTo>
                                    <a:pt x="174" y="156"/>
                                  </a:lnTo>
                                  <a:lnTo>
                                    <a:pt x="184" y="162"/>
                                  </a:lnTo>
                                  <a:lnTo>
                                    <a:pt x="188" y="164"/>
                                  </a:lnTo>
                                  <a:lnTo>
                                    <a:pt x="190" y="170"/>
                                  </a:lnTo>
                                  <a:lnTo>
                                    <a:pt x="188" y="208"/>
                                  </a:lnTo>
                                  <a:lnTo>
                                    <a:pt x="186" y="220"/>
                                  </a:lnTo>
                                  <a:lnTo>
                                    <a:pt x="182" y="222"/>
                                  </a:lnTo>
                                  <a:lnTo>
                                    <a:pt x="176" y="222"/>
                                  </a:lnTo>
                                  <a:lnTo>
                                    <a:pt x="172" y="220"/>
                                  </a:lnTo>
                                  <a:lnTo>
                                    <a:pt x="166" y="222"/>
                                  </a:lnTo>
                                  <a:lnTo>
                                    <a:pt x="164" y="222"/>
                                  </a:lnTo>
                                  <a:lnTo>
                                    <a:pt x="160" y="222"/>
                                  </a:lnTo>
                                  <a:lnTo>
                                    <a:pt x="158" y="220"/>
                                  </a:lnTo>
                                  <a:lnTo>
                                    <a:pt x="154" y="214"/>
                                  </a:lnTo>
                                  <a:lnTo>
                                    <a:pt x="150" y="206"/>
                                  </a:lnTo>
                                  <a:lnTo>
                                    <a:pt x="142" y="200"/>
                                  </a:lnTo>
                                  <a:lnTo>
                                    <a:pt x="134" y="194"/>
                                  </a:lnTo>
                                  <a:lnTo>
                                    <a:pt x="126" y="190"/>
                                  </a:lnTo>
                                  <a:lnTo>
                                    <a:pt x="120" y="182"/>
                                  </a:lnTo>
                                  <a:lnTo>
                                    <a:pt x="112" y="172"/>
                                  </a:lnTo>
                                  <a:lnTo>
                                    <a:pt x="106" y="162"/>
                                  </a:lnTo>
                                  <a:lnTo>
                                    <a:pt x="104" y="156"/>
                                  </a:lnTo>
                                  <a:lnTo>
                                    <a:pt x="102" y="150"/>
                                  </a:lnTo>
                                  <a:lnTo>
                                    <a:pt x="94" y="136"/>
                                  </a:lnTo>
                                  <a:lnTo>
                                    <a:pt x="88" y="124"/>
                                  </a:lnTo>
                                  <a:lnTo>
                                    <a:pt x="82" y="112"/>
                                  </a:lnTo>
                                  <a:lnTo>
                                    <a:pt x="72" y="102"/>
                                  </a:lnTo>
                                  <a:lnTo>
                                    <a:pt x="70" y="96"/>
                                  </a:lnTo>
                                  <a:lnTo>
                                    <a:pt x="68" y="88"/>
                                  </a:lnTo>
                                  <a:lnTo>
                                    <a:pt x="66" y="82"/>
                                  </a:lnTo>
                                  <a:lnTo>
                                    <a:pt x="64" y="76"/>
                                  </a:lnTo>
                                  <a:lnTo>
                                    <a:pt x="58" y="72"/>
                                  </a:lnTo>
                                  <a:lnTo>
                                    <a:pt x="52" y="68"/>
                                  </a:lnTo>
                                  <a:lnTo>
                                    <a:pt x="46" y="64"/>
                                  </a:lnTo>
                                  <a:lnTo>
                                    <a:pt x="44" y="58"/>
                                  </a:lnTo>
                                  <a:lnTo>
                                    <a:pt x="46" y="58"/>
                                  </a:lnTo>
                                  <a:close/>
                                </a:path>
                              </a:pathLst>
                            </a:custGeom>
                            <a:solidFill>
                              <a:srgbClr val="7FAEB9"/>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41" name="Freeform 126"/>
                            <p:cNvSpPr>
                              <a:spLocks/>
                            </p:cNvSpPr>
                            <p:nvPr/>
                          </p:nvSpPr>
                          <p:spPr bwMode="auto">
                            <a:xfrm>
                              <a:off x="6892925" y="4030663"/>
                              <a:ext cx="276225" cy="85725"/>
                            </a:xfrm>
                            <a:custGeom>
                              <a:avLst/>
                              <a:gdLst>
                                <a:gd name="T0" fmla="*/ 12700 w 174"/>
                                <a:gd name="T1" fmla="*/ 28575 h 54"/>
                                <a:gd name="T2" fmla="*/ 0 w 174"/>
                                <a:gd name="T3" fmla="*/ 22225 h 54"/>
                                <a:gd name="T4" fmla="*/ 12700 w 174"/>
                                <a:gd name="T5" fmla="*/ 19050 h 54"/>
                                <a:gd name="T6" fmla="*/ 15875 w 174"/>
                                <a:gd name="T7" fmla="*/ 9525 h 54"/>
                                <a:gd name="T8" fmla="*/ 19050 w 174"/>
                                <a:gd name="T9" fmla="*/ 3175 h 54"/>
                                <a:gd name="T10" fmla="*/ 28575 w 174"/>
                                <a:gd name="T11" fmla="*/ 0 h 54"/>
                                <a:gd name="T12" fmla="*/ 60325 w 174"/>
                                <a:gd name="T13" fmla="*/ 3175 h 54"/>
                                <a:gd name="T14" fmla="*/ 85725 w 174"/>
                                <a:gd name="T15" fmla="*/ 9525 h 54"/>
                                <a:gd name="T16" fmla="*/ 92075 w 174"/>
                                <a:gd name="T17" fmla="*/ 22225 h 54"/>
                                <a:gd name="T18" fmla="*/ 104775 w 174"/>
                                <a:gd name="T19" fmla="*/ 28575 h 54"/>
                                <a:gd name="T20" fmla="*/ 133350 w 174"/>
                                <a:gd name="T21" fmla="*/ 25400 h 54"/>
                                <a:gd name="T22" fmla="*/ 149225 w 174"/>
                                <a:gd name="T23" fmla="*/ 19050 h 54"/>
                                <a:gd name="T24" fmla="*/ 158750 w 174"/>
                                <a:gd name="T25" fmla="*/ 19050 h 54"/>
                                <a:gd name="T26" fmla="*/ 171450 w 174"/>
                                <a:gd name="T27" fmla="*/ 22225 h 54"/>
                                <a:gd name="T28" fmla="*/ 180975 w 174"/>
                                <a:gd name="T29" fmla="*/ 28575 h 54"/>
                                <a:gd name="T30" fmla="*/ 200025 w 174"/>
                                <a:gd name="T31" fmla="*/ 34925 h 54"/>
                                <a:gd name="T32" fmla="*/ 203200 w 174"/>
                                <a:gd name="T33" fmla="*/ 50800 h 54"/>
                                <a:gd name="T34" fmla="*/ 225425 w 174"/>
                                <a:gd name="T35" fmla="*/ 53975 h 54"/>
                                <a:gd name="T36" fmla="*/ 250825 w 174"/>
                                <a:gd name="T37" fmla="*/ 60325 h 54"/>
                                <a:gd name="T38" fmla="*/ 276225 w 174"/>
                                <a:gd name="T39" fmla="*/ 69850 h 54"/>
                                <a:gd name="T40" fmla="*/ 273050 w 174"/>
                                <a:gd name="T41" fmla="*/ 79375 h 54"/>
                                <a:gd name="T42" fmla="*/ 260350 w 174"/>
                                <a:gd name="T43" fmla="*/ 82550 h 54"/>
                                <a:gd name="T44" fmla="*/ 247650 w 174"/>
                                <a:gd name="T45" fmla="*/ 69850 h 54"/>
                                <a:gd name="T46" fmla="*/ 244475 w 174"/>
                                <a:gd name="T47" fmla="*/ 82550 h 54"/>
                                <a:gd name="T48" fmla="*/ 231775 w 174"/>
                                <a:gd name="T49" fmla="*/ 82550 h 54"/>
                                <a:gd name="T50" fmla="*/ 215900 w 174"/>
                                <a:gd name="T51" fmla="*/ 76200 h 54"/>
                                <a:gd name="T52" fmla="*/ 158750 w 174"/>
                                <a:gd name="T53" fmla="*/ 73025 h 54"/>
                                <a:gd name="T54" fmla="*/ 152400 w 174"/>
                                <a:gd name="T55" fmla="*/ 69850 h 54"/>
                                <a:gd name="T56" fmla="*/ 139700 w 174"/>
                                <a:gd name="T57" fmla="*/ 66675 h 54"/>
                                <a:gd name="T58" fmla="*/ 127000 w 174"/>
                                <a:gd name="T59" fmla="*/ 60325 h 54"/>
                                <a:gd name="T60" fmla="*/ 95250 w 174"/>
                                <a:gd name="T61" fmla="*/ 53975 h 54"/>
                                <a:gd name="T62" fmla="*/ 69850 w 174"/>
                                <a:gd name="T63" fmla="*/ 53975 h 54"/>
                                <a:gd name="T64" fmla="*/ 60325 w 174"/>
                                <a:gd name="T65" fmla="*/ 50800 h 54"/>
                                <a:gd name="T66" fmla="*/ 41275 w 174"/>
                                <a:gd name="T67" fmla="*/ 44450 h 54"/>
                                <a:gd name="T68" fmla="*/ 31750 w 174"/>
                                <a:gd name="T69" fmla="*/ 38100 h 5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74" h="54">
                                  <a:moveTo>
                                    <a:pt x="18" y="18"/>
                                  </a:moveTo>
                                  <a:lnTo>
                                    <a:pt x="8" y="18"/>
                                  </a:lnTo>
                                  <a:lnTo>
                                    <a:pt x="4" y="16"/>
                                  </a:lnTo>
                                  <a:lnTo>
                                    <a:pt x="0" y="14"/>
                                  </a:lnTo>
                                  <a:lnTo>
                                    <a:pt x="4" y="12"/>
                                  </a:lnTo>
                                  <a:lnTo>
                                    <a:pt x="8" y="12"/>
                                  </a:lnTo>
                                  <a:lnTo>
                                    <a:pt x="10" y="10"/>
                                  </a:lnTo>
                                  <a:lnTo>
                                    <a:pt x="10" y="6"/>
                                  </a:lnTo>
                                  <a:lnTo>
                                    <a:pt x="10" y="4"/>
                                  </a:lnTo>
                                  <a:lnTo>
                                    <a:pt x="12" y="2"/>
                                  </a:lnTo>
                                  <a:lnTo>
                                    <a:pt x="14" y="0"/>
                                  </a:lnTo>
                                  <a:lnTo>
                                    <a:pt x="18" y="0"/>
                                  </a:lnTo>
                                  <a:lnTo>
                                    <a:pt x="24" y="2"/>
                                  </a:lnTo>
                                  <a:lnTo>
                                    <a:pt x="38" y="2"/>
                                  </a:lnTo>
                                  <a:lnTo>
                                    <a:pt x="52" y="4"/>
                                  </a:lnTo>
                                  <a:lnTo>
                                    <a:pt x="54" y="6"/>
                                  </a:lnTo>
                                  <a:lnTo>
                                    <a:pt x="56" y="8"/>
                                  </a:lnTo>
                                  <a:lnTo>
                                    <a:pt x="58" y="14"/>
                                  </a:lnTo>
                                  <a:lnTo>
                                    <a:pt x="60" y="16"/>
                                  </a:lnTo>
                                  <a:lnTo>
                                    <a:pt x="66" y="18"/>
                                  </a:lnTo>
                                  <a:lnTo>
                                    <a:pt x="76" y="18"/>
                                  </a:lnTo>
                                  <a:lnTo>
                                    <a:pt x="84" y="16"/>
                                  </a:lnTo>
                                  <a:lnTo>
                                    <a:pt x="90" y="14"/>
                                  </a:lnTo>
                                  <a:lnTo>
                                    <a:pt x="94" y="12"/>
                                  </a:lnTo>
                                  <a:lnTo>
                                    <a:pt x="98" y="10"/>
                                  </a:lnTo>
                                  <a:lnTo>
                                    <a:pt x="100" y="12"/>
                                  </a:lnTo>
                                  <a:lnTo>
                                    <a:pt x="102" y="12"/>
                                  </a:lnTo>
                                  <a:lnTo>
                                    <a:pt x="108" y="14"/>
                                  </a:lnTo>
                                  <a:lnTo>
                                    <a:pt x="110" y="18"/>
                                  </a:lnTo>
                                  <a:lnTo>
                                    <a:pt x="114" y="18"/>
                                  </a:lnTo>
                                  <a:lnTo>
                                    <a:pt x="122" y="20"/>
                                  </a:lnTo>
                                  <a:lnTo>
                                    <a:pt x="126" y="22"/>
                                  </a:lnTo>
                                  <a:lnTo>
                                    <a:pt x="126" y="24"/>
                                  </a:lnTo>
                                  <a:lnTo>
                                    <a:pt x="128" y="32"/>
                                  </a:lnTo>
                                  <a:lnTo>
                                    <a:pt x="134" y="34"/>
                                  </a:lnTo>
                                  <a:lnTo>
                                    <a:pt x="142" y="34"/>
                                  </a:lnTo>
                                  <a:lnTo>
                                    <a:pt x="156" y="36"/>
                                  </a:lnTo>
                                  <a:lnTo>
                                    <a:pt x="158" y="38"/>
                                  </a:lnTo>
                                  <a:lnTo>
                                    <a:pt x="162" y="40"/>
                                  </a:lnTo>
                                  <a:lnTo>
                                    <a:pt x="174" y="44"/>
                                  </a:lnTo>
                                  <a:lnTo>
                                    <a:pt x="174" y="46"/>
                                  </a:lnTo>
                                  <a:lnTo>
                                    <a:pt x="172" y="50"/>
                                  </a:lnTo>
                                  <a:lnTo>
                                    <a:pt x="168" y="52"/>
                                  </a:lnTo>
                                  <a:lnTo>
                                    <a:pt x="164" y="52"/>
                                  </a:lnTo>
                                  <a:lnTo>
                                    <a:pt x="162" y="50"/>
                                  </a:lnTo>
                                  <a:lnTo>
                                    <a:pt x="156" y="44"/>
                                  </a:lnTo>
                                  <a:lnTo>
                                    <a:pt x="154" y="50"/>
                                  </a:lnTo>
                                  <a:lnTo>
                                    <a:pt x="154" y="52"/>
                                  </a:lnTo>
                                  <a:lnTo>
                                    <a:pt x="152" y="54"/>
                                  </a:lnTo>
                                  <a:lnTo>
                                    <a:pt x="146" y="52"/>
                                  </a:lnTo>
                                  <a:lnTo>
                                    <a:pt x="140" y="50"/>
                                  </a:lnTo>
                                  <a:lnTo>
                                    <a:pt x="136" y="48"/>
                                  </a:lnTo>
                                  <a:lnTo>
                                    <a:pt x="128" y="46"/>
                                  </a:lnTo>
                                  <a:lnTo>
                                    <a:pt x="100" y="46"/>
                                  </a:lnTo>
                                  <a:lnTo>
                                    <a:pt x="98" y="44"/>
                                  </a:lnTo>
                                  <a:lnTo>
                                    <a:pt x="96" y="44"/>
                                  </a:lnTo>
                                  <a:lnTo>
                                    <a:pt x="90" y="44"/>
                                  </a:lnTo>
                                  <a:lnTo>
                                    <a:pt x="88" y="42"/>
                                  </a:lnTo>
                                  <a:lnTo>
                                    <a:pt x="86" y="40"/>
                                  </a:lnTo>
                                  <a:lnTo>
                                    <a:pt x="80" y="38"/>
                                  </a:lnTo>
                                  <a:lnTo>
                                    <a:pt x="70" y="34"/>
                                  </a:lnTo>
                                  <a:lnTo>
                                    <a:pt x="60" y="34"/>
                                  </a:lnTo>
                                  <a:lnTo>
                                    <a:pt x="52" y="34"/>
                                  </a:lnTo>
                                  <a:lnTo>
                                    <a:pt x="44" y="34"/>
                                  </a:lnTo>
                                  <a:lnTo>
                                    <a:pt x="40" y="34"/>
                                  </a:lnTo>
                                  <a:lnTo>
                                    <a:pt x="38" y="32"/>
                                  </a:lnTo>
                                  <a:lnTo>
                                    <a:pt x="34" y="28"/>
                                  </a:lnTo>
                                  <a:lnTo>
                                    <a:pt x="26" y="28"/>
                                  </a:lnTo>
                                  <a:lnTo>
                                    <a:pt x="22" y="28"/>
                                  </a:lnTo>
                                  <a:lnTo>
                                    <a:pt x="20" y="24"/>
                                  </a:lnTo>
                                  <a:lnTo>
                                    <a:pt x="18" y="18"/>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grpSp>
                        <p:nvGrpSpPr>
                          <p:cNvPr id="526" name="Group 525"/>
                          <p:cNvGrpSpPr/>
                          <p:nvPr/>
                        </p:nvGrpSpPr>
                        <p:grpSpPr>
                          <a:xfrm>
                            <a:off x="7216775" y="3059113"/>
                            <a:ext cx="260350" cy="612775"/>
                            <a:chOff x="7216775" y="3059113"/>
                            <a:chExt cx="260350" cy="612775"/>
                          </a:xfrm>
                          <a:grpFill/>
                        </p:grpSpPr>
                        <p:sp>
                          <p:nvSpPr>
                            <p:cNvPr id="527" name="Freeform 206"/>
                            <p:cNvSpPr>
                              <a:spLocks/>
                            </p:cNvSpPr>
                            <p:nvPr/>
                          </p:nvSpPr>
                          <p:spPr bwMode="auto">
                            <a:xfrm>
                              <a:off x="7226300" y="3059113"/>
                              <a:ext cx="41275" cy="95250"/>
                            </a:xfrm>
                            <a:custGeom>
                              <a:avLst/>
                              <a:gdLst>
                                <a:gd name="T0" fmla="*/ 41275 w 26"/>
                                <a:gd name="T1" fmla="*/ 0 h 60"/>
                                <a:gd name="T2" fmla="*/ 41275 w 26"/>
                                <a:gd name="T3" fmla="*/ 22225 h 60"/>
                                <a:gd name="T4" fmla="*/ 38100 w 26"/>
                                <a:gd name="T5" fmla="*/ 57150 h 60"/>
                                <a:gd name="T6" fmla="*/ 28575 w 26"/>
                                <a:gd name="T7" fmla="*/ 95250 h 60"/>
                                <a:gd name="T8" fmla="*/ 9525 w 26"/>
                                <a:gd name="T9" fmla="*/ 76200 h 60"/>
                                <a:gd name="T10" fmla="*/ 3175 w 26"/>
                                <a:gd name="T11" fmla="*/ 66675 h 60"/>
                                <a:gd name="T12" fmla="*/ 0 w 26"/>
                                <a:gd name="T13" fmla="*/ 57150 h 60"/>
                                <a:gd name="T14" fmla="*/ 0 w 26"/>
                                <a:gd name="T15" fmla="*/ 34925 h 60"/>
                                <a:gd name="T16" fmla="*/ 9525 w 26"/>
                                <a:gd name="T17" fmla="*/ 19050 h 60"/>
                                <a:gd name="T18" fmla="*/ 15875 w 26"/>
                                <a:gd name="T19" fmla="*/ 9525 h 60"/>
                                <a:gd name="T20" fmla="*/ 22225 w 26"/>
                                <a:gd name="T21" fmla="*/ 6350 h 60"/>
                                <a:gd name="T22" fmla="*/ 31750 w 26"/>
                                <a:gd name="T23" fmla="*/ 3175 h 60"/>
                                <a:gd name="T24" fmla="*/ 41275 w 26"/>
                                <a:gd name="T25" fmla="*/ 0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6" h="60">
                                  <a:moveTo>
                                    <a:pt x="26" y="0"/>
                                  </a:moveTo>
                                  <a:lnTo>
                                    <a:pt x="26" y="14"/>
                                  </a:lnTo>
                                  <a:lnTo>
                                    <a:pt x="24" y="36"/>
                                  </a:lnTo>
                                  <a:lnTo>
                                    <a:pt x="18" y="60"/>
                                  </a:lnTo>
                                  <a:lnTo>
                                    <a:pt x="6" y="48"/>
                                  </a:lnTo>
                                  <a:lnTo>
                                    <a:pt x="2" y="42"/>
                                  </a:lnTo>
                                  <a:lnTo>
                                    <a:pt x="0" y="36"/>
                                  </a:lnTo>
                                  <a:lnTo>
                                    <a:pt x="0" y="22"/>
                                  </a:lnTo>
                                  <a:lnTo>
                                    <a:pt x="6" y="12"/>
                                  </a:lnTo>
                                  <a:lnTo>
                                    <a:pt x="10" y="6"/>
                                  </a:lnTo>
                                  <a:lnTo>
                                    <a:pt x="14" y="4"/>
                                  </a:lnTo>
                                  <a:lnTo>
                                    <a:pt x="20" y="2"/>
                                  </a:lnTo>
                                  <a:lnTo>
                                    <a:pt x="26" y="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28" name="Freeform 220"/>
                            <p:cNvSpPr>
                              <a:spLocks/>
                            </p:cNvSpPr>
                            <p:nvPr/>
                          </p:nvSpPr>
                          <p:spPr bwMode="auto">
                            <a:xfrm>
                              <a:off x="7346950" y="3538538"/>
                              <a:ext cx="130175" cy="133350"/>
                            </a:xfrm>
                            <a:custGeom>
                              <a:avLst/>
                              <a:gdLst>
                                <a:gd name="T0" fmla="*/ 101600 w 82"/>
                                <a:gd name="T1" fmla="*/ 85725 h 84"/>
                                <a:gd name="T2" fmla="*/ 92075 w 82"/>
                                <a:gd name="T3" fmla="*/ 98425 h 84"/>
                                <a:gd name="T4" fmla="*/ 98425 w 82"/>
                                <a:gd name="T5" fmla="*/ 107950 h 84"/>
                                <a:gd name="T6" fmla="*/ 104775 w 82"/>
                                <a:gd name="T7" fmla="*/ 120650 h 84"/>
                                <a:gd name="T8" fmla="*/ 98425 w 82"/>
                                <a:gd name="T9" fmla="*/ 133350 h 84"/>
                                <a:gd name="T10" fmla="*/ 88900 w 82"/>
                                <a:gd name="T11" fmla="*/ 130175 h 84"/>
                                <a:gd name="T12" fmla="*/ 82550 w 82"/>
                                <a:gd name="T13" fmla="*/ 127000 h 84"/>
                                <a:gd name="T14" fmla="*/ 69850 w 82"/>
                                <a:gd name="T15" fmla="*/ 123825 h 84"/>
                                <a:gd name="T16" fmla="*/ 57150 w 82"/>
                                <a:gd name="T17" fmla="*/ 104775 h 84"/>
                                <a:gd name="T18" fmla="*/ 57150 w 82"/>
                                <a:gd name="T19" fmla="*/ 85725 h 84"/>
                                <a:gd name="T20" fmla="*/ 53975 w 82"/>
                                <a:gd name="T21" fmla="*/ 73025 h 84"/>
                                <a:gd name="T22" fmla="*/ 41275 w 82"/>
                                <a:gd name="T23" fmla="*/ 79375 h 84"/>
                                <a:gd name="T24" fmla="*/ 31750 w 82"/>
                                <a:gd name="T25" fmla="*/ 76200 h 84"/>
                                <a:gd name="T26" fmla="*/ 19050 w 82"/>
                                <a:gd name="T27" fmla="*/ 73025 h 84"/>
                                <a:gd name="T28" fmla="*/ 12700 w 82"/>
                                <a:gd name="T29" fmla="*/ 95250 h 84"/>
                                <a:gd name="T30" fmla="*/ 6350 w 82"/>
                                <a:gd name="T31" fmla="*/ 111125 h 84"/>
                                <a:gd name="T32" fmla="*/ 0 w 82"/>
                                <a:gd name="T33" fmla="*/ 111125 h 84"/>
                                <a:gd name="T34" fmla="*/ 3175 w 82"/>
                                <a:gd name="T35" fmla="*/ 92075 h 84"/>
                                <a:gd name="T36" fmla="*/ 0 w 82"/>
                                <a:gd name="T37" fmla="*/ 69850 h 84"/>
                                <a:gd name="T38" fmla="*/ 9525 w 82"/>
                                <a:gd name="T39" fmla="*/ 57150 h 84"/>
                                <a:gd name="T40" fmla="*/ 22225 w 82"/>
                                <a:gd name="T41" fmla="*/ 47625 h 84"/>
                                <a:gd name="T42" fmla="*/ 31750 w 82"/>
                                <a:gd name="T43" fmla="*/ 38100 h 84"/>
                                <a:gd name="T44" fmla="*/ 44450 w 82"/>
                                <a:gd name="T45" fmla="*/ 38100 h 84"/>
                                <a:gd name="T46" fmla="*/ 50800 w 82"/>
                                <a:gd name="T47" fmla="*/ 47625 h 84"/>
                                <a:gd name="T48" fmla="*/ 60325 w 82"/>
                                <a:gd name="T49" fmla="*/ 50800 h 84"/>
                                <a:gd name="T50" fmla="*/ 66675 w 82"/>
                                <a:gd name="T51" fmla="*/ 38100 h 84"/>
                                <a:gd name="T52" fmla="*/ 76200 w 82"/>
                                <a:gd name="T53" fmla="*/ 28575 h 84"/>
                                <a:gd name="T54" fmla="*/ 88900 w 82"/>
                                <a:gd name="T55" fmla="*/ 22225 h 84"/>
                                <a:gd name="T56" fmla="*/ 92075 w 82"/>
                                <a:gd name="T57" fmla="*/ 0 h 84"/>
                                <a:gd name="T58" fmla="*/ 104775 w 82"/>
                                <a:gd name="T59" fmla="*/ 9525 h 84"/>
                                <a:gd name="T60" fmla="*/ 120650 w 82"/>
                                <a:gd name="T61" fmla="*/ 44450 h 84"/>
                                <a:gd name="T62" fmla="*/ 127000 w 82"/>
                                <a:gd name="T63" fmla="*/ 88900 h 84"/>
                                <a:gd name="T64" fmla="*/ 120650 w 82"/>
                                <a:gd name="T65" fmla="*/ 104775 h 84"/>
                                <a:gd name="T66" fmla="*/ 114300 w 82"/>
                                <a:gd name="T67" fmla="*/ 111125 h 84"/>
                                <a:gd name="T68" fmla="*/ 104775 w 82"/>
                                <a:gd name="T69" fmla="*/ 88900 h 8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82" h="84">
                                  <a:moveTo>
                                    <a:pt x="68" y="60"/>
                                  </a:moveTo>
                                  <a:lnTo>
                                    <a:pt x="64" y="54"/>
                                  </a:lnTo>
                                  <a:lnTo>
                                    <a:pt x="60" y="58"/>
                                  </a:lnTo>
                                  <a:lnTo>
                                    <a:pt x="58" y="62"/>
                                  </a:lnTo>
                                  <a:lnTo>
                                    <a:pt x="60" y="66"/>
                                  </a:lnTo>
                                  <a:lnTo>
                                    <a:pt x="62" y="68"/>
                                  </a:lnTo>
                                  <a:lnTo>
                                    <a:pt x="64" y="72"/>
                                  </a:lnTo>
                                  <a:lnTo>
                                    <a:pt x="66" y="76"/>
                                  </a:lnTo>
                                  <a:lnTo>
                                    <a:pt x="64" y="82"/>
                                  </a:lnTo>
                                  <a:lnTo>
                                    <a:pt x="62" y="84"/>
                                  </a:lnTo>
                                  <a:lnTo>
                                    <a:pt x="58" y="84"/>
                                  </a:lnTo>
                                  <a:lnTo>
                                    <a:pt x="56" y="82"/>
                                  </a:lnTo>
                                  <a:lnTo>
                                    <a:pt x="56" y="78"/>
                                  </a:lnTo>
                                  <a:lnTo>
                                    <a:pt x="52" y="80"/>
                                  </a:lnTo>
                                  <a:lnTo>
                                    <a:pt x="50" y="80"/>
                                  </a:lnTo>
                                  <a:lnTo>
                                    <a:pt x="44" y="78"/>
                                  </a:lnTo>
                                  <a:lnTo>
                                    <a:pt x="38" y="74"/>
                                  </a:lnTo>
                                  <a:lnTo>
                                    <a:pt x="36" y="66"/>
                                  </a:lnTo>
                                  <a:lnTo>
                                    <a:pt x="34" y="58"/>
                                  </a:lnTo>
                                  <a:lnTo>
                                    <a:pt x="36" y="54"/>
                                  </a:lnTo>
                                  <a:lnTo>
                                    <a:pt x="38" y="52"/>
                                  </a:lnTo>
                                  <a:lnTo>
                                    <a:pt x="34" y="46"/>
                                  </a:lnTo>
                                  <a:lnTo>
                                    <a:pt x="26" y="46"/>
                                  </a:lnTo>
                                  <a:lnTo>
                                    <a:pt x="26" y="50"/>
                                  </a:lnTo>
                                  <a:lnTo>
                                    <a:pt x="22" y="50"/>
                                  </a:lnTo>
                                  <a:lnTo>
                                    <a:pt x="20" y="48"/>
                                  </a:lnTo>
                                  <a:lnTo>
                                    <a:pt x="18" y="50"/>
                                  </a:lnTo>
                                  <a:lnTo>
                                    <a:pt x="12" y="46"/>
                                  </a:lnTo>
                                  <a:lnTo>
                                    <a:pt x="10" y="52"/>
                                  </a:lnTo>
                                  <a:lnTo>
                                    <a:pt x="8" y="60"/>
                                  </a:lnTo>
                                  <a:lnTo>
                                    <a:pt x="6" y="68"/>
                                  </a:lnTo>
                                  <a:lnTo>
                                    <a:pt x="4" y="70"/>
                                  </a:lnTo>
                                  <a:lnTo>
                                    <a:pt x="2" y="72"/>
                                  </a:lnTo>
                                  <a:lnTo>
                                    <a:pt x="0" y="70"/>
                                  </a:lnTo>
                                  <a:lnTo>
                                    <a:pt x="0" y="66"/>
                                  </a:lnTo>
                                  <a:lnTo>
                                    <a:pt x="2" y="58"/>
                                  </a:lnTo>
                                  <a:lnTo>
                                    <a:pt x="0" y="52"/>
                                  </a:lnTo>
                                  <a:lnTo>
                                    <a:pt x="0" y="44"/>
                                  </a:lnTo>
                                  <a:lnTo>
                                    <a:pt x="2" y="36"/>
                                  </a:lnTo>
                                  <a:lnTo>
                                    <a:pt x="6" y="36"/>
                                  </a:lnTo>
                                  <a:lnTo>
                                    <a:pt x="10" y="34"/>
                                  </a:lnTo>
                                  <a:lnTo>
                                    <a:pt x="14" y="30"/>
                                  </a:lnTo>
                                  <a:lnTo>
                                    <a:pt x="18" y="24"/>
                                  </a:lnTo>
                                  <a:lnTo>
                                    <a:pt x="20" y="24"/>
                                  </a:lnTo>
                                  <a:lnTo>
                                    <a:pt x="22" y="22"/>
                                  </a:lnTo>
                                  <a:lnTo>
                                    <a:pt x="28" y="24"/>
                                  </a:lnTo>
                                  <a:lnTo>
                                    <a:pt x="30" y="28"/>
                                  </a:lnTo>
                                  <a:lnTo>
                                    <a:pt x="32" y="30"/>
                                  </a:lnTo>
                                  <a:lnTo>
                                    <a:pt x="34" y="32"/>
                                  </a:lnTo>
                                  <a:lnTo>
                                    <a:pt x="38" y="32"/>
                                  </a:lnTo>
                                  <a:lnTo>
                                    <a:pt x="38" y="28"/>
                                  </a:lnTo>
                                  <a:lnTo>
                                    <a:pt x="42" y="24"/>
                                  </a:lnTo>
                                  <a:lnTo>
                                    <a:pt x="44" y="20"/>
                                  </a:lnTo>
                                  <a:lnTo>
                                    <a:pt x="48" y="18"/>
                                  </a:lnTo>
                                  <a:lnTo>
                                    <a:pt x="52" y="16"/>
                                  </a:lnTo>
                                  <a:lnTo>
                                    <a:pt x="56" y="14"/>
                                  </a:lnTo>
                                  <a:lnTo>
                                    <a:pt x="56" y="6"/>
                                  </a:lnTo>
                                  <a:lnTo>
                                    <a:pt x="58" y="0"/>
                                  </a:lnTo>
                                  <a:lnTo>
                                    <a:pt x="62" y="2"/>
                                  </a:lnTo>
                                  <a:lnTo>
                                    <a:pt x="66" y="6"/>
                                  </a:lnTo>
                                  <a:lnTo>
                                    <a:pt x="72" y="14"/>
                                  </a:lnTo>
                                  <a:lnTo>
                                    <a:pt x="76" y="28"/>
                                  </a:lnTo>
                                  <a:lnTo>
                                    <a:pt x="82" y="52"/>
                                  </a:lnTo>
                                  <a:lnTo>
                                    <a:pt x="80" y="56"/>
                                  </a:lnTo>
                                  <a:lnTo>
                                    <a:pt x="78" y="60"/>
                                  </a:lnTo>
                                  <a:lnTo>
                                    <a:pt x="76" y="66"/>
                                  </a:lnTo>
                                  <a:lnTo>
                                    <a:pt x="74" y="72"/>
                                  </a:lnTo>
                                  <a:lnTo>
                                    <a:pt x="72" y="70"/>
                                  </a:lnTo>
                                  <a:lnTo>
                                    <a:pt x="70" y="64"/>
                                  </a:lnTo>
                                  <a:lnTo>
                                    <a:pt x="66" y="56"/>
                                  </a:lnTo>
                                  <a:lnTo>
                                    <a:pt x="68" y="6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29" name="Freeform 221"/>
                            <p:cNvSpPr>
                              <a:spLocks/>
                            </p:cNvSpPr>
                            <p:nvPr/>
                          </p:nvSpPr>
                          <p:spPr bwMode="auto">
                            <a:xfrm>
                              <a:off x="7216775" y="3506788"/>
                              <a:ext cx="63500" cy="73025"/>
                            </a:xfrm>
                            <a:custGeom>
                              <a:avLst/>
                              <a:gdLst>
                                <a:gd name="T0" fmla="*/ 6350 w 40"/>
                                <a:gd name="T1" fmla="*/ 73025 h 46"/>
                                <a:gd name="T2" fmla="*/ 0 w 40"/>
                                <a:gd name="T3" fmla="*/ 73025 h 46"/>
                                <a:gd name="T4" fmla="*/ 3175 w 40"/>
                                <a:gd name="T5" fmla="*/ 63500 h 46"/>
                                <a:gd name="T6" fmla="*/ 9525 w 40"/>
                                <a:gd name="T7" fmla="*/ 57150 h 46"/>
                                <a:gd name="T8" fmla="*/ 25400 w 40"/>
                                <a:gd name="T9" fmla="*/ 41275 h 46"/>
                                <a:gd name="T10" fmla="*/ 41275 w 40"/>
                                <a:gd name="T11" fmla="*/ 28575 h 46"/>
                                <a:gd name="T12" fmla="*/ 50800 w 40"/>
                                <a:gd name="T13" fmla="*/ 12700 h 46"/>
                                <a:gd name="T14" fmla="*/ 53975 w 40"/>
                                <a:gd name="T15" fmla="*/ 6350 h 46"/>
                                <a:gd name="T16" fmla="*/ 57150 w 40"/>
                                <a:gd name="T17" fmla="*/ 0 h 46"/>
                                <a:gd name="T18" fmla="*/ 57150 w 40"/>
                                <a:gd name="T19" fmla="*/ 6350 h 46"/>
                                <a:gd name="T20" fmla="*/ 60325 w 40"/>
                                <a:gd name="T21" fmla="*/ 9525 h 46"/>
                                <a:gd name="T22" fmla="*/ 63500 w 40"/>
                                <a:gd name="T23" fmla="*/ 15875 h 46"/>
                                <a:gd name="T24" fmla="*/ 60325 w 40"/>
                                <a:gd name="T25" fmla="*/ 19050 h 46"/>
                                <a:gd name="T26" fmla="*/ 53975 w 40"/>
                                <a:gd name="T27" fmla="*/ 22225 h 46"/>
                                <a:gd name="T28" fmla="*/ 53975 w 40"/>
                                <a:gd name="T29" fmla="*/ 28575 h 46"/>
                                <a:gd name="T30" fmla="*/ 50800 w 40"/>
                                <a:gd name="T31" fmla="*/ 31750 h 46"/>
                                <a:gd name="T32" fmla="*/ 38100 w 40"/>
                                <a:gd name="T33" fmla="*/ 31750 h 46"/>
                                <a:gd name="T34" fmla="*/ 34925 w 40"/>
                                <a:gd name="T35" fmla="*/ 47625 h 46"/>
                                <a:gd name="T36" fmla="*/ 25400 w 40"/>
                                <a:gd name="T37" fmla="*/ 60325 h 46"/>
                                <a:gd name="T38" fmla="*/ 15875 w 40"/>
                                <a:gd name="T39" fmla="*/ 66675 h 46"/>
                                <a:gd name="T40" fmla="*/ 6350 w 40"/>
                                <a:gd name="T41" fmla="*/ 73025 h 4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40" h="46">
                                  <a:moveTo>
                                    <a:pt x="4" y="46"/>
                                  </a:moveTo>
                                  <a:lnTo>
                                    <a:pt x="0" y="46"/>
                                  </a:lnTo>
                                  <a:lnTo>
                                    <a:pt x="2" y="40"/>
                                  </a:lnTo>
                                  <a:lnTo>
                                    <a:pt x="6" y="36"/>
                                  </a:lnTo>
                                  <a:lnTo>
                                    <a:pt x="16" y="26"/>
                                  </a:lnTo>
                                  <a:lnTo>
                                    <a:pt x="26" y="18"/>
                                  </a:lnTo>
                                  <a:lnTo>
                                    <a:pt x="32" y="8"/>
                                  </a:lnTo>
                                  <a:lnTo>
                                    <a:pt x="34" y="4"/>
                                  </a:lnTo>
                                  <a:lnTo>
                                    <a:pt x="36" y="0"/>
                                  </a:lnTo>
                                  <a:lnTo>
                                    <a:pt x="36" y="4"/>
                                  </a:lnTo>
                                  <a:lnTo>
                                    <a:pt x="38" y="6"/>
                                  </a:lnTo>
                                  <a:lnTo>
                                    <a:pt x="40" y="10"/>
                                  </a:lnTo>
                                  <a:lnTo>
                                    <a:pt x="38" y="12"/>
                                  </a:lnTo>
                                  <a:lnTo>
                                    <a:pt x="34" y="14"/>
                                  </a:lnTo>
                                  <a:lnTo>
                                    <a:pt x="34" y="18"/>
                                  </a:lnTo>
                                  <a:lnTo>
                                    <a:pt x="32" y="20"/>
                                  </a:lnTo>
                                  <a:lnTo>
                                    <a:pt x="24" y="20"/>
                                  </a:lnTo>
                                  <a:lnTo>
                                    <a:pt x="22" y="30"/>
                                  </a:lnTo>
                                  <a:lnTo>
                                    <a:pt x="16" y="38"/>
                                  </a:lnTo>
                                  <a:lnTo>
                                    <a:pt x="10" y="42"/>
                                  </a:lnTo>
                                  <a:lnTo>
                                    <a:pt x="4" y="46"/>
                                  </a:lnTo>
                                  <a:close/>
                                </a:path>
                              </a:pathLst>
                            </a:custGeom>
                            <a:grp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30" name="Freeform 222"/>
                            <p:cNvSpPr>
                              <a:spLocks/>
                            </p:cNvSpPr>
                            <p:nvPr/>
                          </p:nvSpPr>
                          <p:spPr bwMode="auto">
                            <a:xfrm>
                              <a:off x="7264400" y="3268663"/>
                              <a:ext cx="127000" cy="187325"/>
                            </a:xfrm>
                            <a:custGeom>
                              <a:avLst/>
                              <a:gdLst>
                                <a:gd name="T0" fmla="*/ 12700 w 80"/>
                                <a:gd name="T1" fmla="*/ 63500 h 118"/>
                                <a:gd name="T2" fmla="*/ 9525 w 80"/>
                                <a:gd name="T3" fmla="*/ 34925 h 118"/>
                                <a:gd name="T4" fmla="*/ 9525 w 80"/>
                                <a:gd name="T5" fmla="*/ 6350 h 118"/>
                                <a:gd name="T6" fmla="*/ 15875 w 80"/>
                                <a:gd name="T7" fmla="*/ 0 h 118"/>
                                <a:gd name="T8" fmla="*/ 25400 w 80"/>
                                <a:gd name="T9" fmla="*/ 9525 h 118"/>
                                <a:gd name="T10" fmla="*/ 34925 w 80"/>
                                <a:gd name="T11" fmla="*/ 15875 h 118"/>
                                <a:gd name="T12" fmla="*/ 41275 w 80"/>
                                <a:gd name="T13" fmla="*/ 12700 h 118"/>
                                <a:gd name="T14" fmla="*/ 47625 w 80"/>
                                <a:gd name="T15" fmla="*/ 12700 h 118"/>
                                <a:gd name="T16" fmla="*/ 53975 w 80"/>
                                <a:gd name="T17" fmla="*/ 28575 h 118"/>
                                <a:gd name="T18" fmla="*/ 60325 w 80"/>
                                <a:gd name="T19" fmla="*/ 50800 h 118"/>
                                <a:gd name="T20" fmla="*/ 60325 w 80"/>
                                <a:gd name="T21" fmla="*/ 73025 h 118"/>
                                <a:gd name="T22" fmla="*/ 47625 w 80"/>
                                <a:gd name="T23" fmla="*/ 92075 h 118"/>
                                <a:gd name="T24" fmla="*/ 47625 w 80"/>
                                <a:gd name="T25" fmla="*/ 117475 h 118"/>
                                <a:gd name="T26" fmla="*/ 60325 w 80"/>
                                <a:gd name="T27" fmla="*/ 139700 h 118"/>
                                <a:gd name="T28" fmla="*/ 69850 w 80"/>
                                <a:gd name="T29" fmla="*/ 142875 h 118"/>
                                <a:gd name="T30" fmla="*/ 79375 w 80"/>
                                <a:gd name="T31" fmla="*/ 136525 h 118"/>
                                <a:gd name="T32" fmla="*/ 92075 w 80"/>
                                <a:gd name="T33" fmla="*/ 146050 h 118"/>
                                <a:gd name="T34" fmla="*/ 101600 w 80"/>
                                <a:gd name="T35" fmla="*/ 155575 h 118"/>
                                <a:gd name="T36" fmla="*/ 107950 w 80"/>
                                <a:gd name="T37" fmla="*/ 149225 h 118"/>
                                <a:gd name="T38" fmla="*/ 111125 w 80"/>
                                <a:gd name="T39" fmla="*/ 158750 h 118"/>
                                <a:gd name="T40" fmla="*/ 111125 w 80"/>
                                <a:gd name="T41" fmla="*/ 165100 h 118"/>
                                <a:gd name="T42" fmla="*/ 117475 w 80"/>
                                <a:gd name="T43" fmla="*/ 168275 h 118"/>
                                <a:gd name="T44" fmla="*/ 127000 w 80"/>
                                <a:gd name="T45" fmla="*/ 174625 h 118"/>
                                <a:gd name="T46" fmla="*/ 127000 w 80"/>
                                <a:gd name="T47" fmla="*/ 187325 h 118"/>
                                <a:gd name="T48" fmla="*/ 120650 w 80"/>
                                <a:gd name="T49" fmla="*/ 184150 h 118"/>
                                <a:gd name="T50" fmla="*/ 111125 w 80"/>
                                <a:gd name="T51" fmla="*/ 171450 h 118"/>
                                <a:gd name="T52" fmla="*/ 92075 w 80"/>
                                <a:gd name="T53" fmla="*/ 158750 h 118"/>
                                <a:gd name="T54" fmla="*/ 82550 w 80"/>
                                <a:gd name="T55" fmla="*/ 155575 h 118"/>
                                <a:gd name="T56" fmla="*/ 85725 w 80"/>
                                <a:gd name="T57" fmla="*/ 171450 h 118"/>
                                <a:gd name="T58" fmla="*/ 73025 w 80"/>
                                <a:gd name="T59" fmla="*/ 158750 h 118"/>
                                <a:gd name="T60" fmla="*/ 57150 w 80"/>
                                <a:gd name="T61" fmla="*/ 149225 h 118"/>
                                <a:gd name="T62" fmla="*/ 44450 w 80"/>
                                <a:gd name="T63" fmla="*/ 155575 h 118"/>
                                <a:gd name="T64" fmla="*/ 34925 w 80"/>
                                <a:gd name="T65" fmla="*/ 149225 h 118"/>
                                <a:gd name="T66" fmla="*/ 31750 w 80"/>
                                <a:gd name="T67" fmla="*/ 136525 h 118"/>
                                <a:gd name="T68" fmla="*/ 34925 w 80"/>
                                <a:gd name="T69" fmla="*/ 120650 h 118"/>
                                <a:gd name="T70" fmla="*/ 25400 w 80"/>
                                <a:gd name="T71" fmla="*/ 127000 h 118"/>
                                <a:gd name="T72" fmla="*/ 9525 w 80"/>
                                <a:gd name="T73" fmla="*/ 120650 h 118"/>
                                <a:gd name="T74" fmla="*/ 0 w 80"/>
                                <a:gd name="T75" fmla="*/ 111125 h 118"/>
                                <a:gd name="T76" fmla="*/ 3175 w 80"/>
                                <a:gd name="T77" fmla="*/ 79375 h 118"/>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80" h="118">
                                  <a:moveTo>
                                    <a:pt x="4" y="50"/>
                                  </a:moveTo>
                                  <a:lnTo>
                                    <a:pt x="8" y="40"/>
                                  </a:lnTo>
                                  <a:lnTo>
                                    <a:pt x="8" y="32"/>
                                  </a:lnTo>
                                  <a:lnTo>
                                    <a:pt x="6" y="22"/>
                                  </a:lnTo>
                                  <a:lnTo>
                                    <a:pt x="4" y="12"/>
                                  </a:lnTo>
                                  <a:lnTo>
                                    <a:pt x="6" y="4"/>
                                  </a:lnTo>
                                  <a:lnTo>
                                    <a:pt x="8" y="2"/>
                                  </a:lnTo>
                                  <a:lnTo>
                                    <a:pt x="10" y="0"/>
                                  </a:lnTo>
                                  <a:lnTo>
                                    <a:pt x="14" y="2"/>
                                  </a:lnTo>
                                  <a:lnTo>
                                    <a:pt x="16" y="6"/>
                                  </a:lnTo>
                                  <a:lnTo>
                                    <a:pt x="18" y="10"/>
                                  </a:lnTo>
                                  <a:lnTo>
                                    <a:pt x="22" y="10"/>
                                  </a:lnTo>
                                  <a:lnTo>
                                    <a:pt x="24" y="10"/>
                                  </a:lnTo>
                                  <a:lnTo>
                                    <a:pt x="26" y="8"/>
                                  </a:lnTo>
                                  <a:lnTo>
                                    <a:pt x="30" y="4"/>
                                  </a:lnTo>
                                  <a:lnTo>
                                    <a:pt x="30" y="8"/>
                                  </a:lnTo>
                                  <a:lnTo>
                                    <a:pt x="32" y="12"/>
                                  </a:lnTo>
                                  <a:lnTo>
                                    <a:pt x="34" y="18"/>
                                  </a:lnTo>
                                  <a:lnTo>
                                    <a:pt x="36" y="24"/>
                                  </a:lnTo>
                                  <a:lnTo>
                                    <a:pt x="38" y="32"/>
                                  </a:lnTo>
                                  <a:lnTo>
                                    <a:pt x="40" y="38"/>
                                  </a:lnTo>
                                  <a:lnTo>
                                    <a:pt x="38" y="46"/>
                                  </a:lnTo>
                                  <a:lnTo>
                                    <a:pt x="34" y="52"/>
                                  </a:lnTo>
                                  <a:lnTo>
                                    <a:pt x="30" y="58"/>
                                  </a:lnTo>
                                  <a:lnTo>
                                    <a:pt x="28" y="66"/>
                                  </a:lnTo>
                                  <a:lnTo>
                                    <a:pt x="30" y="74"/>
                                  </a:lnTo>
                                  <a:lnTo>
                                    <a:pt x="34" y="82"/>
                                  </a:lnTo>
                                  <a:lnTo>
                                    <a:pt x="38" y="88"/>
                                  </a:lnTo>
                                  <a:lnTo>
                                    <a:pt x="44" y="92"/>
                                  </a:lnTo>
                                  <a:lnTo>
                                    <a:pt x="44" y="90"/>
                                  </a:lnTo>
                                  <a:lnTo>
                                    <a:pt x="46" y="86"/>
                                  </a:lnTo>
                                  <a:lnTo>
                                    <a:pt x="50" y="86"/>
                                  </a:lnTo>
                                  <a:lnTo>
                                    <a:pt x="54" y="88"/>
                                  </a:lnTo>
                                  <a:lnTo>
                                    <a:pt x="58" y="92"/>
                                  </a:lnTo>
                                  <a:lnTo>
                                    <a:pt x="60" y="96"/>
                                  </a:lnTo>
                                  <a:lnTo>
                                    <a:pt x="64" y="98"/>
                                  </a:lnTo>
                                  <a:lnTo>
                                    <a:pt x="66" y="96"/>
                                  </a:lnTo>
                                  <a:lnTo>
                                    <a:pt x="68" y="94"/>
                                  </a:lnTo>
                                  <a:lnTo>
                                    <a:pt x="72" y="96"/>
                                  </a:lnTo>
                                  <a:lnTo>
                                    <a:pt x="70" y="100"/>
                                  </a:lnTo>
                                  <a:lnTo>
                                    <a:pt x="68" y="102"/>
                                  </a:lnTo>
                                  <a:lnTo>
                                    <a:pt x="70" y="104"/>
                                  </a:lnTo>
                                  <a:lnTo>
                                    <a:pt x="72" y="102"/>
                                  </a:lnTo>
                                  <a:lnTo>
                                    <a:pt x="74" y="106"/>
                                  </a:lnTo>
                                  <a:lnTo>
                                    <a:pt x="74" y="108"/>
                                  </a:lnTo>
                                  <a:lnTo>
                                    <a:pt x="80" y="110"/>
                                  </a:lnTo>
                                  <a:lnTo>
                                    <a:pt x="80" y="114"/>
                                  </a:lnTo>
                                  <a:lnTo>
                                    <a:pt x="80" y="118"/>
                                  </a:lnTo>
                                  <a:lnTo>
                                    <a:pt x="78" y="118"/>
                                  </a:lnTo>
                                  <a:lnTo>
                                    <a:pt x="76" y="116"/>
                                  </a:lnTo>
                                  <a:lnTo>
                                    <a:pt x="74" y="114"/>
                                  </a:lnTo>
                                  <a:lnTo>
                                    <a:pt x="70" y="108"/>
                                  </a:lnTo>
                                  <a:lnTo>
                                    <a:pt x="64" y="104"/>
                                  </a:lnTo>
                                  <a:lnTo>
                                    <a:pt x="58" y="100"/>
                                  </a:lnTo>
                                  <a:lnTo>
                                    <a:pt x="54" y="96"/>
                                  </a:lnTo>
                                  <a:lnTo>
                                    <a:pt x="52" y="98"/>
                                  </a:lnTo>
                                  <a:lnTo>
                                    <a:pt x="52" y="102"/>
                                  </a:lnTo>
                                  <a:lnTo>
                                    <a:pt x="54" y="108"/>
                                  </a:lnTo>
                                  <a:lnTo>
                                    <a:pt x="48" y="106"/>
                                  </a:lnTo>
                                  <a:lnTo>
                                    <a:pt x="46" y="100"/>
                                  </a:lnTo>
                                  <a:lnTo>
                                    <a:pt x="42" y="96"/>
                                  </a:lnTo>
                                  <a:lnTo>
                                    <a:pt x="36" y="94"/>
                                  </a:lnTo>
                                  <a:lnTo>
                                    <a:pt x="32" y="96"/>
                                  </a:lnTo>
                                  <a:lnTo>
                                    <a:pt x="28" y="98"/>
                                  </a:lnTo>
                                  <a:lnTo>
                                    <a:pt x="24" y="96"/>
                                  </a:lnTo>
                                  <a:lnTo>
                                    <a:pt x="22" y="94"/>
                                  </a:lnTo>
                                  <a:lnTo>
                                    <a:pt x="18" y="90"/>
                                  </a:lnTo>
                                  <a:lnTo>
                                    <a:pt x="20" y="86"/>
                                  </a:lnTo>
                                  <a:lnTo>
                                    <a:pt x="22" y="82"/>
                                  </a:lnTo>
                                  <a:lnTo>
                                    <a:pt x="22" y="76"/>
                                  </a:lnTo>
                                  <a:lnTo>
                                    <a:pt x="18" y="76"/>
                                  </a:lnTo>
                                  <a:lnTo>
                                    <a:pt x="16" y="80"/>
                                  </a:lnTo>
                                  <a:lnTo>
                                    <a:pt x="14" y="80"/>
                                  </a:lnTo>
                                  <a:lnTo>
                                    <a:pt x="6" y="76"/>
                                  </a:lnTo>
                                  <a:lnTo>
                                    <a:pt x="2" y="74"/>
                                  </a:lnTo>
                                  <a:lnTo>
                                    <a:pt x="0" y="70"/>
                                  </a:lnTo>
                                  <a:lnTo>
                                    <a:pt x="0" y="56"/>
                                  </a:lnTo>
                                  <a:lnTo>
                                    <a:pt x="2" y="50"/>
                                  </a:lnTo>
                                  <a:lnTo>
                                    <a:pt x="4" y="5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31" name="Freeform 245"/>
                            <p:cNvSpPr>
                              <a:spLocks/>
                            </p:cNvSpPr>
                            <p:nvPr/>
                          </p:nvSpPr>
                          <p:spPr bwMode="auto">
                            <a:xfrm>
                              <a:off x="7397750" y="3459163"/>
                              <a:ext cx="41275" cy="73025"/>
                            </a:xfrm>
                            <a:custGeom>
                              <a:avLst/>
                              <a:gdLst>
                                <a:gd name="T0" fmla="*/ 38100 w 26"/>
                                <a:gd name="T1" fmla="*/ 47625 h 46"/>
                                <a:gd name="T2" fmla="*/ 22225 w 26"/>
                                <a:gd name="T3" fmla="*/ 47625 h 46"/>
                                <a:gd name="T4" fmla="*/ 25400 w 26"/>
                                <a:gd name="T5" fmla="*/ 60325 h 46"/>
                                <a:gd name="T6" fmla="*/ 31750 w 26"/>
                                <a:gd name="T7" fmla="*/ 66675 h 46"/>
                                <a:gd name="T8" fmla="*/ 31750 w 26"/>
                                <a:gd name="T9" fmla="*/ 73025 h 46"/>
                                <a:gd name="T10" fmla="*/ 22225 w 26"/>
                                <a:gd name="T11" fmla="*/ 73025 h 46"/>
                                <a:gd name="T12" fmla="*/ 19050 w 26"/>
                                <a:gd name="T13" fmla="*/ 73025 h 46"/>
                                <a:gd name="T14" fmla="*/ 15875 w 26"/>
                                <a:gd name="T15" fmla="*/ 69850 h 46"/>
                                <a:gd name="T16" fmla="*/ 15875 w 26"/>
                                <a:gd name="T17" fmla="*/ 63500 h 46"/>
                                <a:gd name="T18" fmla="*/ 19050 w 26"/>
                                <a:gd name="T19" fmla="*/ 60325 h 46"/>
                                <a:gd name="T20" fmla="*/ 19050 w 26"/>
                                <a:gd name="T21" fmla="*/ 53975 h 46"/>
                                <a:gd name="T22" fmla="*/ 12700 w 26"/>
                                <a:gd name="T23" fmla="*/ 53975 h 46"/>
                                <a:gd name="T24" fmla="*/ 9525 w 26"/>
                                <a:gd name="T25" fmla="*/ 50800 h 46"/>
                                <a:gd name="T26" fmla="*/ 3175 w 26"/>
                                <a:gd name="T27" fmla="*/ 41275 h 46"/>
                                <a:gd name="T28" fmla="*/ 3175 w 26"/>
                                <a:gd name="T29" fmla="*/ 38100 h 46"/>
                                <a:gd name="T30" fmla="*/ 15875 w 26"/>
                                <a:gd name="T31" fmla="*/ 38100 h 46"/>
                                <a:gd name="T32" fmla="*/ 19050 w 26"/>
                                <a:gd name="T33" fmla="*/ 34925 h 46"/>
                                <a:gd name="T34" fmla="*/ 22225 w 26"/>
                                <a:gd name="T35" fmla="*/ 31750 h 46"/>
                                <a:gd name="T36" fmla="*/ 19050 w 26"/>
                                <a:gd name="T37" fmla="*/ 22225 h 46"/>
                                <a:gd name="T38" fmla="*/ 9525 w 26"/>
                                <a:gd name="T39" fmla="*/ 15875 h 46"/>
                                <a:gd name="T40" fmla="*/ 3175 w 26"/>
                                <a:gd name="T41" fmla="*/ 9525 h 46"/>
                                <a:gd name="T42" fmla="*/ 0 w 26"/>
                                <a:gd name="T43" fmla="*/ 3175 h 46"/>
                                <a:gd name="T44" fmla="*/ 6350 w 26"/>
                                <a:gd name="T45" fmla="*/ 0 h 46"/>
                                <a:gd name="T46" fmla="*/ 19050 w 26"/>
                                <a:gd name="T47" fmla="*/ 0 h 46"/>
                                <a:gd name="T48" fmla="*/ 28575 w 26"/>
                                <a:gd name="T49" fmla="*/ 3175 h 46"/>
                                <a:gd name="T50" fmla="*/ 28575 w 26"/>
                                <a:gd name="T51" fmla="*/ 12700 h 46"/>
                                <a:gd name="T52" fmla="*/ 34925 w 26"/>
                                <a:gd name="T53" fmla="*/ 12700 h 46"/>
                                <a:gd name="T54" fmla="*/ 34925 w 26"/>
                                <a:gd name="T55" fmla="*/ 28575 h 46"/>
                                <a:gd name="T56" fmla="*/ 41275 w 26"/>
                                <a:gd name="T57" fmla="*/ 38100 h 46"/>
                                <a:gd name="T58" fmla="*/ 38100 w 26"/>
                                <a:gd name="T59" fmla="*/ 47625 h 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6" h="46">
                                  <a:moveTo>
                                    <a:pt x="24" y="30"/>
                                  </a:moveTo>
                                  <a:lnTo>
                                    <a:pt x="14" y="30"/>
                                  </a:lnTo>
                                  <a:lnTo>
                                    <a:pt x="16" y="38"/>
                                  </a:lnTo>
                                  <a:lnTo>
                                    <a:pt x="20" y="42"/>
                                  </a:lnTo>
                                  <a:lnTo>
                                    <a:pt x="20" y="46"/>
                                  </a:lnTo>
                                  <a:lnTo>
                                    <a:pt x="14" y="46"/>
                                  </a:lnTo>
                                  <a:lnTo>
                                    <a:pt x="12" y="46"/>
                                  </a:lnTo>
                                  <a:lnTo>
                                    <a:pt x="10" y="44"/>
                                  </a:lnTo>
                                  <a:lnTo>
                                    <a:pt x="10" y="40"/>
                                  </a:lnTo>
                                  <a:lnTo>
                                    <a:pt x="12" y="38"/>
                                  </a:lnTo>
                                  <a:lnTo>
                                    <a:pt x="12" y="34"/>
                                  </a:lnTo>
                                  <a:lnTo>
                                    <a:pt x="8" y="34"/>
                                  </a:lnTo>
                                  <a:lnTo>
                                    <a:pt x="6" y="32"/>
                                  </a:lnTo>
                                  <a:lnTo>
                                    <a:pt x="2" y="26"/>
                                  </a:lnTo>
                                  <a:lnTo>
                                    <a:pt x="2" y="24"/>
                                  </a:lnTo>
                                  <a:lnTo>
                                    <a:pt x="10" y="24"/>
                                  </a:lnTo>
                                  <a:lnTo>
                                    <a:pt x="12" y="22"/>
                                  </a:lnTo>
                                  <a:lnTo>
                                    <a:pt x="14" y="20"/>
                                  </a:lnTo>
                                  <a:lnTo>
                                    <a:pt x="12" y="14"/>
                                  </a:lnTo>
                                  <a:lnTo>
                                    <a:pt x="6" y="10"/>
                                  </a:lnTo>
                                  <a:lnTo>
                                    <a:pt x="2" y="6"/>
                                  </a:lnTo>
                                  <a:lnTo>
                                    <a:pt x="0" y="2"/>
                                  </a:lnTo>
                                  <a:lnTo>
                                    <a:pt x="4" y="0"/>
                                  </a:lnTo>
                                  <a:lnTo>
                                    <a:pt x="12" y="0"/>
                                  </a:lnTo>
                                  <a:lnTo>
                                    <a:pt x="18" y="2"/>
                                  </a:lnTo>
                                  <a:lnTo>
                                    <a:pt x="18" y="8"/>
                                  </a:lnTo>
                                  <a:lnTo>
                                    <a:pt x="22" y="8"/>
                                  </a:lnTo>
                                  <a:lnTo>
                                    <a:pt x="22" y="18"/>
                                  </a:lnTo>
                                  <a:lnTo>
                                    <a:pt x="26" y="24"/>
                                  </a:lnTo>
                                  <a:lnTo>
                                    <a:pt x="24" y="3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32" name="Freeform 246"/>
                            <p:cNvSpPr>
                              <a:spLocks/>
                            </p:cNvSpPr>
                            <p:nvPr/>
                          </p:nvSpPr>
                          <p:spPr bwMode="auto">
                            <a:xfrm>
                              <a:off x="7334250" y="3478213"/>
                              <a:ext cx="34925" cy="47625"/>
                            </a:xfrm>
                            <a:custGeom>
                              <a:avLst/>
                              <a:gdLst>
                                <a:gd name="T0" fmla="*/ 6350 w 22"/>
                                <a:gd name="T1" fmla="*/ 3175 h 30"/>
                                <a:gd name="T2" fmla="*/ 12700 w 22"/>
                                <a:gd name="T3" fmla="*/ 6350 h 30"/>
                                <a:gd name="T4" fmla="*/ 22225 w 22"/>
                                <a:gd name="T5" fmla="*/ 9525 h 30"/>
                                <a:gd name="T6" fmla="*/ 31750 w 22"/>
                                <a:gd name="T7" fmla="*/ 12700 h 30"/>
                                <a:gd name="T8" fmla="*/ 34925 w 22"/>
                                <a:gd name="T9" fmla="*/ 19050 h 30"/>
                                <a:gd name="T10" fmla="*/ 31750 w 22"/>
                                <a:gd name="T11" fmla="*/ 28575 h 30"/>
                                <a:gd name="T12" fmla="*/ 22225 w 22"/>
                                <a:gd name="T13" fmla="*/ 38100 h 30"/>
                                <a:gd name="T14" fmla="*/ 3175 w 22"/>
                                <a:gd name="T15" fmla="*/ 47625 h 30"/>
                                <a:gd name="T16" fmla="*/ 3175 w 22"/>
                                <a:gd name="T17" fmla="*/ 25400 h 30"/>
                                <a:gd name="T18" fmla="*/ 0 w 22"/>
                                <a:gd name="T19" fmla="*/ 6350 h 30"/>
                                <a:gd name="T20" fmla="*/ 3175 w 22"/>
                                <a:gd name="T21" fmla="*/ 3175 h 30"/>
                                <a:gd name="T22" fmla="*/ 6350 w 22"/>
                                <a:gd name="T23" fmla="*/ 0 h 30"/>
                                <a:gd name="T24" fmla="*/ 12700 w 22"/>
                                <a:gd name="T25" fmla="*/ 6350 h 30"/>
                                <a:gd name="T26" fmla="*/ 6350 w 22"/>
                                <a:gd name="T27" fmla="*/ 3175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22" h="30">
                                  <a:moveTo>
                                    <a:pt x="4" y="2"/>
                                  </a:moveTo>
                                  <a:lnTo>
                                    <a:pt x="8" y="4"/>
                                  </a:lnTo>
                                  <a:lnTo>
                                    <a:pt x="14" y="6"/>
                                  </a:lnTo>
                                  <a:lnTo>
                                    <a:pt x="20" y="8"/>
                                  </a:lnTo>
                                  <a:lnTo>
                                    <a:pt x="22" y="12"/>
                                  </a:lnTo>
                                  <a:lnTo>
                                    <a:pt x="20" y="18"/>
                                  </a:lnTo>
                                  <a:lnTo>
                                    <a:pt x="14" y="24"/>
                                  </a:lnTo>
                                  <a:lnTo>
                                    <a:pt x="2" y="30"/>
                                  </a:lnTo>
                                  <a:lnTo>
                                    <a:pt x="2" y="16"/>
                                  </a:lnTo>
                                  <a:lnTo>
                                    <a:pt x="0" y="4"/>
                                  </a:lnTo>
                                  <a:lnTo>
                                    <a:pt x="2" y="2"/>
                                  </a:lnTo>
                                  <a:lnTo>
                                    <a:pt x="4" y="0"/>
                                  </a:lnTo>
                                  <a:lnTo>
                                    <a:pt x="8" y="4"/>
                                  </a:lnTo>
                                  <a:lnTo>
                                    <a:pt x="4" y="2"/>
                                  </a:lnTo>
                                  <a:close/>
                                </a:path>
                              </a:pathLst>
                            </a:custGeom>
                            <a:grp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33" name="Freeform 247"/>
                            <p:cNvSpPr>
                              <a:spLocks/>
                            </p:cNvSpPr>
                            <p:nvPr/>
                          </p:nvSpPr>
                          <p:spPr bwMode="auto">
                            <a:xfrm>
                              <a:off x="7356475" y="3509963"/>
                              <a:ext cx="31750" cy="57150"/>
                            </a:xfrm>
                            <a:custGeom>
                              <a:avLst/>
                              <a:gdLst>
                                <a:gd name="T0" fmla="*/ 31750 w 20"/>
                                <a:gd name="T1" fmla="*/ 9525 h 36"/>
                                <a:gd name="T2" fmla="*/ 28575 w 20"/>
                                <a:gd name="T3" fmla="*/ 19050 h 36"/>
                                <a:gd name="T4" fmla="*/ 25400 w 20"/>
                                <a:gd name="T5" fmla="*/ 25400 h 36"/>
                                <a:gd name="T6" fmla="*/ 22225 w 20"/>
                                <a:gd name="T7" fmla="*/ 31750 h 36"/>
                                <a:gd name="T8" fmla="*/ 22225 w 20"/>
                                <a:gd name="T9" fmla="*/ 41275 h 36"/>
                                <a:gd name="T10" fmla="*/ 22225 w 20"/>
                                <a:gd name="T11" fmla="*/ 44450 h 36"/>
                                <a:gd name="T12" fmla="*/ 22225 w 20"/>
                                <a:gd name="T13" fmla="*/ 47625 h 36"/>
                                <a:gd name="T14" fmla="*/ 25400 w 20"/>
                                <a:gd name="T15" fmla="*/ 53975 h 36"/>
                                <a:gd name="T16" fmla="*/ 25400 w 20"/>
                                <a:gd name="T17" fmla="*/ 57150 h 36"/>
                                <a:gd name="T18" fmla="*/ 19050 w 20"/>
                                <a:gd name="T19" fmla="*/ 57150 h 36"/>
                                <a:gd name="T20" fmla="*/ 9525 w 20"/>
                                <a:gd name="T21" fmla="*/ 47625 h 36"/>
                                <a:gd name="T22" fmla="*/ 3175 w 20"/>
                                <a:gd name="T23" fmla="*/ 41275 h 36"/>
                                <a:gd name="T24" fmla="*/ 0 w 20"/>
                                <a:gd name="T25" fmla="*/ 31750 h 36"/>
                                <a:gd name="T26" fmla="*/ 3175 w 20"/>
                                <a:gd name="T27" fmla="*/ 28575 h 36"/>
                                <a:gd name="T28" fmla="*/ 9525 w 20"/>
                                <a:gd name="T29" fmla="*/ 28575 h 36"/>
                                <a:gd name="T30" fmla="*/ 9525 w 20"/>
                                <a:gd name="T31" fmla="*/ 12700 h 36"/>
                                <a:gd name="T32" fmla="*/ 12700 w 20"/>
                                <a:gd name="T33" fmla="*/ 3175 h 36"/>
                                <a:gd name="T34" fmla="*/ 15875 w 20"/>
                                <a:gd name="T35" fmla="*/ 0 h 36"/>
                                <a:gd name="T36" fmla="*/ 22225 w 20"/>
                                <a:gd name="T37" fmla="*/ 0 h 36"/>
                                <a:gd name="T38" fmla="*/ 28575 w 20"/>
                                <a:gd name="T39" fmla="*/ 3175 h 36"/>
                                <a:gd name="T40" fmla="*/ 31750 w 20"/>
                                <a:gd name="T41" fmla="*/ 6350 h 36"/>
                                <a:gd name="T42" fmla="*/ 31750 w 20"/>
                                <a:gd name="T43" fmla="*/ 9525 h 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20" h="36">
                                  <a:moveTo>
                                    <a:pt x="20" y="6"/>
                                  </a:moveTo>
                                  <a:lnTo>
                                    <a:pt x="18" y="12"/>
                                  </a:lnTo>
                                  <a:lnTo>
                                    <a:pt x="16" y="16"/>
                                  </a:lnTo>
                                  <a:lnTo>
                                    <a:pt x="14" y="20"/>
                                  </a:lnTo>
                                  <a:lnTo>
                                    <a:pt x="14" y="26"/>
                                  </a:lnTo>
                                  <a:lnTo>
                                    <a:pt x="14" y="28"/>
                                  </a:lnTo>
                                  <a:lnTo>
                                    <a:pt x="14" y="30"/>
                                  </a:lnTo>
                                  <a:lnTo>
                                    <a:pt x="16" y="34"/>
                                  </a:lnTo>
                                  <a:lnTo>
                                    <a:pt x="16" y="36"/>
                                  </a:lnTo>
                                  <a:lnTo>
                                    <a:pt x="12" y="36"/>
                                  </a:lnTo>
                                  <a:lnTo>
                                    <a:pt x="6" y="30"/>
                                  </a:lnTo>
                                  <a:lnTo>
                                    <a:pt x="2" y="26"/>
                                  </a:lnTo>
                                  <a:lnTo>
                                    <a:pt x="0" y="20"/>
                                  </a:lnTo>
                                  <a:lnTo>
                                    <a:pt x="2" y="18"/>
                                  </a:lnTo>
                                  <a:lnTo>
                                    <a:pt x="6" y="18"/>
                                  </a:lnTo>
                                  <a:lnTo>
                                    <a:pt x="6" y="8"/>
                                  </a:lnTo>
                                  <a:lnTo>
                                    <a:pt x="8" y="2"/>
                                  </a:lnTo>
                                  <a:lnTo>
                                    <a:pt x="10" y="0"/>
                                  </a:lnTo>
                                  <a:lnTo>
                                    <a:pt x="14" y="0"/>
                                  </a:lnTo>
                                  <a:lnTo>
                                    <a:pt x="18" y="2"/>
                                  </a:lnTo>
                                  <a:lnTo>
                                    <a:pt x="20" y="4"/>
                                  </a:lnTo>
                                  <a:lnTo>
                                    <a:pt x="20" y="6"/>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34" name="Freeform 248"/>
                            <p:cNvSpPr>
                              <a:spLocks/>
                            </p:cNvSpPr>
                            <p:nvPr/>
                          </p:nvSpPr>
                          <p:spPr bwMode="auto">
                            <a:xfrm>
                              <a:off x="7381875" y="3509963"/>
                              <a:ext cx="19050" cy="38100"/>
                            </a:xfrm>
                            <a:custGeom>
                              <a:avLst/>
                              <a:gdLst>
                                <a:gd name="T0" fmla="*/ 19050 w 12"/>
                                <a:gd name="T1" fmla="*/ 0 h 24"/>
                                <a:gd name="T2" fmla="*/ 15875 w 12"/>
                                <a:gd name="T3" fmla="*/ 12700 h 24"/>
                                <a:gd name="T4" fmla="*/ 12700 w 12"/>
                                <a:gd name="T5" fmla="*/ 19050 h 24"/>
                                <a:gd name="T6" fmla="*/ 9525 w 12"/>
                                <a:gd name="T7" fmla="*/ 28575 h 24"/>
                                <a:gd name="T8" fmla="*/ 6350 w 12"/>
                                <a:gd name="T9" fmla="*/ 38100 h 24"/>
                                <a:gd name="T10" fmla="*/ 0 w 12"/>
                                <a:gd name="T11" fmla="*/ 38100 h 24"/>
                                <a:gd name="T12" fmla="*/ 6350 w 12"/>
                                <a:gd name="T13" fmla="*/ 22225 h 24"/>
                                <a:gd name="T14" fmla="*/ 9525 w 12"/>
                                <a:gd name="T15" fmla="*/ 12700 h 24"/>
                                <a:gd name="T16" fmla="*/ 9525 w 12"/>
                                <a:gd name="T17" fmla="*/ 0 h 24"/>
                                <a:gd name="T18" fmla="*/ 19050 w 12"/>
                                <a:gd name="T19" fmla="*/ 0 h 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2" h="24">
                                  <a:moveTo>
                                    <a:pt x="12" y="0"/>
                                  </a:moveTo>
                                  <a:lnTo>
                                    <a:pt x="10" y="8"/>
                                  </a:lnTo>
                                  <a:lnTo>
                                    <a:pt x="8" y="12"/>
                                  </a:lnTo>
                                  <a:lnTo>
                                    <a:pt x="6" y="18"/>
                                  </a:lnTo>
                                  <a:lnTo>
                                    <a:pt x="4" y="24"/>
                                  </a:lnTo>
                                  <a:lnTo>
                                    <a:pt x="0" y="24"/>
                                  </a:lnTo>
                                  <a:lnTo>
                                    <a:pt x="4" y="14"/>
                                  </a:lnTo>
                                  <a:lnTo>
                                    <a:pt x="6" y="8"/>
                                  </a:lnTo>
                                  <a:lnTo>
                                    <a:pt x="6" y="0"/>
                                  </a:lnTo>
                                  <a:lnTo>
                                    <a:pt x="12" y="0"/>
                                  </a:lnTo>
                                  <a:close/>
                                </a:path>
                              </a:pathLst>
                            </a:custGeom>
                            <a:grp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35" name="Freeform 249"/>
                            <p:cNvSpPr>
                              <a:spLocks/>
                            </p:cNvSpPr>
                            <p:nvPr/>
                          </p:nvSpPr>
                          <p:spPr bwMode="auto">
                            <a:xfrm>
                              <a:off x="7391400" y="3535363"/>
                              <a:ext cx="22225" cy="19050"/>
                            </a:xfrm>
                            <a:custGeom>
                              <a:avLst/>
                              <a:gdLst>
                                <a:gd name="T0" fmla="*/ 22225 w 14"/>
                                <a:gd name="T1" fmla="*/ 0 h 12"/>
                                <a:gd name="T2" fmla="*/ 19050 w 14"/>
                                <a:gd name="T3" fmla="*/ 6350 h 12"/>
                                <a:gd name="T4" fmla="*/ 15875 w 14"/>
                                <a:gd name="T5" fmla="*/ 12700 h 12"/>
                                <a:gd name="T6" fmla="*/ 12700 w 14"/>
                                <a:gd name="T7" fmla="*/ 15875 h 12"/>
                                <a:gd name="T8" fmla="*/ 6350 w 14"/>
                                <a:gd name="T9" fmla="*/ 19050 h 12"/>
                                <a:gd name="T10" fmla="*/ 3175 w 14"/>
                                <a:gd name="T11" fmla="*/ 15875 h 12"/>
                                <a:gd name="T12" fmla="*/ 0 w 14"/>
                                <a:gd name="T13" fmla="*/ 12700 h 12"/>
                                <a:gd name="T14" fmla="*/ 3175 w 14"/>
                                <a:gd name="T15" fmla="*/ 6350 h 12"/>
                                <a:gd name="T16" fmla="*/ 9525 w 14"/>
                                <a:gd name="T17" fmla="*/ 0 h 12"/>
                                <a:gd name="T18" fmla="*/ 15875 w 14"/>
                                <a:gd name="T19" fmla="*/ 0 h 12"/>
                                <a:gd name="T20" fmla="*/ 22225 w 14"/>
                                <a:gd name="T21" fmla="*/ 0 h 1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 h="12">
                                  <a:moveTo>
                                    <a:pt x="14" y="0"/>
                                  </a:moveTo>
                                  <a:lnTo>
                                    <a:pt x="12" y="4"/>
                                  </a:lnTo>
                                  <a:lnTo>
                                    <a:pt x="10" y="8"/>
                                  </a:lnTo>
                                  <a:lnTo>
                                    <a:pt x="8" y="10"/>
                                  </a:lnTo>
                                  <a:lnTo>
                                    <a:pt x="4" y="12"/>
                                  </a:lnTo>
                                  <a:lnTo>
                                    <a:pt x="2" y="10"/>
                                  </a:lnTo>
                                  <a:lnTo>
                                    <a:pt x="0" y="8"/>
                                  </a:lnTo>
                                  <a:lnTo>
                                    <a:pt x="2" y="4"/>
                                  </a:lnTo>
                                  <a:lnTo>
                                    <a:pt x="6" y="0"/>
                                  </a:lnTo>
                                  <a:lnTo>
                                    <a:pt x="10" y="0"/>
                                  </a:lnTo>
                                  <a:lnTo>
                                    <a:pt x="14" y="0"/>
                                  </a:lnTo>
                                  <a:close/>
                                </a:path>
                              </a:pathLst>
                            </a:custGeom>
                            <a:grp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36" name="Freeform 250"/>
                            <p:cNvSpPr>
                              <a:spLocks/>
                            </p:cNvSpPr>
                            <p:nvPr/>
                          </p:nvSpPr>
                          <p:spPr bwMode="auto">
                            <a:xfrm>
                              <a:off x="7369175" y="3459163"/>
                              <a:ext cx="22225" cy="25400"/>
                            </a:xfrm>
                            <a:custGeom>
                              <a:avLst/>
                              <a:gdLst>
                                <a:gd name="T0" fmla="*/ 0 w 14"/>
                                <a:gd name="T1" fmla="*/ 12700 h 16"/>
                                <a:gd name="T2" fmla="*/ 0 w 14"/>
                                <a:gd name="T3" fmla="*/ 0 h 16"/>
                                <a:gd name="T4" fmla="*/ 6350 w 14"/>
                                <a:gd name="T5" fmla="*/ 0 h 16"/>
                                <a:gd name="T6" fmla="*/ 12700 w 14"/>
                                <a:gd name="T7" fmla="*/ 6350 h 16"/>
                                <a:gd name="T8" fmla="*/ 15875 w 14"/>
                                <a:gd name="T9" fmla="*/ 9525 h 16"/>
                                <a:gd name="T10" fmla="*/ 22225 w 14"/>
                                <a:gd name="T11" fmla="*/ 15875 h 16"/>
                                <a:gd name="T12" fmla="*/ 22225 w 14"/>
                                <a:gd name="T13" fmla="*/ 22225 h 16"/>
                                <a:gd name="T14" fmla="*/ 22225 w 14"/>
                                <a:gd name="T15" fmla="*/ 25400 h 16"/>
                                <a:gd name="T16" fmla="*/ 19050 w 14"/>
                                <a:gd name="T17" fmla="*/ 22225 h 16"/>
                                <a:gd name="T18" fmla="*/ 12700 w 14"/>
                                <a:gd name="T19" fmla="*/ 12700 h 16"/>
                                <a:gd name="T20" fmla="*/ 0 w 14"/>
                                <a:gd name="T21" fmla="*/ 12700 h 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4" h="16">
                                  <a:moveTo>
                                    <a:pt x="0" y="8"/>
                                  </a:moveTo>
                                  <a:lnTo>
                                    <a:pt x="0" y="0"/>
                                  </a:lnTo>
                                  <a:lnTo>
                                    <a:pt x="4" y="0"/>
                                  </a:lnTo>
                                  <a:lnTo>
                                    <a:pt x="8" y="4"/>
                                  </a:lnTo>
                                  <a:lnTo>
                                    <a:pt x="10" y="6"/>
                                  </a:lnTo>
                                  <a:lnTo>
                                    <a:pt x="14" y="10"/>
                                  </a:lnTo>
                                  <a:lnTo>
                                    <a:pt x="14" y="14"/>
                                  </a:lnTo>
                                  <a:lnTo>
                                    <a:pt x="14" y="16"/>
                                  </a:lnTo>
                                  <a:lnTo>
                                    <a:pt x="12" y="14"/>
                                  </a:lnTo>
                                  <a:lnTo>
                                    <a:pt x="8" y="8"/>
                                  </a:lnTo>
                                  <a:lnTo>
                                    <a:pt x="0" y="8"/>
                                  </a:lnTo>
                                  <a:close/>
                                </a:path>
                              </a:pathLst>
                            </a:custGeom>
                            <a:grp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37" name="Freeform 251"/>
                            <p:cNvSpPr>
                              <a:spLocks/>
                            </p:cNvSpPr>
                            <p:nvPr/>
                          </p:nvSpPr>
                          <p:spPr bwMode="auto">
                            <a:xfrm>
                              <a:off x="7289800" y="3430588"/>
                              <a:ext cx="31750" cy="34925"/>
                            </a:xfrm>
                            <a:custGeom>
                              <a:avLst/>
                              <a:gdLst>
                                <a:gd name="T0" fmla="*/ 25400 w 20"/>
                                <a:gd name="T1" fmla="*/ 34925 h 22"/>
                                <a:gd name="T2" fmla="*/ 19050 w 20"/>
                                <a:gd name="T3" fmla="*/ 28575 h 22"/>
                                <a:gd name="T4" fmla="*/ 9525 w 20"/>
                                <a:gd name="T5" fmla="*/ 19050 h 22"/>
                                <a:gd name="T6" fmla="*/ 0 w 20"/>
                                <a:gd name="T7" fmla="*/ 0 h 22"/>
                                <a:gd name="T8" fmla="*/ 9525 w 20"/>
                                <a:gd name="T9" fmla="*/ 0 h 22"/>
                                <a:gd name="T10" fmla="*/ 22225 w 20"/>
                                <a:gd name="T11" fmla="*/ 6350 h 22"/>
                                <a:gd name="T12" fmla="*/ 28575 w 20"/>
                                <a:gd name="T13" fmla="*/ 9525 h 22"/>
                                <a:gd name="T14" fmla="*/ 31750 w 20"/>
                                <a:gd name="T15" fmla="*/ 15875 h 22"/>
                                <a:gd name="T16" fmla="*/ 31750 w 20"/>
                                <a:gd name="T17" fmla="*/ 22225 h 22"/>
                                <a:gd name="T18" fmla="*/ 31750 w 20"/>
                                <a:gd name="T19" fmla="*/ 28575 h 22"/>
                                <a:gd name="T20" fmla="*/ 28575 w 20"/>
                                <a:gd name="T21" fmla="*/ 34925 h 22"/>
                                <a:gd name="T22" fmla="*/ 25400 w 20"/>
                                <a:gd name="T23" fmla="*/ 34925 h 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0" h="22">
                                  <a:moveTo>
                                    <a:pt x="16" y="22"/>
                                  </a:moveTo>
                                  <a:lnTo>
                                    <a:pt x="12" y="18"/>
                                  </a:lnTo>
                                  <a:lnTo>
                                    <a:pt x="6" y="12"/>
                                  </a:lnTo>
                                  <a:lnTo>
                                    <a:pt x="0" y="0"/>
                                  </a:lnTo>
                                  <a:lnTo>
                                    <a:pt x="6" y="0"/>
                                  </a:lnTo>
                                  <a:lnTo>
                                    <a:pt x="14" y="4"/>
                                  </a:lnTo>
                                  <a:lnTo>
                                    <a:pt x="18" y="6"/>
                                  </a:lnTo>
                                  <a:lnTo>
                                    <a:pt x="20" y="10"/>
                                  </a:lnTo>
                                  <a:lnTo>
                                    <a:pt x="20" y="14"/>
                                  </a:lnTo>
                                  <a:lnTo>
                                    <a:pt x="20" y="18"/>
                                  </a:lnTo>
                                  <a:lnTo>
                                    <a:pt x="18" y="22"/>
                                  </a:lnTo>
                                  <a:lnTo>
                                    <a:pt x="16" y="22"/>
                                  </a:lnTo>
                                  <a:close/>
                                </a:path>
                              </a:pathLst>
                            </a:custGeom>
                            <a:grp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38" name="Freeform 252"/>
                            <p:cNvSpPr>
                              <a:spLocks/>
                            </p:cNvSpPr>
                            <p:nvPr/>
                          </p:nvSpPr>
                          <p:spPr bwMode="auto">
                            <a:xfrm>
                              <a:off x="7324725" y="3433763"/>
                              <a:ext cx="9525" cy="3175"/>
                            </a:xfrm>
                            <a:custGeom>
                              <a:avLst/>
                              <a:gdLst>
                                <a:gd name="T0" fmla="*/ 0 w 6"/>
                                <a:gd name="T1" fmla="*/ 3175 h 2"/>
                                <a:gd name="T2" fmla="*/ 6350 w 6"/>
                                <a:gd name="T3" fmla="*/ 3175 h 2"/>
                                <a:gd name="T4" fmla="*/ 9525 w 6"/>
                                <a:gd name="T5" fmla="*/ 3175 h 2"/>
                                <a:gd name="T6" fmla="*/ 6350 w 6"/>
                                <a:gd name="T7" fmla="*/ 0 h 2"/>
                                <a:gd name="T8" fmla="*/ 0 w 6"/>
                                <a:gd name="T9" fmla="*/ 3175 h 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 h="2">
                                  <a:moveTo>
                                    <a:pt x="0" y="2"/>
                                  </a:moveTo>
                                  <a:lnTo>
                                    <a:pt x="4" y="2"/>
                                  </a:lnTo>
                                  <a:lnTo>
                                    <a:pt x="6" y="2"/>
                                  </a:lnTo>
                                  <a:lnTo>
                                    <a:pt x="4" y="0"/>
                                  </a:lnTo>
                                  <a:lnTo>
                                    <a:pt x="0" y="2"/>
                                  </a:lnTo>
                                  <a:close/>
                                </a:path>
                              </a:pathLst>
                            </a:custGeom>
                            <a:grp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grpSp>
                    <p:sp>
                      <p:nvSpPr>
                        <p:cNvPr id="522" name="Freeform 135"/>
                        <p:cNvSpPr>
                          <a:spLocks/>
                        </p:cNvSpPr>
                        <p:nvPr/>
                      </p:nvSpPr>
                      <p:spPr bwMode="auto">
                        <a:xfrm>
                          <a:off x="7248525" y="2636838"/>
                          <a:ext cx="107950" cy="133350"/>
                        </a:xfrm>
                        <a:custGeom>
                          <a:avLst/>
                          <a:gdLst>
                            <a:gd name="T0" fmla="*/ 25400 w 68"/>
                            <a:gd name="T1" fmla="*/ 0 h 84"/>
                            <a:gd name="T2" fmla="*/ 28575 w 68"/>
                            <a:gd name="T3" fmla="*/ 6350 h 84"/>
                            <a:gd name="T4" fmla="*/ 28575 w 68"/>
                            <a:gd name="T5" fmla="*/ 9525 h 84"/>
                            <a:gd name="T6" fmla="*/ 25400 w 68"/>
                            <a:gd name="T7" fmla="*/ 15875 h 84"/>
                            <a:gd name="T8" fmla="*/ 19050 w 68"/>
                            <a:gd name="T9" fmla="*/ 19050 h 84"/>
                            <a:gd name="T10" fmla="*/ 0 w 68"/>
                            <a:gd name="T11" fmla="*/ 19050 h 84"/>
                            <a:gd name="T12" fmla="*/ 0 w 68"/>
                            <a:gd name="T13" fmla="*/ 25400 h 84"/>
                            <a:gd name="T14" fmla="*/ 3175 w 68"/>
                            <a:gd name="T15" fmla="*/ 31750 h 84"/>
                            <a:gd name="T16" fmla="*/ 6350 w 68"/>
                            <a:gd name="T17" fmla="*/ 38100 h 84"/>
                            <a:gd name="T18" fmla="*/ 9525 w 68"/>
                            <a:gd name="T19" fmla="*/ 50800 h 84"/>
                            <a:gd name="T20" fmla="*/ 12700 w 68"/>
                            <a:gd name="T21" fmla="*/ 73025 h 84"/>
                            <a:gd name="T22" fmla="*/ 22225 w 68"/>
                            <a:gd name="T23" fmla="*/ 98425 h 84"/>
                            <a:gd name="T24" fmla="*/ 34925 w 68"/>
                            <a:gd name="T25" fmla="*/ 123825 h 84"/>
                            <a:gd name="T26" fmla="*/ 41275 w 68"/>
                            <a:gd name="T27" fmla="*/ 130175 h 84"/>
                            <a:gd name="T28" fmla="*/ 50800 w 68"/>
                            <a:gd name="T29" fmla="*/ 133350 h 84"/>
                            <a:gd name="T30" fmla="*/ 66675 w 68"/>
                            <a:gd name="T31" fmla="*/ 130175 h 84"/>
                            <a:gd name="T32" fmla="*/ 85725 w 68"/>
                            <a:gd name="T33" fmla="*/ 123825 h 84"/>
                            <a:gd name="T34" fmla="*/ 101600 w 68"/>
                            <a:gd name="T35" fmla="*/ 114300 h 84"/>
                            <a:gd name="T36" fmla="*/ 107950 w 68"/>
                            <a:gd name="T37" fmla="*/ 107950 h 84"/>
                            <a:gd name="T38" fmla="*/ 107950 w 68"/>
                            <a:gd name="T39" fmla="*/ 101600 h 84"/>
                            <a:gd name="T40" fmla="*/ 107950 w 68"/>
                            <a:gd name="T41" fmla="*/ 88900 h 84"/>
                            <a:gd name="T42" fmla="*/ 98425 w 68"/>
                            <a:gd name="T43" fmla="*/ 76200 h 84"/>
                            <a:gd name="T44" fmla="*/ 88900 w 68"/>
                            <a:gd name="T45" fmla="*/ 60325 h 84"/>
                            <a:gd name="T46" fmla="*/ 76200 w 68"/>
                            <a:gd name="T47" fmla="*/ 47625 h 84"/>
                            <a:gd name="T48" fmla="*/ 25400 w 68"/>
                            <a:gd name="T49" fmla="*/ 0 h 8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68" h="84">
                              <a:moveTo>
                                <a:pt x="16" y="0"/>
                              </a:moveTo>
                              <a:lnTo>
                                <a:pt x="18" y="4"/>
                              </a:lnTo>
                              <a:lnTo>
                                <a:pt x="18" y="6"/>
                              </a:lnTo>
                              <a:lnTo>
                                <a:pt x="16" y="10"/>
                              </a:lnTo>
                              <a:lnTo>
                                <a:pt x="12" y="12"/>
                              </a:lnTo>
                              <a:lnTo>
                                <a:pt x="0" y="12"/>
                              </a:lnTo>
                              <a:lnTo>
                                <a:pt x="0" y="16"/>
                              </a:lnTo>
                              <a:lnTo>
                                <a:pt x="2" y="20"/>
                              </a:lnTo>
                              <a:lnTo>
                                <a:pt x="4" y="24"/>
                              </a:lnTo>
                              <a:lnTo>
                                <a:pt x="6" y="32"/>
                              </a:lnTo>
                              <a:lnTo>
                                <a:pt x="8" y="46"/>
                              </a:lnTo>
                              <a:lnTo>
                                <a:pt x="14" y="62"/>
                              </a:lnTo>
                              <a:lnTo>
                                <a:pt x="22" y="78"/>
                              </a:lnTo>
                              <a:lnTo>
                                <a:pt x="26" y="82"/>
                              </a:lnTo>
                              <a:lnTo>
                                <a:pt x="32" y="84"/>
                              </a:lnTo>
                              <a:lnTo>
                                <a:pt x="42" y="82"/>
                              </a:lnTo>
                              <a:lnTo>
                                <a:pt x="54" y="78"/>
                              </a:lnTo>
                              <a:lnTo>
                                <a:pt x="64" y="72"/>
                              </a:lnTo>
                              <a:lnTo>
                                <a:pt x="68" y="68"/>
                              </a:lnTo>
                              <a:lnTo>
                                <a:pt x="68" y="64"/>
                              </a:lnTo>
                              <a:lnTo>
                                <a:pt x="68" y="56"/>
                              </a:lnTo>
                              <a:lnTo>
                                <a:pt x="62" y="48"/>
                              </a:lnTo>
                              <a:lnTo>
                                <a:pt x="56" y="38"/>
                              </a:lnTo>
                              <a:lnTo>
                                <a:pt x="48" y="30"/>
                              </a:lnTo>
                              <a:lnTo>
                                <a:pt x="16" y="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23" name="Freeform 161"/>
                        <p:cNvSpPr>
                          <a:spLocks/>
                        </p:cNvSpPr>
                        <p:nvPr/>
                      </p:nvSpPr>
                      <p:spPr bwMode="auto">
                        <a:xfrm>
                          <a:off x="4513263" y="2551113"/>
                          <a:ext cx="160337" cy="168275"/>
                        </a:xfrm>
                        <a:custGeom>
                          <a:avLst/>
                          <a:gdLst>
                            <a:gd name="T0" fmla="*/ 34925 w 101"/>
                            <a:gd name="T1" fmla="*/ 22225 h 106"/>
                            <a:gd name="T2" fmla="*/ 61912 w 101"/>
                            <a:gd name="T3" fmla="*/ 15875 h 106"/>
                            <a:gd name="T4" fmla="*/ 65087 w 101"/>
                            <a:gd name="T5" fmla="*/ 6350 h 106"/>
                            <a:gd name="T6" fmla="*/ 74612 w 101"/>
                            <a:gd name="T7" fmla="*/ 9525 h 106"/>
                            <a:gd name="T8" fmla="*/ 93662 w 101"/>
                            <a:gd name="T9" fmla="*/ 6350 h 106"/>
                            <a:gd name="T10" fmla="*/ 109537 w 101"/>
                            <a:gd name="T11" fmla="*/ 6350 h 106"/>
                            <a:gd name="T12" fmla="*/ 122237 w 101"/>
                            <a:gd name="T13" fmla="*/ 12700 h 106"/>
                            <a:gd name="T14" fmla="*/ 134937 w 101"/>
                            <a:gd name="T15" fmla="*/ 12700 h 106"/>
                            <a:gd name="T16" fmla="*/ 144462 w 101"/>
                            <a:gd name="T17" fmla="*/ 9525 h 106"/>
                            <a:gd name="T18" fmla="*/ 150812 w 101"/>
                            <a:gd name="T19" fmla="*/ 0 h 106"/>
                            <a:gd name="T20" fmla="*/ 153987 w 101"/>
                            <a:gd name="T21" fmla="*/ 9525 h 106"/>
                            <a:gd name="T22" fmla="*/ 160337 w 101"/>
                            <a:gd name="T23" fmla="*/ 28575 h 106"/>
                            <a:gd name="T24" fmla="*/ 103187 w 101"/>
                            <a:gd name="T25" fmla="*/ 34925 h 106"/>
                            <a:gd name="T26" fmla="*/ 100012 w 101"/>
                            <a:gd name="T27" fmla="*/ 41275 h 106"/>
                            <a:gd name="T28" fmla="*/ 96837 w 101"/>
                            <a:gd name="T29" fmla="*/ 50800 h 106"/>
                            <a:gd name="T30" fmla="*/ 80962 w 101"/>
                            <a:gd name="T31" fmla="*/ 44450 h 106"/>
                            <a:gd name="T32" fmla="*/ 68262 w 101"/>
                            <a:gd name="T33" fmla="*/ 38100 h 106"/>
                            <a:gd name="T34" fmla="*/ 71437 w 101"/>
                            <a:gd name="T35" fmla="*/ 47625 h 106"/>
                            <a:gd name="T36" fmla="*/ 77787 w 101"/>
                            <a:gd name="T37" fmla="*/ 66675 h 106"/>
                            <a:gd name="T38" fmla="*/ 93662 w 101"/>
                            <a:gd name="T39" fmla="*/ 82550 h 106"/>
                            <a:gd name="T40" fmla="*/ 122237 w 101"/>
                            <a:gd name="T41" fmla="*/ 104775 h 106"/>
                            <a:gd name="T42" fmla="*/ 115887 w 101"/>
                            <a:gd name="T43" fmla="*/ 111125 h 106"/>
                            <a:gd name="T44" fmla="*/ 103187 w 101"/>
                            <a:gd name="T45" fmla="*/ 117475 h 106"/>
                            <a:gd name="T46" fmla="*/ 90487 w 101"/>
                            <a:gd name="T47" fmla="*/ 111125 h 106"/>
                            <a:gd name="T48" fmla="*/ 100012 w 101"/>
                            <a:gd name="T49" fmla="*/ 127000 h 106"/>
                            <a:gd name="T50" fmla="*/ 80962 w 101"/>
                            <a:gd name="T51" fmla="*/ 127000 h 106"/>
                            <a:gd name="T52" fmla="*/ 87312 w 101"/>
                            <a:gd name="T53" fmla="*/ 146050 h 106"/>
                            <a:gd name="T54" fmla="*/ 93662 w 101"/>
                            <a:gd name="T55" fmla="*/ 168275 h 106"/>
                            <a:gd name="T56" fmla="*/ 74612 w 101"/>
                            <a:gd name="T57" fmla="*/ 155575 h 106"/>
                            <a:gd name="T58" fmla="*/ 65087 w 101"/>
                            <a:gd name="T59" fmla="*/ 146050 h 106"/>
                            <a:gd name="T60" fmla="*/ 50800 w 101"/>
                            <a:gd name="T61" fmla="*/ 142875 h 106"/>
                            <a:gd name="T62" fmla="*/ 41275 w 101"/>
                            <a:gd name="T63" fmla="*/ 133350 h 106"/>
                            <a:gd name="T64" fmla="*/ 31750 w 101"/>
                            <a:gd name="T65" fmla="*/ 101600 h 106"/>
                            <a:gd name="T66" fmla="*/ 19050 w 101"/>
                            <a:gd name="T67" fmla="*/ 79375 h 106"/>
                            <a:gd name="T68" fmla="*/ 6350 w 101"/>
                            <a:gd name="T69" fmla="*/ 53975 h 106"/>
                            <a:gd name="T70" fmla="*/ 19050 w 101"/>
                            <a:gd name="T71" fmla="*/ 38100 h 10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101" h="106">
                              <a:moveTo>
                                <a:pt x="14" y="16"/>
                              </a:moveTo>
                              <a:lnTo>
                                <a:pt x="22" y="14"/>
                              </a:lnTo>
                              <a:lnTo>
                                <a:pt x="32" y="12"/>
                              </a:lnTo>
                              <a:lnTo>
                                <a:pt x="39" y="10"/>
                              </a:lnTo>
                              <a:lnTo>
                                <a:pt x="41" y="8"/>
                              </a:lnTo>
                              <a:lnTo>
                                <a:pt x="41" y="4"/>
                              </a:lnTo>
                              <a:lnTo>
                                <a:pt x="41" y="6"/>
                              </a:lnTo>
                              <a:lnTo>
                                <a:pt x="47" y="6"/>
                              </a:lnTo>
                              <a:lnTo>
                                <a:pt x="53" y="6"/>
                              </a:lnTo>
                              <a:lnTo>
                                <a:pt x="59" y="4"/>
                              </a:lnTo>
                              <a:lnTo>
                                <a:pt x="65" y="2"/>
                              </a:lnTo>
                              <a:lnTo>
                                <a:pt x="69" y="4"/>
                              </a:lnTo>
                              <a:lnTo>
                                <a:pt x="73" y="6"/>
                              </a:lnTo>
                              <a:lnTo>
                                <a:pt x="77" y="8"/>
                              </a:lnTo>
                              <a:lnTo>
                                <a:pt x="83" y="8"/>
                              </a:lnTo>
                              <a:lnTo>
                                <a:pt x="85" y="8"/>
                              </a:lnTo>
                              <a:lnTo>
                                <a:pt x="87" y="6"/>
                              </a:lnTo>
                              <a:lnTo>
                                <a:pt x="91" y="6"/>
                              </a:lnTo>
                              <a:lnTo>
                                <a:pt x="93" y="2"/>
                              </a:lnTo>
                              <a:lnTo>
                                <a:pt x="95" y="0"/>
                              </a:lnTo>
                              <a:lnTo>
                                <a:pt x="97" y="4"/>
                              </a:lnTo>
                              <a:lnTo>
                                <a:pt x="97" y="6"/>
                              </a:lnTo>
                              <a:lnTo>
                                <a:pt x="101" y="8"/>
                              </a:lnTo>
                              <a:lnTo>
                                <a:pt x="101" y="18"/>
                              </a:lnTo>
                              <a:lnTo>
                                <a:pt x="63" y="18"/>
                              </a:lnTo>
                              <a:lnTo>
                                <a:pt x="65" y="22"/>
                              </a:lnTo>
                              <a:lnTo>
                                <a:pt x="67" y="26"/>
                              </a:lnTo>
                              <a:lnTo>
                                <a:pt x="63" y="26"/>
                              </a:lnTo>
                              <a:lnTo>
                                <a:pt x="61" y="28"/>
                              </a:lnTo>
                              <a:lnTo>
                                <a:pt x="61" y="32"/>
                              </a:lnTo>
                              <a:lnTo>
                                <a:pt x="55" y="30"/>
                              </a:lnTo>
                              <a:lnTo>
                                <a:pt x="51" y="28"/>
                              </a:lnTo>
                              <a:lnTo>
                                <a:pt x="45" y="22"/>
                              </a:lnTo>
                              <a:lnTo>
                                <a:pt x="43" y="24"/>
                              </a:lnTo>
                              <a:lnTo>
                                <a:pt x="43" y="26"/>
                              </a:lnTo>
                              <a:lnTo>
                                <a:pt x="45" y="30"/>
                              </a:lnTo>
                              <a:lnTo>
                                <a:pt x="45" y="36"/>
                              </a:lnTo>
                              <a:lnTo>
                                <a:pt x="49" y="42"/>
                              </a:lnTo>
                              <a:lnTo>
                                <a:pt x="53" y="48"/>
                              </a:lnTo>
                              <a:lnTo>
                                <a:pt x="59" y="52"/>
                              </a:lnTo>
                              <a:lnTo>
                                <a:pt x="71" y="60"/>
                              </a:lnTo>
                              <a:lnTo>
                                <a:pt x="77" y="66"/>
                              </a:lnTo>
                              <a:lnTo>
                                <a:pt x="81" y="70"/>
                              </a:lnTo>
                              <a:lnTo>
                                <a:pt x="73" y="70"/>
                              </a:lnTo>
                              <a:lnTo>
                                <a:pt x="69" y="74"/>
                              </a:lnTo>
                              <a:lnTo>
                                <a:pt x="65" y="74"/>
                              </a:lnTo>
                              <a:lnTo>
                                <a:pt x="61" y="72"/>
                              </a:lnTo>
                              <a:lnTo>
                                <a:pt x="57" y="70"/>
                              </a:lnTo>
                              <a:lnTo>
                                <a:pt x="59" y="76"/>
                              </a:lnTo>
                              <a:lnTo>
                                <a:pt x="63" y="80"/>
                              </a:lnTo>
                              <a:lnTo>
                                <a:pt x="57" y="82"/>
                              </a:lnTo>
                              <a:lnTo>
                                <a:pt x="51" y="80"/>
                              </a:lnTo>
                              <a:lnTo>
                                <a:pt x="53" y="88"/>
                              </a:lnTo>
                              <a:lnTo>
                                <a:pt x="55" y="92"/>
                              </a:lnTo>
                              <a:lnTo>
                                <a:pt x="57" y="98"/>
                              </a:lnTo>
                              <a:lnTo>
                                <a:pt x="59" y="106"/>
                              </a:lnTo>
                              <a:lnTo>
                                <a:pt x="53" y="100"/>
                              </a:lnTo>
                              <a:lnTo>
                                <a:pt x="47" y="98"/>
                              </a:lnTo>
                              <a:lnTo>
                                <a:pt x="43" y="96"/>
                              </a:lnTo>
                              <a:lnTo>
                                <a:pt x="41" y="92"/>
                              </a:lnTo>
                              <a:lnTo>
                                <a:pt x="37" y="92"/>
                              </a:lnTo>
                              <a:lnTo>
                                <a:pt x="32" y="90"/>
                              </a:lnTo>
                              <a:lnTo>
                                <a:pt x="28" y="88"/>
                              </a:lnTo>
                              <a:lnTo>
                                <a:pt x="26" y="84"/>
                              </a:lnTo>
                              <a:lnTo>
                                <a:pt x="22" y="74"/>
                              </a:lnTo>
                              <a:lnTo>
                                <a:pt x="20" y="64"/>
                              </a:lnTo>
                              <a:lnTo>
                                <a:pt x="18" y="56"/>
                              </a:lnTo>
                              <a:lnTo>
                                <a:pt x="12" y="50"/>
                              </a:lnTo>
                              <a:lnTo>
                                <a:pt x="0" y="40"/>
                              </a:lnTo>
                              <a:lnTo>
                                <a:pt x="4" y="34"/>
                              </a:lnTo>
                              <a:lnTo>
                                <a:pt x="8" y="28"/>
                              </a:lnTo>
                              <a:lnTo>
                                <a:pt x="12" y="24"/>
                              </a:lnTo>
                              <a:lnTo>
                                <a:pt x="14" y="16"/>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24" name="Freeform 195"/>
                        <p:cNvSpPr>
                          <a:spLocks/>
                        </p:cNvSpPr>
                        <p:nvPr/>
                      </p:nvSpPr>
                      <p:spPr bwMode="auto">
                        <a:xfrm>
                          <a:off x="4899025" y="2817813"/>
                          <a:ext cx="38100" cy="107950"/>
                        </a:xfrm>
                        <a:custGeom>
                          <a:avLst/>
                          <a:gdLst>
                            <a:gd name="T0" fmla="*/ 25400 w 24"/>
                            <a:gd name="T1" fmla="*/ 0 h 68"/>
                            <a:gd name="T2" fmla="*/ 34925 w 24"/>
                            <a:gd name="T3" fmla="*/ 0 h 68"/>
                            <a:gd name="T4" fmla="*/ 34925 w 24"/>
                            <a:gd name="T5" fmla="*/ 15875 h 68"/>
                            <a:gd name="T6" fmla="*/ 28575 w 24"/>
                            <a:gd name="T7" fmla="*/ 15875 h 68"/>
                            <a:gd name="T8" fmla="*/ 22225 w 24"/>
                            <a:gd name="T9" fmla="*/ 47625 h 68"/>
                            <a:gd name="T10" fmla="*/ 38100 w 24"/>
                            <a:gd name="T11" fmla="*/ 47625 h 68"/>
                            <a:gd name="T12" fmla="*/ 28575 w 24"/>
                            <a:gd name="T13" fmla="*/ 107950 h 68"/>
                            <a:gd name="T14" fmla="*/ 22225 w 24"/>
                            <a:gd name="T15" fmla="*/ 88900 h 68"/>
                            <a:gd name="T16" fmla="*/ 9525 w 24"/>
                            <a:gd name="T17" fmla="*/ 69850 h 68"/>
                            <a:gd name="T18" fmla="*/ 3175 w 24"/>
                            <a:gd name="T19" fmla="*/ 60325 h 68"/>
                            <a:gd name="T20" fmla="*/ 0 w 24"/>
                            <a:gd name="T21" fmla="*/ 50800 h 68"/>
                            <a:gd name="T22" fmla="*/ 3175 w 24"/>
                            <a:gd name="T23" fmla="*/ 44450 h 68"/>
                            <a:gd name="T24" fmla="*/ 9525 w 24"/>
                            <a:gd name="T25" fmla="*/ 34925 h 68"/>
                            <a:gd name="T26" fmla="*/ 19050 w 24"/>
                            <a:gd name="T27" fmla="*/ 22225 h 68"/>
                            <a:gd name="T28" fmla="*/ 25400 w 24"/>
                            <a:gd name="T29" fmla="*/ 0 h 68"/>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24" h="68">
                              <a:moveTo>
                                <a:pt x="16" y="0"/>
                              </a:moveTo>
                              <a:lnTo>
                                <a:pt x="22" y="0"/>
                              </a:lnTo>
                              <a:lnTo>
                                <a:pt x="22" y="10"/>
                              </a:lnTo>
                              <a:lnTo>
                                <a:pt x="18" y="10"/>
                              </a:lnTo>
                              <a:lnTo>
                                <a:pt x="14" y="30"/>
                              </a:lnTo>
                              <a:lnTo>
                                <a:pt x="24" y="30"/>
                              </a:lnTo>
                              <a:lnTo>
                                <a:pt x="18" y="68"/>
                              </a:lnTo>
                              <a:lnTo>
                                <a:pt x="14" y="56"/>
                              </a:lnTo>
                              <a:lnTo>
                                <a:pt x="6" y="44"/>
                              </a:lnTo>
                              <a:lnTo>
                                <a:pt x="2" y="38"/>
                              </a:lnTo>
                              <a:lnTo>
                                <a:pt x="0" y="32"/>
                              </a:lnTo>
                              <a:lnTo>
                                <a:pt x="2" y="28"/>
                              </a:lnTo>
                              <a:lnTo>
                                <a:pt x="6" y="22"/>
                              </a:lnTo>
                              <a:lnTo>
                                <a:pt x="12" y="14"/>
                              </a:lnTo>
                              <a:lnTo>
                                <a:pt x="16" y="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sp>
                    <p:nvSpPr>
                      <p:cNvPr id="517" name="Freeform 201"/>
                      <p:cNvSpPr>
                        <a:spLocks/>
                      </p:cNvSpPr>
                      <p:nvPr/>
                    </p:nvSpPr>
                    <p:spPr bwMode="auto">
                      <a:xfrm>
                        <a:off x="4410075" y="2300288"/>
                        <a:ext cx="134938" cy="66675"/>
                      </a:xfrm>
                      <a:custGeom>
                        <a:avLst/>
                        <a:gdLst>
                          <a:gd name="T0" fmla="*/ 37657 w 86"/>
                          <a:gd name="T1" fmla="*/ 0 h 42"/>
                          <a:gd name="T2" fmla="*/ 40795 w 86"/>
                          <a:gd name="T3" fmla="*/ 9525 h 42"/>
                          <a:gd name="T4" fmla="*/ 43933 w 86"/>
                          <a:gd name="T5" fmla="*/ 12700 h 42"/>
                          <a:gd name="T6" fmla="*/ 47071 w 86"/>
                          <a:gd name="T7" fmla="*/ 12700 h 42"/>
                          <a:gd name="T8" fmla="*/ 53348 w 86"/>
                          <a:gd name="T9" fmla="*/ 12700 h 42"/>
                          <a:gd name="T10" fmla="*/ 62762 w 86"/>
                          <a:gd name="T11" fmla="*/ 12700 h 42"/>
                          <a:gd name="T12" fmla="*/ 65900 w 86"/>
                          <a:gd name="T13" fmla="*/ 19050 h 42"/>
                          <a:gd name="T14" fmla="*/ 65900 w 86"/>
                          <a:gd name="T15" fmla="*/ 22225 h 42"/>
                          <a:gd name="T16" fmla="*/ 69038 w 86"/>
                          <a:gd name="T17" fmla="*/ 22225 h 42"/>
                          <a:gd name="T18" fmla="*/ 81590 w 86"/>
                          <a:gd name="T19" fmla="*/ 19050 h 42"/>
                          <a:gd name="T20" fmla="*/ 97281 w 86"/>
                          <a:gd name="T21" fmla="*/ 15875 h 42"/>
                          <a:gd name="T22" fmla="*/ 112971 w 86"/>
                          <a:gd name="T23" fmla="*/ 19050 h 42"/>
                          <a:gd name="T24" fmla="*/ 125524 w 86"/>
                          <a:gd name="T25" fmla="*/ 22225 h 42"/>
                          <a:gd name="T26" fmla="*/ 131800 w 86"/>
                          <a:gd name="T27" fmla="*/ 22225 h 42"/>
                          <a:gd name="T28" fmla="*/ 134938 w 86"/>
                          <a:gd name="T29" fmla="*/ 25400 h 42"/>
                          <a:gd name="T30" fmla="*/ 128662 w 86"/>
                          <a:gd name="T31" fmla="*/ 41275 h 42"/>
                          <a:gd name="T32" fmla="*/ 128662 w 86"/>
                          <a:gd name="T33" fmla="*/ 44450 h 42"/>
                          <a:gd name="T34" fmla="*/ 119248 w 86"/>
                          <a:gd name="T35" fmla="*/ 44450 h 42"/>
                          <a:gd name="T36" fmla="*/ 106695 w 86"/>
                          <a:gd name="T37" fmla="*/ 41275 h 42"/>
                          <a:gd name="T38" fmla="*/ 94143 w 86"/>
                          <a:gd name="T39" fmla="*/ 41275 h 42"/>
                          <a:gd name="T40" fmla="*/ 87867 w 86"/>
                          <a:gd name="T41" fmla="*/ 41275 h 42"/>
                          <a:gd name="T42" fmla="*/ 84729 w 86"/>
                          <a:gd name="T43" fmla="*/ 44450 h 42"/>
                          <a:gd name="T44" fmla="*/ 75314 w 86"/>
                          <a:gd name="T45" fmla="*/ 50800 h 42"/>
                          <a:gd name="T46" fmla="*/ 59624 w 86"/>
                          <a:gd name="T47" fmla="*/ 57150 h 42"/>
                          <a:gd name="T48" fmla="*/ 34519 w 86"/>
                          <a:gd name="T49" fmla="*/ 66675 h 42"/>
                          <a:gd name="T50" fmla="*/ 18829 w 86"/>
                          <a:gd name="T51" fmla="*/ 63500 h 42"/>
                          <a:gd name="T52" fmla="*/ 9414 w 86"/>
                          <a:gd name="T53" fmla="*/ 57150 h 42"/>
                          <a:gd name="T54" fmla="*/ 3138 w 86"/>
                          <a:gd name="T55" fmla="*/ 50800 h 42"/>
                          <a:gd name="T56" fmla="*/ 0 w 86"/>
                          <a:gd name="T57" fmla="*/ 38100 h 42"/>
                          <a:gd name="T58" fmla="*/ 9414 w 86"/>
                          <a:gd name="T59" fmla="*/ 28575 h 42"/>
                          <a:gd name="T60" fmla="*/ 18829 w 86"/>
                          <a:gd name="T61" fmla="*/ 25400 h 42"/>
                          <a:gd name="T62" fmla="*/ 28243 w 86"/>
                          <a:gd name="T63" fmla="*/ 19050 h 42"/>
                          <a:gd name="T64" fmla="*/ 31381 w 86"/>
                          <a:gd name="T65" fmla="*/ 15875 h 42"/>
                          <a:gd name="T66" fmla="*/ 31381 w 86"/>
                          <a:gd name="T67" fmla="*/ 9525 h 42"/>
                          <a:gd name="T68" fmla="*/ 34519 w 86"/>
                          <a:gd name="T69" fmla="*/ 9525 h 42"/>
                          <a:gd name="T70" fmla="*/ 37657 w 86"/>
                          <a:gd name="T71" fmla="*/ 0 h 4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86" h="42">
                            <a:moveTo>
                              <a:pt x="24" y="0"/>
                            </a:moveTo>
                            <a:lnTo>
                              <a:pt x="26" y="6"/>
                            </a:lnTo>
                            <a:lnTo>
                              <a:pt x="28" y="8"/>
                            </a:lnTo>
                            <a:lnTo>
                              <a:pt x="30" y="8"/>
                            </a:lnTo>
                            <a:lnTo>
                              <a:pt x="34" y="8"/>
                            </a:lnTo>
                            <a:lnTo>
                              <a:pt x="40" y="8"/>
                            </a:lnTo>
                            <a:lnTo>
                              <a:pt x="42" y="12"/>
                            </a:lnTo>
                            <a:lnTo>
                              <a:pt x="42" y="14"/>
                            </a:lnTo>
                            <a:lnTo>
                              <a:pt x="44" y="14"/>
                            </a:lnTo>
                            <a:lnTo>
                              <a:pt x="52" y="12"/>
                            </a:lnTo>
                            <a:lnTo>
                              <a:pt x="62" y="10"/>
                            </a:lnTo>
                            <a:lnTo>
                              <a:pt x="72" y="12"/>
                            </a:lnTo>
                            <a:lnTo>
                              <a:pt x="80" y="14"/>
                            </a:lnTo>
                            <a:lnTo>
                              <a:pt x="84" y="14"/>
                            </a:lnTo>
                            <a:lnTo>
                              <a:pt x="86" y="16"/>
                            </a:lnTo>
                            <a:lnTo>
                              <a:pt x="82" y="26"/>
                            </a:lnTo>
                            <a:lnTo>
                              <a:pt x="82" y="28"/>
                            </a:lnTo>
                            <a:lnTo>
                              <a:pt x="76" y="28"/>
                            </a:lnTo>
                            <a:lnTo>
                              <a:pt x="68" y="26"/>
                            </a:lnTo>
                            <a:lnTo>
                              <a:pt x="60" y="26"/>
                            </a:lnTo>
                            <a:lnTo>
                              <a:pt x="56" y="26"/>
                            </a:lnTo>
                            <a:lnTo>
                              <a:pt x="54" y="28"/>
                            </a:lnTo>
                            <a:lnTo>
                              <a:pt x="48" y="32"/>
                            </a:lnTo>
                            <a:lnTo>
                              <a:pt x="38" y="36"/>
                            </a:lnTo>
                            <a:lnTo>
                              <a:pt x="22" y="42"/>
                            </a:lnTo>
                            <a:lnTo>
                              <a:pt x="12" y="40"/>
                            </a:lnTo>
                            <a:lnTo>
                              <a:pt x="6" y="36"/>
                            </a:lnTo>
                            <a:lnTo>
                              <a:pt x="2" y="32"/>
                            </a:lnTo>
                            <a:lnTo>
                              <a:pt x="0" y="24"/>
                            </a:lnTo>
                            <a:lnTo>
                              <a:pt x="6" y="18"/>
                            </a:lnTo>
                            <a:lnTo>
                              <a:pt x="12" y="16"/>
                            </a:lnTo>
                            <a:lnTo>
                              <a:pt x="18" y="12"/>
                            </a:lnTo>
                            <a:lnTo>
                              <a:pt x="20" y="10"/>
                            </a:lnTo>
                            <a:lnTo>
                              <a:pt x="20" y="6"/>
                            </a:lnTo>
                            <a:lnTo>
                              <a:pt x="22" y="6"/>
                            </a:lnTo>
                            <a:lnTo>
                              <a:pt x="24" y="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18" name="Freeform 293"/>
                      <p:cNvSpPr>
                        <a:spLocks/>
                      </p:cNvSpPr>
                      <p:nvPr/>
                    </p:nvSpPr>
                    <p:spPr bwMode="auto">
                      <a:xfrm>
                        <a:off x="4364038" y="2406650"/>
                        <a:ext cx="112712" cy="123825"/>
                      </a:xfrm>
                      <a:custGeom>
                        <a:avLst/>
                        <a:gdLst>
                          <a:gd name="T0" fmla="*/ 28575 w 71"/>
                          <a:gd name="T1" fmla="*/ 0 h 78"/>
                          <a:gd name="T2" fmla="*/ 26987 w 71"/>
                          <a:gd name="T3" fmla="*/ 12700 h 78"/>
                          <a:gd name="T4" fmla="*/ 0 w 71"/>
                          <a:gd name="T5" fmla="*/ 38100 h 78"/>
                          <a:gd name="T6" fmla="*/ 12700 w 71"/>
                          <a:gd name="T7" fmla="*/ 69850 h 78"/>
                          <a:gd name="T8" fmla="*/ 22225 w 71"/>
                          <a:gd name="T9" fmla="*/ 82550 h 78"/>
                          <a:gd name="T10" fmla="*/ 31750 w 71"/>
                          <a:gd name="T11" fmla="*/ 95250 h 78"/>
                          <a:gd name="T12" fmla="*/ 38100 w 71"/>
                          <a:gd name="T13" fmla="*/ 95250 h 78"/>
                          <a:gd name="T14" fmla="*/ 44450 w 71"/>
                          <a:gd name="T15" fmla="*/ 95250 h 78"/>
                          <a:gd name="T16" fmla="*/ 53975 w 71"/>
                          <a:gd name="T17" fmla="*/ 95250 h 78"/>
                          <a:gd name="T18" fmla="*/ 60325 w 71"/>
                          <a:gd name="T19" fmla="*/ 95250 h 78"/>
                          <a:gd name="T20" fmla="*/ 76200 w 71"/>
                          <a:gd name="T21" fmla="*/ 101600 h 78"/>
                          <a:gd name="T22" fmla="*/ 95250 w 71"/>
                          <a:gd name="T23" fmla="*/ 114300 h 78"/>
                          <a:gd name="T24" fmla="*/ 111125 w 71"/>
                          <a:gd name="T25" fmla="*/ 123825 h 78"/>
                          <a:gd name="T26" fmla="*/ 112712 w 71"/>
                          <a:gd name="T27" fmla="*/ 117475 h 78"/>
                          <a:gd name="T28" fmla="*/ 107950 w 71"/>
                          <a:gd name="T29" fmla="*/ 115888 h 78"/>
                          <a:gd name="T30" fmla="*/ 103187 w 71"/>
                          <a:gd name="T31" fmla="*/ 103188 h 78"/>
                          <a:gd name="T32" fmla="*/ 103187 w 71"/>
                          <a:gd name="T33" fmla="*/ 103188 h 78"/>
                          <a:gd name="T34" fmla="*/ 88900 w 71"/>
                          <a:gd name="T35" fmla="*/ 93663 h 78"/>
                          <a:gd name="T36" fmla="*/ 36512 w 71"/>
                          <a:gd name="T37" fmla="*/ 55563 h 78"/>
                          <a:gd name="T38" fmla="*/ 46037 w 71"/>
                          <a:gd name="T39" fmla="*/ 39688 h 78"/>
                          <a:gd name="T40" fmla="*/ 55562 w 71"/>
                          <a:gd name="T41" fmla="*/ 25400 h 78"/>
                          <a:gd name="T42" fmla="*/ 66675 w 71"/>
                          <a:gd name="T43" fmla="*/ 25400 h 78"/>
                          <a:gd name="T44" fmla="*/ 57150 w 71"/>
                          <a:gd name="T45" fmla="*/ 15875 h 78"/>
                          <a:gd name="T46" fmla="*/ 44450 w 71"/>
                          <a:gd name="T47" fmla="*/ 6350 h 78"/>
                          <a:gd name="T48" fmla="*/ 31750 w 71"/>
                          <a:gd name="T49" fmla="*/ 0 h 78"/>
                          <a:gd name="T50" fmla="*/ 28575 w 71"/>
                          <a:gd name="T51" fmla="*/ 0 h 7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71" h="78">
                            <a:moveTo>
                              <a:pt x="18" y="0"/>
                            </a:moveTo>
                            <a:lnTo>
                              <a:pt x="17" y="8"/>
                            </a:lnTo>
                            <a:lnTo>
                              <a:pt x="0" y="24"/>
                            </a:lnTo>
                            <a:lnTo>
                              <a:pt x="8" y="44"/>
                            </a:lnTo>
                            <a:lnTo>
                              <a:pt x="14" y="52"/>
                            </a:lnTo>
                            <a:lnTo>
                              <a:pt x="20" y="60"/>
                            </a:lnTo>
                            <a:lnTo>
                              <a:pt x="24" y="60"/>
                            </a:lnTo>
                            <a:lnTo>
                              <a:pt x="28" y="60"/>
                            </a:lnTo>
                            <a:lnTo>
                              <a:pt x="34" y="60"/>
                            </a:lnTo>
                            <a:lnTo>
                              <a:pt x="38" y="60"/>
                            </a:lnTo>
                            <a:lnTo>
                              <a:pt x="48" y="64"/>
                            </a:lnTo>
                            <a:lnTo>
                              <a:pt x="60" y="72"/>
                            </a:lnTo>
                            <a:lnTo>
                              <a:pt x="70" y="78"/>
                            </a:lnTo>
                            <a:lnTo>
                              <a:pt x="71" y="74"/>
                            </a:lnTo>
                            <a:lnTo>
                              <a:pt x="68" y="73"/>
                            </a:lnTo>
                            <a:lnTo>
                              <a:pt x="65" y="65"/>
                            </a:lnTo>
                            <a:lnTo>
                              <a:pt x="56" y="59"/>
                            </a:lnTo>
                            <a:lnTo>
                              <a:pt x="23" y="35"/>
                            </a:lnTo>
                            <a:lnTo>
                              <a:pt x="29" y="25"/>
                            </a:lnTo>
                            <a:lnTo>
                              <a:pt x="35" y="16"/>
                            </a:lnTo>
                            <a:lnTo>
                              <a:pt x="42" y="16"/>
                            </a:lnTo>
                            <a:lnTo>
                              <a:pt x="36" y="10"/>
                            </a:lnTo>
                            <a:lnTo>
                              <a:pt x="28" y="4"/>
                            </a:lnTo>
                            <a:lnTo>
                              <a:pt x="20" y="0"/>
                            </a:lnTo>
                            <a:lnTo>
                              <a:pt x="18" y="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sp>
                  <p:nvSpPr>
                    <p:cNvPr id="514" name="Freeform 50"/>
                    <p:cNvSpPr>
                      <a:spLocks/>
                    </p:cNvSpPr>
                    <p:nvPr/>
                  </p:nvSpPr>
                  <p:spPr bwMode="auto">
                    <a:xfrm>
                      <a:off x="973138" y="2833688"/>
                      <a:ext cx="731837" cy="571500"/>
                    </a:xfrm>
                    <a:custGeom>
                      <a:avLst/>
                      <a:gdLst>
                        <a:gd name="T0" fmla="*/ 2147483647 w 460"/>
                        <a:gd name="T1" fmla="*/ 2147483647 h 360"/>
                        <a:gd name="T2" fmla="*/ 2147483647 w 460"/>
                        <a:gd name="T3" fmla="*/ 2147483647 h 360"/>
                        <a:gd name="T4" fmla="*/ 2147483647 w 460"/>
                        <a:gd name="T5" fmla="*/ 2147483647 h 360"/>
                        <a:gd name="T6" fmla="*/ 2147483647 w 460"/>
                        <a:gd name="T7" fmla="*/ 2147483647 h 360"/>
                        <a:gd name="T8" fmla="*/ 2147483647 w 460"/>
                        <a:gd name="T9" fmla="*/ 2147483647 h 360"/>
                        <a:gd name="T10" fmla="*/ 2147483647 w 460"/>
                        <a:gd name="T11" fmla="*/ 2147483647 h 360"/>
                        <a:gd name="T12" fmla="*/ 2147483647 w 460"/>
                        <a:gd name="T13" fmla="*/ 2147483647 h 360"/>
                        <a:gd name="T14" fmla="*/ 2147483647 w 460"/>
                        <a:gd name="T15" fmla="*/ 2147483647 h 360"/>
                        <a:gd name="T16" fmla="*/ 2147483647 w 460"/>
                        <a:gd name="T17" fmla="*/ 2147483647 h 360"/>
                        <a:gd name="T18" fmla="*/ 2147483647 w 460"/>
                        <a:gd name="T19" fmla="*/ 2147483647 h 360"/>
                        <a:gd name="T20" fmla="*/ 2147483647 w 460"/>
                        <a:gd name="T21" fmla="*/ 2147483647 h 360"/>
                        <a:gd name="T22" fmla="*/ 2147483647 w 460"/>
                        <a:gd name="T23" fmla="*/ 2147483647 h 360"/>
                        <a:gd name="T24" fmla="*/ 2147483647 w 460"/>
                        <a:gd name="T25" fmla="*/ 2147483647 h 360"/>
                        <a:gd name="T26" fmla="*/ 2147483647 w 460"/>
                        <a:gd name="T27" fmla="*/ 2147483647 h 360"/>
                        <a:gd name="T28" fmla="*/ 2147483647 w 460"/>
                        <a:gd name="T29" fmla="*/ 2147483647 h 360"/>
                        <a:gd name="T30" fmla="*/ 2147483647 w 460"/>
                        <a:gd name="T31" fmla="*/ 2147483647 h 360"/>
                        <a:gd name="T32" fmla="*/ 2147483647 w 460"/>
                        <a:gd name="T33" fmla="*/ 0 h 360"/>
                        <a:gd name="T34" fmla="*/ 2147483647 w 460"/>
                        <a:gd name="T35" fmla="*/ 2147483647 h 360"/>
                        <a:gd name="T36" fmla="*/ 2147483647 w 460"/>
                        <a:gd name="T37" fmla="*/ 2147483647 h 360"/>
                        <a:gd name="T38" fmla="*/ 2147483647 w 460"/>
                        <a:gd name="T39" fmla="*/ 2147483647 h 360"/>
                        <a:gd name="T40" fmla="*/ 2147483647 w 460"/>
                        <a:gd name="T41" fmla="*/ 2147483647 h 360"/>
                        <a:gd name="T42" fmla="*/ 2147483647 w 460"/>
                        <a:gd name="T43" fmla="*/ 2147483647 h 360"/>
                        <a:gd name="T44" fmla="*/ 2147483647 w 460"/>
                        <a:gd name="T45" fmla="*/ 2147483647 h 360"/>
                        <a:gd name="T46" fmla="*/ 2147483647 w 460"/>
                        <a:gd name="T47" fmla="*/ 2147483647 h 360"/>
                        <a:gd name="T48" fmla="*/ 2147483647 w 460"/>
                        <a:gd name="T49" fmla="*/ 2147483647 h 360"/>
                        <a:gd name="T50" fmla="*/ 2147483647 w 460"/>
                        <a:gd name="T51" fmla="*/ 2147483647 h 360"/>
                        <a:gd name="T52" fmla="*/ 2147483647 w 460"/>
                        <a:gd name="T53" fmla="*/ 2147483647 h 360"/>
                        <a:gd name="T54" fmla="*/ 2147483647 w 460"/>
                        <a:gd name="T55" fmla="*/ 2147483647 h 360"/>
                        <a:gd name="T56" fmla="*/ 2147483647 w 460"/>
                        <a:gd name="T57" fmla="*/ 2147483647 h 360"/>
                        <a:gd name="T58" fmla="*/ 2147483647 w 460"/>
                        <a:gd name="T59" fmla="*/ 2147483647 h 360"/>
                        <a:gd name="T60" fmla="*/ 2147483647 w 460"/>
                        <a:gd name="T61" fmla="*/ 2147483647 h 360"/>
                        <a:gd name="T62" fmla="*/ 2147483647 w 460"/>
                        <a:gd name="T63" fmla="*/ 2147483647 h 360"/>
                        <a:gd name="T64" fmla="*/ 2147483647 w 460"/>
                        <a:gd name="T65" fmla="*/ 2147483647 h 360"/>
                        <a:gd name="T66" fmla="*/ 2147483647 w 460"/>
                        <a:gd name="T67" fmla="*/ 2147483647 h 360"/>
                        <a:gd name="T68" fmla="*/ 2147483647 w 460"/>
                        <a:gd name="T69" fmla="*/ 2147483647 h 360"/>
                        <a:gd name="T70" fmla="*/ 2147483647 w 460"/>
                        <a:gd name="T71" fmla="*/ 2147483647 h 360"/>
                        <a:gd name="T72" fmla="*/ 2147483647 w 460"/>
                        <a:gd name="T73" fmla="*/ 2147483647 h 360"/>
                        <a:gd name="T74" fmla="*/ 2147483647 w 460"/>
                        <a:gd name="T75" fmla="*/ 2147483647 h 360"/>
                        <a:gd name="T76" fmla="*/ 2147483647 w 460"/>
                        <a:gd name="T77" fmla="*/ 2147483647 h 360"/>
                        <a:gd name="T78" fmla="*/ 2147483647 w 460"/>
                        <a:gd name="T79" fmla="*/ 2147483647 h 360"/>
                        <a:gd name="T80" fmla="*/ 2147483647 w 460"/>
                        <a:gd name="T81" fmla="*/ 2147483647 h 360"/>
                        <a:gd name="T82" fmla="*/ 2147483647 w 460"/>
                        <a:gd name="T83" fmla="*/ 2147483647 h 360"/>
                        <a:gd name="T84" fmla="*/ 2147483647 w 460"/>
                        <a:gd name="T85" fmla="*/ 2147483647 h 360"/>
                        <a:gd name="T86" fmla="*/ 2147483647 w 460"/>
                        <a:gd name="T87" fmla="*/ 2147483647 h 360"/>
                        <a:gd name="T88" fmla="*/ 2147483647 w 460"/>
                        <a:gd name="T89" fmla="*/ 2147483647 h 360"/>
                        <a:gd name="T90" fmla="*/ 2147483647 w 460"/>
                        <a:gd name="T91" fmla="*/ 2147483647 h 360"/>
                        <a:gd name="T92" fmla="*/ 2147483647 w 460"/>
                        <a:gd name="T93" fmla="*/ 2147483647 h 360"/>
                        <a:gd name="T94" fmla="*/ 2147483647 w 460"/>
                        <a:gd name="T95" fmla="*/ 2147483647 h 360"/>
                        <a:gd name="T96" fmla="*/ 2147483647 w 460"/>
                        <a:gd name="T97" fmla="*/ 2147483647 h 360"/>
                        <a:gd name="T98" fmla="*/ 2147483647 w 460"/>
                        <a:gd name="T99" fmla="*/ 2147483647 h 360"/>
                        <a:gd name="T100" fmla="*/ 2147483647 w 460"/>
                        <a:gd name="T101" fmla="*/ 2147483647 h 360"/>
                        <a:gd name="T102" fmla="*/ 2147483647 w 460"/>
                        <a:gd name="T103" fmla="*/ 2147483647 h 360"/>
                        <a:gd name="T104" fmla="*/ 2147483647 w 460"/>
                        <a:gd name="T105" fmla="*/ 2147483647 h 360"/>
                        <a:gd name="T106" fmla="*/ 2147483647 w 460"/>
                        <a:gd name="T107" fmla="*/ 2147483647 h 360"/>
                        <a:gd name="T108" fmla="*/ 2147483647 w 460"/>
                        <a:gd name="T109" fmla="*/ 2147483647 h 360"/>
                        <a:gd name="T110" fmla="*/ 2147483647 w 460"/>
                        <a:gd name="T111" fmla="*/ 2147483647 h 360"/>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0" h="360">
                          <a:moveTo>
                            <a:pt x="430" y="292"/>
                          </a:moveTo>
                          <a:lnTo>
                            <a:pt x="434" y="288"/>
                          </a:lnTo>
                          <a:lnTo>
                            <a:pt x="436" y="280"/>
                          </a:lnTo>
                          <a:lnTo>
                            <a:pt x="442" y="266"/>
                          </a:lnTo>
                          <a:lnTo>
                            <a:pt x="446" y="250"/>
                          </a:lnTo>
                          <a:lnTo>
                            <a:pt x="448" y="244"/>
                          </a:lnTo>
                          <a:lnTo>
                            <a:pt x="452" y="238"/>
                          </a:lnTo>
                          <a:lnTo>
                            <a:pt x="460" y="224"/>
                          </a:lnTo>
                          <a:lnTo>
                            <a:pt x="458" y="220"/>
                          </a:lnTo>
                          <a:lnTo>
                            <a:pt x="458" y="216"/>
                          </a:lnTo>
                          <a:lnTo>
                            <a:pt x="454" y="216"/>
                          </a:lnTo>
                          <a:lnTo>
                            <a:pt x="440" y="216"/>
                          </a:lnTo>
                          <a:lnTo>
                            <a:pt x="422" y="218"/>
                          </a:lnTo>
                          <a:lnTo>
                            <a:pt x="406" y="222"/>
                          </a:lnTo>
                          <a:lnTo>
                            <a:pt x="400" y="226"/>
                          </a:lnTo>
                          <a:lnTo>
                            <a:pt x="396" y="230"/>
                          </a:lnTo>
                          <a:lnTo>
                            <a:pt x="390" y="240"/>
                          </a:lnTo>
                          <a:lnTo>
                            <a:pt x="384" y="250"/>
                          </a:lnTo>
                          <a:lnTo>
                            <a:pt x="378" y="262"/>
                          </a:lnTo>
                          <a:lnTo>
                            <a:pt x="372" y="272"/>
                          </a:lnTo>
                          <a:lnTo>
                            <a:pt x="358" y="274"/>
                          </a:lnTo>
                          <a:lnTo>
                            <a:pt x="344" y="278"/>
                          </a:lnTo>
                          <a:lnTo>
                            <a:pt x="332" y="280"/>
                          </a:lnTo>
                          <a:lnTo>
                            <a:pt x="320" y="282"/>
                          </a:lnTo>
                          <a:lnTo>
                            <a:pt x="310" y="280"/>
                          </a:lnTo>
                          <a:lnTo>
                            <a:pt x="300" y="274"/>
                          </a:lnTo>
                          <a:lnTo>
                            <a:pt x="292" y="266"/>
                          </a:lnTo>
                          <a:lnTo>
                            <a:pt x="286" y="254"/>
                          </a:lnTo>
                          <a:lnTo>
                            <a:pt x="280" y="242"/>
                          </a:lnTo>
                          <a:lnTo>
                            <a:pt x="276" y="230"/>
                          </a:lnTo>
                          <a:lnTo>
                            <a:pt x="274" y="218"/>
                          </a:lnTo>
                          <a:lnTo>
                            <a:pt x="274" y="208"/>
                          </a:lnTo>
                          <a:lnTo>
                            <a:pt x="276" y="190"/>
                          </a:lnTo>
                          <a:lnTo>
                            <a:pt x="280" y="170"/>
                          </a:lnTo>
                          <a:lnTo>
                            <a:pt x="288" y="152"/>
                          </a:lnTo>
                          <a:lnTo>
                            <a:pt x="296" y="136"/>
                          </a:lnTo>
                          <a:lnTo>
                            <a:pt x="276" y="130"/>
                          </a:lnTo>
                          <a:lnTo>
                            <a:pt x="266" y="124"/>
                          </a:lnTo>
                          <a:lnTo>
                            <a:pt x="262" y="122"/>
                          </a:lnTo>
                          <a:lnTo>
                            <a:pt x="260" y="118"/>
                          </a:lnTo>
                          <a:lnTo>
                            <a:pt x="258" y="100"/>
                          </a:lnTo>
                          <a:lnTo>
                            <a:pt x="254" y="80"/>
                          </a:lnTo>
                          <a:lnTo>
                            <a:pt x="250" y="72"/>
                          </a:lnTo>
                          <a:lnTo>
                            <a:pt x="246" y="64"/>
                          </a:lnTo>
                          <a:lnTo>
                            <a:pt x="240" y="60"/>
                          </a:lnTo>
                          <a:lnTo>
                            <a:pt x="232" y="58"/>
                          </a:lnTo>
                          <a:lnTo>
                            <a:pt x="226" y="60"/>
                          </a:lnTo>
                          <a:lnTo>
                            <a:pt x="224" y="60"/>
                          </a:lnTo>
                          <a:lnTo>
                            <a:pt x="218" y="66"/>
                          </a:lnTo>
                          <a:lnTo>
                            <a:pt x="212" y="70"/>
                          </a:lnTo>
                          <a:lnTo>
                            <a:pt x="206" y="72"/>
                          </a:lnTo>
                          <a:lnTo>
                            <a:pt x="202" y="72"/>
                          </a:lnTo>
                          <a:lnTo>
                            <a:pt x="198" y="70"/>
                          </a:lnTo>
                          <a:lnTo>
                            <a:pt x="194" y="66"/>
                          </a:lnTo>
                          <a:lnTo>
                            <a:pt x="192" y="62"/>
                          </a:lnTo>
                          <a:lnTo>
                            <a:pt x="186" y="40"/>
                          </a:lnTo>
                          <a:lnTo>
                            <a:pt x="182" y="36"/>
                          </a:lnTo>
                          <a:lnTo>
                            <a:pt x="178" y="32"/>
                          </a:lnTo>
                          <a:lnTo>
                            <a:pt x="172" y="26"/>
                          </a:lnTo>
                          <a:lnTo>
                            <a:pt x="170" y="18"/>
                          </a:lnTo>
                          <a:lnTo>
                            <a:pt x="164" y="20"/>
                          </a:lnTo>
                          <a:lnTo>
                            <a:pt x="158" y="20"/>
                          </a:lnTo>
                          <a:lnTo>
                            <a:pt x="142" y="18"/>
                          </a:lnTo>
                          <a:lnTo>
                            <a:pt x="138" y="28"/>
                          </a:lnTo>
                          <a:lnTo>
                            <a:pt x="84" y="28"/>
                          </a:lnTo>
                          <a:lnTo>
                            <a:pt x="36" y="2"/>
                          </a:lnTo>
                          <a:lnTo>
                            <a:pt x="30" y="0"/>
                          </a:lnTo>
                          <a:lnTo>
                            <a:pt x="22" y="0"/>
                          </a:lnTo>
                          <a:lnTo>
                            <a:pt x="0" y="2"/>
                          </a:lnTo>
                          <a:lnTo>
                            <a:pt x="0" y="8"/>
                          </a:lnTo>
                          <a:lnTo>
                            <a:pt x="0" y="12"/>
                          </a:lnTo>
                          <a:lnTo>
                            <a:pt x="2" y="14"/>
                          </a:lnTo>
                          <a:lnTo>
                            <a:pt x="2" y="38"/>
                          </a:lnTo>
                          <a:lnTo>
                            <a:pt x="2" y="40"/>
                          </a:lnTo>
                          <a:lnTo>
                            <a:pt x="2" y="44"/>
                          </a:lnTo>
                          <a:lnTo>
                            <a:pt x="4" y="50"/>
                          </a:lnTo>
                          <a:lnTo>
                            <a:pt x="4" y="56"/>
                          </a:lnTo>
                          <a:lnTo>
                            <a:pt x="8" y="60"/>
                          </a:lnTo>
                          <a:lnTo>
                            <a:pt x="14" y="66"/>
                          </a:lnTo>
                          <a:lnTo>
                            <a:pt x="22" y="74"/>
                          </a:lnTo>
                          <a:lnTo>
                            <a:pt x="24" y="78"/>
                          </a:lnTo>
                          <a:lnTo>
                            <a:pt x="24" y="82"/>
                          </a:lnTo>
                          <a:lnTo>
                            <a:pt x="22" y="88"/>
                          </a:lnTo>
                          <a:lnTo>
                            <a:pt x="16" y="90"/>
                          </a:lnTo>
                          <a:lnTo>
                            <a:pt x="12" y="94"/>
                          </a:lnTo>
                          <a:lnTo>
                            <a:pt x="8" y="98"/>
                          </a:lnTo>
                          <a:lnTo>
                            <a:pt x="8" y="102"/>
                          </a:lnTo>
                          <a:lnTo>
                            <a:pt x="12" y="108"/>
                          </a:lnTo>
                          <a:lnTo>
                            <a:pt x="18" y="114"/>
                          </a:lnTo>
                          <a:lnTo>
                            <a:pt x="26" y="118"/>
                          </a:lnTo>
                          <a:lnTo>
                            <a:pt x="34" y="120"/>
                          </a:lnTo>
                          <a:lnTo>
                            <a:pt x="36" y="126"/>
                          </a:lnTo>
                          <a:lnTo>
                            <a:pt x="40" y="128"/>
                          </a:lnTo>
                          <a:lnTo>
                            <a:pt x="42" y="132"/>
                          </a:lnTo>
                          <a:lnTo>
                            <a:pt x="44" y="138"/>
                          </a:lnTo>
                          <a:lnTo>
                            <a:pt x="44" y="142"/>
                          </a:lnTo>
                          <a:lnTo>
                            <a:pt x="42" y="146"/>
                          </a:lnTo>
                          <a:lnTo>
                            <a:pt x="40" y="150"/>
                          </a:lnTo>
                          <a:lnTo>
                            <a:pt x="40" y="154"/>
                          </a:lnTo>
                          <a:lnTo>
                            <a:pt x="40" y="158"/>
                          </a:lnTo>
                          <a:lnTo>
                            <a:pt x="42" y="160"/>
                          </a:lnTo>
                          <a:lnTo>
                            <a:pt x="46" y="164"/>
                          </a:lnTo>
                          <a:lnTo>
                            <a:pt x="52" y="168"/>
                          </a:lnTo>
                          <a:lnTo>
                            <a:pt x="58" y="174"/>
                          </a:lnTo>
                          <a:lnTo>
                            <a:pt x="70" y="194"/>
                          </a:lnTo>
                          <a:lnTo>
                            <a:pt x="74" y="192"/>
                          </a:lnTo>
                          <a:lnTo>
                            <a:pt x="78" y="190"/>
                          </a:lnTo>
                          <a:lnTo>
                            <a:pt x="80" y="188"/>
                          </a:lnTo>
                          <a:lnTo>
                            <a:pt x="82" y="184"/>
                          </a:lnTo>
                          <a:lnTo>
                            <a:pt x="80" y="176"/>
                          </a:lnTo>
                          <a:lnTo>
                            <a:pt x="74" y="168"/>
                          </a:lnTo>
                          <a:lnTo>
                            <a:pt x="70" y="162"/>
                          </a:lnTo>
                          <a:lnTo>
                            <a:pt x="64" y="156"/>
                          </a:lnTo>
                          <a:lnTo>
                            <a:pt x="66" y="152"/>
                          </a:lnTo>
                          <a:lnTo>
                            <a:pt x="64" y="148"/>
                          </a:lnTo>
                          <a:lnTo>
                            <a:pt x="60" y="136"/>
                          </a:lnTo>
                          <a:lnTo>
                            <a:pt x="58" y="124"/>
                          </a:lnTo>
                          <a:lnTo>
                            <a:pt x="54" y="114"/>
                          </a:lnTo>
                          <a:lnTo>
                            <a:pt x="52" y="112"/>
                          </a:lnTo>
                          <a:lnTo>
                            <a:pt x="50" y="110"/>
                          </a:lnTo>
                          <a:lnTo>
                            <a:pt x="50" y="108"/>
                          </a:lnTo>
                          <a:lnTo>
                            <a:pt x="48" y="96"/>
                          </a:lnTo>
                          <a:lnTo>
                            <a:pt x="46" y="86"/>
                          </a:lnTo>
                          <a:lnTo>
                            <a:pt x="38" y="66"/>
                          </a:lnTo>
                          <a:lnTo>
                            <a:pt x="36" y="64"/>
                          </a:lnTo>
                          <a:lnTo>
                            <a:pt x="36" y="62"/>
                          </a:lnTo>
                          <a:lnTo>
                            <a:pt x="34" y="60"/>
                          </a:lnTo>
                          <a:lnTo>
                            <a:pt x="32" y="60"/>
                          </a:lnTo>
                          <a:lnTo>
                            <a:pt x="30" y="58"/>
                          </a:lnTo>
                          <a:lnTo>
                            <a:pt x="28" y="50"/>
                          </a:lnTo>
                          <a:lnTo>
                            <a:pt x="30" y="32"/>
                          </a:lnTo>
                          <a:lnTo>
                            <a:pt x="32" y="24"/>
                          </a:lnTo>
                          <a:lnTo>
                            <a:pt x="32" y="22"/>
                          </a:lnTo>
                          <a:lnTo>
                            <a:pt x="34" y="20"/>
                          </a:lnTo>
                          <a:lnTo>
                            <a:pt x="40" y="22"/>
                          </a:lnTo>
                          <a:lnTo>
                            <a:pt x="46" y="24"/>
                          </a:lnTo>
                          <a:lnTo>
                            <a:pt x="50" y="28"/>
                          </a:lnTo>
                          <a:lnTo>
                            <a:pt x="52" y="34"/>
                          </a:lnTo>
                          <a:lnTo>
                            <a:pt x="56" y="46"/>
                          </a:lnTo>
                          <a:lnTo>
                            <a:pt x="58" y="58"/>
                          </a:lnTo>
                          <a:lnTo>
                            <a:pt x="58" y="62"/>
                          </a:lnTo>
                          <a:lnTo>
                            <a:pt x="56" y="68"/>
                          </a:lnTo>
                          <a:lnTo>
                            <a:pt x="54" y="74"/>
                          </a:lnTo>
                          <a:lnTo>
                            <a:pt x="54" y="76"/>
                          </a:lnTo>
                          <a:lnTo>
                            <a:pt x="56" y="78"/>
                          </a:lnTo>
                          <a:lnTo>
                            <a:pt x="62" y="78"/>
                          </a:lnTo>
                          <a:lnTo>
                            <a:pt x="62" y="84"/>
                          </a:lnTo>
                          <a:lnTo>
                            <a:pt x="66" y="90"/>
                          </a:lnTo>
                          <a:lnTo>
                            <a:pt x="70" y="94"/>
                          </a:lnTo>
                          <a:lnTo>
                            <a:pt x="74" y="94"/>
                          </a:lnTo>
                          <a:lnTo>
                            <a:pt x="78" y="106"/>
                          </a:lnTo>
                          <a:lnTo>
                            <a:pt x="82" y="112"/>
                          </a:lnTo>
                          <a:lnTo>
                            <a:pt x="86" y="118"/>
                          </a:lnTo>
                          <a:lnTo>
                            <a:pt x="90" y="120"/>
                          </a:lnTo>
                          <a:lnTo>
                            <a:pt x="92" y="122"/>
                          </a:lnTo>
                          <a:lnTo>
                            <a:pt x="94" y="124"/>
                          </a:lnTo>
                          <a:lnTo>
                            <a:pt x="92" y="128"/>
                          </a:lnTo>
                          <a:lnTo>
                            <a:pt x="90" y="134"/>
                          </a:lnTo>
                          <a:lnTo>
                            <a:pt x="92" y="140"/>
                          </a:lnTo>
                          <a:lnTo>
                            <a:pt x="98" y="150"/>
                          </a:lnTo>
                          <a:lnTo>
                            <a:pt x="112" y="164"/>
                          </a:lnTo>
                          <a:lnTo>
                            <a:pt x="120" y="172"/>
                          </a:lnTo>
                          <a:lnTo>
                            <a:pt x="126" y="180"/>
                          </a:lnTo>
                          <a:lnTo>
                            <a:pt x="132" y="190"/>
                          </a:lnTo>
                          <a:lnTo>
                            <a:pt x="140" y="200"/>
                          </a:lnTo>
                          <a:lnTo>
                            <a:pt x="140" y="216"/>
                          </a:lnTo>
                          <a:lnTo>
                            <a:pt x="142" y="220"/>
                          </a:lnTo>
                          <a:lnTo>
                            <a:pt x="142" y="224"/>
                          </a:lnTo>
                          <a:lnTo>
                            <a:pt x="142" y="230"/>
                          </a:lnTo>
                          <a:lnTo>
                            <a:pt x="140" y="234"/>
                          </a:lnTo>
                          <a:lnTo>
                            <a:pt x="138" y="234"/>
                          </a:lnTo>
                          <a:lnTo>
                            <a:pt x="138" y="236"/>
                          </a:lnTo>
                          <a:lnTo>
                            <a:pt x="138" y="242"/>
                          </a:lnTo>
                          <a:lnTo>
                            <a:pt x="134" y="242"/>
                          </a:lnTo>
                          <a:lnTo>
                            <a:pt x="134" y="248"/>
                          </a:lnTo>
                          <a:lnTo>
                            <a:pt x="136" y="254"/>
                          </a:lnTo>
                          <a:lnTo>
                            <a:pt x="140" y="260"/>
                          </a:lnTo>
                          <a:lnTo>
                            <a:pt x="148" y="268"/>
                          </a:lnTo>
                          <a:lnTo>
                            <a:pt x="158" y="274"/>
                          </a:lnTo>
                          <a:lnTo>
                            <a:pt x="162" y="280"/>
                          </a:lnTo>
                          <a:lnTo>
                            <a:pt x="166" y="284"/>
                          </a:lnTo>
                          <a:lnTo>
                            <a:pt x="170" y="288"/>
                          </a:lnTo>
                          <a:lnTo>
                            <a:pt x="178" y="288"/>
                          </a:lnTo>
                          <a:lnTo>
                            <a:pt x="186" y="290"/>
                          </a:lnTo>
                          <a:lnTo>
                            <a:pt x="192" y="294"/>
                          </a:lnTo>
                          <a:lnTo>
                            <a:pt x="204" y="304"/>
                          </a:lnTo>
                          <a:lnTo>
                            <a:pt x="212" y="310"/>
                          </a:lnTo>
                          <a:lnTo>
                            <a:pt x="220" y="314"/>
                          </a:lnTo>
                          <a:lnTo>
                            <a:pt x="234" y="320"/>
                          </a:lnTo>
                          <a:lnTo>
                            <a:pt x="250" y="328"/>
                          </a:lnTo>
                          <a:lnTo>
                            <a:pt x="264" y="334"/>
                          </a:lnTo>
                          <a:lnTo>
                            <a:pt x="272" y="336"/>
                          </a:lnTo>
                          <a:lnTo>
                            <a:pt x="280" y="336"/>
                          </a:lnTo>
                          <a:lnTo>
                            <a:pt x="286" y="336"/>
                          </a:lnTo>
                          <a:lnTo>
                            <a:pt x="294" y="330"/>
                          </a:lnTo>
                          <a:lnTo>
                            <a:pt x="300" y="326"/>
                          </a:lnTo>
                          <a:lnTo>
                            <a:pt x="306" y="324"/>
                          </a:lnTo>
                          <a:lnTo>
                            <a:pt x="312" y="326"/>
                          </a:lnTo>
                          <a:lnTo>
                            <a:pt x="318" y="328"/>
                          </a:lnTo>
                          <a:lnTo>
                            <a:pt x="328" y="334"/>
                          </a:lnTo>
                          <a:lnTo>
                            <a:pt x="336" y="342"/>
                          </a:lnTo>
                          <a:lnTo>
                            <a:pt x="342" y="350"/>
                          </a:lnTo>
                          <a:lnTo>
                            <a:pt x="348" y="360"/>
                          </a:lnTo>
                          <a:lnTo>
                            <a:pt x="352" y="346"/>
                          </a:lnTo>
                          <a:lnTo>
                            <a:pt x="354" y="338"/>
                          </a:lnTo>
                          <a:lnTo>
                            <a:pt x="358" y="334"/>
                          </a:lnTo>
                          <a:lnTo>
                            <a:pt x="380" y="334"/>
                          </a:lnTo>
                          <a:lnTo>
                            <a:pt x="380" y="328"/>
                          </a:lnTo>
                          <a:lnTo>
                            <a:pt x="378" y="322"/>
                          </a:lnTo>
                          <a:lnTo>
                            <a:pt x="374" y="320"/>
                          </a:lnTo>
                          <a:lnTo>
                            <a:pt x="372" y="316"/>
                          </a:lnTo>
                          <a:lnTo>
                            <a:pt x="370" y="312"/>
                          </a:lnTo>
                          <a:lnTo>
                            <a:pt x="374" y="304"/>
                          </a:lnTo>
                          <a:lnTo>
                            <a:pt x="378" y="300"/>
                          </a:lnTo>
                          <a:lnTo>
                            <a:pt x="382" y="298"/>
                          </a:lnTo>
                          <a:lnTo>
                            <a:pt x="408" y="298"/>
                          </a:lnTo>
                          <a:lnTo>
                            <a:pt x="412" y="298"/>
                          </a:lnTo>
                          <a:lnTo>
                            <a:pt x="414" y="296"/>
                          </a:lnTo>
                          <a:lnTo>
                            <a:pt x="416" y="292"/>
                          </a:lnTo>
                          <a:lnTo>
                            <a:pt x="418" y="288"/>
                          </a:lnTo>
                          <a:lnTo>
                            <a:pt x="420" y="286"/>
                          </a:lnTo>
                          <a:lnTo>
                            <a:pt x="424" y="286"/>
                          </a:lnTo>
                          <a:lnTo>
                            <a:pt x="426" y="286"/>
                          </a:lnTo>
                          <a:lnTo>
                            <a:pt x="428" y="288"/>
                          </a:lnTo>
                          <a:lnTo>
                            <a:pt x="428" y="292"/>
                          </a:lnTo>
                          <a:lnTo>
                            <a:pt x="430" y="292"/>
                          </a:lnTo>
                          <a:close/>
                        </a:path>
                      </a:pathLst>
                    </a:custGeom>
                    <a:grp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sp>
                <p:nvSpPr>
                  <p:cNvPr id="512" name="Freeform 65"/>
                  <p:cNvSpPr>
                    <a:spLocks/>
                  </p:cNvSpPr>
                  <p:nvPr/>
                </p:nvSpPr>
                <p:spPr bwMode="auto">
                  <a:xfrm>
                    <a:off x="6642100" y="3205163"/>
                    <a:ext cx="231775" cy="466725"/>
                  </a:xfrm>
                  <a:custGeom>
                    <a:avLst/>
                    <a:gdLst>
                      <a:gd name="T0" fmla="*/ 161925 w 146"/>
                      <a:gd name="T1" fmla="*/ 454025 h 294"/>
                      <a:gd name="T2" fmla="*/ 155575 w 146"/>
                      <a:gd name="T3" fmla="*/ 466725 h 294"/>
                      <a:gd name="T4" fmla="*/ 142875 w 146"/>
                      <a:gd name="T5" fmla="*/ 466725 h 294"/>
                      <a:gd name="T6" fmla="*/ 130175 w 146"/>
                      <a:gd name="T7" fmla="*/ 450850 h 294"/>
                      <a:gd name="T8" fmla="*/ 114300 w 146"/>
                      <a:gd name="T9" fmla="*/ 434975 h 294"/>
                      <a:gd name="T10" fmla="*/ 85725 w 146"/>
                      <a:gd name="T11" fmla="*/ 403225 h 294"/>
                      <a:gd name="T12" fmla="*/ 63500 w 146"/>
                      <a:gd name="T13" fmla="*/ 387350 h 294"/>
                      <a:gd name="T14" fmla="*/ 53975 w 146"/>
                      <a:gd name="T15" fmla="*/ 390525 h 294"/>
                      <a:gd name="T16" fmla="*/ 50800 w 146"/>
                      <a:gd name="T17" fmla="*/ 352425 h 294"/>
                      <a:gd name="T18" fmla="*/ 63500 w 146"/>
                      <a:gd name="T19" fmla="*/ 295275 h 294"/>
                      <a:gd name="T20" fmla="*/ 73025 w 146"/>
                      <a:gd name="T21" fmla="*/ 276225 h 294"/>
                      <a:gd name="T22" fmla="*/ 73025 w 146"/>
                      <a:gd name="T23" fmla="*/ 250825 h 294"/>
                      <a:gd name="T24" fmla="*/ 57150 w 146"/>
                      <a:gd name="T25" fmla="*/ 212725 h 294"/>
                      <a:gd name="T26" fmla="*/ 28575 w 146"/>
                      <a:gd name="T27" fmla="*/ 180975 h 294"/>
                      <a:gd name="T28" fmla="*/ 34925 w 146"/>
                      <a:gd name="T29" fmla="*/ 161925 h 294"/>
                      <a:gd name="T30" fmla="*/ 38100 w 146"/>
                      <a:gd name="T31" fmla="*/ 139700 h 294"/>
                      <a:gd name="T32" fmla="*/ 31750 w 146"/>
                      <a:gd name="T33" fmla="*/ 117475 h 294"/>
                      <a:gd name="T34" fmla="*/ 6350 w 146"/>
                      <a:gd name="T35" fmla="*/ 85725 h 294"/>
                      <a:gd name="T36" fmla="*/ 0 w 146"/>
                      <a:gd name="T37" fmla="*/ 60325 h 294"/>
                      <a:gd name="T38" fmla="*/ 6350 w 146"/>
                      <a:gd name="T39" fmla="*/ 38100 h 294"/>
                      <a:gd name="T40" fmla="*/ 19050 w 146"/>
                      <a:gd name="T41" fmla="*/ 22225 h 294"/>
                      <a:gd name="T42" fmla="*/ 53975 w 146"/>
                      <a:gd name="T43" fmla="*/ 0 h 294"/>
                      <a:gd name="T44" fmla="*/ 63500 w 146"/>
                      <a:gd name="T45" fmla="*/ 12700 h 294"/>
                      <a:gd name="T46" fmla="*/ 73025 w 146"/>
                      <a:gd name="T47" fmla="*/ 31750 h 294"/>
                      <a:gd name="T48" fmla="*/ 85725 w 146"/>
                      <a:gd name="T49" fmla="*/ 31750 h 294"/>
                      <a:gd name="T50" fmla="*/ 98425 w 146"/>
                      <a:gd name="T51" fmla="*/ 34925 h 294"/>
                      <a:gd name="T52" fmla="*/ 98425 w 146"/>
                      <a:gd name="T53" fmla="*/ 57150 h 294"/>
                      <a:gd name="T54" fmla="*/ 114300 w 146"/>
                      <a:gd name="T55" fmla="*/ 79375 h 294"/>
                      <a:gd name="T56" fmla="*/ 127000 w 146"/>
                      <a:gd name="T57" fmla="*/ 73025 h 294"/>
                      <a:gd name="T58" fmla="*/ 136525 w 146"/>
                      <a:gd name="T59" fmla="*/ 79375 h 294"/>
                      <a:gd name="T60" fmla="*/ 142875 w 146"/>
                      <a:gd name="T61" fmla="*/ 85725 h 294"/>
                      <a:gd name="T62" fmla="*/ 152400 w 146"/>
                      <a:gd name="T63" fmla="*/ 76200 h 294"/>
                      <a:gd name="T64" fmla="*/ 165100 w 146"/>
                      <a:gd name="T65" fmla="*/ 66675 h 294"/>
                      <a:gd name="T66" fmla="*/ 180975 w 146"/>
                      <a:gd name="T67" fmla="*/ 79375 h 294"/>
                      <a:gd name="T68" fmla="*/ 200025 w 146"/>
                      <a:gd name="T69" fmla="*/ 98425 h 294"/>
                      <a:gd name="T70" fmla="*/ 203200 w 146"/>
                      <a:gd name="T71" fmla="*/ 111125 h 294"/>
                      <a:gd name="T72" fmla="*/ 212725 w 146"/>
                      <a:gd name="T73" fmla="*/ 133350 h 294"/>
                      <a:gd name="T74" fmla="*/ 228600 w 146"/>
                      <a:gd name="T75" fmla="*/ 149225 h 294"/>
                      <a:gd name="T76" fmla="*/ 219075 w 146"/>
                      <a:gd name="T77" fmla="*/ 190500 h 294"/>
                      <a:gd name="T78" fmla="*/ 184150 w 146"/>
                      <a:gd name="T79" fmla="*/ 190500 h 294"/>
                      <a:gd name="T80" fmla="*/ 161925 w 146"/>
                      <a:gd name="T81" fmla="*/ 203200 h 294"/>
                      <a:gd name="T82" fmla="*/ 155575 w 146"/>
                      <a:gd name="T83" fmla="*/ 219075 h 294"/>
                      <a:gd name="T84" fmla="*/ 155575 w 146"/>
                      <a:gd name="T85" fmla="*/ 238125 h 294"/>
                      <a:gd name="T86" fmla="*/ 161925 w 146"/>
                      <a:gd name="T87" fmla="*/ 254000 h 294"/>
                      <a:gd name="T88" fmla="*/ 155575 w 146"/>
                      <a:gd name="T89" fmla="*/ 260350 h 294"/>
                      <a:gd name="T90" fmla="*/ 130175 w 146"/>
                      <a:gd name="T91" fmla="*/ 247650 h 294"/>
                      <a:gd name="T92" fmla="*/ 101600 w 146"/>
                      <a:gd name="T93" fmla="*/ 219075 h 294"/>
                      <a:gd name="T94" fmla="*/ 88900 w 146"/>
                      <a:gd name="T95" fmla="*/ 257175 h 294"/>
                      <a:gd name="T96" fmla="*/ 82550 w 146"/>
                      <a:gd name="T97" fmla="*/ 285750 h 294"/>
                      <a:gd name="T98" fmla="*/ 76200 w 146"/>
                      <a:gd name="T99" fmla="*/ 320675 h 294"/>
                      <a:gd name="T100" fmla="*/ 82550 w 146"/>
                      <a:gd name="T101" fmla="*/ 342900 h 294"/>
                      <a:gd name="T102" fmla="*/ 101600 w 146"/>
                      <a:gd name="T103" fmla="*/ 352425 h 294"/>
                      <a:gd name="T104" fmla="*/ 104775 w 146"/>
                      <a:gd name="T105" fmla="*/ 377825 h 294"/>
                      <a:gd name="T106" fmla="*/ 111125 w 146"/>
                      <a:gd name="T107" fmla="*/ 400050 h 294"/>
                      <a:gd name="T108" fmla="*/ 117475 w 146"/>
                      <a:gd name="T109" fmla="*/ 409575 h 294"/>
                      <a:gd name="T110" fmla="*/ 142875 w 146"/>
                      <a:gd name="T111" fmla="*/ 425450 h 29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46" h="294">
                        <a:moveTo>
                          <a:pt x="112" y="286"/>
                        </a:moveTo>
                        <a:lnTo>
                          <a:pt x="102" y="286"/>
                        </a:lnTo>
                        <a:lnTo>
                          <a:pt x="100" y="292"/>
                        </a:lnTo>
                        <a:lnTo>
                          <a:pt x="98" y="294"/>
                        </a:lnTo>
                        <a:lnTo>
                          <a:pt x="94" y="294"/>
                        </a:lnTo>
                        <a:lnTo>
                          <a:pt x="90" y="294"/>
                        </a:lnTo>
                        <a:lnTo>
                          <a:pt x="88" y="292"/>
                        </a:lnTo>
                        <a:lnTo>
                          <a:pt x="82" y="284"/>
                        </a:lnTo>
                        <a:lnTo>
                          <a:pt x="76" y="278"/>
                        </a:lnTo>
                        <a:lnTo>
                          <a:pt x="72" y="274"/>
                        </a:lnTo>
                        <a:lnTo>
                          <a:pt x="66" y="274"/>
                        </a:lnTo>
                        <a:lnTo>
                          <a:pt x="54" y="254"/>
                        </a:lnTo>
                        <a:lnTo>
                          <a:pt x="46" y="248"/>
                        </a:lnTo>
                        <a:lnTo>
                          <a:pt x="40" y="244"/>
                        </a:lnTo>
                        <a:lnTo>
                          <a:pt x="36" y="250"/>
                        </a:lnTo>
                        <a:lnTo>
                          <a:pt x="34" y="246"/>
                        </a:lnTo>
                        <a:lnTo>
                          <a:pt x="32" y="238"/>
                        </a:lnTo>
                        <a:lnTo>
                          <a:pt x="32" y="222"/>
                        </a:lnTo>
                        <a:lnTo>
                          <a:pt x="34" y="186"/>
                        </a:lnTo>
                        <a:lnTo>
                          <a:pt x="40" y="186"/>
                        </a:lnTo>
                        <a:lnTo>
                          <a:pt x="44" y="180"/>
                        </a:lnTo>
                        <a:lnTo>
                          <a:pt x="46" y="174"/>
                        </a:lnTo>
                        <a:lnTo>
                          <a:pt x="46" y="168"/>
                        </a:lnTo>
                        <a:lnTo>
                          <a:pt x="46" y="158"/>
                        </a:lnTo>
                        <a:lnTo>
                          <a:pt x="42" y="144"/>
                        </a:lnTo>
                        <a:lnTo>
                          <a:pt x="36" y="134"/>
                        </a:lnTo>
                        <a:lnTo>
                          <a:pt x="32" y="126"/>
                        </a:lnTo>
                        <a:lnTo>
                          <a:pt x="18" y="114"/>
                        </a:lnTo>
                        <a:lnTo>
                          <a:pt x="20" y="108"/>
                        </a:lnTo>
                        <a:lnTo>
                          <a:pt x="22" y="102"/>
                        </a:lnTo>
                        <a:lnTo>
                          <a:pt x="24" y="96"/>
                        </a:lnTo>
                        <a:lnTo>
                          <a:pt x="24" y="88"/>
                        </a:lnTo>
                        <a:lnTo>
                          <a:pt x="24" y="80"/>
                        </a:lnTo>
                        <a:lnTo>
                          <a:pt x="20" y="74"/>
                        </a:lnTo>
                        <a:lnTo>
                          <a:pt x="12" y="64"/>
                        </a:lnTo>
                        <a:lnTo>
                          <a:pt x="4" y="54"/>
                        </a:lnTo>
                        <a:lnTo>
                          <a:pt x="2" y="48"/>
                        </a:lnTo>
                        <a:lnTo>
                          <a:pt x="0" y="38"/>
                        </a:lnTo>
                        <a:lnTo>
                          <a:pt x="2" y="30"/>
                        </a:lnTo>
                        <a:lnTo>
                          <a:pt x="4" y="24"/>
                        </a:lnTo>
                        <a:lnTo>
                          <a:pt x="8" y="18"/>
                        </a:lnTo>
                        <a:lnTo>
                          <a:pt x="12" y="14"/>
                        </a:lnTo>
                        <a:lnTo>
                          <a:pt x="24" y="8"/>
                        </a:lnTo>
                        <a:lnTo>
                          <a:pt x="34" y="0"/>
                        </a:lnTo>
                        <a:lnTo>
                          <a:pt x="38" y="4"/>
                        </a:lnTo>
                        <a:lnTo>
                          <a:pt x="40" y="8"/>
                        </a:lnTo>
                        <a:lnTo>
                          <a:pt x="42" y="16"/>
                        </a:lnTo>
                        <a:lnTo>
                          <a:pt x="46" y="20"/>
                        </a:lnTo>
                        <a:lnTo>
                          <a:pt x="50" y="20"/>
                        </a:lnTo>
                        <a:lnTo>
                          <a:pt x="54" y="20"/>
                        </a:lnTo>
                        <a:lnTo>
                          <a:pt x="58" y="20"/>
                        </a:lnTo>
                        <a:lnTo>
                          <a:pt x="62" y="22"/>
                        </a:lnTo>
                        <a:lnTo>
                          <a:pt x="62" y="28"/>
                        </a:lnTo>
                        <a:lnTo>
                          <a:pt x="62" y="36"/>
                        </a:lnTo>
                        <a:lnTo>
                          <a:pt x="64" y="56"/>
                        </a:lnTo>
                        <a:lnTo>
                          <a:pt x="72" y="50"/>
                        </a:lnTo>
                        <a:lnTo>
                          <a:pt x="76" y="46"/>
                        </a:lnTo>
                        <a:lnTo>
                          <a:pt x="80" y="46"/>
                        </a:lnTo>
                        <a:lnTo>
                          <a:pt x="84" y="48"/>
                        </a:lnTo>
                        <a:lnTo>
                          <a:pt x="86" y="50"/>
                        </a:lnTo>
                        <a:lnTo>
                          <a:pt x="88" y="52"/>
                        </a:lnTo>
                        <a:lnTo>
                          <a:pt x="90" y="54"/>
                        </a:lnTo>
                        <a:lnTo>
                          <a:pt x="94" y="52"/>
                        </a:lnTo>
                        <a:lnTo>
                          <a:pt x="96" y="48"/>
                        </a:lnTo>
                        <a:lnTo>
                          <a:pt x="100" y="44"/>
                        </a:lnTo>
                        <a:lnTo>
                          <a:pt x="104" y="42"/>
                        </a:lnTo>
                        <a:lnTo>
                          <a:pt x="110" y="42"/>
                        </a:lnTo>
                        <a:lnTo>
                          <a:pt x="114" y="50"/>
                        </a:lnTo>
                        <a:lnTo>
                          <a:pt x="120" y="56"/>
                        </a:lnTo>
                        <a:lnTo>
                          <a:pt x="126" y="62"/>
                        </a:lnTo>
                        <a:lnTo>
                          <a:pt x="128" y="66"/>
                        </a:lnTo>
                        <a:lnTo>
                          <a:pt x="128" y="70"/>
                        </a:lnTo>
                        <a:lnTo>
                          <a:pt x="130" y="76"/>
                        </a:lnTo>
                        <a:lnTo>
                          <a:pt x="134" y="84"/>
                        </a:lnTo>
                        <a:lnTo>
                          <a:pt x="140" y="90"/>
                        </a:lnTo>
                        <a:lnTo>
                          <a:pt x="144" y="94"/>
                        </a:lnTo>
                        <a:lnTo>
                          <a:pt x="146" y="122"/>
                        </a:lnTo>
                        <a:lnTo>
                          <a:pt x="138" y="120"/>
                        </a:lnTo>
                        <a:lnTo>
                          <a:pt x="128" y="120"/>
                        </a:lnTo>
                        <a:lnTo>
                          <a:pt x="116" y="120"/>
                        </a:lnTo>
                        <a:lnTo>
                          <a:pt x="106" y="124"/>
                        </a:lnTo>
                        <a:lnTo>
                          <a:pt x="102" y="128"/>
                        </a:lnTo>
                        <a:lnTo>
                          <a:pt x="98" y="132"/>
                        </a:lnTo>
                        <a:lnTo>
                          <a:pt x="98" y="138"/>
                        </a:lnTo>
                        <a:lnTo>
                          <a:pt x="96" y="144"/>
                        </a:lnTo>
                        <a:lnTo>
                          <a:pt x="98" y="150"/>
                        </a:lnTo>
                        <a:lnTo>
                          <a:pt x="100" y="156"/>
                        </a:lnTo>
                        <a:lnTo>
                          <a:pt x="102" y="160"/>
                        </a:lnTo>
                        <a:lnTo>
                          <a:pt x="104" y="166"/>
                        </a:lnTo>
                        <a:lnTo>
                          <a:pt x="98" y="164"/>
                        </a:lnTo>
                        <a:lnTo>
                          <a:pt x="92" y="162"/>
                        </a:lnTo>
                        <a:lnTo>
                          <a:pt x="82" y="156"/>
                        </a:lnTo>
                        <a:lnTo>
                          <a:pt x="72" y="146"/>
                        </a:lnTo>
                        <a:lnTo>
                          <a:pt x="64" y="138"/>
                        </a:lnTo>
                        <a:lnTo>
                          <a:pt x="56" y="138"/>
                        </a:lnTo>
                        <a:lnTo>
                          <a:pt x="56" y="162"/>
                        </a:lnTo>
                        <a:lnTo>
                          <a:pt x="54" y="170"/>
                        </a:lnTo>
                        <a:lnTo>
                          <a:pt x="52" y="180"/>
                        </a:lnTo>
                        <a:lnTo>
                          <a:pt x="50" y="190"/>
                        </a:lnTo>
                        <a:lnTo>
                          <a:pt x="48" y="202"/>
                        </a:lnTo>
                        <a:lnTo>
                          <a:pt x="50" y="208"/>
                        </a:lnTo>
                        <a:lnTo>
                          <a:pt x="52" y="216"/>
                        </a:lnTo>
                        <a:lnTo>
                          <a:pt x="56" y="220"/>
                        </a:lnTo>
                        <a:lnTo>
                          <a:pt x="64" y="222"/>
                        </a:lnTo>
                        <a:lnTo>
                          <a:pt x="64" y="232"/>
                        </a:lnTo>
                        <a:lnTo>
                          <a:pt x="66" y="238"/>
                        </a:lnTo>
                        <a:lnTo>
                          <a:pt x="70" y="242"/>
                        </a:lnTo>
                        <a:lnTo>
                          <a:pt x="70" y="252"/>
                        </a:lnTo>
                        <a:lnTo>
                          <a:pt x="72" y="256"/>
                        </a:lnTo>
                        <a:lnTo>
                          <a:pt x="74" y="258"/>
                        </a:lnTo>
                        <a:lnTo>
                          <a:pt x="78" y="262"/>
                        </a:lnTo>
                        <a:lnTo>
                          <a:pt x="90" y="268"/>
                        </a:lnTo>
                        <a:lnTo>
                          <a:pt x="112" y="286"/>
                        </a:lnTo>
                        <a:close/>
                      </a:path>
                    </a:pathLst>
                  </a:custGeom>
                  <a:grp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grpSp>
          <p:sp>
            <p:nvSpPr>
              <p:cNvPr id="508" name="Freeform 158"/>
              <p:cNvSpPr>
                <a:spLocks/>
              </p:cNvSpPr>
              <p:nvPr/>
            </p:nvSpPr>
            <p:spPr bwMode="auto">
              <a:xfrm>
                <a:off x="4325938" y="2395538"/>
                <a:ext cx="252412" cy="180975"/>
              </a:xfrm>
              <a:custGeom>
                <a:avLst/>
                <a:gdLst>
                  <a:gd name="T0" fmla="*/ 66675 w 159"/>
                  <a:gd name="T1" fmla="*/ 3175 h 114"/>
                  <a:gd name="T2" fmla="*/ 38100 w 159"/>
                  <a:gd name="T3" fmla="*/ 6350 h 114"/>
                  <a:gd name="T4" fmla="*/ 22225 w 159"/>
                  <a:gd name="T5" fmla="*/ 9525 h 114"/>
                  <a:gd name="T6" fmla="*/ 0 w 159"/>
                  <a:gd name="T7" fmla="*/ 6350 h 114"/>
                  <a:gd name="T8" fmla="*/ 9525 w 159"/>
                  <a:gd name="T9" fmla="*/ 31750 h 114"/>
                  <a:gd name="T10" fmla="*/ 19050 w 159"/>
                  <a:gd name="T11" fmla="*/ 53975 h 114"/>
                  <a:gd name="T12" fmla="*/ 31750 w 159"/>
                  <a:gd name="T13" fmla="*/ 50800 h 114"/>
                  <a:gd name="T14" fmla="*/ 50800 w 159"/>
                  <a:gd name="T15" fmla="*/ 73025 h 114"/>
                  <a:gd name="T16" fmla="*/ 69850 w 159"/>
                  <a:gd name="T17" fmla="*/ 98425 h 114"/>
                  <a:gd name="T18" fmla="*/ 82550 w 159"/>
                  <a:gd name="T19" fmla="*/ 98425 h 114"/>
                  <a:gd name="T20" fmla="*/ 98425 w 159"/>
                  <a:gd name="T21" fmla="*/ 98425 h 114"/>
                  <a:gd name="T22" fmla="*/ 133350 w 159"/>
                  <a:gd name="T23" fmla="*/ 117475 h 114"/>
                  <a:gd name="T24" fmla="*/ 161925 w 159"/>
                  <a:gd name="T25" fmla="*/ 142875 h 114"/>
                  <a:gd name="T26" fmla="*/ 165100 w 159"/>
                  <a:gd name="T27" fmla="*/ 133350 h 114"/>
                  <a:gd name="T28" fmla="*/ 171450 w 159"/>
                  <a:gd name="T29" fmla="*/ 130175 h 114"/>
                  <a:gd name="T30" fmla="*/ 180975 w 159"/>
                  <a:gd name="T31" fmla="*/ 133350 h 114"/>
                  <a:gd name="T32" fmla="*/ 190500 w 159"/>
                  <a:gd name="T33" fmla="*/ 155575 h 114"/>
                  <a:gd name="T34" fmla="*/ 196850 w 159"/>
                  <a:gd name="T35" fmla="*/ 177800 h 114"/>
                  <a:gd name="T36" fmla="*/ 209550 w 159"/>
                  <a:gd name="T37" fmla="*/ 180975 h 114"/>
                  <a:gd name="T38" fmla="*/ 238125 w 159"/>
                  <a:gd name="T39" fmla="*/ 174625 h 114"/>
                  <a:gd name="T40" fmla="*/ 252412 w 159"/>
                  <a:gd name="T41" fmla="*/ 168275 h 114"/>
                  <a:gd name="T42" fmla="*/ 252412 w 159"/>
                  <a:gd name="T43" fmla="*/ 146050 h 114"/>
                  <a:gd name="T44" fmla="*/ 241300 w 159"/>
                  <a:gd name="T45" fmla="*/ 139700 h 114"/>
                  <a:gd name="T46" fmla="*/ 241300 w 159"/>
                  <a:gd name="T47" fmla="*/ 120650 h 114"/>
                  <a:gd name="T48" fmla="*/ 241300 w 159"/>
                  <a:gd name="T49" fmla="*/ 98425 h 114"/>
                  <a:gd name="T50" fmla="*/ 238125 w 159"/>
                  <a:gd name="T51" fmla="*/ 85725 h 114"/>
                  <a:gd name="T52" fmla="*/ 228600 w 159"/>
                  <a:gd name="T53" fmla="*/ 73025 h 114"/>
                  <a:gd name="T54" fmla="*/ 206375 w 159"/>
                  <a:gd name="T55" fmla="*/ 60325 h 114"/>
                  <a:gd name="T56" fmla="*/ 200025 w 159"/>
                  <a:gd name="T57" fmla="*/ 47625 h 114"/>
                  <a:gd name="T58" fmla="*/ 190500 w 159"/>
                  <a:gd name="T59" fmla="*/ 44450 h 114"/>
                  <a:gd name="T60" fmla="*/ 184150 w 159"/>
                  <a:gd name="T61" fmla="*/ 34925 h 114"/>
                  <a:gd name="T62" fmla="*/ 168275 w 159"/>
                  <a:gd name="T63" fmla="*/ 25400 h 114"/>
                  <a:gd name="T64" fmla="*/ 158750 w 159"/>
                  <a:gd name="T65" fmla="*/ 15875 h 114"/>
                  <a:gd name="T66" fmla="*/ 133350 w 159"/>
                  <a:gd name="T67" fmla="*/ 28575 h 114"/>
                  <a:gd name="T68" fmla="*/ 114300 w 159"/>
                  <a:gd name="T69" fmla="*/ 31750 h 114"/>
                  <a:gd name="T70" fmla="*/ 95250 w 159"/>
                  <a:gd name="T71" fmla="*/ 19050 h 114"/>
                  <a:gd name="T72" fmla="*/ 69850 w 159"/>
                  <a:gd name="T73" fmla="*/ 3175 h 11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59" h="114">
                    <a:moveTo>
                      <a:pt x="44" y="0"/>
                    </a:moveTo>
                    <a:lnTo>
                      <a:pt x="42" y="2"/>
                    </a:lnTo>
                    <a:lnTo>
                      <a:pt x="28" y="2"/>
                    </a:lnTo>
                    <a:lnTo>
                      <a:pt x="24" y="4"/>
                    </a:lnTo>
                    <a:lnTo>
                      <a:pt x="22" y="6"/>
                    </a:lnTo>
                    <a:lnTo>
                      <a:pt x="14" y="6"/>
                    </a:lnTo>
                    <a:lnTo>
                      <a:pt x="2" y="4"/>
                    </a:lnTo>
                    <a:lnTo>
                      <a:pt x="0" y="4"/>
                    </a:lnTo>
                    <a:lnTo>
                      <a:pt x="2" y="14"/>
                    </a:lnTo>
                    <a:lnTo>
                      <a:pt x="6" y="20"/>
                    </a:lnTo>
                    <a:lnTo>
                      <a:pt x="8" y="28"/>
                    </a:lnTo>
                    <a:lnTo>
                      <a:pt x="12" y="34"/>
                    </a:lnTo>
                    <a:lnTo>
                      <a:pt x="18" y="38"/>
                    </a:lnTo>
                    <a:lnTo>
                      <a:pt x="20" y="32"/>
                    </a:lnTo>
                    <a:lnTo>
                      <a:pt x="24" y="26"/>
                    </a:lnTo>
                    <a:lnTo>
                      <a:pt x="32" y="46"/>
                    </a:lnTo>
                    <a:lnTo>
                      <a:pt x="38" y="54"/>
                    </a:lnTo>
                    <a:lnTo>
                      <a:pt x="44" y="62"/>
                    </a:lnTo>
                    <a:lnTo>
                      <a:pt x="48" y="62"/>
                    </a:lnTo>
                    <a:lnTo>
                      <a:pt x="52" y="62"/>
                    </a:lnTo>
                    <a:lnTo>
                      <a:pt x="58" y="62"/>
                    </a:lnTo>
                    <a:lnTo>
                      <a:pt x="62" y="62"/>
                    </a:lnTo>
                    <a:lnTo>
                      <a:pt x="72" y="66"/>
                    </a:lnTo>
                    <a:lnTo>
                      <a:pt x="84" y="74"/>
                    </a:lnTo>
                    <a:lnTo>
                      <a:pt x="94" y="80"/>
                    </a:lnTo>
                    <a:lnTo>
                      <a:pt x="102" y="90"/>
                    </a:lnTo>
                    <a:lnTo>
                      <a:pt x="102" y="88"/>
                    </a:lnTo>
                    <a:lnTo>
                      <a:pt x="104" y="84"/>
                    </a:lnTo>
                    <a:lnTo>
                      <a:pt x="104" y="82"/>
                    </a:lnTo>
                    <a:lnTo>
                      <a:pt x="108" y="82"/>
                    </a:lnTo>
                    <a:lnTo>
                      <a:pt x="112" y="82"/>
                    </a:lnTo>
                    <a:lnTo>
                      <a:pt x="114" y="84"/>
                    </a:lnTo>
                    <a:lnTo>
                      <a:pt x="120" y="90"/>
                    </a:lnTo>
                    <a:lnTo>
                      <a:pt x="120" y="98"/>
                    </a:lnTo>
                    <a:lnTo>
                      <a:pt x="120" y="106"/>
                    </a:lnTo>
                    <a:lnTo>
                      <a:pt x="124" y="112"/>
                    </a:lnTo>
                    <a:lnTo>
                      <a:pt x="128" y="112"/>
                    </a:lnTo>
                    <a:lnTo>
                      <a:pt x="132" y="114"/>
                    </a:lnTo>
                    <a:lnTo>
                      <a:pt x="140" y="112"/>
                    </a:lnTo>
                    <a:lnTo>
                      <a:pt x="150" y="110"/>
                    </a:lnTo>
                    <a:lnTo>
                      <a:pt x="157" y="108"/>
                    </a:lnTo>
                    <a:lnTo>
                      <a:pt x="159" y="106"/>
                    </a:lnTo>
                    <a:lnTo>
                      <a:pt x="159" y="102"/>
                    </a:lnTo>
                    <a:lnTo>
                      <a:pt x="159" y="92"/>
                    </a:lnTo>
                    <a:lnTo>
                      <a:pt x="155" y="90"/>
                    </a:lnTo>
                    <a:lnTo>
                      <a:pt x="152" y="88"/>
                    </a:lnTo>
                    <a:lnTo>
                      <a:pt x="150" y="84"/>
                    </a:lnTo>
                    <a:lnTo>
                      <a:pt x="152" y="76"/>
                    </a:lnTo>
                    <a:lnTo>
                      <a:pt x="157" y="68"/>
                    </a:lnTo>
                    <a:lnTo>
                      <a:pt x="152" y="62"/>
                    </a:lnTo>
                    <a:lnTo>
                      <a:pt x="150" y="56"/>
                    </a:lnTo>
                    <a:lnTo>
                      <a:pt x="150" y="54"/>
                    </a:lnTo>
                    <a:lnTo>
                      <a:pt x="150" y="50"/>
                    </a:lnTo>
                    <a:lnTo>
                      <a:pt x="144" y="46"/>
                    </a:lnTo>
                    <a:lnTo>
                      <a:pt x="136" y="42"/>
                    </a:lnTo>
                    <a:lnTo>
                      <a:pt x="130" y="38"/>
                    </a:lnTo>
                    <a:lnTo>
                      <a:pt x="128" y="34"/>
                    </a:lnTo>
                    <a:lnTo>
                      <a:pt x="126" y="30"/>
                    </a:lnTo>
                    <a:lnTo>
                      <a:pt x="122" y="28"/>
                    </a:lnTo>
                    <a:lnTo>
                      <a:pt x="120" y="28"/>
                    </a:lnTo>
                    <a:lnTo>
                      <a:pt x="120" y="24"/>
                    </a:lnTo>
                    <a:lnTo>
                      <a:pt x="116" y="22"/>
                    </a:lnTo>
                    <a:lnTo>
                      <a:pt x="114" y="16"/>
                    </a:lnTo>
                    <a:lnTo>
                      <a:pt x="106" y="16"/>
                    </a:lnTo>
                    <a:lnTo>
                      <a:pt x="104" y="14"/>
                    </a:lnTo>
                    <a:lnTo>
                      <a:pt x="100" y="10"/>
                    </a:lnTo>
                    <a:lnTo>
                      <a:pt x="90" y="16"/>
                    </a:lnTo>
                    <a:lnTo>
                      <a:pt x="84" y="18"/>
                    </a:lnTo>
                    <a:lnTo>
                      <a:pt x="76" y="20"/>
                    </a:lnTo>
                    <a:lnTo>
                      <a:pt x="72" y="20"/>
                    </a:lnTo>
                    <a:lnTo>
                      <a:pt x="66" y="18"/>
                    </a:lnTo>
                    <a:lnTo>
                      <a:pt x="60" y="12"/>
                    </a:lnTo>
                    <a:lnTo>
                      <a:pt x="52" y="6"/>
                    </a:lnTo>
                    <a:lnTo>
                      <a:pt x="44" y="2"/>
                    </a:lnTo>
                    <a:lnTo>
                      <a:pt x="44" y="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grpSp>
          <p:nvGrpSpPr>
            <p:cNvPr id="481" name="Group 480"/>
            <p:cNvGrpSpPr/>
            <p:nvPr/>
          </p:nvGrpSpPr>
          <p:grpSpPr>
            <a:xfrm>
              <a:off x="1525588" y="2125663"/>
              <a:ext cx="5480050" cy="2565400"/>
              <a:chOff x="1525588" y="2125663"/>
              <a:chExt cx="5480050" cy="2565400"/>
            </a:xfrm>
            <a:grpFill/>
          </p:grpSpPr>
          <p:sp>
            <p:nvSpPr>
              <p:cNvPr id="482" name="Freeform 92"/>
              <p:cNvSpPr>
                <a:spLocks/>
              </p:cNvSpPr>
              <p:nvPr/>
            </p:nvSpPr>
            <p:spPr bwMode="auto">
              <a:xfrm>
                <a:off x="4940300" y="3709988"/>
                <a:ext cx="215900" cy="288925"/>
              </a:xfrm>
              <a:custGeom>
                <a:avLst/>
                <a:gdLst>
                  <a:gd name="T0" fmla="*/ 206375 w 136"/>
                  <a:gd name="T1" fmla="*/ 19050 h 182"/>
                  <a:gd name="T2" fmla="*/ 196850 w 136"/>
                  <a:gd name="T3" fmla="*/ 19050 h 182"/>
                  <a:gd name="T4" fmla="*/ 190500 w 136"/>
                  <a:gd name="T5" fmla="*/ 12700 h 182"/>
                  <a:gd name="T6" fmla="*/ 187325 w 136"/>
                  <a:gd name="T7" fmla="*/ 9525 h 182"/>
                  <a:gd name="T8" fmla="*/ 180975 w 136"/>
                  <a:gd name="T9" fmla="*/ 9525 h 182"/>
                  <a:gd name="T10" fmla="*/ 174625 w 136"/>
                  <a:gd name="T11" fmla="*/ 9525 h 182"/>
                  <a:gd name="T12" fmla="*/ 171450 w 136"/>
                  <a:gd name="T13" fmla="*/ 12700 h 182"/>
                  <a:gd name="T14" fmla="*/ 165100 w 136"/>
                  <a:gd name="T15" fmla="*/ 19050 h 182"/>
                  <a:gd name="T16" fmla="*/ 155575 w 136"/>
                  <a:gd name="T17" fmla="*/ 28575 h 182"/>
                  <a:gd name="T18" fmla="*/ 152400 w 136"/>
                  <a:gd name="T19" fmla="*/ 31750 h 182"/>
                  <a:gd name="T20" fmla="*/ 146050 w 136"/>
                  <a:gd name="T21" fmla="*/ 31750 h 182"/>
                  <a:gd name="T22" fmla="*/ 133350 w 136"/>
                  <a:gd name="T23" fmla="*/ 31750 h 182"/>
                  <a:gd name="T24" fmla="*/ 120650 w 136"/>
                  <a:gd name="T25" fmla="*/ 25400 h 182"/>
                  <a:gd name="T26" fmla="*/ 98425 w 136"/>
                  <a:gd name="T27" fmla="*/ 15875 h 182"/>
                  <a:gd name="T28" fmla="*/ 79375 w 136"/>
                  <a:gd name="T29" fmla="*/ 6350 h 182"/>
                  <a:gd name="T30" fmla="*/ 66675 w 136"/>
                  <a:gd name="T31" fmla="*/ 3175 h 182"/>
                  <a:gd name="T32" fmla="*/ 50800 w 136"/>
                  <a:gd name="T33" fmla="*/ 0 h 182"/>
                  <a:gd name="T34" fmla="*/ 6350 w 136"/>
                  <a:gd name="T35" fmla="*/ 0 h 182"/>
                  <a:gd name="T36" fmla="*/ 0 w 136"/>
                  <a:gd name="T37" fmla="*/ 9525 h 182"/>
                  <a:gd name="T38" fmla="*/ 6350 w 136"/>
                  <a:gd name="T39" fmla="*/ 22225 h 182"/>
                  <a:gd name="T40" fmla="*/ 12700 w 136"/>
                  <a:gd name="T41" fmla="*/ 34925 h 182"/>
                  <a:gd name="T42" fmla="*/ 25400 w 136"/>
                  <a:gd name="T43" fmla="*/ 57150 h 182"/>
                  <a:gd name="T44" fmla="*/ 28575 w 136"/>
                  <a:gd name="T45" fmla="*/ 66675 h 182"/>
                  <a:gd name="T46" fmla="*/ 28575 w 136"/>
                  <a:gd name="T47" fmla="*/ 73025 h 182"/>
                  <a:gd name="T48" fmla="*/ 28575 w 136"/>
                  <a:gd name="T49" fmla="*/ 82550 h 182"/>
                  <a:gd name="T50" fmla="*/ 28575 w 136"/>
                  <a:gd name="T51" fmla="*/ 88900 h 182"/>
                  <a:gd name="T52" fmla="*/ 0 w 136"/>
                  <a:gd name="T53" fmla="*/ 130175 h 182"/>
                  <a:gd name="T54" fmla="*/ 0 w 136"/>
                  <a:gd name="T55" fmla="*/ 171450 h 182"/>
                  <a:gd name="T56" fmla="*/ 104775 w 136"/>
                  <a:gd name="T57" fmla="*/ 234950 h 182"/>
                  <a:gd name="T58" fmla="*/ 104775 w 136"/>
                  <a:gd name="T59" fmla="*/ 250825 h 182"/>
                  <a:gd name="T60" fmla="*/ 149225 w 136"/>
                  <a:gd name="T61" fmla="*/ 288925 h 182"/>
                  <a:gd name="T62" fmla="*/ 155575 w 136"/>
                  <a:gd name="T63" fmla="*/ 282575 h 182"/>
                  <a:gd name="T64" fmla="*/ 161925 w 136"/>
                  <a:gd name="T65" fmla="*/ 269875 h 182"/>
                  <a:gd name="T66" fmla="*/ 184150 w 136"/>
                  <a:gd name="T67" fmla="*/ 222250 h 182"/>
                  <a:gd name="T68" fmla="*/ 209550 w 136"/>
                  <a:gd name="T69" fmla="*/ 180975 h 182"/>
                  <a:gd name="T70" fmla="*/ 200025 w 136"/>
                  <a:gd name="T71" fmla="*/ 174625 h 182"/>
                  <a:gd name="T72" fmla="*/ 190500 w 136"/>
                  <a:gd name="T73" fmla="*/ 168275 h 182"/>
                  <a:gd name="T74" fmla="*/ 190500 w 136"/>
                  <a:gd name="T75" fmla="*/ 53975 h 182"/>
                  <a:gd name="T76" fmla="*/ 206375 w 136"/>
                  <a:gd name="T77" fmla="*/ 25400 h 182"/>
                  <a:gd name="T78" fmla="*/ 215900 w 136"/>
                  <a:gd name="T79" fmla="*/ 19050 h 182"/>
                  <a:gd name="T80" fmla="*/ 206375 w 136"/>
                  <a:gd name="T81" fmla="*/ 19050 h 18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36" h="182">
                    <a:moveTo>
                      <a:pt x="130" y="12"/>
                    </a:moveTo>
                    <a:lnTo>
                      <a:pt x="124" y="12"/>
                    </a:lnTo>
                    <a:lnTo>
                      <a:pt x="120" y="8"/>
                    </a:lnTo>
                    <a:lnTo>
                      <a:pt x="118" y="6"/>
                    </a:lnTo>
                    <a:lnTo>
                      <a:pt x="114" y="6"/>
                    </a:lnTo>
                    <a:lnTo>
                      <a:pt x="110" y="6"/>
                    </a:lnTo>
                    <a:lnTo>
                      <a:pt x="108" y="8"/>
                    </a:lnTo>
                    <a:lnTo>
                      <a:pt x="104" y="12"/>
                    </a:lnTo>
                    <a:lnTo>
                      <a:pt x="98" y="18"/>
                    </a:lnTo>
                    <a:lnTo>
                      <a:pt x="96" y="20"/>
                    </a:lnTo>
                    <a:lnTo>
                      <a:pt x="92" y="20"/>
                    </a:lnTo>
                    <a:lnTo>
                      <a:pt x="84" y="20"/>
                    </a:lnTo>
                    <a:lnTo>
                      <a:pt x="76" y="16"/>
                    </a:lnTo>
                    <a:lnTo>
                      <a:pt x="62" y="10"/>
                    </a:lnTo>
                    <a:lnTo>
                      <a:pt x="50" y="4"/>
                    </a:lnTo>
                    <a:lnTo>
                      <a:pt x="42" y="2"/>
                    </a:lnTo>
                    <a:lnTo>
                      <a:pt x="32" y="0"/>
                    </a:lnTo>
                    <a:lnTo>
                      <a:pt x="4" y="0"/>
                    </a:lnTo>
                    <a:lnTo>
                      <a:pt x="0" y="6"/>
                    </a:lnTo>
                    <a:lnTo>
                      <a:pt x="4" y="14"/>
                    </a:lnTo>
                    <a:lnTo>
                      <a:pt x="8" y="22"/>
                    </a:lnTo>
                    <a:lnTo>
                      <a:pt x="16" y="36"/>
                    </a:lnTo>
                    <a:lnTo>
                      <a:pt x="18" y="42"/>
                    </a:lnTo>
                    <a:lnTo>
                      <a:pt x="18" y="46"/>
                    </a:lnTo>
                    <a:lnTo>
                      <a:pt x="18" y="52"/>
                    </a:lnTo>
                    <a:lnTo>
                      <a:pt x="18" y="56"/>
                    </a:lnTo>
                    <a:lnTo>
                      <a:pt x="0" y="82"/>
                    </a:lnTo>
                    <a:lnTo>
                      <a:pt x="0" y="108"/>
                    </a:lnTo>
                    <a:lnTo>
                      <a:pt x="66" y="148"/>
                    </a:lnTo>
                    <a:lnTo>
                      <a:pt x="66" y="158"/>
                    </a:lnTo>
                    <a:lnTo>
                      <a:pt x="94" y="182"/>
                    </a:lnTo>
                    <a:lnTo>
                      <a:pt x="98" y="178"/>
                    </a:lnTo>
                    <a:lnTo>
                      <a:pt x="102" y="170"/>
                    </a:lnTo>
                    <a:lnTo>
                      <a:pt x="116" y="140"/>
                    </a:lnTo>
                    <a:lnTo>
                      <a:pt x="132" y="114"/>
                    </a:lnTo>
                    <a:lnTo>
                      <a:pt x="126" y="110"/>
                    </a:lnTo>
                    <a:lnTo>
                      <a:pt x="120" y="106"/>
                    </a:lnTo>
                    <a:lnTo>
                      <a:pt x="120" y="34"/>
                    </a:lnTo>
                    <a:lnTo>
                      <a:pt x="130" y="16"/>
                    </a:lnTo>
                    <a:lnTo>
                      <a:pt x="136" y="12"/>
                    </a:lnTo>
                    <a:lnTo>
                      <a:pt x="130" y="12"/>
                    </a:lnTo>
                    <a:close/>
                  </a:path>
                </a:pathLst>
              </a:custGeom>
              <a:grp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83" name="Freeform 101"/>
              <p:cNvSpPr>
                <a:spLocks/>
              </p:cNvSpPr>
              <p:nvPr/>
            </p:nvSpPr>
            <p:spPr bwMode="auto">
              <a:xfrm>
                <a:off x="4538663" y="4405313"/>
                <a:ext cx="252412" cy="285750"/>
              </a:xfrm>
              <a:custGeom>
                <a:avLst/>
                <a:gdLst>
                  <a:gd name="T0" fmla="*/ 160337 w 159"/>
                  <a:gd name="T1" fmla="*/ 9525 h 180"/>
                  <a:gd name="T2" fmla="*/ 160337 w 159"/>
                  <a:gd name="T3" fmla="*/ 15875 h 180"/>
                  <a:gd name="T4" fmla="*/ 166687 w 159"/>
                  <a:gd name="T5" fmla="*/ 25400 h 180"/>
                  <a:gd name="T6" fmla="*/ 169862 w 159"/>
                  <a:gd name="T7" fmla="*/ 31750 h 180"/>
                  <a:gd name="T8" fmla="*/ 173037 w 159"/>
                  <a:gd name="T9" fmla="*/ 34925 h 180"/>
                  <a:gd name="T10" fmla="*/ 169862 w 159"/>
                  <a:gd name="T11" fmla="*/ 38100 h 180"/>
                  <a:gd name="T12" fmla="*/ 173037 w 159"/>
                  <a:gd name="T13" fmla="*/ 44450 h 180"/>
                  <a:gd name="T14" fmla="*/ 179387 w 159"/>
                  <a:gd name="T15" fmla="*/ 53975 h 180"/>
                  <a:gd name="T16" fmla="*/ 192087 w 159"/>
                  <a:gd name="T17" fmla="*/ 63500 h 180"/>
                  <a:gd name="T18" fmla="*/ 204787 w 159"/>
                  <a:gd name="T19" fmla="*/ 73025 h 180"/>
                  <a:gd name="T20" fmla="*/ 211137 w 159"/>
                  <a:gd name="T21" fmla="*/ 79375 h 180"/>
                  <a:gd name="T22" fmla="*/ 214312 w 159"/>
                  <a:gd name="T23" fmla="*/ 88900 h 180"/>
                  <a:gd name="T24" fmla="*/ 217487 w 159"/>
                  <a:gd name="T25" fmla="*/ 107950 h 180"/>
                  <a:gd name="T26" fmla="*/ 217487 w 159"/>
                  <a:gd name="T27" fmla="*/ 117475 h 180"/>
                  <a:gd name="T28" fmla="*/ 223837 w 159"/>
                  <a:gd name="T29" fmla="*/ 120650 h 180"/>
                  <a:gd name="T30" fmla="*/ 233362 w 159"/>
                  <a:gd name="T31" fmla="*/ 123825 h 180"/>
                  <a:gd name="T32" fmla="*/ 239712 w 159"/>
                  <a:gd name="T33" fmla="*/ 127000 h 180"/>
                  <a:gd name="T34" fmla="*/ 246062 w 159"/>
                  <a:gd name="T35" fmla="*/ 127000 h 180"/>
                  <a:gd name="T36" fmla="*/ 252412 w 159"/>
                  <a:gd name="T37" fmla="*/ 136525 h 180"/>
                  <a:gd name="T38" fmla="*/ 239712 w 159"/>
                  <a:gd name="T39" fmla="*/ 142875 h 180"/>
                  <a:gd name="T40" fmla="*/ 230187 w 159"/>
                  <a:gd name="T41" fmla="*/ 149225 h 180"/>
                  <a:gd name="T42" fmla="*/ 214312 w 159"/>
                  <a:gd name="T43" fmla="*/ 171450 h 180"/>
                  <a:gd name="T44" fmla="*/ 198437 w 159"/>
                  <a:gd name="T45" fmla="*/ 190500 h 180"/>
                  <a:gd name="T46" fmla="*/ 182562 w 159"/>
                  <a:gd name="T47" fmla="*/ 209550 h 180"/>
                  <a:gd name="T48" fmla="*/ 176212 w 159"/>
                  <a:gd name="T49" fmla="*/ 212725 h 180"/>
                  <a:gd name="T50" fmla="*/ 169862 w 159"/>
                  <a:gd name="T51" fmla="*/ 215900 h 180"/>
                  <a:gd name="T52" fmla="*/ 166687 w 159"/>
                  <a:gd name="T53" fmla="*/ 219075 h 180"/>
                  <a:gd name="T54" fmla="*/ 160337 w 159"/>
                  <a:gd name="T55" fmla="*/ 225425 h 180"/>
                  <a:gd name="T56" fmla="*/ 157162 w 159"/>
                  <a:gd name="T57" fmla="*/ 234950 h 180"/>
                  <a:gd name="T58" fmla="*/ 150812 w 159"/>
                  <a:gd name="T59" fmla="*/ 244475 h 180"/>
                  <a:gd name="T60" fmla="*/ 144462 w 159"/>
                  <a:gd name="T61" fmla="*/ 250825 h 180"/>
                  <a:gd name="T62" fmla="*/ 131762 w 159"/>
                  <a:gd name="T63" fmla="*/ 254000 h 180"/>
                  <a:gd name="T64" fmla="*/ 122237 w 159"/>
                  <a:gd name="T65" fmla="*/ 250825 h 180"/>
                  <a:gd name="T66" fmla="*/ 115887 w 159"/>
                  <a:gd name="T67" fmla="*/ 244475 h 180"/>
                  <a:gd name="T68" fmla="*/ 106362 w 159"/>
                  <a:gd name="T69" fmla="*/ 238125 h 180"/>
                  <a:gd name="T70" fmla="*/ 96837 w 159"/>
                  <a:gd name="T71" fmla="*/ 234950 h 180"/>
                  <a:gd name="T72" fmla="*/ 87312 w 159"/>
                  <a:gd name="T73" fmla="*/ 241300 h 180"/>
                  <a:gd name="T74" fmla="*/ 74612 w 159"/>
                  <a:gd name="T75" fmla="*/ 257175 h 180"/>
                  <a:gd name="T76" fmla="*/ 61912 w 159"/>
                  <a:gd name="T77" fmla="*/ 276225 h 180"/>
                  <a:gd name="T78" fmla="*/ 49212 w 159"/>
                  <a:gd name="T79" fmla="*/ 285750 h 180"/>
                  <a:gd name="T80" fmla="*/ 19050 w 159"/>
                  <a:gd name="T81" fmla="*/ 285750 h 180"/>
                  <a:gd name="T82" fmla="*/ 22225 w 159"/>
                  <a:gd name="T83" fmla="*/ 273050 h 180"/>
                  <a:gd name="T84" fmla="*/ 25400 w 159"/>
                  <a:gd name="T85" fmla="*/ 260350 h 180"/>
                  <a:gd name="T86" fmla="*/ 25400 w 159"/>
                  <a:gd name="T87" fmla="*/ 250825 h 180"/>
                  <a:gd name="T88" fmla="*/ 22225 w 159"/>
                  <a:gd name="T89" fmla="*/ 244475 h 180"/>
                  <a:gd name="T90" fmla="*/ 9525 w 159"/>
                  <a:gd name="T91" fmla="*/ 228600 h 180"/>
                  <a:gd name="T92" fmla="*/ 0 w 159"/>
                  <a:gd name="T93" fmla="*/ 225425 h 180"/>
                  <a:gd name="T94" fmla="*/ 0 w 159"/>
                  <a:gd name="T95" fmla="*/ 133350 h 180"/>
                  <a:gd name="T96" fmla="*/ 33337 w 159"/>
                  <a:gd name="T97" fmla="*/ 133350 h 180"/>
                  <a:gd name="T98" fmla="*/ 33337 w 159"/>
                  <a:gd name="T99" fmla="*/ 19050 h 180"/>
                  <a:gd name="T100" fmla="*/ 71437 w 159"/>
                  <a:gd name="T101" fmla="*/ 15875 h 180"/>
                  <a:gd name="T102" fmla="*/ 103187 w 159"/>
                  <a:gd name="T103" fmla="*/ 9525 h 180"/>
                  <a:gd name="T104" fmla="*/ 109537 w 159"/>
                  <a:gd name="T105" fmla="*/ 22225 h 180"/>
                  <a:gd name="T106" fmla="*/ 131762 w 159"/>
                  <a:gd name="T107" fmla="*/ 9525 h 180"/>
                  <a:gd name="T108" fmla="*/ 141287 w 159"/>
                  <a:gd name="T109" fmla="*/ 3175 h 180"/>
                  <a:gd name="T110" fmla="*/ 150812 w 159"/>
                  <a:gd name="T111" fmla="*/ 0 h 180"/>
                  <a:gd name="T112" fmla="*/ 157162 w 159"/>
                  <a:gd name="T113" fmla="*/ 3175 h 180"/>
                  <a:gd name="T114" fmla="*/ 160337 w 159"/>
                  <a:gd name="T115" fmla="*/ 0 h 180"/>
                  <a:gd name="T116" fmla="*/ 160337 w 159"/>
                  <a:gd name="T117" fmla="*/ 6350 h 180"/>
                  <a:gd name="T118" fmla="*/ 160337 w 159"/>
                  <a:gd name="T119" fmla="*/ 9525 h 18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59" h="180">
                    <a:moveTo>
                      <a:pt x="101" y="6"/>
                    </a:moveTo>
                    <a:lnTo>
                      <a:pt x="101" y="10"/>
                    </a:lnTo>
                    <a:lnTo>
                      <a:pt x="105" y="16"/>
                    </a:lnTo>
                    <a:lnTo>
                      <a:pt x="107" y="20"/>
                    </a:lnTo>
                    <a:lnTo>
                      <a:pt x="109" y="22"/>
                    </a:lnTo>
                    <a:lnTo>
                      <a:pt x="107" y="24"/>
                    </a:lnTo>
                    <a:lnTo>
                      <a:pt x="109" y="28"/>
                    </a:lnTo>
                    <a:lnTo>
                      <a:pt x="113" y="34"/>
                    </a:lnTo>
                    <a:lnTo>
                      <a:pt x="121" y="40"/>
                    </a:lnTo>
                    <a:lnTo>
                      <a:pt x="129" y="46"/>
                    </a:lnTo>
                    <a:lnTo>
                      <a:pt x="133" y="50"/>
                    </a:lnTo>
                    <a:lnTo>
                      <a:pt x="135" y="56"/>
                    </a:lnTo>
                    <a:lnTo>
                      <a:pt x="137" y="68"/>
                    </a:lnTo>
                    <a:lnTo>
                      <a:pt x="137" y="74"/>
                    </a:lnTo>
                    <a:lnTo>
                      <a:pt x="141" y="76"/>
                    </a:lnTo>
                    <a:lnTo>
                      <a:pt x="147" y="78"/>
                    </a:lnTo>
                    <a:lnTo>
                      <a:pt x="151" y="80"/>
                    </a:lnTo>
                    <a:lnTo>
                      <a:pt x="155" y="80"/>
                    </a:lnTo>
                    <a:lnTo>
                      <a:pt x="159" y="86"/>
                    </a:lnTo>
                    <a:lnTo>
                      <a:pt x="151" y="90"/>
                    </a:lnTo>
                    <a:lnTo>
                      <a:pt x="145" y="94"/>
                    </a:lnTo>
                    <a:lnTo>
                      <a:pt x="135" y="108"/>
                    </a:lnTo>
                    <a:lnTo>
                      <a:pt x="125" y="120"/>
                    </a:lnTo>
                    <a:lnTo>
                      <a:pt x="115" y="132"/>
                    </a:lnTo>
                    <a:lnTo>
                      <a:pt x="111" y="134"/>
                    </a:lnTo>
                    <a:lnTo>
                      <a:pt x="107" y="136"/>
                    </a:lnTo>
                    <a:lnTo>
                      <a:pt x="105" y="138"/>
                    </a:lnTo>
                    <a:lnTo>
                      <a:pt x="101" y="142"/>
                    </a:lnTo>
                    <a:lnTo>
                      <a:pt x="99" y="148"/>
                    </a:lnTo>
                    <a:lnTo>
                      <a:pt x="95" y="154"/>
                    </a:lnTo>
                    <a:lnTo>
                      <a:pt x="91" y="158"/>
                    </a:lnTo>
                    <a:lnTo>
                      <a:pt x="83" y="160"/>
                    </a:lnTo>
                    <a:lnTo>
                      <a:pt x="77" y="158"/>
                    </a:lnTo>
                    <a:lnTo>
                      <a:pt x="73" y="154"/>
                    </a:lnTo>
                    <a:lnTo>
                      <a:pt x="67" y="150"/>
                    </a:lnTo>
                    <a:lnTo>
                      <a:pt x="61" y="148"/>
                    </a:lnTo>
                    <a:lnTo>
                      <a:pt x="55" y="152"/>
                    </a:lnTo>
                    <a:lnTo>
                      <a:pt x="47" y="162"/>
                    </a:lnTo>
                    <a:lnTo>
                      <a:pt x="39" y="174"/>
                    </a:lnTo>
                    <a:lnTo>
                      <a:pt x="31" y="180"/>
                    </a:lnTo>
                    <a:lnTo>
                      <a:pt x="12" y="180"/>
                    </a:lnTo>
                    <a:lnTo>
                      <a:pt x="14" y="172"/>
                    </a:lnTo>
                    <a:lnTo>
                      <a:pt x="16" y="164"/>
                    </a:lnTo>
                    <a:lnTo>
                      <a:pt x="16" y="158"/>
                    </a:lnTo>
                    <a:lnTo>
                      <a:pt x="14" y="154"/>
                    </a:lnTo>
                    <a:lnTo>
                      <a:pt x="6" y="144"/>
                    </a:lnTo>
                    <a:lnTo>
                      <a:pt x="0" y="142"/>
                    </a:lnTo>
                    <a:lnTo>
                      <a:pt x="0" y="84"/>
                    </a:lnTo>
                    <a:lnTo>
                      <a:pt x="21" y="84"/>
                    </a:lnTo>
                    <a:lnTo>
                      <a:pt x="21" y="12"/>
                    </a:lnTo>
                    <a:lnTo>
                      <a:pt x="45" y="10"/>
                    </a:lnTo>
                    <a:lnTo>
                      <a:pt x="65" y="6"/>
                    </a:lnTo>
                    <a:lnTo>
                      <a:pt x="69" y="14"/>
                    </a:lnTo>
                    <a:lnTo>
                      <a:pt x="83" y="6"/>
                    </a:lnTo>
                    <a:lnTo>
                      <a:pt x="89" y="2"/>
                    </a:lnTo>
                    <a:lnTo>
                      <a:pt x="95" y="0"/>
                    </a:lnTo>
                    <a:lnTo>
                      <a:pt x="99" y="2"/>
                    </a:lnTo>
                    <a:lnTo>
                      <a:pt x="101" y="0"/>
                    </a:lnTo>
                    <a:lnTo>
                      <a:pt x="101" y="4"/>
                    </a:lnTo>
                    <a:lnTo>
                      <a:pt x="101" y="6"/>
                    </a:lnTo>
                    <a:close/>
                  </a:path>
                </a:pathLst>
              </a:custGeom>
              <a:solidFill>
                <a:srgbClr val="7FAEB9"/>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84" name="Freeform 112"/>
              <p:cNvSpPr>
                <a:spLocks/>
              </p:cNvSpPr>
              <p:nvPr/>
            </p:nvSpPr>
            <p:spPr bwMode="auto">
              <a:xfrm>
                <a:off x="4927600" y="2849563"/>
                <a:ext cx="565150" cy="508000"/>
              </a:xfrm>
              <a:custGeom>
                <a:avLst/>
                <a:gdLst>
                  <a:gd name="T0" fmla="*/ 381000 w 356"/>
                  <a:gd name="T1" fmla="*/ 123825 h 320"/>
                  <a:gd name="T2" fmla="*/ 390525 w 356"/>
                  <a:gd name="T3" fmla="*/ 136525 h 320"/>
                  <a:gd name="T4" fmla="*/ 403225 w 356"/>
                  <a:gd name="T5" fmla="*/ 149225 h 320"/>
                  <a:gd name="T6" fmla="*/ 415925 w 356"/>
                  <a:gd name="T7" fmla="*/ 174625 h 320"/>
                  <a:gd name="T8" fmla="*/ 431800 w 356"/>
                  <a:gd name="T9" fmla="*/ 200025 h 320"/>
                  <a:gd name="T10" fmla="*/ 441325 w 356"/>
                  <a:gd name="T11" fmla="*/ 222250 h 320"/>
                  <a:gd name="T12" fmla="*/ 457200 w 356"/>
                  <a:gd name="T13" fmla="*/ 244475 h 320"/>
                  <a:gd name="T14" fmla="*/ 476250 w 356"/>
                  <a:gd name="T15" fmla="*/ 266700 h 320"/>
                  <a:gd name="T16" fmla="*/ 565150 w 356"/>
                  <a:gd name="T17" fmla="*/ 279400 h 320"/>
                  <a:gd name="T18" fmla="*/ 479425 w 356"/>
                  <a:gd name="T19" fmla="*/ 412750 h 320"/>
                  <a:gd name="T20" fmla="*/ 323850 w 356"/>
                  <a:gd name="T21" fmla="*/ 508000 h 320"/>
                  <a:gd name="T22" fmla="*/ 285750 w 356"/>
                  <a:gd name="T23" fmla="*/ 460375 h 320"/>
                  <a:gd name="T24" fmla="*/ 276225 w 356"/>
                  <a:gd name="T25" fmla="*/ 460375 h 320"/>
                  <a:gd name="T26" fmla="*/ 260350 w 356"/>
                  <a:gd name="T27" fmla="*/ 450850 h 320"/>
                  <a:gd name="T28" fmla="*/ 250825 w 356"/>
                  <a:gd name="T29" fmla="*/ 460375 h 320"/>
                  <a:gd name="T30" fmla="*/ 244475 w 356"/>
                  <a:gd name="T31" fmla="*/ 476250 h 320"/>
                  <a:gd name="T32" fmla="*/ 228600 w 356"/>
                  <a:gd name="T33" fmla="*/ 450850 h 320"/>
                  <a:gd name="T34" fmla="*/ 200025 w 356"/>
                  <a:gd name="T35" fmla="*/ 422275 h 320"/>
                  <a:gd name="T36" fmla="*/ 184150 w 356"/>
                  <a:gd name="T37" fmla="*/ 387350 h 320"/>
                  <a:gd name="T38" fmla="*/ 165100 w 356"/>
                  <a:gd name="T39" fmla="*/ 365125 h 320"/>
                  <a:gd name="T40" fmla="*/ 139700 w 356"/>
                  <a:gd name="T41" fmla="*/ 339725 h 320"/>
                  <a:gd name="T42" fmla="*/ 139700 w 356"/>
                  <a:gd name="T43" fmla="*/ 339725 h 320"/>
                  <a:gd name="T44" fmla="*/ 130175 w 356"/>
                  <a:gd name="T45" fmla="*/ 276225 h 320"/>
                  <a:gd name="T46" fmla="*/ 98425 w 356"/>
                  <a:gd name="T47" fmla="*/ 241300 h 320"/>
                  <a:gd name="T48" fmla="*/ 69850 w 356"/>
                  <a:gd name="T49" fmla="*/ 209550 h 320"/>
                  <a:gd name="T50" fmla="*/ 25400 w 356"/>
                  <a:gd name="T51" fmla="*/ 130175 h 320"/>
                  <a:gd name="T52" fmla="*/ 6350 w 356"/>
                  <a:gd name="T53" fmla="*/ 111125 h 320"/>
                  <a:gd name="T54" fmla="*/ 28575 w 356"/>
                  <a:gd name="T55" fmla="*/ 95250 h 320"/>
                  <a:gd name="T56" fmla="*/ 41275 w 356"/>
                  <a:gd name="T57" fmla="*/ 76200 h 320"/>
                  <a:gd name="T58" fmla="*/ 57150 w 356"/>
                  <a:gd name="T59" fmla="*/ 69850 h 320"/>
                  <a:gd name="T60" fmla="*/ 76200 w 356"/>
                  <a:gd name="T61" fmla="*/ 60325 h 320"/>
                  <a:gd name="T62" fmla="*/ 104775 w 356"/>
                  <a:gd name="T63" fmla="*/ 0 h 320"/>
                  <a:gd name="T64" fmla="*/ 206375 w 356"/>
                  <a:gd name="T65" fmla="*/ 44450 h 320"/>
                  <a:gd name="T66" fmla="*/ 219075 w 356"/>
                  <a:gd name="T67" fmla="*/ 53975 h 320"/>
                  <a:gd name="T68" fmla="*/ 228600 w 356"/>
                  <a:gd name="T69" fmla="*/ 73025 h 320"/>
                  <a:gd name="T70" fmla="*/ 307975 w 356"/>
                  <a:gd name="T71" fmla="*/ 92075 h 320"/>
                  <a:gd name="T72" fmla="*/ 339725 w 356"/>
                  <a:gd name="T73" fmla="*/ 101600 h 320"/>
                  <a:gd name="T74" fmla="*/ 377825 w 356"/>
                  <a:gd name="T75" fmla="*/ 107950 h 32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356" h="320">
                    <a:moveTo>
                      <a:pt x="238" y="66"/>
                    </a:moveTo>
                    <a:lnTo>
                      <a:pt x="240" y="78"/>
                    </a:lnTo>
                    <a:lnTo>
                      <a:pt x="242" y="84"/>
                    </a:lnTo>
                    <a:lnTo>
                      <a:pt x="246" y="86"/>
                    </a:lnTo>
                    <a:lnTo>
                      <a:pt x="250" y="90"/>
                    </a:lnTo>
                    <a:lnTo>
                      <a:pt x="254" y="94"/>
                    </a:lnTo>
                    <a:lnTo>
                      <a:pt x="260" y="102"/>
                    </a:lnTo>
                    <a:lnTo>
                      <a:pt x="262" y="110"/>
                    </a:lnTo>
                    <a:lnTo>
                      <a:pt x="266" y="118"/>
                    </a:lnTo>
                    <a:lnTo>
                      <a:pt x="272" y="126"/>
                    </a:lnTo>
                    <a:lnTo>
                      <a:pt x="276" y="134"/>
                    </a:lnTo>
                    <a:lnTo>
                      <a:pt x="278" y="140"/>
                    </a:lnTo>
                    <a:lnTo>
                      <a:pt x="276" y="146"/>
                    </a:lnTo>
                    <a:lnTo>
                      <a:pt x="288" y="154"/>
                    </a:lnTo>
                    <a:lnTo>
                      <a:pt x="300" y="158"/>
                    </a:lnTo>
                    <a:lnTo>
                      <a:pt x="300" y="168"/>
                    </a:lnTo>
                    <a:lnTo>
                      <a:pt x="348" y="170"/>
                    </a:lnTo>
                    <a:lnTo>
                      <a:pt x="356" y="176"/>
                    </a:lnTo>
                    <a:lnTo>
                      <a:pt x="356" y="212"/>
                    </a:lnTo>
                    <a:lnTo>
                      <a:pt x="302" y="260"/>
                    </a:lnTo>
                    <a:lnTo>
                      <a:pt x="250" y="272"/>
                    </a:lnTo>
                    <a:lnTo>
                      <a:pt x="204" y="320"/>
                    </a:lnTo>
                    <a:lnTo>
                      <a:pt x="202" y="296"/>
                    </a:lnTo>
                    <a:lnTo>
                      <a:pt x="180" y="290"/>
                    </a:lnTo>
                    <a:lnTo>
                      <a:pt x="176" y="288"/>
                    </a:lnTo>
                    <a:lnTo>
                      <a:pt x="174" y="290"/>
                    </a:lnTo>
                    <a:lnTo>
                      <a:pt x="168" y="288"/>
                    </a:lnTo>
                    <a:lnTo>
                      <a:pt x="164" y="284"/>
                    </a:lnTo>
                    <a:lnTo>
                      <a:pt x="160" y="286"/>
                    </a:lnTo>
                    <a:lnTo>
                      <a:pt x="158" y="290"/>
                    </a:lnTo>
                    <a:lnTo>
                      <a:pt x="156" y="296"/>
                    </a:lnTo>
                    <a:lnTo>
                      <a:pt x="154" y="300"/>
                    </a:lnTo>
                    <a:lnTo>
                      <a:pt x="152" y="294"/>
                    </a:lnTo>
                    <a:lnTo>
                      <a:pt x="144" y="284"/>
                    </a:lnTo>
                    <a:lnTo>
                      <a:pt x="132" y="272"/>
                    </a:lnTo>
                    <a:lnTo>
                      <a:pt x="126" y="266"/>
                    </a:lnTo>
                    <a:lnTo>
                      <a:pt x="124" y="258"/>
                    </a:lnTo>
                    <a:lnTo>
                      <a:pt x="116" y="244"/>
                    </a:lnTo>
                    <a:lnTo>
                      <a:pt x="110" y="236"/>
                    </a:lnTo>
                    <a:lnTo>
                      <a:pt x="104" y="230"/>
                    </a:lnTo>
                    <a:lnTo>
                      <a:pt x="96" y="224"/>
                    </a:lnTo>
                    <a:lnTo>
                      <a:pt x="88" y="214"/>
                    </a:lnTo>
                    <a:lnTo>
                      <a:pt x="90" y="214"/>
                    </a:lnTo>
                    <a:lnTo>
                      <a:pt x="88" y="214"/>
                    </a:lnTo>
                    <a:lnTo>
                      <a:pt x="82" y="214"/>
                    </a:lnTo>
                    <a:lnTo>
                      <a:pt x="82" y="174"/>
                    </a:lnTo>
                    <a:lnTo>
                      <a:pt x="72" y="162"/>
                    </a:lnTo>
                    <a:lnTo>
                      <a:pt x="62" y="152"/>
                    </a:lnTo>
                    <a:lnTo>
                      <a:pt x="52" y="144"/>
                    </a:lnTo>
                    <a:lnTo>
                      <a:pt x="44" y="132"/>
                    </a:lnTo>
                    <a:lnTo>
                      <a:pt x="26" y="98"/>
                    </a:lnTo>
                    <a:lnTo>
                      <a:pt x="16" y="82"/>
                    </a:lnTo>
                    <a:lnTo>
                      <a:pt x="10" y="76"/>
                    </a:lnTo>
                    <a:lnTo>
                      <a:pt x="4" y="70"/>
                    </a:lnTo>
                    <a:lnTo>
                      <a:pt x="0" y="58"/>
                    </a:lnTo>
                    <a:lnTo>
                      <a:pt x="18" y="60"/>
                    </a:lnTo>
                    <a:lnTo>
                      <a:pt x="22" y="56"/>
                    </a:lnTo>
                    <a:lnTo>
                      <a:pt x="26" y="48"/>
                    </a:lnTo>
                    <a:lnTo>
                      <a:pt x="32" y="44"/>
                    </a:lnTo>
                    <a:lnTo>
                      <a:pt x="36" y="44"/>
                    </a:lnTo>
                    <a:lnTo>
                      <a:pt x="40" y="38"/>
                    </a:lnTo>
                    <a:lnTo>
                      <a:pt x="48" y="38"/>
                    </a:lnTo>
                    <a:lnTo>
                      <a:pt x="34" y="10"/>
                    </a:lnTo>
                    <a:lnTo>
                      <a:pt x="66" y="0"/>
                    </a:lnTo>
                    <a:lnTo>
                      <a:pt x="126" y="26"/>
                    </a:lnTo>
                    <a:lnTo>
                      <a:pt x="130" y="28"/>
                    </a:lnTo>
                    <a:lnTo>
                      <a:pt x="134" y="32"/>
                    </a:lnTo>
                    <a:lnTo>
                      <a:pt x="138" y="34"/>
                    </a:lnTo>
                    <a:lnTo>
                      <a:pt x="144" y="36"/>
                    </a:lnTo>
                    <a:lnTo>
                      <a:pt x="144" y="46"/>
                    </a:lnTo>
                    <a:lnTo>
                      <a:pt x="164" y="58"/>
                    </a:lnTo>
                    <a:lnTo>
                      <a:pt x="194" y="58"/>
                    </a:lnTo>
                    <a:lnTo>
                      <a:pt x="210" y="62"/>
                    </a:lnTo>
                    <a:lnTo>
                      <a:pt x="214" y="64"/>
                    </a:lnTo>
                    <a:lnTo>
                      <a:pt x="218" y="68"/>
                    </a:lnTo>
                    <a:lnTo>
                      <a:pt x="238" y="68"/>
                    </a:lnTo>
                    <a:lnTo>
                      <a:pt x="238" y="66"/>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85" name="Freeform 113"/>
              <p:cNvSpPr>
                <a:spLocks/>
              </p:cNvSpPr>
              <p:nvPr/>
            </p:nvSpPr>
            <p:spPr bwMode="auto">
              <a:xfrm>
                <a:off x="4538663" y="2211388"/>
                <a:ext cx="442912" cy="257175"/>
              </a:xfrm>
              <a:custGeom>
                <a:avLst/>
                <a:gdLst>
                  <a:gd name="T0" fmla="*/ 100012 w 279"/>
                  <a:gd name="T1" fmla="*/ 139700 h 162"/>
                  <a:gd name="T2" fmla="*/ 77787 w 279"/>
                  <a:gd name="T3" fmla="*/ 152400 h 162"/>
                  <a:gd name="T4" fmla="*/ 46037 w 279"/>
                  <a:gd name="T5" fmla="*/ 149225 h 162"/>
                  <a:gd name="T6" fmla="*/ 19050 w 279"/>
                  <a:gd name="T7" fmla="*/ 142875 h 162"/>
                  <a:gd name="T8" fmla="*/ 0 w 279"/>
                  <a:gd name="T9" fmla="*/ 130175 h 162"/>
                  <a:gd name="T10" fmla="*/ 9525 w 279"/>
                  <a:gd name="T11" fmla="*/ 101600 h 162"/>
                  <a:gd name="T12" fmla="*/ 25400 w 279"/>
                  <a:gd name="T13" fmla="*/ 76200 h 162"/>
                  <a:gd name="T14" fmla="*/ 25400 w 279"/>
                  <a:gd name="T15" fmla="*/ 50800 h 162"/>
                  <a:gd name="T16" fmla="*/ 9525 w 279"/>
                  <a:gd name="T17" fmla="*/ 25400 h 162"/>
                  <a:gd name="T18" fmla="*/ 77787 w 279"/>
                  <a:gd name="T19" fmla="*/ 15875 h 162"/>
                  <a:gd name="T20" fmla="*/ 134937 w 279"/>
                  <a:gd name="T21" fmla="*/ 28575 h 162"/>
                  <a:gd name="T22" fmla="*/ 192087 w 279"/>
                  <a:gd name="T23" fmla="*/ 28575 h 162"/>
                  <a:gd name="T24" fmla="*/ 217487 w 279"/>
                  <a:gd name="T25" fmla="*/ 9525 h 162"/>
                  <a:gd name="T26" fmla="*/ 265112 w 279"/>
                  <a:gd name="T27" fmla="*/ 0 h 162"/>
                  <a:gd name="T28" fmla="*/ 284162 w 279"/>
                  <a:gd name="T29" fmla="*/ 25400 h 162"/>
                  <a:gd name="T30" fmla="*/ 312737 w 279"/>
                  <a:gd name="T31" fmla="*/ 41275 h 162"/>
                  <a:gd name="T32" fmla="*/ 319087 w 279"/>
                  <a:gd name="T33" fmla="*/ 60325 h 162"/>
                  <a:gd name="T34" fmla="*/ 344487 w 279"/>
                  <a:gd name="T35" fmla="*/ 69850 h 162"/>
                  <a:gd name="T36" fmla="*/ 379412 w 279"/>
                  <a:gd name="T37" fmla="*/ 76200 h 162"/>
                  <a:gd name="T38" fmla="*/ 423862 w 279"/>
                  <a:gd name="T39" fmla="*/ 85725 h 162"/>
                  <a:gd name="T40" fmla="*/ 442912 w 279"/>
                  <a:gd name="T41" fmla="*/ 101600 h 162"/>
                  <a:gd name="T42" fmla="*/ 439737 w 279"/>
                  <a:gd name="T43" fmla="*/ 120650 h 162"/>
                  <a:gd name="T44" fmla="*/ 442912 w 279"/>
                  <a:gd name="T45" fmla="*/ 142875 h 162"/>
                  <a:gd name="T46" fmla="*/ 407987 w 279"/>
                  <a:gd name="T47" fmla="*/ 149225 h 162"/>
                  <a:gd name="T48" fmla="*/ 398462 w 279"/>
                  <a:gd name="T49" fmla="*/ 168275 h 162"/>
                  <a:gd name="T50" fmla="*/ 369887 w 279"/>
                  <a:gd name="T51" fmla="*/ 171450 h 162"/>
                  <a:gd name="T52" fmla="*/ 334962 w 279"/>
                  <a:gd name="T53" fmla="*/ 187325 h 162"/>
                  <a:gd name="T54" fmla="*/ 309562 w 279"/>
                  <a:gd name="T55" fmla="*/ 196850 h 162"/>
                  <a:gd name="T56" fmla="*/ 322262 w 279"/>
                  <a:gd name="T57" fmla="*/ 209550 h 162"/>
                  <a:gd name="T58" fmla="*/ 347662 w 279"/>
                  <a:gd name="T59" fmla="*/ 225425 h 162"/>
                  <a:gd name="T60" fmla="*/ 354012 w 279"/>
                  <a:gd name="T61" fmla="*/ 234950 h 162"/>
                  <a:gd name="T62" fmla="*/ 328612 w 279"/>
                  <a:gd name="T63" fmla="*/ 244475 h 162"/>
                  <a:gd name="T64" fmla="*/ 300037 w 279"/>
                  <a:gd name="T65" fmla="*/ 257175 h 162"/>
                  <a:gd name="T66" fmla="*/ 290512 w 279"/>
                  <a:gd name="T67" fmla="*/ 225425 h 162"/>
                  <a:gd name="T68" fmla="*/ 284162 w 279"/>
                  <a:gd name="T69" fmla="*/ 206375 h 162"/>
                  <a:gd name="T70" fmla="*/ 280987 w 279"/>
                  <a:gd name="T71" fmla="*/ 196850 h 162"/>
                  <a:gd name="T72" fmla="*/ 255587 w 279"/>
                  <a:gd name="T73" fmla="*/ 196850 h 162"/>
                  <a:gd name="T74" fmla="*/ 239712 w 279"/>
                  <a:gd name="T75" fmla="*/ 184150 h 162"/>
                  <a:gd name="T76" fmla="*/ 220662 w 279"/>
                  <a:gd name="T77" fmla="*/ 190500 h 162"/>
                  <a:gd name="T78" fmla="*/ 211137 w 279"/>
                  <a:gd name="T79" fmla="*/ 206375 h 162"/>
                  <a:gd name="T80" fmla="*/ 195262 w 279"/>
                  <a:gd name="T81" fmla="*/ 219075 h 162"/>
                  <a:gd name="T82" fmla="*/ 176212 w 279"/>
                  <a:gd name="T83" fmla="*/ 215900 h 162"/>
                  <a:gd name="T84" fmla="*/ 153987 w 279"/>
                  <a:gd name="T85" fmla="*/ 212725 h 162"/>
                  <a:gd name="T86" fmla="*/ 169862 w 279"/>
                  <a:gd name="T87" fmla="*/ 184150 h 162"/>
                  <a:gd name="T88" fmla="*/ 198437 w 279"/>
                  <a:gd name="T89" fmla="*/ 187325 h 162"/>
                  <a:gd name="T90" fmla="*/ 182562 w 279"/>
                  <a:gd name="T91" fmla="*/ 155575 h 162"/>
                  <a:gd name="T92" fmla="*/ 153987 w 279"/>
                  <a:gd name="T93" fmla="*/ 130175 h 162"/>
                  <a:gd name="T94" fmla="*/ 128587 w 279"/>
                  <a:gd name="T95" fmla="*/ 133350 h 16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79" h="162">
                    <a:moveTo>
                      <a:pt x="71" y="88"/>
                    </a:moveTo>
                    <a:lnTo>
                      <a:pt x="63" y="88"/>
                    </a:lnTo>
                    <a:lnTo>
                      <a:pt x="59" y="92"/>
                    </a:lnTo>
                    <a:lnTo>
                      <a:pt x="49" y="96"/>
                    </a:lnTo>
                    <a:lnTo>
                      <a:pt x="41" y="96"/>
                    </a:lnTo>
                    <a:lnTo>
                      <a:pt x="29" y="94"/>
                    </a:lnTo>
                    <a:lnTo>
                      <a:pt x="18" y="92"/>
                    </a:lnTo>
                    <a:lnTo>
                      <a:pt x="12" y="90"/>
                    </a:lnTo>
                    <a:lnTo>
                      <a:pt x="6" y="86"/>
                    </a:lnTo>
                    <a:lnTo>
                      <a:pt x="0" y="82"/>
                    </a:lnTo>
                    <a:lnTo>
                      <a:pt x="2" y="70"/>
                    </a:lnTo>
                    <a:lnTo>
                      <a:pt x="6" y="64"/>
                    </a:lnTo>
                    <a:lnTo>
                      <a:pt x="12" y="56"/>
                    </a:lnTo>
                    <a:lnTo>
                      <a:pt x="16" y="48"/>
                    </a:lnTo>
                    <a:lnTo>
                      <a:pt x="23" y="42"/>
                    </a:lnTo>
                    <a:lnTo>
                      <a:pt x="16" y="32"/>
                    </a:lnTo>
                    <a:lnTo>
                      <a:pt x="12" y="22"/>
                    </a:lnTo>
                    <a:lnTo>
                      <a:pt x="6" y="16"/>
                    </a:lnTo>
                    <a:lnTo>
                      <a:pt x="25" y="12"/>
                    </a:lnTo>
                    <a:lnTo>
                      <a:pt x="49" y="10"/>
                    </a:lnTo>
                    <a:lnTo>
                      <a:pt x="69" y="12"/>
                    </a:lnTo>
                    <a:lnTo>
                      <a:pt x="85" y="18"/>
                    </a:lnTo>
                    <a:lnTo>
                      <a:pt x="103" y="16"/>
                    </a:lnTo>
                    <a:lnTo>
                      <a:pt x="121" y="18"/>
                    </a:lnTo>
                    <a:lnTo>
                      <a:pt x="125" y="8"/>
                    </a:lnTo>
                    <a:lnTo>
                      <a:pt x="137" y="6"/>
                    </a:lnTo>
                    <a:lnTo>
                      <a:pt x="149" y="6"/>
                    </a:lnTo>
                    <a:lnTo>
                      <a:pt x="167" y="0"/>
                    </a:lnTo>
                    <a:lnTo>
                      <a:pt x="179" y="8"/>
                    </a:lnTo>
                    <a:lnTo>
                      <a:pt x="179" y="16"/>
                    </a:lnTo>
                    <a:lnTo>
                      <a:pt x="181" y="24"/>
                    </a:lnTo>
                    <a:lnTo>
                      <a:pt x="197" y="26"/>
                    </a:lnTo>
                    <a:lnTo>
                      <a:pt x="199" y="32"/>
                    </a:lnTo>
                    <a:lnTo>
                      <a:pt x="201" y="38"/>
                    </a:lnTo>
                    <a:lnTo>
                      <a:pt x="213" y="40"/>
                    </a:lnTo>
                    <a:lnTo>
                      <a:pt x="217" y="44"/>
                    </a:lnTo>
                    <a:lnTo>
                      <a:pt x="233" y="40"/>
                    </a:lnTo>
                    <a:lnTo>
                      <a:pt x="239" y="48"/>
                    </a:lnTo>
                    <a:lnTo>
                      <a:pt x="251" y="52"/>
                    </a:lnTo>
                    <a:lnTo>
                      <a:pt x="267" y="54"/>
                    </a:lnTo>
                    <a:lnTo>
                      <a:pt x="279" y="60"/>
                    </a:lnTo>
                    <a:lnTo>
                      <a:pt x="279" y="64"/>
                    </a:lnTo>
                    <a:lnTo>
                      <a:pt x="271" y="70"/>
                    </a:lnTo>
                    <a:lnTo>
                      <a:pt x="277" y="76"/>
                    </a:lnTo>
                    <a:lnTo>
                      <a:pt x="279" y="84"/>
                    </a:lnTo>
                    <a:lnTo>
                      <a:pt x="279" y="90"/>
                    </a:lnTo>
                    <a:lnTo>
                      <a:pt x="261" y="90"/>
                    </a:lnTo>
                    <a:lnTo>
                      <a:pt x="257" y="94"/>
                    </a:lnTo>
                    <a:lnTo>
                      <a:pt x="251" y="98"/>
                    </a:lnTo>
                    <a:lnTo>
                      <a:pt x="251" y="106"/>
                    </a:lnTo>
                    <a:lnTo>
                      <a:pt x="243" y="108"/>
                    </a:lnTo>
                    <a:lnTo>
                      <a:pt x="233" y="108"/>
                    </a:lnTo>
                    <a:lnTo>
                      <a:pt x="223" y="114"/>
                    </a:lnTo>
                    <a:lnTo>
                      <a:pt x="211" y="118"/>
                    </a:lnTo>
                    <a:lnTo>
                      <a:pt x="203" y="124"/>
                    </a:lnTo>
                    <a:lnTo>
                      <a:pt x="195" y="124"/>
                    </a:lnTo>
                    <a:lnTo>
                      <a:pt x="197" y="128"/>
                    </a:lnTo>
                    <a:lnTo>
                      <a:pt x="203" y="132"/>
                    </a:lnTo>
                    <a:lnTo>
                      <a:pt x="209" y="138"/>
                    </a:lnTo>
                    <a:lnTo>
                      <a:pt x="219" y="142"/>
                    </a:lnTo>
                    <a:lnTo>
                      <a:pt x="227" y="146"/>
                    </a:lnTo>
                    <a:lnTo>
                      <a:pt x="223" y="148"/>
                    </a:lnTo>
                    <a:lnTo>
                      <a:pt x="215" y="152"/>
                    </a:lnTo>
                    <a:lnTo>
                      <a:pt x="207" y="154"/>
                    </a:lnTo>
                    <a:lnTo>
                      <a:pt x="199" y="158"/>
                    </a:lnTo>
                    <a:lnTo>
                      <a:pt x="189" y="162"/>
                    </a:lnTo>
                    <a:lnTo>
                      <a:pt x="189" y="148"/>
                    </a:lnTo>
                    <a:lnTo>
                      <a:pt x="183" y="142"/>
                    </a:lnTo>
                    <a:lnTo>
                      <a:pt x="169" y="136"/>
                    </a:lnTo>
                    <a:lnTo>
                      <a:pt x="179" y="130"/>
                    </a:lnTo>
                    <a:lnTo>
                      <a:pt x="185" y="124"/>
                    </a:lnTo>
                    <a:lnTo>
                      <a:pt x="177" y="124"/>
                    </a:lnTo>
                    <a:lnTo>
                      <a:pt x="171" y="126"/>
                    </a:lnTo>
                    <a:lnTo>
                      <a:pt x="161" y="124"/>
                    </a:lnTo>
                    <a:lnTo>
                      <a:pt x="157" y="118"/>
                    </a:lnTo>
                    <a:lnTo>
                      <a:pt x="151" y="116"/>
                    </a:lnTo>
                    <a:lnTo>
                      <a:pt x="141" y="116"/>
                    </a:lnTo>
                    <a:lnTo>
                      <a:pt x="139" y="120"/>
                    </a:lnTo>
                    <a:lnTo>
                      <a:pt x="137" y="126"/>
                    </a:lnTo>
                    <a:lnTo>
                      <a:pt x="133" y="130"/>
                    </a:lnTo>
                    <a:lnTo>
                      <a:pt x="127" y="136"/>
                    </a:lnTo>
                    <a:lnTo>
                      <a:pt x="123" y="138"/>
                    </a:lnTo>
                    <a:lnTo>
                      <a:pt x="119" y="136"/>
                    </a:lnTo>
                    <a:lnTo>
                      <a:pt x="111" y="136"/>
                    </a:lnTo>
                    <a:lnTo>
                      <a:pt x="101" y="142"/>
                    </a:lnTo>
                    <a:lnTo>
                      <a:pt x="97" y="134"/>
                    </a:lnTo>
                    <a:lnTo>
                      <a:pt x="107" y="128"/>
                    </a:lnTo>
                    <a:lnTo>
                      <a:pt x="107" y="116"/>
                    </a:lnTo>
                    <a:lnTo>
                      <a:pt x="115" y="118"/>
                    </a:lnTo>
                    <a:lnTo>
                      <a:pt x="125" y="118"/>
                    </a:lnTo>
                    <a:lnTo>
                      <a:pt x="119" y="106"/>
                    </a:lnTo>
                    <a:lnTo>
                      <a:pt x="115" y="98"/>
                    </a:lnTo>
                    <a:lnTo>
                      <a:pt x="105" y="86"/>
                    </a:lnTo>
                    <a:lnTo>
                      <a:pt x="97" y="82"/>
                    </a:lnTo>
                    <a:lnTo>
                      <a:pt x="89" y="80"/>
                    </a:lnTo>
                    <a:lnTo>
                      <a:pt x="81" y="84"/>
                    </a:lnTo>
                    <a:lnTo>
                      <a:pt x="71" y="88"/>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86" name="Freeform 148"/>
              <p:cNvSpPr>
                <a:spLocks/>
              </p:cNvSpPr>
              <p:nvPr/>
            </p:nvSpPr>
            <p:spPr bwMode="auto">
              <a:xfrm>
                <a:off x="5365750" y="3030538"/>
                <a:ext cx="155575" cy="88900"/>
              </a:xfrm>
              <a:custGeom>
                <a:avLst/>
                <a:gdLst>
                  <a:gd name="T0" fmla="*/ 114300 w 98"/>
                  <a:gd name="T1" fmla="*/ 88900 h 56"/>
                  <a:gd name="T2" fmla="*/ 155575 w 98"/>
                  <a:gd name="T3" fmla="*/ 28575 h 56"/>
                  <a:gd name="T4" fmla="*/ 149225 w 98"/>
                  <a:gd name="T5" fmla="*/ 12700 h 56"/>
                  <a:gd name="T6" fmla="*/ 139700 w 98"/>
                  <a:gd name="T7" fmla="*/ 19050 h 56"/>
                  <a:gd name="T8" fmla="*/ 136525 w 98"/>
                  <a:gd name="T9" fmla="*/ 15875 h 56"/>
                  <a:gd name="T10" fmla="*/ 133350 w 98"/>
                  <a:gd name="T11" fmla="*/ 9525 h 56"/>
                  <a:gd name="T12" fmla="*/ 127000 w 98"/>
                  <a:gd name="T13" fmla="*/ 0 h 56"/>
                  <a:gd name="T14" fmla="*/ 130175 w 98"/>
                  <a:gd name="T15" fmla="*/ 3175 h 56"/>
                  <a:gd name="T16" fmla="*/ 114300 w 98"/>
                  <a:gd name="T17" fmla="*/ 22225 h 56"/>
                  <a:gd name="T18" fmla="*/ 98425 w 98"/>
                  <a:gd name="T19" fmla="*/ 41275 h 56"/>
                  <a:gd name="T20" fmla="*/ 88900 w 98"/>
                  <a:gd name="T21" fmla="*/ 50800 h 56"/>
                  <a:gd name="T22" fmla="*/ 76200 w 98"/>
                  <a:gd name="T23" fmla="*/ 53975 h 56"/>
                  <a:gd name="T24" fmla="*/ 63500 w 98"/>
                  <a:gd name="T25" fmla="*/ 60325 h 56"/>
                  <a:gd name="T26" fmla="*/ 44450 w 98"/>
                  <a:gd name="T27" fmla="*/ 60325 h 56"/>
                  <a:gd name="T28" fmla="*/ 34925 w 98"/>
                  <a:gd name="T29" fmla="*/ 60325 h 56"/>
                  <a:gd name="T30" fmla="*/ 22225 w 98"/>
                  <a:gd name="T31" fmla="*/ 53975 h 56"/>
                  <a:gd name="T32" fmla="*/ 3175 w 98"/>
                  <a:gd name="T33" fmla="*/ 41275 h 56"/>
                  <a:gd name="T34" fmla="*/ 0 w 98"/>
                  <a:gd name="T35" fmla="*/ 50800 h 56"/>
                  <a:gd name="T36" fmla="*/ 19050 w 98"/>
                  <a:gd name="T37" fmla="*/ 63500 h 56"/>
                  <a:gd name="T38" fmla="*/ 38100 w 98"/>
                  <a:gd name="T39" fmla="*/ 69850 h 56"/>
                  <a:gd name="T40" fmla="*/ 38100 w 98"/>
                  <a:gd name="T41" fmla="*/ 85725 h 56"/>
                  <a:gd name="T42" fmla="*/ 114300 w 98"/>
                  <a:gd name="T43" fmla="*/ 88900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8" h="56">
                    <a:moveTo>
                      <a:pt x="72" y="56"/>
                    </a:moveTo>
                    <a:lnTo>
                      <a:pt x="98" y="18"/>
                    </a:lnTo>
                    <a:lnTo>
                      <a:pt x="94" y="8"/>
                    </a:lnTo>
                    <a:lnTo>
                      <a:pt x="88" y="12"/>
                    </a:lnTo>
                    <a:lnTo>
                      <a:pt x="86" y="10"/>
                    </a:lnTo>
                    <a:lnTo>
                      <a:pt x="84" y="6"/>
                    </a:lnTo>
                    <a:lnTo>
                      <a:pt x="80" y="0"/>
                    </a:lnTo>
                    <a:lnTo>
                      <a:pt x="82" y="2"/>
                    </a:lnTo>
                    <a:lnTo>
                      <a:pt x="72" y="14"/>
                    </a:lnTo>
                    <a:lnTo>
                      <a:pt x="62" y="26"/>
                    </a:lnTo>
                    <a:lnTo>
                      <a:pt x="56" y="32"/>
                    </a:lnTo>
                    <a:lnTo>
                      <a:pt x="48" y="34"/>
                    </a:lnTo>
                    <a:lnTo>
                      <a:pt x="40" y="38"/>
                    </a:lnTo>
                    <a:lnTo>
                      <a:pt x="28" y="38"/>
                    </a:lnTo>
                    <a:lnTo>
                      <a:pt x="22" y="38"/>
                    </a:lnTo>
                    <a:lnTo>
                      <a:pt x="14" y="34"/>
                    </a:lnTo>
                    <a:lnTo>
                      <a:pt x="2" y="26"/>
                    </a:lnTo>
                    <a:lnTo>
                      <a:pt x="0" y="32"/>
                    </a:lnTo>
                    <a:lnTo>
                      <a:pt x="12" y="40"/>
                    </a:lnTo>
                    <a:lnTo>
                      <a:pt x="24" y="44"/>
                    </a:lnTo>
                    <a:lnTo>
                      <a:pt x="24" y="54"/>
                    </a:lnTo>
                    <a:lnTo>
                      <a:pt x="72" y="56"/>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87" name="Freeform 267"/>
              <p:cNvSpPr>
                <a:spLocks/>
              </p:cNvSpPr>
              <p:nvPr/>
            </p:nvSpPr>
            <p:spPr bwMode="auto">
              <a:xfrm>
                <a:off x="4924425" y="2767013"/>
                <a:ext cx="31750" cy="50800"/>
              </a:xfrm>
              <a:custGeom>
                <a:avLst/>
                <a:gdLst>
                  <a:gd name="T0" fmla="*/ 0 w 20"/>
                  <a:gd name="T1" fmla="*/ 50800 h 32"/>
                  <a:gd name="T2" fmla="*/ 12700 w 20"/>
                  <a:gd name="T3" fmla="*/ 0 h 32"/>
                  <a:gd name="T4" fmla="*/ 31750 w 20"/>
                  <a:gd name="T5" fmla="*/ 6350 h 32"/>
                  <a:gd name="T6" fmla="*/ 25400 w 20"/>
                  <a:gd name="T7" fmla="*/ 22225 h 32"/>
                  <a:gd name="T8" fmla="*/ 19050 w 20"/>
                  <a:gd name="T9" fmla="*/ 25400 h 32"/>
                  <a:gd name="T10" fmla="*/ 12700 w 20"/>
                  <a:gd name="T11" fmla="*/ 25400 h 32"/>
                  <a:gd name="T12" fmla="*/ 15875 w 20"/>
                  <a:gd name="T13" fmla="*/ 31750 h 32"/>
                  <a:gd name="T14" fmla="*/ 19050 w 20"/>
                  <a:gd name="T15" fmla="*/ 34925 h 32"/>
                  <a:gd name="T16" fmla="*/ 15875 w 20"/>
                  <a:gd name="T17" fmla="*/ 44450 h 32"/>
                  <a:gd name="T18" fmla="*/ 9525 w 20"/>
                  <a:gd name="T19" fmla="*/ 50800 h 32"/>
                  <a:gd name="T20" fmla="*/ 0 w 20"/>
                  <a:gd name="T21" fmla="*/ 50800 h 3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0" h="32">
                    <a:moveTo>
                      <a:pt x="0" y="32"/>
                    </a:moveTo>
                    <a:lnTo>
                      <a:pt x="8" y="0"/>
                    </a:lnTo>
                    <a:lnTo>
                      <a:pt x="20" y="4"/>
                    </a:lnTo>
                    <a:lnTo>
                      <a:pt x="16" y="14"/>
                    </a:lnTo>
                    <a:lnTo>
                      <a:pt x="12" y="16"/>
                    </a:lnTo>
                    <a:lnTo>
                      <a:pt x="8" y="16"/>
                    </a:lnTo>
                    <a:lnTo>
                      <a:pt x="10" y="20"/>
                    </a:lnTo>
                    <a:lnTo>
                      <a:pt x="12" y="22"/>
                    </a:lnTo>
                    <a:lnTo>
                      <a:pt x="10" y="28"/>
                    </a:lnTo>
                    <a:lnTo>
                      <a:pt x="6" y="32"/>
                    </a:lnTo>
                    <a:lnTo>
                      <a:pt x="0" y="32"/>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nvGrpSpPr>
              <p:cNvPr id="488" name="Group 487"/>
              <p:cNvGrpSpPr/>
              <p:nvPr/>
            </p:nvGrpSpPr>
            <p:grpSpPr>
              <a:xfrm>
                <a:off x="1525588" y="2125663"/>
                <a:ext cx="5480050" cy="2425700"/>
                <a:chOff x="1525588" y="2125663"/>
                <a:chExt cx="5480050" cy="2425700"/>
              </a:xfrm>
              <a:grpFill/>
            </p:grpSpPr>
            <p:grpSp>
              <p:nvGrpSpPr>
                <p:cNvPr id="490" name="Group 489"/>
                <p:cNvGrpSpPr/>
                <p:nvPr/>
              </p:nvGrpSpPr>
              <p:grpSpPr>
                <a:xfrm>
                  <a:off x="1525588" y="3233738"/>
                  <a:ext cx="660400" cy="1203325"/>
                  <a:chOff x="1525588" y="3233738"/>
                  <a:chExt cx="660400" cy="1203325"/>
                </a:xfrm>
                <a:grpFill/>
              </p:grpSpPr>
              <p:sp>
                <p:nvSpPr>
                  <p:cNvPr id="499" name="Freeform 36"/>
                  <p:cNvSpPr>
                    <a:spLocks/>
                  </p:cNvSpPr>
                  <p:nvPr/>
                </p:nvSpPr>
                <p:spPr bwMode="auto">
                  <a:xfrm>
                    <a:off x="1868488" y="3468688"/>
                    <a:ext cx="314325" cy="517525"/>
                  </a:xfrm>
                  <a:custGeom>
                    <a:avLst/>
                    <a:gdLst>
                      <a:gd name="T0" fmla="*/ 15120938 w 198"/>
                      <a:gd name="T1" fmla="*/ 498990938 h 326"/>
                      <a:gd name="T2" fmla="*/ 50403125 w 198"/>
                      <a:gd name="T3" fmla="*/ 463708750 h 326"/>
                      <a:gd name="T4" fmla="*/ 75604688 w 198"/>
                      <a:gd name="T5" fmla="*/ 428426563 h 326"/>
                      <a:gd name="T6" fmla="*/ 70564375 w 198"/>
                      <a:gd name="T7" fmla="*/ 322580000 h 326"/>
                      <a:gd name="T8" fmla="*/ 60483750 w 198"/>
                      <a:gd name="T9" fmla="*/ 272176875 h 326"/>
                      <a:gd name="T10" fmla="*/ 50403125 w 198"/>
                      <a:gd name="T11" fmla="*/ 236894688 h 326"/>
                      <a:gd name="T12" fmla="*/ 70564375 w 198"/>
                      <a:gd name="T13" fmla="*/ 206652813 h 326"/>
                      <a:gd name="T14" fmla="*/ 85685313 w 198"/>
                      <a:gd name="T15" fmla="*/ 196572188 h 326"/>
                      <a:gd name="T16" fmla="*/ 126007813 w 198"/>
                      <a:gd name="T17" fmla="*/ 166330313 h 326"/>
                      <a:gd name="T18" fmla="*/ 151209375 w 198"/>
                      <a:gd name="T19" fmla="*/ 146169063 h 326"/>
                      <a:gd name="T20" fmla="*/ 166330313 w 198"/>
                      <a:gd name="T21" fmla="*/ 90725625 h 326"/>
                      <a:gd name="T22" fmla="*/ 196572188 w 198"/>
                      <a:gd name="T23" fmla="*/ 65524063 h 326"/>
                      <a:gd name="T24" fmla="*/ 231854375 w 198"/>
                      <a:gd name="T25" fmla="*/ 50403125 h 326"/>
                      <a:gd name="T26" fmla="*/ 322580000 w 198"/>
                      <a:gd name="T27" fmla="*/ 10080625 h 326"/>
                      <a:gd name="T28" fmla="*/ 347781563 w 198"/>
                      <a:gd name="T29" fmla="*/ 20161250 h 326"/>
                      <a:gd name="T30" fmla="*/ 322580000 w 198"/>
                      <a:gd name="T31" fmla="*/ 50403125 h 326"/>
                      <a:gd name="T32" fmla="*/ 257055938 w 198"/>
                      <a:gd name="T33" fmla="*/ 131048125 h 326"/>
                      <a:gd name="T34" fmla="*/ 267136563 w 198"/>
                      <a:gd name="T35" fmla="*/ 171370625 h 326"/>
                      <a:gd name="T36" fmla="*/ 287297813 w 198"/>
                      <a:gd name="T37" fmla="*/ 206652813 h 326"/>
                      <a:gd name="T38" fmla="*/ 277217188 w 198"/>
                      <a:gd name="T39" fmla="*/ 246975313 h 326"/>
                      <a:gd name="T40" fmla="*/ 302418750 w 198"/>
                      <a:gd name="T41" fmla="*/ 272176875 h 326"/>
                      <a:gd name="T42" fmla="*/ 383063750 w 198"/>
                      <a:gd name="T43" fmla="*/ 287297813 h 326"/>
                      <a:gd name="T44" fmla="*/ 413305625 w 198"/>
                      <a:gd name="T45" fmla="*/ 322580000 h 326"/>
                      <a:gd name="T46" fmla="*/ 463708750 w 198"/>
                      <a:gd name="T47" fmla="*/ 317539688 h 326"/>
                      <a:gd name="T48" fmla="*/ 478829688 w 198"/>
                      <a:gd name="T49" fmla="*/ 357862188 h 326"/>
                      <a:gd name="T50" fmla="*/ 473789375 w 198"/>
                      <a:gd name="T51" fmla="*/ 418345938 h 326"/>
                      <a:gd name="T52" fmla="*/ 493950625 w 198"/>
                      <a:gd name="T53" fmla="*/ 453628125 h 326"/>
                      <a:gd name="T54" fmla="*/ 483870000 w 198"/>
                      <a:gd name="T55" fmla="*/ 473789375 h 326"/>
                      <a:gd name="T56" fmla="*/ 498990938 w 198"/>
                      <a:gd name="T57" fmla="*/ 514111875 h 326"/>
                      <a:gd name="T58" fmla="*/ 403225000 w 198"/>
                      <a:gd name="T59" fmla="*/ 544353750 h 326"/>
                      <a:gd name="T60" fmla="*/ 398184688 w 198"/>
                      <a:gd name="T61" fmla="*/ 559474688 h 326"/>
                      <a:gd name="T62" fmla="*/ 413305625 w 198"/>
                      <a:gd name="T63" fmla="*/ 594756875 h 326"/>
                      <a:gd name="T64" fmla="*/ 378023438 w 198"/>
                      <a:gd name="T65" fmla="*/ 609877813 h 326"/>
                      <a:gd name="T66" fmla="*/ 388104063 w 198"/>
                      <a:gd name="T67" fmla="*/ 650200313 h 326"/>
                      <a:gd name="T68" fmla="*/ 398184688 w 198"/>
                      <a:gd name="T69" fmla="*/ 745966250 h 326"/>
                      <a:gd name="T70" fmla="*/ 357862188 w 198"/>
                      <a:gd name="T71" fmla="*/ 806450000 h 326"/>
                      <a:gd name="T72" fmla="*/ 367942813 w 198"/>
                      <a:gd name="T73" fmla="*/ 776208125 h 326"/>
                      <a:gd name="T74" fmla="*/ 362902500 w 198"/>
                      <a:gd name="T75" fmla="*/ 740925938 h 326"/>
                      <a:gd name="T76" fmla="*/ 332660625 w 198"/>
                      <a:gd name="T77" fmla="*/ 751006563 h 326"/>
                      <a:gd name="T78" fmla="*/ 307459063 w 198"/>
                      <a:gd name="T79" fmla="*/ 735885625 h 326"/>
                      <a:gd name="T80" fmla="*/ 287297813 w 198"/>
                      <a:gd name="T81" fmla="*/ 745966250 h 326"/>
                      <a:gd name="T82" fmla="*/ 231854375 w 198"/>
                      <a:gd name="T83" fmla="*/ 705643750 h 326"/>
                      <a:gd name="T84" fmla="*/ 186491563 w 198"/>
                      <a:gd name="T85" fmla="*/ 655240625 h 326"/>
                      <a:gd name="T86" fmla="*/ 141128750 w 198"/>
                      <a:gd name="T87" fmla="*/ 635079375 h 326"/>
                      <a:gd name="T88" fmla="*/ 100806250 w 198"/>
                      <a:gd name="T89" fmla="*/ 609877813 h 326"/>
                      <a:gd name="T90" fmla="*/ 0 w 198"/>
                      <a:gd name="T91" fmla="*/ 554434375 h 32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198" h="326">
                        <a:moveTo>
                          <a:pt x="2" y="220"/>
                        </a:moveTo>
                        <a:lnTo>
                          <a:pt x="2" y="208"/>
                        </a:lnTo>
                        <a:lnTo>
                          <a:pt x="6" y="198"/>
                        </a:lnTo>
                        <a:lnTo>
                          <a:pt x="10" y="192"/>
                        </a:lnTo>
                        <a:lnTo>
                          <a:pt x="20" y="190"/>
                        </a:lnTo>
                        <a:lnTo>
                          <a:pt x="20" y="184"/>
                        </a:lnTo>
                        <a:lnTo>
                          <a:pt x="24" y="178"/>
                        </a:lnTo>
                        <a:lnTo>
                          <a:pt x="28" y="174"/>
                        </a:lnTo>
                        <a:lnTo>
                          <a:pt x="30" y="170"/>
                        </a:lnTo>
                        <a:lnTo>
                          <a:pt x="28" y="152"/>
                        </a:lnTo>
                        <a:lnTo>
                          <a:pt x="26" y="134"/>
                        </a:lnTo>
                        <a:lnTo>
                          <a:pt x="28" y="128"/>
                        </a:lnTo>
                        <a:lnTo>
                          <a:pt x="30" y="122"/>
                        </a:lnTo>
                        <a:lnTo>
                          <a:pt x="28" y="114"/>
                        </a:lnTo>
                        <a:lnTo>
                          <a:pt x="24" y="108"/>
                        </a:lnTo>
                        <a:lnTo>
                          <a:pt x="20" y="104"/>
                        </a:lnTo>
                        <a:lnTo>
                          <a:pt x="20" y="98"/>
                        </a:lnTo>
                        <a:lnTo>
                          <a:pt x="20" y="94"/>
                        </a:lnTo>
                        <a:lnTo>
                          <a:pt x="24" y="92"/>
                        </a:lnTo>
                        <a:lnTo>
                          <a:pt x="32" y="88"/>
                        </a:lnTo>
                        <a:lnTo>
                          <a:pt x="28" y="82"/>
                        </a:lnTo>
                        <a:lnTo>
                          <a:pt x="26" y="76"/>
                        </a:lnTo>
                        <a:lnTo>
                          <a:pt x="28" y="76"/>
                        </a:lnTo>
                        <a:lnTo>
                          <a:pt x="34" y="78"/>
                        </a:lnTo>
                        <a:lnTo>
                          <a:pt x="44" y="80"/>
                        </a:lnTo>
                        <a:lnTo>
                          <a:pt x="46" y="68"/>
                        </a:lnTo>
                        <a:lnTo>
                          <a:pt x="50" y="66"/>
                        </a:lnTo>
                        <a:lnTo>
                          <a:pt x="52" y="62"/>
                        </a:lnTo>
                        <a:lnTo>
                          <a:pt x="56" y="62"/>
                        </a:lnTo>
                        <a:lnTo>
                          <a:pt x="60" y="58"/>
                        </a:lnTo>
                        <a:lnTo>
                          <a:pt x="62" y="52"/>
                        </a:lnTo>
                        <a:lnTo>
                          <a:pt x="64" y="46"/>
                        </a:lnTo>
                        <a:lnTo>
                          <a:pt x="66" y="36"/>
                        </a:lnTo>
                        <a:lnTo>
                          <a:pt x="68" y="32"/>
                        </a:lnTo>
                        <a:lnTo>
                          <a:pt x="72" y="28"/>
                        </a:lnTo>
                        <a:lnTo>
                          <a:pt x="78" y="26"/>
                        </a:lnTo>
                        <a:lnTo>
                          <a:pt x="86" y="26"/>
                        </a:lnTo>
                        <a:lnTo>
                          <a:pt x="88" y="22"/>
                        </a:lnTo>
                        <a:lnTo>
                          <a:pt x="92" y="20"/>
                        </a:lnTo>
                        <a:lnTo>
                          <a:pt x="106" y="16"/>
                        </a:lnTo>
                        <a:lnTo>
                          <a:pt x="118" y="10"/>
                        </a:lnTo>
                        <a:lnTo>
                          <a:pt x="128" y="4"/>
                        </a:lnTo>
                        <a:lnTo>
                          <a:pt x="134" y="2"/>
                        </a:lnTo>
                        <a:lnTo>
                          <a:pt x="138" y="0"/>
                        </a:lnTo>
                        <a:lnTo>
                          <a:pt x="138" y="8"/>
                        </a:lnTo>
                        <a:lnTo>
                          <a:pt x="134" y="12"/>
                        </a:lnTo>
                        <a:lnTo>
                          <a:pt x="130" y="16"/>
                        </a:lnTo>
                        <a:lnTo>
                          <a:pt x="128" y="20"/>
                        </a:lnTo>
                        <a:lnTo>
                          <a:pt x="118" y="30"/>
                        </a:lnTo>
                        <a:lnTo>
                          <a:pt x="106" y="44"/>
                        </a:lnTo>
                        <a:lnTo>
                          <a:pt x="102" y="52"/>
                        </a:lnTo>
                        <a:lnTo>
                          <a:pt x="100" y="60"/>
                        </a:lnTo>
                        <a:lnTo>
                          <a:pt x="102" y="66"/>
                        </a:lnTo>
                        <a:lnTo>
                          <a:pt x="106" y="68"/>
                        </a:lnTo>
                        <a:lnTo>
                          <a:pt x="108" y="74"/>
                        </a:lnTo>
                        <a:lnTo>
                          <a:pt x="110" y="78"/>
                        </a:lnTo>
                        <a:lnTo>
                          <a:pt x="114" y="82"/>
                        </a:lnTo>
                        <a:lnTo>
                          <a:pt x="116" y="88"/>
                        </a:lnTo>
                        <a:lnTo>
                          <a:pt x="112" y="94"/>
                        </a:lnTo>
                        <a:lnTo>
                          <a:pt x="110" y="98"/>
                        </a:lnTo>
                        <a:lnTo>
                          <a:pt x="112" y="102"/>
                        </a:lnTo>
                        <a:lnTo>
                          <a:pt x="116" y="106"/>
                        </a:lnTo>
                        <a:lnTo>
                          <a:pt x="120" y="108"/>
                        </a:lnTo>
                        <a:lnTo>
                          <a:pt x="126" y="110"/>
                        </a:lnTo>
                        <a:lnTo>
                          <a:pt x="140" y="112"/>
                        </a:lnTo>
                        <a:lnTo>
                          <a:pt x="152" y="114"/>
                        </a:lnTo>
                        <a:lnTo>
                          <a:pt x="154" y="120"/>
                        </a:lnTo>
                        <a:lnTo>
                          <a:pt x="158" y="124"/>
                        </a:lnTo>
                        <a:lnTo>
                          <a:pt x="164" y="128"/>
                        </a:lnTo>
                        <a:lnTo>
                          <a:pt x="170" y="128"/>
                        </a:lnTo>
                        <a:lnTo>
                          <a:pt x="178" y="128"/>
                        </a:lnTo>
                        <a:lnTo>
                          <a:pt x="184" y="126"/>
                        </a:lnTo>
                        <a:lnTo>
                          <a:pt x="190" y="124"/>
                        </a:lnTo>
                        <a:lnTo>
                          <a:pt x="198" y="124"/>
                        </a:lnTo>
                        <a:lnTo>
                          <a:pt x="190" y="142"/>
                        </a:lnTo>
                        <a:lnTo>
                          <a:pt x="188" y="152"/>
                        </a:lnTo>
                        <a:lnTo>
                          <a:pt x="186" y="160"/>
                        </a:lnTo>
                        <a:lnTo>
                          <a:pt x="188" y="166"/>
                        </a:lnTo>
                        <a:lnTo>
                          <a:pt x="192" y="170"/>
                        </a:lnTo>
                        <a:lnTo>
                          <a:pt x="194" y="174"/>
                        </a:lnTo>
                        <a:lnTo>
                          <a:pt x="196" y="180"/>
                        </a:lnTo>
                        <a:lnTo>
                          <a:pt x="196" y="182"/>
                        </a:lnTo>
                        <a:lnTo>
                          <a:pt x="194" y="186"/>
                        </a:lnTo>
                        <a:lnTo>
                          <a:pt x="192" y="188"/>
                        </a:lnTo>
                        <a:lnTo>
                          <a:pt x="192" y="192"/>
                        </a:lnTo>
                        <a:lnTo>
                          <a:pt x="194" y="196"/>
                        </a:lnTo>
                        <a:lnTo>
                          <a:pt x="198" y="204"/>
                        </a:lnTo>
                        <a:lnTo>
                          <a:pt x="184" y="212"/>
                        </a:lnTo>
                        <a:lnTo>
                          <a:pt x="172" y="214"/>
                        </a:lnTo>
                        <a:lnTo>
                          <a:pt x="160" y="216"/>
                        </a:lnTo>
                        <a:lnTo>
                          <a:pt x="152" y="220"/>
                        </a:lnTo>
                        <a:lnTo>
                          <a:pt x="156" y="220"/>
                        </a:lnTo>
                        <a:lnTo>
                          <a:pt x="158" y="222"/>
                        </a:lnTo>
                        <a:lnTo>
                          <a:pt x="160" y="226"/>
                        </a:lnTo>
                        <a:lnTo>
                          <a:pt x="164" y="228"/>
                        </a:lnTo>
                        <a:lnTo>
                          <a:pt x="164" y="236"/>
                        </a:lnTo>
                        <a:lnTo>
                          <a:pt x="158" y="236"/>
                        </a:lnTo>
                        <a:lnTo>
                          <a:pt x="154" y="238"/>
                        </a:lnTo>
                        <a:lnTo>
                          <a:pt x="150" y="242"/>
                        </a:lnTo>
                        <a:lnTo>
                          <a:pt x="148" y="246"/>
                        </a:lnTo>
                        <a:lnTo>
                          <a:pt x="150" y="252"/>
                        </a:lnTo>
                        <a:lnTo>
                          <a:pt x="154" y="258"/>
                        </a:lnTo>
                        <a:lnTo>
                          <a:pt x="158" y="264"/>
                        </a:lnTo>
                        <a:lnTo>
                          <a:pt x="160" y="270"/>
                        </a:lnTo>
                        <a:lnTo>
                          <a:pt x="158" y="296"/>
                        </a:lnTo>
                        <a:lnTo>
                          <a:pt x="154" y="326"/>
                        </a:lnTo>
                        <a:lnTo>
                          <a:pt x="146" y="322"/>
                        </a:lnTo>
                        <a:lnTo>
                          <a:pt x="142" y="320"/>
                        </a:lnTo>
                        <a:lnTo>
                          <a:pt x="140" y="316"/>
                        </a:lnTo>
                        <a:lnTo>
                          <a:pt x="142" y="312"/>
                        </a:lnTo>
                        <a:lnTo>
                          <a:pt x="146" y="308"/>
                        </a:lnTo>
                        <a:lnTo>
                          <a:pt x="148" y="304"/>
                        </a:lnTo>
                        <a:lnTo>
                          <a:pt x="150" y="298"/>
                        </a:lnTo>
                        <a:lnTo>
                          <a:pt x="144" y="294"/>
                        </a:lnTo>
                        <a:lnTo>
                          <a:pt x="136" y="292"/>
                        </a:lnTo>
                        <a:lnTo>
                          <a:pt x="132" y="294"/>
                        </a:lnTo>
                        <a:lnTo>
                          <a:pt x="132" y="298"/>
                        </a:lnTo>
                        <a:lnTo>
                          <a:pt x="128" y="294"/>
                        </a:lnTo>
                        <a:lnTo>
                          <a:pt x="124" y="292"/>
                        </a:lnTo>
                        <a:lnTo>
                          <a:pt x="122" y="292"/>
                        </a:lnTo>
                        <a:lnTo>
                          <a:pt x="118" y="294"/>
                        </a:lnTo>
                        <a:lnTo>
                          <a:pt x="116" y="296"/>
                        </a:lnTo>
                        <a:lnTo>
                          <a:pt x="114" y="296"/>
                        </a:lnTo>
                        <a:lnTo>
                          <a:pt x="98" y="296"/>
                        </a:lnTo>
                        <a:lnTo>
                          <a:pt x="96" y="288"/>
                        </a:lnTo>
                        <a:lnTo>
                          <a:pt x="92" y="280"/>
                        </a:lnTo>
                        <a:lnTo>
                          <a:pt x="88" y="274"/>
                        </a:lnTo>
                        <a:lnTo>
                          <a:pt x="82" y="266"/>
                        </a:lnTo>
                        <a:lnTo>
                          <a:pt x="74" y="260"/>
                        </a:lnTo>
                        <a:lnTo>
                          <a:pt x="68" y="256"/>
                        </a:lnTo>
                        <a:lnTo>
                          <a:pt x="62" y="252"/>
                        </a:lnTo>
                        <a:lnTo>
                          <a:pt x="56" y="252"/>
                        </a:lnTo>
                        <a:lnTo>
                          <a:pt x="54" y="248"/>
                        </a:lnTo>
                        <a:lnTo>
                          <a:pt x="56" y="246"/>
                        </a:lnTo>
                        <a:lnTo>
                          <a:pt x="40" y="242"/>
                        </a:lnTo>
                        <a:lnTo>
                          <a:pt x="24" y="236"/>
                        </a:lnTo>
                        <a:lnTo>
                          <a:pt x="10" y="228"/>
                        </a:lnTo>
                        <a:lnTo>
                          <a:pt x="0" y="220"/>
                        </a:lnTo>
                        <a:lnTo>
                          <a:pt x="2" y="220"/>
                        </a:lnTo>
                        <a:close/>
                      </a:path>
                    </a:pathLst>
                  </a:custGeom>
                  <a:solidFill>
                    <a:srgbClr val="488B9B"/>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00" name="Freeform 38"/>
                  <p:cNvSpPr>
                    <a:spLocks/>
                  </p:cNvSpPr>
                  <p:nvPr/>
                </p:nvSpPr>
                <p:spPr bwMode="auto">
                  <a:xfrm>
                    <a:off x="1804988" y="3868738"/>
                    <a:ext cx="357187" cy="568325"/>
                  </a:xfrm>
                  <a:custGeom>
                    <a:avLst/>
                    <a:gdLst>
                      <a:gd name="T0" fmla="*/ 472942696 w 224"/>
                      <a:gd name="T1" fmla="*/ 856853125 h 358"/>
                      <a:gd name="T2" fmla="*/ 371233698 w 224"/>
                      <a:gd name="T3" fmla="*/ 786288750 h 358"/>
                      <a:gd name="T4" fmla="*/ 269526294 w 224"/>
                      <a:gd name="T5" fmla="*/ 725805000 h 358"/>
                      <a:gd name="T6" fmla="*/ 218671795 w 224"/>
                      <a:gd name="T7" fmla="*/ 624998750 h 358"/>
                      <a:gd name="T8" fmla="*/ 142391641 w 224"/>
                      <a:gd name="T9" fmla="*/ 468749063 h 358"/>
                      <a:gd name="T10" fmla="*/ 86452011 w 224"/>
                      <a:gd name="T11" fmla="*/ 357862188 h 358"/>
                      <a:gd name="T12" fmla="*/ 50854499 w 224"/>
                      <a:gd name="T13" fmla="*/ 302418750 h 358"/>
                      <a:gd name="T14" fmla="*/ 5085131 w 224"/>
                      <a:gd name="T15" fmla="*/ 277217188 h 358"/>
                      <a:gd name="T16" fmla="*/ 0 w 224"/>
                      <a:gd name="T17" fmla="*/ 176410938 h 358"/>
                      <a:gd name="T18" fmla="*/ 30512381 w 224"/>
                      <a:gd name="T19" fmla="*/ 146169063 h 358"/>
                      <a:gd name="T20" fmla="*/ 40682643 w 224"/>
                      <a:gd name="T21" fmla="*/ 161290000 h 358"/>
                      <a:gd name="T22" fmla="*/ 30512381 w 224"/>
                      <a:gd name="T23" fmla="*/ 196572188 h 358"/>
                      <a:gd name="T24" fmla="*/ 101707404 w 224"/>
                      <a:gd name="T25" fmla="*/ 226814063 h 358"/>
                      <a:gd name="T26" fmla="*/ 137306510 w 224"/>
                      <a:gd name="T27" fmla="*/ 151209375 h 358"/>
                      <a:gd name="T28" fmla="*/ 193244545 w 224"/>
                      <a:gd name="T29" fmla="*/ 110886875 h 358"/>
                      <a:gd name="T30" fmla="*/ 244099044 w 224"/>
                      <a:gd name="T31" fmla="*/ 45362813 h 358"/>
                      <a:gd name="T32" fmla="*/ 244099044 w 224"/>
                      <a:gd name="T33" fmla="*/ 0 h 358"/>
                      <a:gd name="T34" fmla="*/ 289868413 w 224"/>
                      <a:gd name="T35" fmla="*/ 20161250 h 358"/>
                      <a:gd name="T36" fmla="*/ 335636186 w 224"/>
                      <a:gd name="T37" fmla="*/ 70564375 h 358"/>
                      <a:gd name="T38" fmla="*/ 391575816 w 224"/>
                      <a:gd name="T39" fmla="*/ 110886875 h 358"/>
                      <a:gd name="T40" fmla="*/ 411917935 w 224"/>
                      <a:gd name="T41" fmla="*/ 100806250 h 358"/>
                      <a:gd name="T42" fmla="*/ 437345184 w 224"/>
                      <a:gd name="T43" fmla="*/ 115927188 h 358"/>
                      <a:gd name="T44" fmla="*/ 467857565 w 224"/>
                      <a:gd name="T45" fmla="*/ 105846563 h 358"/>
                      <a:gd name="T46" fmla="*/ 472942696 w 224"/>
                      <a:gd name="T47" fmla="*/ 141128750 h 358"/>
                      <a:gd name="T48" fmla="*/ 462770839 w 224"/>
                      <a:gd name="T49" fmla="*/ 171370625 h 358"/>
                      <a:gd name="T50" fmla="*/ 488198089 w 224"/>
                      <a:gd name="T51" fmla="*/ 196572188 h 358"/>
                      <a:gd name="T52" fmla="*/ 417003066 w 224"/>
                      <a:gd name="T53" fmla="*/ 216733438 h 358"/>
                      <a:gd name="T54" fmla="*/ 371233698 w 224"/>
                      <a:gd name="T55" fmla="*/ 241935000 h 358"/>
                      <a:gd name="T56" fmla="*/ 350893174 w 224"/>
                      <a:gd name="T57" fmla="*/ 317539688 h 358"/>
                      <a:gd name="T58" fmla="*/ 325465924 w 224"/>
                      <a:gd name="T59" fmla="*/ 342741250 h 358"/>
                      <a:gd name="T60" fmla="*/ 330551055 w 224"/>
                      <a:gd name="T61" fmla="*/ 383063750 h 358"/>
                      <a:gd name="T62" fmla="*/ 366148567 w 224"/>
                      <a:gd name="T63" fmla="*/ 438507188 h 358"/>
                      <a:gd name="T64" fmla="*/ 401746078 w 224"/>
                      <a:gd name="T65" fmla="*/ 468749063 h 358"/>
                      <a:gd name="T66" fmla="*/ 442430315 w 224"/>
                      <a:gd name="T67" fmla="*/ 483870000 h 358"/>
                      <a:gd name="T68" fmla="*/ 478027827 w 224"/>
                      <a:gd name="T69" fmla="*/ 463708750 h 358"/>
                      <a:gd name="T70" fmla="*/ 483112958 w 224"/>
                      <a:gd name="T71" fmla="*/ 529232813 h 358"/>
                      <a:gd name="T72" fmla="*/ 503455076 w 224"/>
                      <a:gd name="T73" fmla="*/ 534273125 h 358"/>
                      <a:gd name="T74" fmla="*/ 559394707 w 224"/>
                      <a:gd name="T75" fmla="*/ 589716563 h 358"/>
                      <a:gd name="T76" fmla="*/ 554307981 w 224"/>
                      <a:gd name="T77" fmla="*/ 710684063 h 358"/>
                      <a:gd name="T78" fmla="*/ 544137719 w 224"/>
                      <a:gd name="T79" fmla="*/ 745966250 h 358"/>
                      <a:gd name="T80" fmla="*/ 569564969 w 224"/>
                      <a:gd name="T81" fmla="*/ 801409688 h 358"/>
                      <a:gd name="T82" fmla="*/ 544137719 w 224"/>
                      <a:gd name="T83" fmla="*/ 871974063 h 358"/>
                      <a:gd name="T84" fmla="*/ 503455076 w 224"/>
                      <a:gd name="T85" fmla="*/ 897175625 h 358"/>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224" h="358">
                        <a:moveTo>
                          <a:pt x="200" y="358"/>
                        </a:moveTo>
                        <a:lnTo>
                          <a:pt x="194" y="348"/>
                        </a:lnTo>
                        <a:lnTo>
                          <a:pt x="186" y="340"/>
                        </a:lnTo>
                        <a:lnTo>
                          <a:pt x="166" y="322"/>
                        </a:lnTo>
                        <a:lnTo>
                          <a:pt x="156" y="316"/>
                        </a:lnTo>
                        <a:lnTo>
                          <a:pt x="146" y="312"/>
                        </a:lnTo>
                        <a:lnTo>
                          <a:pt x="126" y="302"/>
                        </a:lnTo>
                        <a:lnTo>
                          <a:pt x="116" y="296"/>
                        </a:lnTo>
                        <a:lnTo>
                          <a:pt x="106" y="288"/>
                        </a:lnTo>
                        <a:lnTo>
                          <a:pt x="100" y="280"/>
                        </a:lnTo>
                        <a:lnTo>
                          <a:pt x="96" y="272"/>
                        </a:lnTo>
                        <a:lnTo>
                          <a:pt x="86" y="248"/>
                        </a:lnTo>
                        <a:lnTo>
                          <a:pt x="76" y="228"/>
                        </a:lnTo>
                        <a:lnTo>
                          <a:pt x="66" y="208"/>
                        </a:lnTo>
                        <a:lnTo>
                          <a:pt x="56" y="186"/>
                        </a:lnTo>
                        <a:lnTo>
                          <a:pt x="50" y="170"/>
                        </a:lnTo>
                        <a:lnTo>
                          <a:pt x="42" y="156"/>
                        </a:lnTo>
                        <a:lnTo>
                          <a:pt x="34" y="142"/>
                        </a:lnTo>
                        <a:lnTo>
                          <a:pt x="26" y="126"/>
                        </a:lnTo>
                        <a:lnTo>
                          <a:pt x="24" y="122"/>
                        </a:lnTo>
                        <a:lnTo>
                          <a:pt x="20" y="120"/>
                        </a:lnTo>
                        <a:lnTo>
                          <a:pt x="12" y="116"/>
                        </a:lnTo>
                        <a:lnTo>
                          <a:pt x="4" y="114"/>
                        </a:lnTo>
                        <a:lnTo>
                          <a:pt x="2" y="110"/>
                        </a:lnTo>
                        <a:lnTo>
                          <a:pt x="0" y="106"/>
                        </a:lnTo>
                        <a:lnTo>
                          <a:pt x="0" y="88"/>
                        </a:lnTo>
                        <a:lnTo>
                          <a:pt x="0" y="70"/>
                        </a:lnTo>
                        <a:lnTo>
                          <a:pt x="2" y="68"/>
                        </a:lnTo>
                        <a:lnTo>
                          <a:pt x="4" y="64"/>
                        </a:lnTo>
                        <a:lnTo>
                          <a:pt x="12" y="58"/>
                        </a:lnTo>
                        <a:lnTo>
                          <a:pt x="16" y="56"/>
                        </a:lnTo>
                        <a:lnTo>
                          <a:pt x="14" y="62"/>
                        </a:lnTo>
                        <a:lnTo>
                          <a:pt x="16" y="64"/>
                        </a:lnTo>
                        <a:lnTo>
                          <a:pt x="16" y="70"/>
                        </a:lnTo>
                        <a:lnTo>
                          <a:pt x="14" y="74"/>
                        </a:lnTo>
                        <a:lnTo>
                          <a:pt x="12" y="78"/>
                        </a:lnTo>
                        <a:lnTo>
                          <a:pt x="24" y="86"/>
                        </a:lnTo>
                        <a:lnTo>
                          <a:pt x="36" y="92"/>
                        </a:lnTo>
                        <a:lnTo>
                          <a:pt x="40" y="90"/>
                        </a:lnTo>
                        <a:lnTo>
                          <a:pt x="42" y="86"/>
                        </a:lnTo>
                        <a:lnTo>
                          <a:pt x="48" y="74"/>
                        </a:lnTo>
                        <a:lnTo>
                          <a:pt x="54" y="60"/>
                        </a:lnTo>
                        <a:lnTo>
                          <a:pt x="58" y="56"/>
                        </a:lnTo>
                        <a:lnTo>
                          <a:pt x="64" y="52"/>
                        </a:lnTo>
                        <a:lnTo>
                          <a:pt x="76" y="44"/>
                        </a:lnTo>
                        <a:lnTo>
                          <a:pt x="88" y="36"/>
                        </a:lnTo>
                        <a:lnTo>
                          <a:pt x="94" y="24"/>
                        </a:lnTo>
                        <a:lnTo>
                          <a:pt x="96" y="18"/>
                        </a:lnTo>
                        <a:lnTo>
                          <a:pt x="96" y="10"/>
                        </a:lnTo>
                        <a:lnTo>
                          <a:pt x="98" y="8"/>
                        </a:lnTo>
                        <a:lnTo>
                          <a:pt x="96" y="0"/>
                        </a:lnTo>
                        <a:lnTo>
                          <a:pt x="102" y="0"/>
                        </a:lnTo>
                        <a:lnTo>
                          <a:pt x="108" y="4"/>
                        </a:lnTo>
                        <a:lnTo>
                          <a:pt x="114" y="8"/>
                        </a:lnTo>
                        <a:lnTo>
                          <a:pt x="122" y="14"/>
                        </a:lnTo>
                        <a:lnTo>
                          <a:pt x="128" y="22"/>
                        </a:lnTo>
                        <a:lnTo>
                          <a:pt x="132" y="28"/>
                        </a:lnTo>
                        <a:lnTo>
                          <a:pt x="136" y="36"/>
                        </a:lnTo>
                        <a:lnTo>
                          <a:pt x="138" y="44"/>
                        </a:lnTo>
                        <a:lnTo>
                          <a:pt x="154" y="44"/>
                        </a:lnTo>
                        <a:lnTo>
                          <a:pt x="156" y="44"/>
                        </a:lnTo>
                        <a:lnTo>
                          <a:pt x="158" y="42"/>
                        </a:lnTo>
                        <a:lnTo>
                          <a:pt x="162" y="40"/>
                        </a:lnTo>
                        <a:lnTo>
                          <a:pt x="164" y="40"/>
                        </a:lnTo>
                        <a:lnTo>
                          <a:pt x="168" y="42"/>
                        </a:lnTo>
                        <a:lnTo>
                          <a:pt x="172" y="46"/>
                        </a:lnTo>
                        <a:lnTo>
                          <a:pt x="172" y="42"/>
                        </a:lnTo>
                        <a:lnTo>
                          <a:pt x="176" y="40"/>
                        </a:lnTo>
                        <a:lnTo>
                          <a:pt x="184" y="42"/>
                        </a:lnTo>
                        <a:lnTo>
                          <a:pt x="190" y="46"/>
                        </a:lnTo>
                        <a:lnTo>
                          <a:pt x="188" y="52"/>
                        </a:lnTo>
                        <a:lnTo>
                          <a:pt x="186" y="56"/>
                        </a:lnTo>
                        <a:lnTo>
                          <a:pt x="182" y="60"/>
                        </a:lnTo>
                        <a:lnTo>
                          <a:pt x="180" y="64"/>
                        </a:lnTo>
                        <a:lnTo>
                          <a:pt x="182" y="68"/>
                        </a:lnTo>
                        <a:lnTo>
                          <a:pt x="186" y="70"/>
                        </a:lnTo>
                        <a:lnTo>
                          <a:pt x="194" y="74"/>
                        </a:lnTo>
                        <a:lnTo>
                          <a:pt x="192" y="78"/>
                        </a:lnTo>
                        <a:lnTo>
                          <a:pt x="188" y="80"/>
                        </a:lnTo>
                        <a:lnTo>
                          <a:pt x="176" y="84"/>
                        </a:lnTo>
                        <a:lnTo>
                          <a:pt x="164" y="86"/>
                        </a:lnTo>
                        <a:lnTo>
                          <a:pt x="154" y="88"/>
                        </a:lnTo>
                        <a:lnTo>
                          <a:pt x="148" y="92"/>
                        </a:lnTo>
                        <a:lnTo>
                          <a:pt x="146" y="96"/>
                        </a:lnTo>
                        <a:lnTo>
                          <a:pt x="144" y="104"/>
                        </a:lnTo>
                        <a:lnTo>
                          <a:pt x="142" y="114"/>
                        </a:lnTo>
                        <a:lnTo>
                          <a:pt x="138" y="126"/>
                        </a:lnTo>
                        <a:lnTo>
                          <a:pt x="136" y="130"/>
                        </a:lnTo>
                        <a:lnTo>
                          <a:pt x="132" y="132"/>
                        </a:lnTo>
                        <a:lnTo>
                          <a:pt x="128" y="136"/>
                        </a:lnTo>
                        <a:lnTo>
                          <a:pt x="126" y="142"/>
                        </a:lnTo>
                        <a:lnTo>
                          <a:pt x="128" y="148"/>
                        </a:lnTo>
                        <a:lnTo>
                          <a:pt x="130" y="152"/>
                        </a:lnTo>
                        <a:lnTo>
                          <a:pt x="136" y="160"/>
                        </a:lnTo>
                        <a:lnTo>
                          <a:pt x="142" y="168"/>
                        </a:lnTo>
                        <a:lnTo>
                          <a:pt x="144" y="174"/>
                        </a:lnTo>
                        <a:lnTo>
                          <a:pt x="144" y="180"/>
                        </a:lnTo>
                        <a:lnTo>
                          <a:pt x="152" y="182"/>
                        </a:lnTo>
                        <a:lnTo>
                          <a:pt x="158" y="186"/>
                        </a:lnTo>
                        <a:lnTo>
                          <a:pt x="164" y="192"/>
                        </a:lnTo>
                        <a:lnTo>
                          <a:pt x="170" y="194"/>
                        </a:lnTo>
                        <a:lnTo>
                          <a:pt x="174" y="192"/>
                        </a:lnTo>
                        <a:lnTo>
                          <a:pt x="176" y="192"/>
                        </a:lnTo>
                        <a:lnTo>
                          <a:pt x="178" y="184"/>
                        </a:lnTo>
                        <a:lnTo>
                          <a:pt x="188" y="184"/>
                        </a:lnTo>
                        <a:lnTo>
                          <a:pt x="188" y="202"/>
                        </a:lnTo>
                        <a:lnTo>
                          <a:pt x="188" y="208"/>
                        </a:lnTo>
                        <a:lnTo>
                          <a:pt x="190" y="210"/>
                        </a:lnTo>
                        <a:lnTo>
                          <a:pt x="192" y="212"/>
                        </a:lnTo>
                        <a:lnTo>
                          <a:pt x="196" y="212"/>
                        </a:lnTo>
                        <a:lnTo>
                          <a:pt x="198" y="212"/>
                        </a:lnTo>
                        <a:lnTo>
                          <a:pt x="206" y="214"/>
                        </a:lnTo>
                        <a:lnTo>
                          <a:pt x="216" y="226"/>
                        </a:lnTo>
                        <a:lnTo>
                          <a:pt x="220" y="234"/>
                        </a:lnTo>
                        <a:lnTo>
                          <a:pt x="222" y="242"/>
                        </a:lnTo>
                        <a:lnTo>
                          <a:pt x="220" y="276"/>
                        </a:lnTo>
                        <a:lnTo>
                          <a:pt x="218" y="282"/>
                        </a:lnTo>
                        <a:lnTo>
                          <a:pt x="218" y="286"/>
                        </a:lnTo>
                        <a:lnTo>
                          <a:pt x="216" y="290"/>
                        </a:lnTo>
                        <a:lnTo>
                          <a:pt x="214" y="296"/>
                        </a:lnTo>
                        <a:lnTo>
                          <a:pt x="216" y="310"/>
                        </a:lnTo>
                        <a:lnTo>
                          <a:pt x="218" y="314"/>
                        </a:lnTo>
                        <a:lnTo>
                          <a:pt x="224" y="318"/>
                        </a:lnTo>
                        <a:lnTo>
                          <a:pt x="218" y="328"/>
                        </a:lnTo>
                        <a:lnTo>
                          <a:pt x="216" y="338"/>
                        </a:lnTo>
                        <a:lnTo>
                          <a:pt x="214" y="346"/>
                        </a:lnTo>
                        <a:lnTo>
                          <a:pt x="210" y="350"/>
                        </a:lnTo>
                        <a:lnTo>
                          <a:pt x="204" y="354"/>
                        </a:lnTo>
                        <a:lnTo>
                          <a:pt x="198" y="356"/>
                        </a:lnTo>
                        <a:lnTo>
                          <a:pt x="200" y="358"/>
                        </a:lnTo>
                        <a:close/>
                      </a:path>
                    </a:pathLst>
                  </a:custGeom>
                  <a:solidFill>
                    <a:srgbClr val="488B9B"/>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01" name="Freeform 45"/>
                  <p:cNvSpPr>
                    <a:spLocks/>
                  </p:cNvSpPr>
                  <p:nvPr/>
                </p:nvSpPr>
                <p:spPr bwMode="auto">
                  <a:xfrm>
                    <a:off x="1763713" y="3554413"/>
                    <a:ext cx="152400" cy="73025"/>
                  </a:xfrm>
                  <a:custGeom>
                    <a:avLst/>
                    <a:gdLst>
                      <a:gd name="T0" fmla="*/ 0 w 96"/>
                      <a:gd name="T1" fmla="*/ 60483750 h 46"/>
                      <a:gd name="T2" fmla="*/ 5040313 w 96"/>
                      <a:gd name="T3" fmla="*/ 50403125 h 46"/>
                      <a:gd name="T4" fmla="*/ 5040313 w 96"/>
                      <a:gd name="T5" fmla="*/ 40322500 h 46"/>
                      <a:gd name="T6" fmla="*/ 0 w 96"/>
                      <a:gd name="T7" fmla="*/ 15120938 h 46"/>
                      <a:gd name="T8" fmla="*/ 15120938 w 96"/>
                      <a:gd name="T9" fmla="*/ 20161250 h 46"/>
                      <a:gd name="T10" fmla="*/ 30241875 w 96"/>
                      <a:gd name="T11" fmla="*/ 15120938 h 46"/>
                      <a:gd name="T12" fmla="*/ 40322500 w 96"/>
                      <a:gd name="T13" fmla="*/ 25201563 h 46"/>
                      <a:gd name="T14" fmla="*/ 50403125 w 96"/>
                      <a:gd name="T15" fmla="*/ 25201563 h 46"/>
                      <a:gd name="T16" fmla="*/ 60483750 w 96"/>
                      <a:gd name="T17" fmla="*/ 35282188 h 46"/>
                      <a:gd name="T18" fmla="*/ 75604688 w 96"/>
                      <a:gd name="T19" fmla="*/ 35282188 h 46"/>
                      <a:gd name="T20" fmla="*/ 85685313 w 96"/>
                      <a:gd name="T21" fmla="*/ 35282188 h 46"/>
                      <a:gd name="T22" fmla="*/ 100806250 w 96"/>
                      <a:gd name="T23" fmla="*/ 30241875 h 46"/>
                      <a:gd name="T24" fmla="*/ 110886875 w 96"/>
                      <a:gd name="T25" fmla="*/ 20161250 h 46"/>
                      <a:gd name="T26" fmla="*/ 126007813 w 96"/>
                      <a:gd name="T27" fmla="*/ 5040313 h 46"/>
                      <a:gd name="T28" fmla="*/ 136088438 w 96"/>
                      <a:gd name="T29" fmla="*/ 0 h 46"/>
                      <a:gd name="T30" fmla="*/ 146169063 w 96"/>
                      <a:gd name="T31" fmla="*/ 0 h 46"/>
                      <a:gd name="T32" fmla="*/ 171370625 w 96"/>
                      <a:gd name="T33" fmla="*/ 5040313 h 46"/>
                      <a:gd name="T34" fmla="*/ 196572188 w 96"/>
                      <a:gd name="T35" fmla="*/ 20161250 h 46"/>
                      <a:gd name="T36" fmla="*/ 221773750 w 96"/>
                      <a:gd name="T37" fmla="*/ 35282188 h 46"/>
                      <a:gd name="T38" fmla="*/ 236894688 w 96"/>
                      <a:gd name="T39" fmla="*/ 50403125 h 46"/>
                      <a:gd name="T40" fmla="*/ 241935000 w 96"/>
                      <a:gd name="T41" fmla="*/ 50403125 h 46"/>
                      <a:gd name="T42" fmla="*/ 236894688 w 96"/>
                      <a:gd name="T43" fmla="*/ 55443438 h 46"/>
                      <a:gd name="T44" fmla="*/ 236894688 w 96"/>
                      <a:gd name="T45" fmla="*/ 70564375 h 46"/>
                      <a:gd name="T46" fmla="*/ 241935000 w 96"/>
                      <a:gd name="T47" fmla="*/ 85685313 h 46"/>
                      <a:gd name="T48" fmla="*/ 236894688 w 96"/>
                      <a:gd name="T49" fmla="*/ 90725625 h 46"/>
                      <a:gd name="T50" fmla="*/ 226814063 w 96"/>
                      <a:gd name="T51" fmla="*/ 100806250 h 46"/>
                      <a:gd name="T52" fmla="*/ 211693125 w 96"/>
                      <a:gd name="T53" fmla="*/ 110886875 h 46"/>
                      <a:gd name="T54" fmla="*/ 196572188 w 96"/>
                      <a:gd name="T55" fmla="*/ 80645000 h 46"/>
                      <a:gd name="T56" fmla="*/ 196572188 w 96"/>
                      <a:gd name="T57" fmla="*/ 70564375 h 46"/>
                      <a:gd name="T58" fmla="*/ 211693125 w 96"/>
                      <a:gd name="T59" fmla="*/ 70564375 h 46"/>
                      <a:gd name="T60" fmla="*/ 191531875 w 96"/>
                      <a:gd name="T61" fmla="*/ 45362813 h 46"/>
                      <a:gd name="T62" fmla="*/ 176410938 w 96"/>
                      <a:gd name="T63" fmla="*/ 40322500 h 46"/>
                      <a:gd name="T64" fmla="*/ 156249688 w 96"/>
                      <a:gd name="T65" fmla="*/ 35282188 h 46"/>
                      <a:gd name="T66" fmla="*/ 146169063 w 96"/>
                      <a:gd name="T67" fmla="*/ 40322500 h 46"/>
                      <a:gd name="T68" fmla="*/ 131048125 w 96"/>
                      <a:gd name="T69" fmla="*/ 55443438 h 46"/>
                      <a:gd name="T70" fmla="*/ 105846563 w 96"/>
                      <a:gd name="T71" fmla="*/ 80645000 h 46"/>
                      <a:gd name="T72" fmla="*/ 115927188 w 96"/>
                      <a:gd name="T73" fmla="*/ 85685313 h 46"/>
                      <a:gd name="T74" fmla="*/ 126007813 w 96"/>
                      <a:gd name="T75" fmla="*/ 85685313 h 46"/>
                      <a:gd name="T76" fmla="*/ 126007813 w 96"/>
                      <a:gd name="T77" fmla="*/ 100806250 h 46"/>
                      <a:gd name="T78" fmla="*/ 120967500 w 96"/>
                      <a:gd name="T79" fmla="*/ 110886875 h 46"/>
                      <a:gd name="T80" fmla="*/ 110886875 w 96"/>
                      <a:gd name="T81" fmla="*/ 115927188 h 46"/>
                      <a:gd name="T82" fmla="*/ 100806250 w 96"/>
                      <a:gd name="T83" fmla="*/ 115927188 h 46"/>
                      <a:gd name="T84" fmla="*/ 90725625 w 96"/>
                      <a:gd name="T85" fmla="*/ 115927188 h 46"/>
                      <a:gd name="T86" fmla="*/ 85685313 w 96"/>
                      <a:gd name="T87" fmla="*/ 110886875 h 46"/>
                      <a:gd name="T88" fmla="*/ 85685313 w 96"/>
                      <a:gd name="T89" fmla="*/ 95765938 h 46"/>
                      <a:gd name="T90" fmla="*/ 70564375 w 96"/>
                      <a:gd name="T91" fmla="*/ 90725625 h 46"/>
                      <a:gd name="T92" fmla="*/ 60483750 w 96"/>
                      <a:gd name="T93" fmla="*/ 85685313 h 46"/>
                      <a:gd name="T94" fmla="*/ 50403125 w 96"/>
                      <a:gd name="T95" fmla="*/ 80645000 h 46"/>
                      <a:gd name="T96" fmla="*/ 35282188 w 96"/>
                      <a:gd name="T97" fmla="*/ 70564375 h 46"/>
                      <a:gd name="T98" fmla="*/ 5040313 w 96"/>
                      <a:gd name="T99" fmla="*/ 60483750 h 46"/>
                      <a:gd name="T100" fmla="*/ 0 w 96"/>
                      <a:gd name="T101" fmla="*/ 60483750 h 4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96" h="46">
                        <a:moveTo>
                          <a:pt x="0" y="24"/>
                        </a:moveTo>
                        <a:lnTo>
                          <a:pt x="2" y="20"/>
                        </a:lnTo>
                        <a:lnTo>
                          <a:pt x="2" y="16"/>
                        </a:lnTo>
                        <a:lnTo>
                          <a:pt x="0" y="6"/>
                        </a:lnTo>
                        <a:lnTo>
                          <a:pt x="6" y="8"/>
                        </a:lnTo>
                        <a:lnTo>
                          <a:pt x="12" y="6"/>
                        </a:lnTo>
                        <a:lnTo>
                          <a:pt x="16" y="10"/>
                        </a:lnTo>
                        <a:lnTo>
                          <a:pt x="20" y="10"/>
                        </a:lnTo>
                        <a:lnTo>
                          <a:pt x="24" y="14"/>
                        </a:lnTo>
                        <a:lnTo>
                          <a:pt x="30" y="14"/>
                        </a:lnTo>
                        <a:lnTo>
                          <a:pt x="34" y="14"/>
                        </a:lnTo>
                        <a:lnTo>
                          <a:pt x="40" y="12"/>
                        </a:lnTo>
                        <a:lnTo>
                          <a:pt x="44" y="8"/>
                        </a:lnTo>
                        <a:lnTo>
                          <a:pt x="50" y="2"/>
                        </a:lnTo>
                        <a:lnTo>
                          <a:pt x="54" y="0"/>
                        </a:lnTo>
                        <a:lnTo>
                          <a:pt x="58" y="0"/>
                        </a:lnTo>
                        <a:lnTo>
                          <a:pt x="68" y="2"/>
                        </a:lnTo>
                        <a:lnTo>
                          <a:pt x="78" y="8"/>
                        </a:lnTo>
                        <a:lnTo>
                          <a:pt x="88" y="14"/>
                        </a:lnTo>
                        <a:lnTo>
                          <a:pt x="94" y="20"/>
                        </a:lnTo>
                        <a:lnTo>
                          <a:pt x="96" y="20"/>
                        </a:lnTo>
                        <a:lnTo>
                          <a:pt x="94" y="22"/>
                        </a:lnTo>
                        <a:lnTo>
                          <a:pt x="94" y="28"/>
                        </a:lnTo>
                        <a:lnTo>
                          <a:pt x="96" y="34"/>
                        </a:lnTo>
                        <a:lnTo>
                          <a:pt x="94" y="36"/>
                        </a:lnTo>
                        <a:lnTo>
                          <a:pt x="90" y="40"/>
                        </a:lnTo>
                        <a:lnTo>
                          <a:pt x="84" y="44"/>
                        </a:lnTo>
                        <a:lnTo>
                          <a:pt x="78" y="32"/>
                        </a:lnTo>
                        <a:lnTo>
                          <a:pt x="78" y="28"/>
                        </a:lnTo>
                        <a:lnTo>
                          <a:pt x="84" y="28"/>
                        </a:lnTo>
                        <a:lnTo>
                          <a:pt x="76" y="18"/>
                        </a:lnTo>
                        <a:lnTo>
                          <a:pt x="70" y="16"/>
                        </a:lnTo>
                        <a:lnTo>
                          <a:pt x="62" y="14"/>
                        </a:lnTo>
                        <a:lnTo>
                          <a:pt x="58" y="16"/>
                        </a:lnTo>
                        <a:lnTo>
                          <a:pt x="52" y="22"/>
                        </a:lnTo>
                        <a:lnTo>
                          <a:pt x="42" y="32"/>
                        </a:lnTo>
                        <a:lnTo>
                          <a:pt x="46" y="34"/>
                        </a:lnTo>
                        <a:lnTo>
                          <a:pt x="50" y="34"/>
                        </a:lnTo>
                        <a:lnTo>
                          <a:pt x="50" y="40"/>
                        </a:lnTo>
                        <a:lnTo>
                          <a:pt x="48" y="44"/>
                        </a:lnTo>
                        <a:lnTo>
                          <a:pt x="44" y="46"/>
                        </a:lnTo>
                        <a:lnTo>
                          <a:pt x="40" y="46"/>
                        </a:lnTo>
                        <a:lnTo>
                          <a:pt x="36" y="46"/>
                        </a:lnTo>
                        <a:lnTo>
                          <a:pt x="34" y="44"/>
                        </a:lnTo>
                        <a:lnTo>
                          <a:pt x="34" y="38"/>
                        </a:lnTo>
                        <a:lnTo>
                          <a:pt x="28" y="36"/>
                        </a:lnTo>
                        <a:lnTo>
                          <a:pt x="24" y="34"/>
                        </a:lnTo>
                        <a:lnTo>
                          <a:pt x="20" y="32"/>
                        </a:lnTo>
                        <a:lnTo>
                          <a:pt x="14" y="28"/>
                        </a:lnTo>
                        <a:lnTo>
                          <a:pt x="2" y="24"/>
                        </a:lnTo>
                        <a:lnTo>
                          <a:pt x="0" y="24"/>
                        </a:lnTo>
                        <a:close/>
                      </a:path>
                    </a:pathLst>
                  </a:custGeom>
                  <a:solidFill>
                    <a:srgbClr val="488B9B"/>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02" name="Freeform 46"/>
                  <p:cNvSpPr>
                    <a:spLocks/>
                  </p:cNvSpPr>
                  <p:nvPr/>
                </p:nvSpPr>
                <p:spPr bwMode="auto">
                  <a:xfrm>
                    <a:off x="1687513" y="3516313"/>
                    <a:ext cx="95250" cy="76200"/>
                  </a:xfrm>
                  <a:custGeom>
                    <a:avLst/>
                    <a:gdLst>
                      <a:gd name="T0" fmla="*/ 105846563 w 60"/>
                      <a:gd name="T1" fmla="*/ 15120938 h 48"/>
                      <a:gd name="T2" fmla="*/ 126007813 w 60"/>
                      <a:gd name="T3" fmla="*/ 50403125 h 48"/>
                      <a:gd name="T4" fmla="*/ 151209375 w 60"/>
                      <a:gd name="T5" fmla="*/ 75604688 h 48"/>
                      <a:gd name="T6" fmla="*/ 126007813 w 60"/>
                      <a:gd name="T7" fmla="*/ 75604688 h 48"/>
                      <a:gd name="T8" fmla="*/ 126007813 w 60"/>
                      <a:gd name="T9" fmla="*/ 120967500 h 48"/>
                      <a:gd name="T10" fmla="*/ 90725625 w 60"/>
                      <a:gd name="T11" fmla="*/ 110886875 h 48"/>
                      <a:gd name="T12" fmla="*/ 95765938 w 60"/>
                      <a:gd name="T13" fmla="*/ 100806250 h 48"/>
                      <a:gd name="T14" fmla="*/ 95765938 w 60"/>
                      <a:gd name="T15" fmla="*/ 90725625 h 48"/>
                      <a:gd name="T16" fmla="*/ 65524063 w 60"/>
                      <a:gd name="T17" fmla="*/ 60483750 h 48"/>
                      <a:gd name="T18" fmla="*/ 50403125 w 60"/>
                      <a:gd name="T19" fmla="*/ 45362813 h 48"/>
                      <a:gd name="T20" fmla="*/ 35282188 w 60"/>
                      <a:gd name="T21" fmla="*/ 40322500 h 48"/>
                      <a:gd name="T22" fmla="*/ 45362813 w 60"/>
                      <a:gd name="T23" fmla="*/ 60483750 h 48"/>
                      <a:gd name="T24" fmla="*/ 35282188 w 60"/>
                      <a:gd name="T25" fmla="*/ 60483750 h 48"/>
                      <a:gd name="T26" fmla="*/ 25201563 w 60"/>
                      <a:gd name="T27" fmla="*/ 60483750 h 48"/>
                      <a:gd name="T28" fmla="*/ 15120938 w 60"/>
                      <a:gd name="T29" fmla="*/ 55443438 h 48"/>
                      <a:gd name="T30" fmla="*/ 5040313 w 60"/>
                      <a:gd name="T31" fmla="*/ 45362813 h 48"/>
                      <a:gd name="T32" fmla="*/ 0 w 60"/>
                      <a:gd name="T33" fmla="*/ 35282188 h 48"/>
                      <a:gd name="T34" fmla="*/ 5040313 w 60"/>
                      <a:gd name="T35" fmla="*/ 25201563 h 48"/>
                      <a:gd name="T36" fmla="*/ 10080625 w 60"/>
                      <a:gd name="T37" fmla="*/ 15120938 h 48"/>
                      <a:gd name="T38" fmla="*/ 10080625 w 60"/>
                      <a:gd name="T39" fmla="*/ 10080625 h 48"/>
                      <a:gd name="T40" fmla="*/ 15120938 w 60"/>
                      <a:gd name="T41" fmla="*/ 0 h 48"/>
                      <a:gd name="T42" fmla="*/ 55443438 w 60"/>
                      <a:gd name="T43" fmla="*/ 10080625 h 48"/>
                      <a:gd name="T44" fmla="*/ 105846563 w 60"/>
                      <a:gd name="T45" fmla="*/ 15120938 h 4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0" h="48">
                        <a:moveTo>
                          <a:pt x="42" y="6"/>
                        </a:moveTo>
                        <a:lnTo>
                          <a:pt x="50" y="20"/>
                        </a:lnTo>
                        <a:lnTo>
                          <a:pt x="60" y="30"/>
                        </a:lnTo>
                        <a:lnTo>
                          <a:pt x="50" y="30"/>
                        </a:lnTo>
                        <a:lnTo>
                          <a:pt x="50" y="48"/>
                        </a:lnTo>
                        <a:lnTo>
                          <a:pt x="36" y="44"/>
                        </a:lnTo>
                        <a:lnTo>
                          <a:pt x="38" y="40"/>
                        </a:lnTo>
                        <a:lnTo>
                          <a:pt x="38" y="36"/>
                        </a:lnTo>
                        <a:lnTo>
                          <a:pt x="26" y="24"/>
                        </a:lnTo>
                        <a:lnTo>
                          <a:pt x="20" y="18"/>
                        </a:lnTo>
                        <a:lnTo>
                          <a:pt x="14" y="16"/>
                        </a:lnTo>
                        <a:lnTo>
                          <a:pt x="18" y="24"/>
                        </a:lnTo>
                        <a:lnTo>
                          <a:pt x="14" y="24"/>
                        </a:lnTo>
                        <a:lnTo>
                          <a:pt x="10" y="24"/>
                        </a:lnTo>
                        <a:lnTo>
                          <a:pt x="6" y="22"/>
                        </a:lnTo>
                        <a:lnTo>
                          <a:pt x="2" y="18"/>
                        </a:lnTo>
                        <a:lnTo>
                          <a:pt x="0" y="14"/>
                        </a:lnTo>
                        <a:lnTo>
                          <a:pt x="2" y="10"/>
                        </a:lnTo>
                        <a:lnTo>
                          <a:pt x="4" y="6"/>
                        </a:lnTo>
                        <a:lnTo>
                          <a:pt x="4" y="4"/>
                        </a:lnTo>
                        <a:lnTo>
                          <a:pt x="6" y="0"/>
                        </a:lnTo>
                        <a:lnTo>
                          <a:pt x="22" y="4"/>
                        </a:lnTo>
                        <a:lnTo>
                          <a:pt x="42" y="6"/>
                        </a:lnTo>
                        <a:close/>
                      </a:path>
                    </a:pathLst>
                  </a:custGeom>
                  <a:solidFill>
                    <a:srgbClr val="488B9B"/>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03" name="Freeform 48"/>
                  <p:cNvSpPr>
                    <a:spLocks/>
                  </p:cNvSpPr>
                  <p:nvPr/>
                </p:nvSpPr>
                <p:spPr bwMode="auto">
                  <a:xfrm>
                    <a:off x="1604963" y="3354388"/>
                    <a:ext cx="168275" cy="101600"/>
                  </a:xfrm>
                  <a:custGeom>
                    <a:avLst/>
                    <a:gdLst>
                      <a:gd name="T0" fmla="*/ 267136563 w 106"/>
                      <a:gd name="T1" fmla="*/ 65524063 h 64"/>
                      <a:gd name="T2" fmla="*/ 252015625 w 106"/>
                      <a:gd name="T3" fmla="*/ 70564375 h 64"/>
                      <a:gd name="T4" fmla="*/ 241935000 w 106"/>
                      <a:gd name="T5" fmla="*/ 70564375 h 64"/>
                      <a:gd name="T6" fmla="*/ 231854375 w 106"/>
                      <a:gd name="T7" fmla="*/ 75604688 h 64"/>
                      <a:gd name="T8" fmla="*/ 216733438 w 106"/>
                      <a:gd name="T9" fmla="*/ 80645000 h 64"/>
                      <a:gd name="T10" fmla="*/ 211693125 w 106"/>
                      <a:gd name="T11" fmla="*/ 80645000 h 64"/>
                      <a:gd name="T12" fmla="*/ 211693125 w 106"/>
                      <a:gd name="T13" fmla="*/ 75604688 h 64"/>
                      <a:gd name="T14" fmla="*/ 206652813 w 106"/>
                      <a:gd name="T15" fmla="*/ 75604688 h 64"/>
                      <a:gd name="T16" fmla="*/ 201612500 w 106"/>
                      <a:gd name="T17" fmla="*/ 75604688 h 64"/>
                      <a:gd name="T18" fmla="*/ 191531875 w 106"/>
                      <a:gd name="T19" fmla="*/ 75604688 h 64"/>
                      <a:gd name="T20" fmla="*/ 181451250 w 106"/>
                      <a:gd name="T21" fmla="*/ 85685313 h 64"/>
                      <a:gd name="T22" fmla="*/ 161290000 w 106"/>
                      <a:gd name="T23" fmla="*/ 110886875 h 64"/>
                      <a:gd name="T24" fmla="*/ 146169063 w 106"/>
                      <a:gd name="T25" fmla="*/ 115927188 h 64"/>
                      <a:gd name="T26" fmla="*/ 131048125 w 106"/>
                      <a:gd name="T27" fmla="*/ 115927188 h 64"/>
                      <a:gd name="T28" fmla="*/ 115927188 w 106"/>
                      <a:gd name="T29" fmla="*/ 120967500 h 64"/>
                      <a:gd name="T30" fmla="*/ 110886875 w 106"/>
                      <a:gd name="T31" fmla="*/ 126007813 h 64"/>
                      <a:gd name="T32" fmla="*/ 105846563 w 106"/>
                      <a:gd name="T33" fmla="*/ 131048125 h 64"/>
                      <a:gd name="T34" fmla="*/ 100806250 w 106"/>
                      <a:gd name="T35" fmla="*/ 146169063 h 64"/>
                      <a:gd name="T36" fmla="*/ 90725625 w 106"/>
                      <a:gd name="T37" fmla="*/ 161290000 h 64"/>
                      <a:gd name="T38" fmla="*/ 75604688 w 106"/>
                      <a:gd name="T39" fmla="*/ 161290000 h 64"/>
                      <a:gd name="T40" fmla="*/ 65524063 w 106"/>
                      <a:gd name="T41" fmla="*/ 141128750 h 64"/>
                      <a:gd name="T42" fmla="*/ 65524063 w 106"/>
                      <a:gd name="T43" fmla="*/ 136088438 h 64"/>
                      <a:gd name="T44" fmla="*/ 60483750 w 106"/>
                      <a:gd name="T45" fmla="*/ 126007813 h 64"/>
                      <a:gd name="T46" fmla="*/ 55443438 w 106"/>
                      <a:gd name="T47" fmla="*/ 120967500 h 64"/>
                      <a:gd name="T48" fmla="*/ 45362813 w 106"/>
                      <a:gd name="T49" fmla="*/ 120967500 h 64"/>
                      <a:gd name="T50" fmla="*/ 30241875 w 106"/>
                      <a:gd name="T51" fmla="*/ 115927188 h 64"/>
                      <a:gd name="T52" fmla="*/ 20161250 w 106"/>
                      <a:gd name="T53" fmla="*/ 105846563 h 64"/>
                      <a:gd name="T54" fmla="*/ 10080625 w 106"/>
                      <a:gd name="T55" fmla="*/ 100806250 h 64"/>
                      <a:gd name="T56" fmla="*/ 0 w 106"/>
                      <a:gd name="T57" fmla="*/ 95765938 h 64"/>
                      <a:gd name="T58" fmla="*/ 10080625 w 106"/>
                      <a:gd name="T59" fmla="*/ 75604688 h 64"/>
                      <a:gd name="T60" fmla="*/ 20161250 w 106"/>
                      <a:gd name="T61" fmla="*/ 60483750 h 64"/>
                      <a:gd name="T62" fmla="*/ 45362813 w 106"/>
                      <a:gd name="T63" fmla="*/ 40322500 h 64"/>
                      <a:gd name="T64" fmla="*/ 55443438 w 106"/>
                      <a:gd name="T65" fmla="*/ 20161250 h 64"/>
                      <a:gd name="T66" fmla="*/ 70564375 w 106"/>
                      <a:gd name="T67" fmla="*/ 5040313 h 64"/>
                      <a:gd name="T68" fmla="*/ 90725625 w 106"/>
                      <a:gd name="T69" fmla="*/ 0 h 64"/>
                      <a:gd name="T70" fmla="*/ 216733438 w 106"/>
                      <a:gd name="T71" fmla="*/ 0 h 64"/>
                      <a:gd name="T72" fmla="*/ 226814063 w 106"/>
                      <a:gd name="T73" fmla="*/ 15120938 h 64"/>
                      <a:gd name="T74" fmla="*/ 241935000 w 106"/>
                      <a:gd name="T75" fmla="*/ 30241875 h 64"/>
                      <a:gd name="T76" fmla="*/ 257055938 w 106"/>
                      <a:gd name="T77" fmla="*/ 45362813 h 64"/>
                      <a:gd name="T78" fmla="*/ 267136563 w 106"/>
                      <a:gd name="T79" fmla="*/ 65524063 h 6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6" h="64">
                        <a:moveTo>
                          <a:pt x="106" y="26"/>
                        </a:moveTo>
                        <a:lnTo>
                          <a:pt x="100" y="28"/>
                        </a:lnTo>
                        <a:lnTo>
                          <a:pt x="96" y="28"/>
                        </a:lnTo>
                        <a:lnTo>
                          <a:pt x="92" y="30"/>
                        </a:lnTo>
                        <a:lnTo>
                          <a:pt x="86" y="32"/>
                        </a:lnTo>
                        <a:lnTo>
                          <a:pt x="84" y="32"/>
                        </a:lnTo>
                        <a:lnTo>
                          <a:pt x="84" y="30"/>
                        </a:lnTo>
                        <a:lnTo>
                          <a:pt x="82" y="30"/>
                        </a:lnTo>
                        <a:lnTo>
                          <a:pt x="80" y="30"/>
                        </a:lnTo>
                        <a:lnTo>
                          <a:pt x="76" y="30"/>
                        </a:lnTo>
                        <a:lnTo>
                          <a:pt x="72" y="34"/>
                        </a:lnTo>
                        <a:lnTo>
                          <a:pt x="64" y="44"/>
                        </a:lnTo>
                        <a:lnTo>
                          <a:pt x="58" y="46"/>
                        </a:lnTo>
                        <a:lnTo>
                          <a:pt x="52" y="46"/>
                        </a:lnTo>
                        <a:lnTo>
                          <a:pt x="46" y="48"/>
                        </a:lnTo>
                        <a:lnTo>
                          <a:pt x="44" y="50"/>
                        </a:lnTo>
                        <a:lnTo>
                          <a:pt x="42" y="52"/>
                        </a:lnTo>
                        <a:lnTo>
                          <a:pt x="40" y="58"/>
                        </a:lnTo>
                        <a:lnTo>
                          <a:pt x="36" y="64"/>
                        </a:lnTo>
                        <a:lnTo>
                          <a:pt x="30" y="64"/>
                        </a:lnTo>
                        <a:lnTo>
                          <a:pt x="26" y="56"/>
                        </a:lnTo>
                        <a:lnTo>
                          <a:pt x="26" y="54"/>
                        </a:lnTo>
                        <a:lnTo>
                          <a:pt x="24" y="50"/>
                        </a:lnTo>
                        <a:lnTo>
                          <a:pt x="22" y="48"/>
                        </a:lnTo>
                        <a:lnTo>
                          <a:pt x="18" y="48"/>
                        </a:lnTo>
                        <a:lnTo>
                          <a:pt x="12" y="46"/>
                        </a:lnTo>
                        <a:lnTo>
                          <a:pt x="8" y="42"/>
                        </a:lnTo>
                        <a:lnTo>
                          <a:pt x="4" y="40"/>
                        </a:lnTo>
                        <a:lnTo>
                          <a:pt x="0" y="38"/>
                        </a:lnTo>
                        <a:lnTo>
                          <a:pt x="4" y="30"/>
                        </a:lnTo>
                        <a:lnTo>
                          <a:pt x="8" y="24"/>
                        </a:lnTo>
                        <a:lnTo>
                          <a:pt x="18" y="16"/>
                        </a:lnTo>
                        <a:lnTo>
                          <a:pt x="22" y="8"/>
                        </a:lnTo>
                        <a:lnTo>
                          <a:pt x="28" y="2"/>
                        </a:lnTo>
                        <a:lnTo>
                          <a:pt x="36" y="0"/>
                        </a:lnTo>
                        <a:lnTo>
                          <a:pt x="86" y="0"/>
                        </a:lnTo>
                        <a:lnTo>
                          <a:pt x="90" y="6"/>
                        </a:lnTo>
                        <a:lnTo>
                          <a:pt x="96" y="12"/>
                        </a:lnTo>
                        <a:lnTo>
                          <a:pt x="102" y="18"/>
                        </a:lnTo>
                        <a:lnTo>
                          <a:pt x="106" y="26"/>
                        </a:lnTo>
                        <a:close/>
                      </a:path>
                    </a:pathLst>
                  </a:custGeom>
                  <a:solidFill>
                    <a:srgbClr val="488B9B"/>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04" name="Freeform 49"/>
                  <p:cNvSpPr>
                    <a:spLocks/>
                  </p:cNvSpPr>
                  <p:nvPr/>
                </p:nvSpPr>
                <p:spPr bwMode="auto">
                  <a:xfrm>
                    <a:off x="1525588" y="3306763"/>
                    <a:ext cx="123825" cy="120650"/>
                  </a:xfrm>
                  <a:custGeom>
                    <a:avLst/>
                    <a:gdLst>
                      <a:gd name="T0" fmla="*/ 196572188 w 78"/>
                      <a:gd name="T1" fmla="*/ 80645000 h 76"/>
                      <a:gd name="T2" fmla="*/ 181451250 w 78"/>
                      <a:gd name="T3" fmla="*/ 85685313 h 76"/>
                      <a:gd name="T4" fmla="*/ 166330313 w 78"/>
                      <a:gd name="T5" fmla="*/ 85685313 h 76"/>
                      <a:gd name="T6" fmla="*/ 141128750 w 78"/>
                      <a:gd name="T7" fmla="*/ 85685313 h 76"/>
                      <a:gd name="T8" fmla="*/ 151209375 w 78"/>
                      <a:gd name="T9" fmla="*/ 0 h 76"/>
                      <a:gd name="T10" fmla="*/ 85685313 w 78"/>
                      <a:gd name="T11" fmla="*/ 0 h 76"/>
                      <a:gd name="T12" fmla="*/ 75604688 w 78"/>
                      <a:gd name="T13" fmla="*/ 5040313 h 76"/>
                      <a:gd name="T14" fmla="*/ 65524063 w 78"/>
                      <a:gd name="T15" fmla="*/ 15120938 h 76"/>
                      <a:gd name="T16" fmla="*/ 55443438 w 78"/>
                      <a:gd name="T17" fmla="*/ 35282188 h 76"/>
                      <a:gd name="T18" fmla="*/ 60483750 w 78"/>
                      <a:gd name="T19" fmla="*/ 45362813 h 76"/>
                      <a:gd name="T20" fmla="*/ 65524063 w 78"/>
                      <a:gd name="T21" fmla="*/ 55443438 h 76"/>
                      <a:gd name="T22" fmla="*/ 75604688 w 78"/>
                      <a:gd name="T23" fmla="*/ 60483750 h 76"/>
                      <a:gd name="T24" fmla="*/ 80645000 w 78"/>
                      <a:gd name="T25" fmla="*/ 75604688 h 76"/>
                      <a:gd name="T26" fmla="*/ 80645000 w 78"/>
                      <a:gd name="T27" fmla="*/ 90725625 h 76"/>
                      <a:gd name="T28" fmla="*/ 25201563 w 78"/>
                      <a:gd name="T29" fmla="*/ 90725625 h 76"/>
                      <a:gd name="T30" fmla="*/ 15120938 w 78"/>
                      <a:gd name="T31" fmla="*/ 105846563 h 76"/>
                      <a:gd name="T32" fmla="*/ 10080625 w 78"/>
                      <a:gd name="T33" fmla="*/ 120967500 h 76"/>
                      <a:gd name="T34" fmla="*/ 0 w 78"/>
                      <a:gd name="T35" fmla="*/ 156249688 h 76"/>
                      <a:gd name="T36" fmla="*/ 20161250 w 78"/>
                      <a:gd name="T37" fmla="*/ 176410938 h 76"/>
                      <a:gd name="T38" fmla="*/ 35282188 w 78"/>
                      <a:gd name="T39" fmla="*/ 181451250 h 76"/>
                      <a:gd name="T40" fmla="*/ 45362813 w 78"/>
                      <a:gd name="T41" fmla="*/ 186491563 h 76"/>
                      <a:gd name="T42" fmla="*/ 70564375 w 78"/>
                      <a:gd name="T43" fmla="*/ 186491563 h 76"/>
                      <a:gd name="T44" fmla="*/ 80645000 w 78"/>
                      <a:gd name="T45" fmla="*/ 186491563 h 76"/>
                      <a:gd name="T46" fmla="*/ 90725625 w 78"/>
                      <a:gd name="T47" fmla="*/ 191531875 h 76"/>
                      <a:gd name="T48" fmla="*/ 105846563 w 78"/>
                      <a:gd name="T49" fmla="*/ 186491563 h 76"/>
                      <a:gd name="T50" fmla="*/ 110886875 w 78"/>
                      <a:gd name="T51" fmla="*/ 171370625 h 76"/>
                      <a:gd name="T52" fmla="*/ 126007813 w 78"/>
                      <a:gd name="T53" fmla="*/ 171370625 h 76"/>
                      <a:gd name="T54" fmla="*/ 136088438 w 78"/>
                      <a:gd name="T55" fmla="*/ 151209375 h 76"/>
                      <a:gd name="T56" fmla="*/ 146169063 w 78"/>
                      <a:gd name="T57" fmla="*/ 136088438 h 76"/>
                      <a:gd name="T58" fmla="*/ 171370625 w 78"/>
                      <a:gd name="T59" fmla="*/ 115927188 h 76"/>
                      <a:gd name="T60" fmla="*/ 181451250 w 78"/>
                      <a:gd name="T61" fmla="*/ 95765938 h 76"/>
                      <a:gd name="T62" fmla="*/ 196572188 w 78"/>
                      <a:gd name="T63" fmla="*/ 80645000 h 7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78" h="76">
                        <a:moveTo>
                          <a:pt x="78" y="32"/>
                        </a:moveTo>
                        <a:lnTo>
                          <a:pt x="72" y="34"/>
                        </a:lnTo>
                        <a:lnTo>
                          <a:pt x="66" y="34"/>
                        </a:lnTo>
                        <a:lnTo>
                          <a:pt x="56" y="34"/>
                        </a:lnTo>
                        <a:lnTo>
                          <a:pt x="60" y="0"/>
                        </a:lnTo>
                        <a:lnTo>
                          <a:pt x="34" y="0"/>
                        </a:lnTo>
                        <a:lnTo>
                          <a:pt x="30" y="2"/>
                        </a:lnTo>
                        <a:lnTo>
                          <a:pt x="26" y="6"/>
                        </a:lnTo>
                        <a:lnTo>
                          <a:pt x="22" y="14"/>
                        </a:lnTo>
                        <a:lnTo>
                          <a:pt x="24" y="18"/>
                        </a:lnTo>
                        <a:lnTo>
                          <a:pt x="26" y="22"/>
                        </a:lnTo>
                        <a:lnTo>
                          <a:pt x="30" y="24"/>
                        </a:lnTo>
                        <a:lnTo>
                          <a:pt x="32" y="30"/>
                        </a:lnTo>
                        <a:lnTo>
                          <a:pt x="32" y="36"/>
                        </a:lnTo>
                        <a:lnTo>
                          <a:pt x="10" y="36"/>
                        </a:lnTo>
                        <a:lnTo>
                          <a:pt x="6" y="42"/>
                        </a:lnTo>
                        <a:lnTo>
                          <a:pt x="4" y="48"/>
                        </a:lnTo>
                        <a:lnTo>
                          <a:pt x="0" y="62"/>
                        </a:lnTo>
                        <a:lnTo>
                          <a:pt x="8" y="70"/>
                        </a:lnTo>
                        <a:lnTo>
                          <a:pt x="14" y="72"/>
                        </a:lnTo>
                        <a:lnTo>
                          <a:pt x="18" y="74"/>
                        </a:lnTo>
                        <a:lnTo>
                          <a:pt x="28" y="74"/>
                        </a:lnTo>
                        <a:lnTo>
                          <a:pt x="32" y="74"/>
                        </a:lnTo>
                        <a:lnTo>
                          <a:pt x="36" y="76"/>
                        </a:lnTo>
                        <a:lnTo>
                          <a:pt x="42" y="74"/>
                        </a:lnTo>
                        <a:lnTo>
                          <a:pt x="44" y="68"/>
                        </a:lnTo>
                        <a:lnTo>
                          <a:pt x="50" y="68"/>
                        </a:lnTo>
                        <a:lnTo>
                          <a:pt x="54" y="60"/>
                        </a:lnTo>
                        <a:lnTo>
                          <a:pt x="58" y="54"/>
                        </a:lnTo>
                        <a:lnTo>
                          <a:pt x="68" y="46"/>
                        </a:lnTo>
                        <a:lnTo>
                          <a:pt x="72" y="38"/>
                        </a:lnTo>
                        <a:lnTo>
                          <a:pt x="78" y="32"/>
                        </a:lnTo>
                        <a:close/>
                      </a:path>
                    </a:pathLst>
                  </a:custGeom>
                  <a:solidFill>
                    <a:srgbClr val="488B9B"/>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05" name="Freeform 52"/>
                  <p:cNvSpPr>
                    <a:spLocks/>
                  </p:cNvSpPr>
                  <p:nvPr/>
                </p:nvSpPr>
                <p:spPr bwMode="auto">
                  <a:xfrm>
                    <a:off x="1919288" y="3278188"/>
                    <a:ext cx="53975" cy="25400"/>
                  </a:xfrm>
                  <a:custGeom>
                    <a:avLst/>
                    <a:gdLst>
                      <a:gd name="T0" fmla="*/ 0 w 34"/>
                      <a:gd name="T1" fmla="*/ 20161250 h 16"/>
                      <a:gd name="T2" fmla="*/ 0 w 34"/>
                      <a:gd name="T3" fmla="*/ 10080625 h 16"/>
                      <a:gd name="T4" fmla="*/ 5040313 w 34"/>
                      <a:gd name="T5" fmla="*/ 5040313 h 16"/>
                      <a:gd name="T6" fmla="*/ 20161250 w 34"/>
                      <a:gd name="T7" fmla="*/ 0 h 16"/>
                      <a:gd name="T8" fmla="*/ 35282188 w 34"/>
                      <a:gd name="T9" fmla="*/ 0 h 16"/>
                      <a:gd name="T10" fmla="*/ 55443438 w 34"/>
                      <a:gd name="T11" fmla="*/ 10080625 h 16"/>
                      <a:gd name="T12" fmla="*/ 85685313 w 34"/>
                      <a:gd name="T13" fmla="*/ 30241875 h 16"/>
                      <a:gd name="T14" fmla="*/ 70564375 w 34"/>
                      <a:gd name="T15" fmla="*/ 35282188 h 16"/>
                      <a:gd name="T16" fmla="*/ 55443438 w 34"/>
                      <a:gd name="T17" fmla="*/ 40322500 h 16"/>
                      <a:gd name="T18" fmla="*/ 25201563 w 34"/>
                      <a:gd name="T19" fmla="*/ 35282188 h 16"/>
                      <a:gd name="T20" fmla="*/ 10080625 w 34"/>
                      <a:gd name="T21" fmla="*/ 25201563 h 16"/>
                      <a:gd name="T22" fmla="*/ 0 w 34"/>
                      <a:gd name="T23" fmla="*/ 15120938 h 16"/>
                      <a:gd name="T24" fmla="*/ 0 w 34"/>
                      <a:gd name="T25" fmla="*/ 20161250 h 1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4" h="16">
                        <a:moveTo>
                          <a:pt x="0" y="8"/>
                        </a:moveTo>
                        <a:lnTo>
                          <a:pt x="0" y="4"/>
                        </a:lnTo>
                        <a:lnTo>
                          <a:pt x="2" y="2"/>
                        </a:lnTo>
                        <a:lnTo>
                          <a:pt x="8" y="0"/>
                        </a:lnTo>
                        <a:lnTo>
                          <a:pt x="14" y="0"/>
                        </a:lnTo>
                        <a:lnTo>
                          <a:pt x="22" y="4"/>
                        </a:lnTo>
                        <a:lnTo>
                          <a:pt x="34" y="12"/>
                        </a:lnTo>
                        <a:lnTo>
                          <a:pt x="28" y="14"/>
                        </a:lnTo>
                        <a:lnTo>
                          <a:pt x="22" y="16"/>
                        </a:lnTo>
                        <a:lnTo>
                          <a:pt x="10" y="14"/>
                        </a:lnTo>
                        <a:lnTo>
                          <a:pt x="4" y="10"/>
                        </a:lnTo>
                        <a:lnTo>
                          <a:pt x="0" y="6"/>
                        </a:lnTo>
                        <a:lnTo>
                          <a:pt x="0" y="8"/>
                        </a:lnTo>
                        <a:close/>
                      </a:path>
                    </a:pathLst>
                  </a:custGeom>
                  <a:solidFill>
                    <a:srgbClr val="488B9B"/>
                  </a:solid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06" name="Freeform 53"/>
                  <p:cNvSpPr>
                    <a:spLocks/>
                  </p:cNvSpPr>
                  <p:nvPr/>
                </p:nvSpPr>
                <p:spPr bwMode="auto">
                  <a:xfrm>
                    <a:off x="2020888" y="3233738"/>
                    <a:ext cx="165100" cy="66675"/>
                  </a:xfrm>
                  <a:custGeom>
                    <a:avLst/>
                    <a:gdLst>
                      <a:gd name="T0" fmla="*/ 110886875 w 104"/>
                      <a:gd name="T1" fmla="*/ 105846563 h 42"/>
                      <a:gd name="T2" fmla="*/ 110886875 w 104"/>
                      <a:gd name="T3" fmla="*/ 100806250 h 42"/>
                      <a:gd name="T4" fmla="*/ 110886875 w 104"/>
                      <a:gd name="T5" fmla="*/ 90725625 h 42"/>
                      <a:gd name="T6" fmla="*/ 35282188 w 104"/>
                      <a:gd name="T7" fmla="*/ 90725625 h 42"/>
                      <a:gd name="T8" fmla="*/ 10080625 w 104"/>
                      <a:gd name="T9" fmla="*/ 85685313 h 42"/>
                      <a:gd name="T10" fmla="*/ 5040313 w 104"/>
                      <a:gd name="T11" fmla="*/ 80645000 h 42"/>
                      <a:gd name="T12" fmla="*/ 0 w 104"/>
                      <a:gd name="T13" fmla="*/ 70564375 h 42"/>
                      <a:gd name="T14" fmla="*/ 35282188 w 104"/>
                      <a:gd name="T15" fmla="*/ 60483750 h 42"/>
                      <a:gd name="T16" fmla="*/ 50403125 w 104"/>
                      <a:gd name="T17" fmla="*/ 65524063 h 42"/>
                      <a:gd name="T18" fmla="*/ 65524063 w 104"/>
                      <a:gd name="T19" fmla="*/ 70564375 h 42"/>
                      <a:gd name="T20" fmla="*/ 75604688 w 104"/>
                      <a:gd name="T21" fmla="*/ 65524063 h 42"/>
                      <a:gd name="T22" fmla="*/ 80645000 w 104"/>
                      <a:gd name="T23" fmla="*/ 55443438 h 42"/>
                      <a:gd name="T24" fmla="*/ 75604688 w 104"/>
                      <a:gd name="T25" fmla="*/ 50403125 h 42"/>
                      <a:gd name="T26" fmla="*/ 75604688 w 104"/>
                      <a:gd name="T27" fmla="*/ 40322500 h 42"/>
                      <a:gd name="T28" fmla="*/ 75604688 w 104"/>
                      <a:gd name="T29" fmla="*/ 25201563 h 42"/>
                      <a:gd name="T30" fmla="*/ 60483750 w 104"/>
                      <a:gd name="T31" fmla="*/ 20161250 h 42"/>
                      <a:gd name="T32" fmla="*/ 55443438 w 104"/>
                      <a:gd name="T33" fmla="*/ 15120938 h 42"/>
                      <a:gd name="T34" fmla="*/ 55443438 w 104"/>
                      <a:gd name="T35" fmla="*/ 5040313 h 42"/>
                      <a:gd name="T36" fmla="*/ 65524063 w 104"/>
                      <a:gd name="T37" fmla="*/ 5040313 h 42"/>
                      <a:gd name="T38" fmla="*/ 75604688 w 104"/>
                      <a:gd name="T39" fmla="*/ 0 h 42"/>
                      <a:gd name="T40" fmla="*/ 126007813 w 104"/>
                      <a:gd name="T41" fmla="*/ 5040313 h 42"/>
                      <a:gd name="T42" fmla="*/ 176410938 w 104"/>
                      <a:gd name="T43" fmla="*/ 10080625 h 42"/>
                      <a:gd name="T44" fmla="*/ 176410938 w 104"/>
                      <a:gd name="T45" fmla="*/ 15120938 h 42"/>
                      <a:gd name="T46" fmla="*/ 181451250 w 104"/>
                      <a:gd name="T47" fmla="*/ 15120938 h 42"/>
                      <a:gd name="T48" fmla="*/ 196572188 w 104"/>
                      <a:gd name="T49" fmla="*/ 15120938 h 42"/>
                      <a:gd name="T50" fmla="*/ 201612500 w 104"/>
                      <a:gd name="T51" fmla="*/ 15120938 h 42"/>
                      <a:gd name="T52" fmla="*/ 206652813 w 104"/>
                      <a:gd name="T53" fmla="*/ 20161250 h 42"/>
                      <a:gd name="T54" fmla="*/ 211693125 w 104"/>
                      <a:gd name="T55" fmla="*/ 30241875 h 42"/>
                      <a:gd name="T56" fmla="*/ 216733438 w 104"/>
                      <a:gd name="T57" fmla="*/ 30241875 h 42"/>
                      <a:gd name="T58" fmla="*/ 216733438 w 104"/>
                      <a:gd name="T59" fmla="*/ 35282188 h 42"/>
                      <a:gd name="T60" fmla="*/ 221773750 w 104"/>
                      <a:gd name="T61" fmla="*/ 40322500 h 42"/>
                      <a:gd name="T62" fmla="*/ 236894688 w 104"/>
                      <a:gd name="T63" fmla="*/ 45362813 h 42"/>
                      <a:gd name="T64" fmla="*/ 246975313 w 104"/>
                      <a:gd name="T65" fmla="*/ 50403125 h 42"/>
                      <a:gd name="T66" fmla="*/ 252015625 w 104"/>
                      <a:gd name="T67" fmla="*/ 55443438 h 42"/>
                      <a:gd name="T68" fmla="*/ 262096250 w 104"/>
                      <a:gd name="T69" fmla="*/ 75604688 h 42"/>
                      <a:gd name="T70" fmla="*/ 246975313 w 104"/>
                      <a:gd name="T71" fmla="*/ 80645000 h 42"/>
                      <a:gd name="T72" fmla="*/ 241935000 w 104"/>
                      <a:gd name="T73" fmla="*/ 90725625 h 42"/>
                      <a:gd name="T74" fmla="*/ 236894688 w 104"/>
                      <a:gd name="T75" fmla="*/ 85685313 h 42"/>
                      <a:gd name="T76" fmla="*/ 231854375 w 104"/>
                      <a:gd name="T77" fmla="*/ 80645000 h 42"/>
                      <a:gd name="T78" fmla="*/ 186491563 w 104"/>
                      <a:gd name="T79" fmla="*/ 80645000 h 42"/>
                      <a:gd name="T80" fmla="*/ 181451250 w 104"/>
                      <a:gd name="T81" fmla="*/ 85685313 h 42"/>
                      <a:gd name="T82" fmla="*/ 176410938 w 104"/>
                      <a:gd name="T83" fmla="*/ 85685313 h 42"/>
                      <a:gd name="T84" fmla="*/ 156249688 w 104"/>
                      <a:gd name="T85" fmla="*/ 85685313 h 42"/>
                      <a:gd name="T86" fmla="*/ 141128750 w 104"/>
                      <a:gd name="T87" fmla="*/ 85685313 h 42"/>
                      <a:gd name="T88" fmla="*/ 136088438 w 104"/>
                      <a:gd name="T89" fmla="*/ 95765938 h 42"/>
                      <a:gd name="T90" fmla="*/ 126007813 w 104"/>
                      <a:gd name="T91" fmla="*/ 100806250 h 42"/>
                      <a:gd name="T92" fmla="*/ 110886875 w 104"/>
                      <a:gd name="T93" fmla="*/ 105846563 h 4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4" h="42">
                        <a:moveTo>
                          <a:pt x="44" y="42"/>
                        </a:moveTo>
                        <a:lnTo>
                          <a:pt x="44" y="40"/>
                        </a:lnTo>
                        <a:lnTo>
                          <a:pt x="44" y="36"/>
                        </a:lnTo>
                        <a:lnTo>
                          <a:pt x="14" y="36"/>
                        </a:lnTo>
                        <a:lnTo>
                          <a:pt x="4" y="34"/>
                        </a:lnTo>
                        <a:lnTo>
                          <a:pt x="2" y="32"/>
                        </a:lnTo>
                        <a:lnTo>
                          <a:pt x="0" y="28"/>
                        </a:lnTo>
                        <a:lnTo>
                          <a:pt x="14" y="24"/>
                        </a:lnTo>
                        <a:lnTo>
                          <a:pt x="20" y="26"/>
                        </a:lnTo>
                        <a:lnTo>
                          <a:pt x="26" y="28"/>
                        </a:lnTo>
                        <a:lnTo>
                          <a:pt x="30" y="26"/>
                        </a:lnTo>
                        <a:lnTo>
                          <a:pt x="32" y="22"/>
                        </a:lnTo>
                        <a:lnTo>
                          <a:pt x="30" y="20"/>
                        </a:lnTo>
                        <a:lnTo>
                          <a:pt x="30" y="16"/>
                        </a:lnTo>
                        <a:lnTo>
                          <a:pt x="30" y="10"/>
                        </a:lnTo>
                        <a:lnTo>
                          <a:pt x="24" y="8"/>
                        </a:lnTo>
                        <a:lnTo>
                          <a:pt x="22" y="6"/>
                        </a:lnTo>
                        <a:lnTo>
                          <a:pt x="22" y="2"/>
                        </a:lnTo>
                        <a:lnTo>
                          <a:pt x="26" y="2"/>
                        </a:lnTo>
                        <a:lnTo>
                          <a:pt x="30" y="0"/>
                        </a:lnTo>
                        <a:lnTo>
                          <a:pt x="50" y="2"/>
                        </a:lnTo>
                        <a:lnTo>
                          <a:pt x="70" y="4"/>
                        </a:lnTo>
                        <a:lnTo>
                          <a:pt x="70" y="6"/>
                        </a:lnTo>
                        <a:lnTo>
                          <a:pt x="72" y="6"/>
                        </a:lnTo>
                        <a:lnTo>
                          <a:pt x="78" y="6"/>
                        </a:lnTo>
                        <a:lnTo>
                          <a:pt x="80" y="6"/>
                        </a:lnTo>
                        <a:lnTo>
                          <a:pt x="82" y="8"/>
                        </a:lnTo>
                        <a:lnTo>
                          <a:pt x="84" y="12"/>
                        </a:lnTo>
                        <a:lnTo>
                          <a:pt x="86" y="12"/>
                        </a:lnTo>
                        <a:lnTo>
                          <a:pt x="86" y="14"/>
                        </a:lnTo>
                        <a:lnTo>
                          <a:pt x="88" y="16"/>
                        </a:lnTo>
                        <a:lnTo>
                          <a:pt x="94" y="18"/>
                        </a:lnTo>
                        <a:lnTo>
                          <a:pt x="98" y="20"/>
                        </a:lnTo>
                        <a:lnTo>
                          <a:pt x="100" y="22"/>
                        </a:lnTo>
                        <a:lnTo>
                          <a:pt x="104" y="30"/>
                        </a:lnTo>
                        <a:lnTo>
                          <a:pt x="98" y="32"/>
                        </a:lnTo>
                        <a:lnTo>
                          <a:pt x="96" y="36"/>
                        </a:lnTo>
                        <a:lnTo>
                          <a:pt x="94" y="34"/>
                        </a:lnTo>
                        <a:lnTo>
                          <a:pt x="92" y="32"/>
                        </a:lnTo>
                        <a:lnTo>
                          <a:pt x="74" y="32"/>
                        </a:lnTo>
                        <a:lnTo>
                          <a:pt x="72" y="34"/>
                        </a:lnTo>
                        <a:lnTo>
                          <a:pt x="70" y="34"/>
                        </a:lnTo>
                        <a:lnTo>
                          <a:pt x="62" y="34"/>
                        </a:lnTo>
                        <a:lnTo>
                          <a:pt x="56" y="34"/>
                        </a:lnTo>
                        <a:lnTo>
                          <a:pt x="54" y="38"/>
                        </a:lnTo>
                        <a:lnTo>
                          <a:pt x="50" y="40"/>
                        </a:lnTo>
                        <a:lnTo>
                          <a:pt x="44" y="42"/>
                        </a:lnTo>
                        <a:close/>
                      </a:path>
                    </a:pathLst>
                  </a:custGeom>
                  <a:solidFill>
                    <a:srgbClr val="488B9B"/>
                  </a:solid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grpSp>
              <p:nvGrpSpPr>
                <p:cNvPr id="491" name="Group 490"/>
                <p:cNvGrpSpPr/>
                <p:nvPr/>
              </p:nvGrpSpPr>
              <p:grpSpPr>
                <a:xfrm>
                  <a:off x="3668713" y="2125663"/>
                  <a:ext cx="3336925" cy="2425700"/>
                  <a:chOff x="3668713" y="2125663"/>
                  <a:chExt cx="3336925" cy="2425700"/>
                </a:xfrm>
                <a:grpFill/>
              </p:grpSpPr>
              <p:sp>
                <p:nvSpPr>
                  <p:cNvPr id="492" name="Freeform 83"/>
                  <p:cNvSpPr>
                    <a:spLocks/>
                  </p:cNvSpPr>
                  <p:nvPr/>
                </p:nvSpPr>
                <p:spPr bwMode="auto">
                  <a:xfrm>
                    <a:off x="4657725" y="2862263"/>
                    <a:ext cx="311150" cy="311150"/>
                  </a:xfrm>
                  <a:custGeom>
                    <a:avLst/>
                    <a:gdLst>
                      <a:gd name="T0" fmla="*/ 298450 w 196"/>
                      <a:gd name="T1" fmla="*/ 273050 h 196"/>
                      <a:gd name="T2" fmla="*/ 276225 w 196"/>
                      <a:gd name="T3" fmla="*/ 288925 h 196"/>
                      <a:gd name="T4" fmla="*/ 250825 w 196"/>
                      <a:gd name="T5" fmla="*/ 311150 h 196"/>
                      <a:gd name="T6" fmla="*/ 22225 w 196"/>
                      <a:gd name="T7" fmla="*/ 301625 h 196"/>
                      <a:gd name="T8" fmla="*/ 12700 w 196"/>
                      <a:gd name="T9" fmla="*/ 76200 h 196"/>
                      <a:gd name="T10" fmla="*/ 3175 w 196"/>
                      <a:gd name="T11" fmla="*/ 63500 h 196"/>
                      <a:gd name="T12" fmla="*/ 0 w 196"/>
                      <a:gd name="T13" fmla="*/ 44450 h 196"/>
                      <a:gd name="T14" fmla="*/ 6350 w 196"/>
                      <a:gd name="T15" fmla="*/ 31750 h 196"/>
                      <a:gd name="T16" fmla="*/ 3175 w 196"/>
                      <a:gd name="T17" fmla="*/ 22225 h 196"/>
                      <a:gd name="T18" fmla="*/ 0 w 196"/>
                      <a:gd name="T19" fmla="*/ 15875 h 196"/>
                      <a:gd name="T20" fmla="*/ 3175 w 196"/>
                      <a:gd name="T21" fmla="*/ 6350 h 196"/>
                      <a:gd name="T22" fmla="*/ 63500 w 196"/>
                      <a:gd name="T23" fmla="*/ 15875 h 196"/>
                      <a:gd name="T24" fmla="*/ 117475 w 196"/>
                      <a:gd name="T25" fmla="*/ 25400 h 196"/>
                      <a:gd name="T26" fmla="*/ 142875 w 196"/>
                      <a:gd name="T27" fmla="*/ 12700 h 196"/>
                      <a:gd name="T28" fmla="*/ 171450 w 196"/>
                      <a:gd name="T29" fmla="*/ 3175 h 196"/>
                      <a:gd name="T30" fmla="*/ 184150 w 196"/>
                      <a:gd name="T31" fmla="*/ 9525 h 196"/>
                      <a:gd name="T32" fmla="*/ 200025 w 196"/>
                      <a:gd name="T33" fmla="*/ 15875 h 196"/>
                      <a:gd name="T34" fmla="*/ 225425 w 196"/>
                      <a:gd name="T35" fmla="*/ 12700 h 196"/>
                      <a:gd name="T36" fmla="*/ 238125 w 196"/>
                      <a:gd name="T37" fmla="*/ 12700 h 196"/>
                      <a:gd name="T38" fmla="*/ 250825 w 196"/>
                      <a:gd name="T39" fmla="*/ 25400 h 196"/>
                      <a:gd name="T40" fmla="*/ 266700 w 196"/>
                      <a:gd name="T41" fmla="*/ 53975 h 196"/>
                      <a:gd name="T42" fmla="*/ 263525 w 196"/>
                      <a:gd name="T43" fmla="*/ 95250 h 196"/>
                      <a:gd name="T44" fmla="*/ 269875 w 196"/>
                      <a:gd name="T45" fmla="*/ 114300 h 196"/>
                      <a:gd name="T46" fmla="*/ 260350 w 196"/>
                      <a:gd name="T47" fmla="*/ 114300 h 196"/>
                      <a:gd name="T48" fmla="*/ 247650 w 196"/>
                      <a:gd name="T49" fmla="*/ 114300 h 196"/>
                      <a:gd name="T50" fmla="*/ 228600 w 196"/>
                      <a:gd name="T51" fmla="*/ 88900 h 196"/>
                      <a:gd name="T52" fmla="*/ 206375 w 196"/>
                      <a:gd name="T53" fmla="*/ 53975 h 196"/>
                      <a:gd name="T54" fmla="*/ 212725 w 196"/>
                      <a:gd name="T55" fmla="*/ 79375 h 196"/>
                      <a:gd name="T56" fmla="*/ 266700 w 196"/>
                      <a:gd name="T57" fmla="*/ 174625 h 196"/>
                      <a:gd name="T58" fmla="*/ 285750 w 196"/>
                      <a:gd name="T59" fmla="*/ 203200 h 196"/>
                      <a:gd name="T60" fmla="*/ 301625 w 196"/>
                      <a:gd name="T61" fmla="*/ 234950 h 196"/>
                      <a:gd name="T62" fmla="*/ 311150 w 196"/>
                      <a:gd name="T63" fmla="*/ 273050 h 1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96" h="196">
                        <a:moveTo>
                          <a:pt x="194" y="172"/>
                        </a:moveTo>
                        <a:lnTo>
                          <a:pt x="188" y="172"/>
                        </a:lnTo>
                        <a:lnTo>
                          <a:pt x="184" y="176"/>
                        </a:lnTo>
                        <a:lnTo>
                          <a:pt x="174" y="182"/>
                        </a:lnTo>
                        <a:lnTo>
                          <a:pt x="168" y="190"/>
                        </a:lnTo>
                        <a:lnTo>
                          <a:pt x="158" y="196"/>
                        </a:lnTo>
                        <a:lnTo>
                          <a:pt x="152" y="190"/>
                        </a:lnTo>
                        <a:lnTo>
                          <a:pt x="14" y="190"/>
                        </a:lnTo>
                        <a:lnTo>
                          <a:pt x="8" y="54"/>
                        </a:lnTo>
                        <a:lnTo>
                          <a:pt x="8" y="48"/>
                        </a:lnTo>
                        <a:lnTo>
                          <a:pt x="4" y="44"/>
                        </a:lnTo>
                        <a:lnTo>
                          <a:pt x="2" y="40"/>
                        </a:lnTo>
                        <a:lnTo>
                          <a:pt x="0" y="32"/>
                        </a:lnTo>
                        <a:lnTo>
                          <a:pt x="0" y="28"/>
                        </a:lnTo>
                        <a:lnTo>
                          <a:pt x="2" y="24"/>
                        </a:lnTo>
                        <a:lnTo>
                          <a:pt x="4" y="20"/>
                        </a:lnTo>
                        <a:lnTo>
                          <a:pt x="6" y="16"/>
                        </a:lnTo>
                        <a:lnTo>
                          <a:pt x="2" y="14"/>
                        </a:lnTo>
                        <a:lnTo>
                          <a:pt x="0" y="12"/>
                        </a:lnTo>
                        <a:lnTo>
                          <a:pt x="0" y="10"/>
                        </a:lnTo>
                        <a:lnTo>
                          <a:pt x="0" y="8"/>
                        </a:lnTo>
                        <a:lnTo>
                          <a:pt x="2" y="4"/>
                        </a:lnTo>
                        <a:lnTo>
                          <a:pt x="6" y="0"/>
                        </a:lnTo>
                        <a:lnTo>
                          <a:pt x="40" y="10"/>
                        </a:lnTo>
                        <a:lnTo>
                          <a:pt x="58" y="14"/>
                        </a:lnTo>
                        <a:lnTo>
                          <a:pt x="74" y="16"/>
                        </a:lnTo>
                        <a:lnTo>
                          <a:pt x="82" y="14"/>
                        </a:lnTo>
                        <a:lnTo>
                          <a:pt x="90" y="8"/>
                        </a:lnTo>
                        <a:lnTo>
                          <a:pt x="98" y="4"/>
                        </a:lnTo>
                        <a:lnTo>
                          <a:pt x="108" y="2"/>
                        </a:lnTo>
                        <a:lnTo>
                          <a:pt x="112" y="2"/>
                        </a:lnTo>
                        <a:lnTo>
                          <a:pt x="116" y="6"/>
                        </a:lnTo>
                        <a:lnTo>
                          <a:pt x="120" y="8"/>
                        </a:lnTo>
                        <a:lnTo>
                          <a:pt x="126" y="10"/>
                        </a:lnTo>
                        <a:lnTo>
                          <a:pt x="134" y="10"/>
                        </a:lnTo>
                        <a:lnTo>
                          <a:pt x="142" y="8"/>
                        </a:lnTo>
                        <a:lnTo>
                          <a:pt x="148" y="8"/>
                        </a:lnTo>
                        <a:lnTo>
                          <a:pt x="150" y="8"/>
                        </a:lnTo>
                        <a:lnTo>
                          <a:pt x="152" y="10"/>
                        </a:lnTo>
                        <a:lnTo>
                          <a:pt x="158" y="16"/>
                        </a:lnTo>
                        <a:lnTo>
                          <a:pt x="164" y="24"/>
                        </a:lnTo>
                        <a:lnTo>
                          <a:pt x="168" y="34"/>
                        </a:lnTo>
                        <a:lnTo>
                          <a:pt x="170" y="46"/>
                        </a:lnTo>
                        <a:lnTo>
                          <a:pt x="166" y="60"/>
                        </a:lnTo>
                        <a:lnTo>
                          <a:pt x="166" y="68"/>
                        </a:lnTo>
                        <a:lnTo>
                          <a:pt x="170" y="72"/>
                        </a:lnTo>
                        <a:lnTo>
                          <a:pt x="164" y="74"/>
                        </a:lnTo>
                        <a:lnTo>
                          <a:pt x="164" y="72"/>
                        </a:lnTo>
                        <a:lnTo>
                          <a:pt x="162" y="72"/>
                        </a:lnTo>
                        <a:lnTo>
                          <a:pt x="156" y="72"/>
                        </a:lnTo>
                        <a:lnTo>
                          <a:pt x="152" y="68"/>
                        </a:lnTo>
                        <a:lnTo>
                          <a:pt x="144" y="56"/>
                        </a:lnTo>
                        <a:lnTo>
                          <a:pt x="138" y="44"/>
                        </a:lnTo>
                        <a:lnTo>
                          <a:pt x="130" y="34"/>
                        </a:lnTo>
                        <a:lnTo>
                          <a:pt x="132" y="42"/>
                        </a:lnTo>
                        <a:lnTo>
                          <a:pt x="134" y="50"/>
                        </a:lnTo>
                        <a:lnTo>
                          <a:pt x="146" y="72"/>
                        </a:lnTo>
                        <a:lnTo>
                          <a:pt x="168" y="110"/>
                        </a:lnTo>
                        <a:lnTo>
                          <a:pt x="174" y="120"/>
                        </a:lnTo>
                        <a:lnTo>
                          <a:pt x="180" y="128"/>
                        </a:lnTo>
                        <a:lnTo>
                          <a:pt x="186" y="136"/>
                        </a:lnTo>
                        <a:lnTo>
                          <a:pt x="190" y="148"/>
                        </a:lnTo>
                        <a:lnTo>
                          <a:pt x="192" y="162"/>
                        </a:lnTo>
                        <a:lnTo>
                          <a:pt x="196" y="172"/>
                        </a:lnTo>
                        <a:lnTo>
                          <a:pt x="194" y="172"/>
                        </a:lnTo>
                        <a:close/>
                      </a:path>
                    </a:pathLst>
                  </a:custGeom>
                  <a:solidFill>
                    <a:srgbClr val="488B9B"/>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93" name="Freeform 86"/>
                  <p:cNvSpPr>
                    <a:spLocks/>
                  </p:cNvSpPr>
                  <p:nvPr/>
                </p:nvSpPr>
                <p:spPr bwMode="auto">
                  <a:xfrm>
                    <a:off x="3668713" y="2732088"/>
                    <a:ext cx="307975" cy="263525"/>
                  </a:xfrm>
                  <a:custGeom>
                    <a:avLst/>
                    <a:gdLst>
                      <a:gd name="T0" fmla="*/ 114300 w 194"/>
                      <a:gd name="T1" fmla="*/ 260350 h 166"/>
                      <a:gd name="T2" fmla="*/ 114300 w 194"/>
                      <a:gd name="T3" fmla="*/ 231775 h 166"/>
                      <a:gd name="T4" fmla="*/ 130175 w 194"/>
                      <a:gd name="T5" fmla="*/ 212725 h 166"/>
                      <a:gd name="T6" fmla="*/ 146050 w 194"/>
                      <a:gd name="T7" fmla="*/ 206375 h 166"/>
                      <a:gd name="T8" fmla="*/ 171450 w 194"/>
                      <a:gd name="T9" fmla="*/ 196850 h 166"/>
                      <a:gd name="T10" fmla="*/ 196850 w 194"/>
                      <a:gd name="T11" fmla="*/ 184150 h 166"/>
                      <a:gd name="T12" fmla="*/ 206375 w 194"/>
                      <a:gd name="T13" fmla="*/ 177800 h 166"/>
                      <a:gd name="T14" fmla="*/ 209550 w 194"/>
                      <a:gd name="T15" fmla="*/ 171450 h 166"/>
                      <a:gd name="T16" fmla="*/ 219075 w 194"/>
                      <a:gd name="T17" fmla="*/ 161925 h 166"/>
                      <a:gd name="T18" fmla="*/ 228600 w 194"/>
                      <a:gd name="T19" fmla="*/ 158750 h 166"/>
                      <a:gd name="T20" fmla="*/ 234950 w 194"/>
                      <a:gd name="T21" fmla="*/ 155575 h 166"/>
                      <a:gd name="T22" fmla="*/ 238125 w 194"/>
                      <a:gd name="T23" fmla="*/ 152400 h 166"/>
                      <a:gd name="T24" fmla="*/ 238125 w 194"/>
                      <a:gd name="T25" fmla="*/ 149225 h 166"/>
                      <a:gd name="T26" fmla="*/ 238125 w 194"/>
                      <a:gd name="T27" fmla="*/ 133350 h 166"/>
                      <a:gd name="T28" fmla="*/ 250825 w 194"/>
                      <a:gd name="T29" fmla="*/ 130175 h 166"/>
                      <a:gd name="T30" fmla="*/ 260350 w 194"/>
                      <a:gd name="T31" fmla="*/ 123825 h 166"/>
                      <a:gd name="T32" fmla="*/ 269875 w 194"/>
                      <a:gd name="T33" fmla="*/ 117475 h 166"/>
                      <a:gd name="T34" fmla="*/ 279400 w 194"/>
                      <a:gd name="T35" fmla="*/ 117475 h 166"/>
                      <a:gd name="T36" fmla="*/ 295275 w 194"/>
                      <a:gd name="T37" fmla="*/ 117475 h 166"/>
                      <a:gd name="T38" fmla="*/ 301625 w 194"/>
                      <a:gd name="T39" fmla="*/ 117475 h 166"/>
                      <a:gd name="T40" fmla="*/ 304800 w 194"/>
                      <a:gd name="T41" fmla="*/ 114300 h 166"/>
                      <a:gd name="T42" fmla="*/ 307975 w 194"/>
                      <a:gd name="T43" fmla="*/ 107950 h 166"/>
                      <a:gd name="T44" fmla="*/ 292100 w 194"/>
                      <a:gd name="T45" fmla="*/ 63500 h 166"/>
                      <a:gd name="T46" fmla="*/ 279400 w 194"/>
                      <a:gd name="T47" fmla="*/ 22225 h 166"/>
                      <a:gd name="T48" fmla="*/ 282575 w 194"/>
                      <a:gd name="T49" fmla="*/ 22225 h 166"/>
                      <a:gd name="T50" fmla="*/ 250825 w 194"/>
                      <a:gd name="T51" fmla="*/ 25400 h 166"/>
                      <a:gd name="T52" fmla="*/ 231775 w 194"/>
                      <a:gd name="T53" fmla="*/ 22225 h 166"/>
                      <a:gd name="T54" fmla="*/ 215900 w 194"/>
                      <a:gd name="T55" fmla="*/ 19050 h 166"/>
                      <a:gd name="T56" fmla="*/ 212725 w 194"/>
                      <a:gd name="T57" fmla="*/ 15875 h 166"/>
                      <a:gd name="T58" fmla="*/ 209550 w 194"/>
                      <a:gd name="T59" fmla="*/ 9525 h 166"/>
                      <a:gd name="T60" fmla="*/ 206375 w 194"/>
                      <a:gd name="T61" fmla="*/ 3175 h 166"/>
                      <a:gd name="T62" fmla="*/ 200025 w 194"/>
                      <a:gd name="T63" fmla="*/ 0 h 166"/>
                      <a:gd name="T64" fmla="*/ 193675 w 194"/>
                      <a:gd name="T65" fmla="*/ 3175 h 166"/>
                      <a:gd name="T66" fmla="*/ 187325 w 194"/>
                      <a:gd name="T67" fmla="*/ 6350 h 166"/>
                      <a:gd name="T68" fmla="*/ 180975 w 194"/>
                      <a:gd name="T69" fmla="*/ 25400 h 166"/>
                      <a:gd name="T70" fmla="*/ 174625 w 194"/>
                      <a:gd name="T71" fmla="*/ 44450 h 166"/>
                      <a:gd name="T72" fmla="*/ 168275 w 194"/>
                      <a:gd name="T73" fmla="*/ 57150 h 166"/>
                      <a:gd name="T74" fmla="*/ 155575 w 194"/>
                      <a:gd name="T75" fmla="*/ 69850 h 166"/>
                      <a:gd name="T76" fmla="*/ 139700 w 194"/>
                      <a:gd name="T77" fmla="*/ 76200 h 166"/>
                      <a:gd name="T78" fmla="*/ 127000 w 194"/>
                      <a:gd name="T79" fmla="*/ 88900 h 166"/>
                      <a:gd name="T80" fmla="*/ 111125 w 194"/>
                      <a:gd name="T81" fmla="*/ 101600 h 166"/>
                      <a:gd name="T82" fmla="*/ 104775 w 194"/>
                      <a:gd name="T83" fmla="*/ 111125 h 166"/>
                      <a:gd name="T84" fmla="*/ 101600 w 194"/>
                      <a:gd name="T85" fmla="*/ 120650 h 166"/>
                      <a:gd name="T86" fmla="*/ 101600 w 194"/>
                      <a:gd name="T87" fmla="*/ 139700 h 166"/>
                      <a:gd name="T88" fmla="*/ 98425 w 194"/>
                      <a:gd name="T89" fmla="*/ 161925 h 166"/>
                      <a:gd name="T90" fmla="*/ 92075 w 194"/>
                      <a:gd name="T91" fmla="*/ 184150 h 166"/>
                      <a:gd name="T92" fmla="*/ 85725 w 194"/>
                      <a:gd name="T93" fmla="*/ 193675 h 166"/>
                      <a:gd name="T94" fmla="*/ 76200 w 194"/>
                      <a:gd name="T95" fmla="*/ 203200 h 166"/>
                      <a:gd name="T96" fmla="*/ 53975 w 194"/>
                      <a:gd name="T97" fmla="*/ 222250 h 166"/>
                      <a:gd name="T98" fmla="*/ 41275 w 194"/>
                      <a:gd name="T99" fmla="*/ 231775 h 166"/>
                      <a:gd name="T100" fmla="*/ 31750 w 194"/>
                      <a:gd name="T101" fmla="*/ 238125 h 166"/>
                      <a:gd name="T102" fmla="*/ 19050 w 194"/>
                      <a:gd name="T103" fmla="*/ 244475 h 166"/>
                      <a:gd name="T104" fmla="*/ 6350 w 194"/>
                      <a:gd name="T105" fmla="*/ 250825 h 166"/>
                      <a:gd name="T106" fmla="*/ 0 w 194"/>
                      <a:gd name="T107" fmla="*/ 263525 h 166"/>
                      <a:gd name="T108" fmla="*/ 114300 w 194"/>
                      <a:gd name="T109" fmla="*/ 260350 h 1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94" h="166">
                        <a:moveTo>
                          <a:pt x="72" y="164"/>
                        </a:moveTo>
                        <a:lnTo>
                          <a:pt x="72" y="146"/>
                        </a:lnTo>
                        <a:lnTo>
                          <a:pt x="82" y="134"/>
                        </a:lnTo>
                        <a:lnTo>
                          <a:pt x="92" y="130"/>
                        </a:lnTo>
                        <a:lnTo>
                          <a:pt x="108" y="124"/>
                        </a:lnTo>
                        <a:lnTo>
                          <a:pt x="124" y="116"/>
                        </a:lnTo>
                        <a:lnTo>
                          <a:pt x="130" y="112"/>
                        </a:lnTo>
                        <a:lnTo>
                          <a:pt x="132" y="108"/>
                        </a:lnTo>
                        <a:lnTo>
                          <a:pt x="138" y="102"/>
                        </a:lnTo>
                        <a:lnTo>
                          <a:pt x="144" y="100"/>
                        </a:lnTo>
                        <a:lnTo>
                          <a:pt x="148" y="98"/>
                        </a:lnTo>
                        <a:lnTo>
                          <a:pt x="150" y="96"/>
                        </a:lnTo>
                        <a:lnTo>
                          <a:pt x="150" y="94"/>
                        </a:lnTo>
                        <a:lnTo>
                          <a:pt x="150" y="84"/>
                        </a:lnTo>
                        <a:lnTo>
                          <a:pt x="158" y="82"/>
                        </a:lnTo>
                        <a:lnTo>
                          <a:pt x="164" y="78"/>
                        </a:lnTo>
                        <a:lnTo>
                          <a:pt x="170" y="74"/>
                        </a:lnTo>
                        <a:lnTo>
                          <a:pt x="176" y="74"/>
                        </a:lnTo>
                        <a:lnTo>
                          <a:pt x="186" y="74"/>
                        </a:lnTo>
                        <a:lnTo>
                          <a:pt x="190" y="74"/>
                        </a:lnTo>
                        <a:lnTo>
                          <a:pt x="192" y="72"/>
                        </a:lnTo>
                        <a:lnTo>
                          <a:pt x="194" y="68"/>
                        </a:lnTo>
                        <a:lnTo>
                          <a:pt x="184" y="40"/>
                        </a:lnTo>
                        <a:lnTo>
                          <a:pt x="176" y="14"/>
                        </a:lnTo>
                        <a:lnTo>
                          <a:pt x="178" y="14"/>
                        </a:lnTo>
                        <a:lnTo>
                          <a:pt x="158" y="16"/>
                        </a:lnTo>
                        <a:lnTo>
                          <a:pt x="146" y="14"/>
                        </a:lnTo>
                        <a:lnTo>
                          <a:pt x="136" y="12"/>
                        </a:lnTo>
                        <a:lnTo>
                          <a:pt x="134" y="10"/>
                        </a:lnTo>
                        <a:lnTo>
                          <a:pt x="132" y="6"/>
                        </a:lnTo>
                        <a:lnTo>
                          <a:pt x="130" y="2"/>
                        </a:lnTo>
                        <a:lnTo>
                          <a:pt x="126" y="0"/>
                        </a:lnTo>
                        <a:lnTo>
                          <a:pt x="122" y="2"/>
                        </a:lnTo>
                        <a:lnTo>
                          <a:pt x="118" y="4"/>
                        </a:lnTo>
                        <a:lnTo>
                          <a:pt x="114" y="16"/>
                        </a:lnTo>
                        <a:lnTo>
                          <a:pt x="110" y="28"/>
                        </a:lnTo>
                        <a:lnTo>
                          <a:pt x="106" y="36"/>
                        </a:lnTo>
                        <a:lnTo>
                          <a:pt x="98" y="44"/>
                        </a:lnTo>
                        <a:lnTo>
                          <a:pt x="88" y="48"/>
                        </a:lnTo>
                        <a:lnTo>
                          <a:pt x="80" y="56"/>
                        </a:lnTo>
                        <a:lnTo>
                          <a:pt x="70" y="64"/>
                        </a:lnTo>
                        <a:lnTo>
                          <a:pt x="66" y="70"/>
                        </a:lnTo>
                        <a:lnTo>
                          <a:pt x="64" y="76"/>
                        </a:lnTo>
                        <a:lnTo>
                          <a:pt x="64" y="88"/>
                        </a:lnTo>
                        <a:lnTo>
                          <a:pt x="62" y="102"/>
                        </a:lnTo>
                        <a:lnTo>
                          <a:pt x="58" y="116"/>
                        </a:lnTo>
                        <a:lnTo>
                          <a:pt x="54" y="122"/>
                        </a:lnTo>
                        <a:lnTo>
                          <a:pt x="48" y="128"/>
                        </a:lnTo>
                        <a:lnTo>
                          <a:pt x="34" y="140"/>
                        </a:lnTo>
                        <a:lnTo>
                          <a:pt x="26" y="146"/>
                        </a:lnTo>
                        <a:lnTo>
                          <a:pt x="20" y="150"/>
                        </a:lnTo>
                        <a:lnTo>
                          <a:pt x="12" y="154"/>
                        </a:lnTo>
                        <a:lnTo>
                          <a:pt x="4" y="158"/>
                        </a:lnTo>
                        <a:lnTo>
                          <a:pt x="0" y="166"/>
                        </a:lnTo>
                        <a:lnTo>
                          <a:pt x="72" y="164"/>
                        </a:lnTo>
                        <a:close/>
                      </a:path>
                    </a:pathLst>
                  </a:custGeom>
                  <a:solidFill>
                    <a:srgbClr val="488B9B"/>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94" name="Freeform 98"/>
                  <p:cNvSpPr>
                    <a:spLocks/>
                  </p:cNvSpPr>
                  <p:nvPr/>
                </p:nvSpPr>
                <p:spPr bwMode="auto">
                  <a:xfrm>
                    <a:off x="4699000" y="4338638"/>
                    <a:ext cx="203200" cy="212725"/>
                  </a:xfrm>
                  <a:custGeom>
                    <a:avLst/>
                    <a:gdLst>
                      <a:gd name="T0" fmla="*/ 133350 w 128"/>
                      <a:gd name="T1" fmla="*/ 0 h 134"/>
                      <a:gd name="T2" fmla="*/ 133350 w 128"/>
                      <a:gd name="T3" fmla="*/ 9525 h 134"/>
                      <a:gd name="T4" fmla="*/ 158750 w 128"/>
                      <a:gd name="T5" fmla="*/ 15875 h 134"/>
                      <a:gd name="T6" fmla="*/ 180975 w 128"/>
                      <a:gd name="T7" fmla="*/ 22225 h 134"/>
                      <a:gd name="T8" fmla="*/ 190500 w 128"/>
                      <a:gd name="T9" fmla="*/ 28575 h 134"/>
                      <a:gd name="T10" fmla="*/ 196850 w 128"/>
                      <a:gd name="T11" fmla="*/ 38100 h 134"/>
                      <a:gd name="T12" fmla="*/ 203200 w 128"/>
                      <a:gd name="T13" fmla="*/ 47625 h 134"/>
                      <a:gd name="T14" fmla="*/ 203200 w 128"/>
                      <a:gd name="T15" fmla="*/ 60325 h 134"/>
                      <a:gd name="T16" fmla="*/ 203200 w 128"/>
                      <a:gd name="T17" fmla="*/ 73025 h 134"/>
                      <a:gd name="T18" fmla="*/ 200025 w 128"/>
                      <a:gd name="T19" fmla="*/ 85725 h 134"/>
                      <a:gd name="T20" fmla="*/ 196850 w 128"/>
                      <a:gd name="T21" fmla="*/ 95250 h 134"/>
                      <a:gd name="T22" fmla="*/ 196850 w 128"/>
                      <a:gd name="T23" fmla="*/ 111125 h 134"/>
                      <a:gd name="T24" fmla="*/ 196850 w 128"/>
                      <a:gd name="T25" fmla="*/ 130175 h 134"/>
                      <a:gd name="T26" fmla="*/ 193675 w 128"/>
                      <a:gd name="T27" fmla="*/ 146050 h 134"/>
                      <a:gd name="T28" fmla="*/ 190500 w 128"/>
                      <a:gd name="T29" fmla="*/ 161925 h 134"/>
                      <a:gd name="T30" fmla="*/ 180975 w 128"/>
                      <a:gd name="T31" fmla="*/ 177800 h 134"/>
                      <a:gd name="T32" fmla="*/ 161925 w 128"/>
                      <a:gd name="T33" fmla="*/ 196850 h 134"/>
                      <a:gd name="T34" fmla="*/ 152400 w 128"/>
                      <a:gd name="T35" fmla="*/ 212725 h 134"/>
                      <a:gd name="T36" fmla="*/ 136525 w 128"/>
                      <a:gd name="T37" fmla="*/ 209550 h 134"/>
                      <a:gd name="T38" fmla="*/ 127000 w 128"/>
                      <a:gd name="T39" fmla="*/ 206375 h 134"/>
                      <a:gd name="T40" fmla="*/ 117475 w 128"/>
                      <a:gd name="T41" fmla="*/ 203200 h 134"/>
                      <a:gd name="T42" fmla="*/ 104775 w 128"/>
                      <a:gd name="T43" fmla="*/ 200025 h 134"/>
                      <a:gd name="T44" fmla="*/ 92075 w 128"/>
                      <a:gd name="T45" fmla="*/ 203200 h 134"/>
                      <a:gd name="T46" fmla="*/ 85725 w 128"/>
                      <a:gd name="T47" fmla="*/ 193675 h 134"/>
                      <a:gd name="T48" fmla="*/ 79375 w 128"/>
                      <a:gd name="T49" fmla="*/ 193675 h 134"/>
                      <a:gd name="T50" fmla="*/ 73025 w 128"/>
                      <a:gd name="T51" fmla="*/ 190500 h 134"/>
                      <a:gd name="T52" fmla="*/ 63500 w 128"/>
                      <a:gd name="T53" fmla="*/ 187325 h 134"/>
                      <a:gd name="T54" fmla="*/ 57150 w 128"/>
                      <a:gd name="T55" fmla="*/ 184150 h 134"/>
                      <a:gd name="T56" fmla="*/ 57150 w 128"/>
                      <a:gd name="T57" fmla="*/ 174625 h 134"/>
                      <a:gd name="T58" fmla="*/ 53975 w 128"/>
                      <a:gd name="T59" fmla="*/ 155575 h 134"/>
                      <a:gd name="T60" fmla="*/ 50800 w 128"/>
                      <a:gd name="T61" fmla="*/ 146050 h 134"/>
                      <a:gd name="T62" fmla="*/ 44450 w 128"/>
                      <a:gd name="T63" fmla="*/ 139700 h 134"/>
                      <a:gd name="T64" fmla="*/ 31750 w 128"/>
                      <a:gd name="T65" fmla="*/ 130175 h 134"/>
                      <a:gd name="T66" fmla="*/ 19050 w 128"/>
                      <a:gd name="T67" fmla="*/ 120650 h 134"/>
                      <a:gd name="T68" fmla="*/ 12700 w 128"/>
                      <a:gd name="T69" fmla="*/ 111125 h 134"/>
                      <a:gd name="T70" fmla="*/ 9525 w 128"/>
                      <a:gd name="T71" fmla="*/ 104775 h 134"/>
                      <a:gd name="T72" fmla="*/ 12700 w 128"/>
                      <a:gd name="T73" fmla="*/ 101600 h 134"/>
                      <a:gd name="T74" fmla="*/ 9525 w 128"/>
                      <a:gd name="T75" fmla="*/ 98425 h 134"/>
                      <a:gd name="T76" fmla="*/ 6350 w 128"/>
                      <a:gd name="T77" fmla="*/ 92075 h 134"/>
                      <a:gd name="T78" fmla="*/ 0 w 128"/>
                      <a:gd name="T79" fmla="*/ 82550 h 134"/>
                      <a:gd name="T80" fmla="*/ 0 w 128"/>
                      <a:gd name="T81" fmla="*/ 76200 h 134"/>
                      <a:gd name="T82" fmla="*/ 6350 w 128"/>
                      <a:gd name="T83" fmla="*/ 73025 h 134"/>
                      <a:gd name="T84" fmla="*/ 19050 w 128"/>
                      <a:gd name="T85" fmla="*/ 73025 h 134"/>
                      <a:gd name="T86" fmla="*/ 28575 w 128"/>
                      <a:gd name="T87" fmla="*/ 76200 h 134"/>
                      <a:gd name="T88" fmla="*/ 34925 w 128"/>
                      <a:gd name="T89" fmla="*/ 76200 h 134"/>
                      <a:gd name="T90" fmla="*/ 50800 w 128"/>
                      <a:gd name="T91" fmla="*/ 60325 h 134"/>
                      <a:gd name="T92" fmla="*/ 73025 w 128"/>
                      <a:gd name="T93" fmla="*/ 41275 h 134"/>
                      <a:gd name="T94" fmla="*/ 92075 w 128"/>
                      <a:gd name="T95" fmla="*/ 25400 h 134"/>
                      <a:gd name="T96" fmla="*/ 98425 w 128"/>
                      <a:gd name="T97" fmla="*/ 19050 h 134"/>
                      <a:gd name="T98" fmla="*/ 95250 w 128"/>
                      <a:gd name="T99" fmla="*/ 12700 h 134"/>
                      <a:gd name="T100" fmla="*/ 95250 w 128"/>
                      <a:gd name="T101" fmla="*/ 9525 h 134"/>
                      <a:gd name="T102" fmla="*/ 98425 w 128"/>
                      <a:gd name="T103" fmla="*/ 6350 h 134"/>
                      <a:gd name="T104" fmla="*/ 104775 w 128"/>
                      <a:gd name="T105" fmla="*/ 3175 h 134"/>
                      <a:gd name="T106" fmla="*/ 117475 w 128"/>
                      <a:gd name="T107" fmla="*/ 0 h 134"/>
                      <a:gd name="T108" fmla="*/ 130175 w 128"/>
                      <a:gd name="T109" fmla="*/ 0 h 134"/>
                      <a:gd name="T110" fmla="*/ 133350 w 128"/>
                      <a:gd name="T111" fmla="*/ 0 h 134"/>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128" h="134">
                        <a:moveTo>
                          <a:pt x="84" y="0"/>
                        </a:moveTo>
                        <a:lnTo>
                          <a:pt x="84" y="6"/>
                        </a:lnTo>
                        <a:lnTo>
                          <a:pt x="100" y="10"/>
                        </a:lnTo>
                        <a:lnTo>
                          <a:pt x="114" y="14"/>
                        </a:lnTo>
                        <a:lnTo>
                          <a:pt x="120" y="18"/>
                        </a:lnTo>
                        <a:lnTo>
                          <a:pt x="124" y="24"/>
                        </a:lnTo>
                        <a:lnTo>
                          <a:pt x="128" y="30"/>
                        </a:lnTo>
                        <a:lnTo>
                          <a:pt x="128" y="38"/>
                        </a:lnTo>
                        <a:lnTo>
                          <a:pt x="128" y="46"/>
                        </a:lnTo>
                        <a:lnTo>
                          <a:pt x="126" y="54"/>
                        </a:lnTo>
                        <a:lnTo>
                          <a:pt x="124" y="60"/>
                        </a:lnTo>
                        <a:lnTo>
                          <a:pt x="124" y="70"/>
                        </a:lnTo>
                        <a:lnTo>
                          <a:pt x="124" y="82"/>
                        </a:lnTo>
                        <a:lnTo>
                          <a:pt x="122" y="92"/>
                        </a:lnTo>
                        <a:lnTo>
                          <a:pt x="120" y="102"/>
                        </a:lnTo>
                        <a:lnTo>
                          <a:pt x="114" y="112"/>
                        </a:lnTo>
                        <a:lnTo>
                          <a:pt x="102" y="124"/>
                        </a:lnTo>
                        <a:lnTo>
                          <a:pt x="96" y="134"/>
                        </a:lnTo>
                        <a:lnTo>
                          <a:pt x="86" y="132"/>
                        </a:lnTo>
                        <a:lnTo>
                          <a:pt x="80" y="130"/>
                        </a:lnTo>
                        <a:lnTo>
                          <a:pt x="74" y="128"/>
                        </a:lnTo>
                        <a:lnTo>
                          <a:pt x="66" y="126"/>
                        </a:lnTo>
                        <a:lnTo>
                          <a:pt x="58" y="128"/>
                        </a:lnTo>
                        <a:lnTo>
                          <a:pt x="54" y="122"/>
                        </a:lnTo>
                        <a:lnTo>
                          <a:pt x="50" y="122"/>
                        </a:lnTo>
                        <a:lnTo>
                          <a:pt x="46" y="120"/>
                        </a:lnTo>
                        <a:lnTo>
                          <a:pt x="40" y="118"/>
                        </a:lnTo>
                        <a:lnTo>
                          <a:pt x="36" y="116"/>
                        </a:lnTo>
                        <a:lnTo>
                          <a:pt x="36" y="110"/>
                        </a:lnTo>
                        <a:lnTo>
                          <a:pt x="34" y="98"/>
                        </a:lnTo>
                        <a:lnTo>
                          <a:pt x="32" y="92"/>
                        </a:lnTo>
                        <a:lnTo>
                          <a:pt x="28" y="88"/>
                        </a:lnTo>
                        <a:lnTo>
                          <a:pt x="20" y="82"/>
                        </a:lnTo>
                        <a:lnTo>
                          <a:pt x="12" y="76"/>
                        </a:lnTo>
                        <a:lnTo>
                          <a:pt x="8" y="70"/>
                        </a:lnTo>
                        <a:lnTo>
                          <a:pt x="6" y="66"/>
                        </a:lnTo>
                        <a:lnTo>
                          <a:pt x="8" y="64"/>
                        </a:lnTo>
                        <a:lnTo>
                          <a:pt x="6" y="62"/>
                        </a:lnTo>
                        <a:lnTo>
                          <a:pt x="4" y="58"/>
                        </a:lnTo>
                        <a:lnTo>
                          <a:pt x="0" y="52"/>
                        </a:lnTo>
                        <a:lnTo>
                          <a:pt x="0" y="48"/>
                        </a:lnTo>
                        <a:lnTo>
                          <a:pt x="4" y="46"/>
                        </a:lnTo>
                        <a:lnTo>
                          <a:pt x="12" y="46"/>
                        </a:lnTo>
                        <a:lnTo>
                          <a:pt x="18" y="48"/>
                        </a:lnTo>
                        <a:lnTo>
                          <a:pt x="22" y="48"/>
                        </a:lnTo>
                        <a:lnTo>
                          <a:pt x="32" y="38"/>
                        </a:lnTo>
                        <a:lnTo>
                          <a:pt x="46" y="26"/>
                        </a:lnTo>
                        <a:lnTo>
                          <a:pt x="58" y="16"/>
                        </a:lnTo>
                        <a:lnTo>
                          <a:pt x="62" y="12"/>
                        </a:lnTo>
                        <a:lnTo>
                          <a:pt x="60" y="8"/>
                        </a:lnTo>
                        <a:lnTo>
                          <a:pt x="60" y="6"/>
                        </a:lnTo>
                        <a:lnTo>
                          <a:pt x="62" y="4"/>
                        </a:lnTo>
                        <a:lnTo>
                          <a:pt x="66" y="2"/>
                        </a:lnTo>
                        <a:lnTo>
                          <a:pt x="74" y="0"/>
                        </a:lnTo>
                        <a:lnTo>
                          <a:pt x="82" y="0"/>
                        </a:lnTo>
                        <a:lnTo>
                          <a:pt x="84" y="0"/>
                        </a:lnTo>
                        <a:close/>
                      </a:path>
                    </a:pathLst>
                  </a:custGeom>
                  <a:pattFill prst="lt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95" name="Freeform 117"/>
                  <p:cNvSpPr>
                    <a:spLocks/>
                  </p:cNvSpPr>
                  <p:nvPr/>
                </p:nvSpPr>
                <p:spPr bwMode="auto">
                  <a:xfrm>
                    <a:off x="5146675" y="2125663"/>
                    <a:ext cx="968375" cy="460375"/>
                  </a:xfrm>
                  <a:custGeom>
                    <a:avLst/>
                    <a:gdLst>
                      <a:gd name="T0" fmla="*/ 187325 w 610"/>
                      <a:gd name="T1" fmla="*/ 409575 h 290"/>
                      <a:gd name="T2" fmla="*/ 184150 w 610"/>
                      <a:gd name="T3" fmla="*/ 431800 h 290"/>
                      <a:gd name="T4" fmla="*/ 171450 w 610"/>
                      <a:gd name="T5" fmla="*/ 400050 h 290"/>
                      <a:gd name="T6" fmla="*/ 155575 w 610"/>
                      <a:gd name="T7" fmla="*/ 381000 h 290"/>
                      <a:gd name="T8" fmla="*/ 120650 w 610"/>
                      <a:gd name="T9" fmla="*/ 358775 h 290"/>
                      <a:gd name="T10" fmla="*/ 98425 w 610"/>
                      <a:gd name="T11" fmla="*/ 327025 h 290"/>
                      <a:gd name="T12" fmla="*/ 127000 w 610"/>
                      <a:gd name="T13" fmla="*/ 333375 h 290"/>
                      <a:gd name="T14" fmla="*/ 136525 w 610"/>
                      <a:gd name="T15" fmla="*/ 307975 h 290"/>
                      <a:gd name="T16" fmla="*/ 155575 w 610"/>
                      <a:gd name="T17" fmla="*/ 288925 h 290"/>
                      <a:gd name="T18" fmla="*/ 146050 w 610"/>
                      <a:gd name="T19" fmla="*/ 257175 h 290"/>
                      <a:gd name="T20" fmla="*/ 130175 w 610"/>
                      <a:gd name="T21" fmla="*/ 263525 h 290"/>
                      <a:gd name="T22" fmla="*/ 107950 w 610"/>
                      <a:gd name="T23" fmla="*/ 257175 h 290"/>
                      <a:gd name="T24" fmla="*/ 69850 w 610"/>
                      <a:gd name="T25" fmla="*/ 276225 h 290"/>
                      <a:gd name="T26" fmla="*/ 41275 w 610"/>
                      <a:gd name="T27" fmla="*/ 234950 h 290"/>
                      <a:gd name="T28" fmla="*/ 12700 w 610"/>
                      <a:gd name="T29" fmla="*/ 219075 h 290"/>
                      <a:gd name="T30" fmla="*/ 0 w 610"/>
                      <a:gd name="T31" fmla="*/ 219075 h 290"/>
                      <a:gd name="T32" fmla="*/ 0 w 610"/>
                      <a:gd name="T33" fmla="*/ 187325 h 290"/>
                      <a:gd name="T34" fmla="*/ 12700 w 610"/>
                      <a:gd name="T35" fmla="*/ 149225 h 290"/>
                      <a:gd name="T36" fmla="*/ 44450 w 610"/>
                      <a:gd name="T37" fmla="*/ 161925 h 290"/>
                      <a:gd name="T38" fmla="*/ 79375 w 610"/>
                      <a:gd name="T39" fmla="*/ 111125 h 290"/>
                      <a:gd name="T40" fmla="*/ 146050 w 610"/>
                      <a:gd name="T41" fmla="*/ 123825 h 290"/>
                      <a:gd name="T42" fmla="*/ 187325 w 610"/>
                      <a:gd name="T43" fmla="*/ 139700 h 290"/>
                      <a:gd name="T44" fmla="*/ 215900 w 610"/>
                      <a:gd name="T45" fmla="*/ 133350 h 290"/>
                      <a:gd name="T46" fmla="*/ 288925 w 610"/>
                      <a:gd name="T47" fmla="*/ 146050 h 290"/>
                      <a:gd name="T48" fmla="*/ 317500 w 610"/>
                      <a:gd name="T49" fmla="*/ 146050 h 290"/>
                      <a:gd name="T50" fmla="*/ 346075 w 610"/>
                      <a:gd name="T51" fmla="*/ 120650 h 290"/>
                      <a:gd name="T52" fmla="*/ 311150 w 610"/>
                      <a:gd name="T53" fmla="*/ 95250 h 290"/>
                      <a:gd name="T54" fmla="*/ 342900 w 610"/>
                      <a:gd name="T55" fmla="*/ 73025 h 290"/>
                      <a:gd name="T56" fmla="*/ 307975 w 610"/>
                      <a:gd name="T57" fmla="*/ 44450 h 290"/>
                      <a:gd name="T58" fmla="*/ 460375 w 610"/>
                      <a:gd name="T59" fmla="*/ 15875 h 290"/>
                      <a:gd name="T60" fmla="*/ 523875 w 610"/>
                      <a:gd name="T61" fmla="*/ 6350 h 290"/>
                      <a:gd name="T62" fmla="*/ 603250 w 610"/>
                      <a:gd name="T63" fmla="*/ 44450 h 290"/>
                      <a:gd name="T64" fmla="*/ 628650 w 610"/>
                      <a:gd name="T65" fmla="*/ 57150 h 290"/>
                      <a:gd name="T66" fmla="*/ 673100 w 610"/>
                      <a:gd name="T67" fmla="*/ 31750 h 290"/>
                      <a:gd name="T68" fmla="*/ 701675 w 610"/>
                      <a:gd name="T69" fmla="*/ 60325 h 290"/>
                      <a:gd name="T70" fmla="*/ 803275 w 610"/>
                      <a:gd name="T71" fmla="*/ 142875 h 290"/>
                      <a:gd name="T72" fmla="*/ 822325 w 610"/>
                      <a:gd name="T73" fmla="*/ 130175 h 290"/>
                      <a:gd name="T74" fmla="*/ 860425 w 610"/>
                      <a:gd name="T75" fmla="*/ 149225 h 290"/>
                      <a:gd name="T76" fmla="*/ 908050 w 610"/>
                      <a:gd name="T77" fmla="*/ 161925 h 290"/>
                      <a:gd name="T78" fmla="*/ 968375 w 610"/>
                      <a:gd name="T79" fmla="*/ 184150 h 290"/>
                      <a:gd name="T80" fmla="*/ 927100 w 610"/>
                      <a:gd name="T81" fmla="*/ 222250 h 290"/>
                      <a:gd name="T82" fmla="*/ 933450 w 610"/>
                      <a:gd name="T83" fmla="*/ 254000 h 290"/>
                      <a:gd name="T84" fmla="*/ 904875 w 610"/>
                      <a:gd name="T85" fmla="*/ 260350 h 290"/>
                      <a:gd name="T86" fmla="*/ 889000 w 610"/>
                      <a:gd name="T87" fmla="*/ 273050 h 290"/>
                      <a:gd name="T88" fmla="*/ 885825 w 610"/>
                      <a:gd name="T89" fmla="*/ 311150 h 290"/>
                      <a:gd name="T90" fmla="*/ 847725 w 610"/>
                      <a:gd name="T91" fmla="*/ 311150 h 290"/>
                      <a:gd name="T92" fmla="*/ 866775 w 610"/>
                      <a:gd name="T93" fmla="*/ 358775 h 290"/>
                      <a:gd name="T94" fmla="*/ 860425 w 610"/>
                      <a:gd name="T95" fmla="*/ 400050 h 290"/>
                      <a:gd name="T96" fmla="*/ 815975 w 610"/>
                      <a:gd name="T97" fmla="*/ 390525 h 290"/>
                      <a:gd name="T98" fmla="*/ 762000 w 610"/>
                      <a:gd name="T99" fmla="*/ 390525 h 290"/>
                      <a:gd name="T100" fmla="*/ 711200 w 610"/>
                      <a:gd name="T101" fmla="*/ 387350 h 290"/>
                      <a:gd name="T102" fmla="*/ 676275 w 610"/>
                      <a:gd name="T103" fmla="*/ 390525 h 290"/>
                      <a:gd name="T104" fmla="*/ 657225 w 610"/>
                      <a:gd name="T105" fmla="*/ 412750 h 290"/>
                      <a:gd name="T106" fmla="*/ 612775 w 610"/>
                      <a:gd name="T107" fmla="*/ 434975 h 290"/>
                      <a:gd name="T108" fmla="*/ 603250 w 610"/>
                      <a:gd name="T109" fmla="*/ 460375 h 290"/>
                      <a:gd name="T110" fmla="*/ 587375 w 610"/>
                      <a:gd name="T111" fmla="*/ 444500 h 290"/>
                      <a:gd name="T112" fmla="*/ 546100 w 610"/>
                      <a:gd name="T113" fmla="*/ 419100 h 290"/>
                      <a:gd name="T114" fmla="*/ 527050 w 610"/>
                      <a:gd name="T115" fmla="*/ 396875 h 290"/>
                      <a:gd name="T116" fmla="*/ 415925 w 610"/>
                      <a:gd name="T117" fmla="*/ 371475 h 290"/>
                      <a:gd name="T118" fmla="*/ 314325 w 610"/>
                      <a:gd name="T119" fmla="*/ 304800 h 290"/>
                      <a:gd name="T120" fmla="*/ 276225 w 610"/>
                      <a:gd name="T121" fmla="*/ 434975 h 290"/>
                      <a:gd name="T122" fmla="*/ 238125 w 610"/>
                      <a:gd name="T123" fmla="*/ 412750 h 290"/>
                      <a:gd name="T124" fmla="*/ 200025 w 610"/>
                      <a:gd name="T125" fmla="*/ 406400 h 29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610" h="290">
                        <a:moveTo>
                          <a:pt x="126" y="256"/>
                        </a:moveTo>
                        <a:lnTo>
                          <a:pt x="118" y="258"/>
                        </a:lnTo>
                        <a:lnTo>
                          <a:pt x="116" y="266"/>
                        </a:lnTo>
                        <a:lnTo>
                          <a:pt x="116" y="272"/>
                        </a:lnTo>
                        <a:lnTo>
                          <a:pt x="110" y="266"/>
                        </a:lnTo>
                        <a:lnTo>
                          <a:pt x="108" y="252"/>
                        </a:lnTo>
                        <a:lnTo>
                          <a:pt x="106" y="244"/>
                        </a:lnTo>
                        <a:lnTo>
                          <a:pt x="98" y="240"/>
                        </a:lnTo>
                        <a:lnTo>
                          <a:pt x="92" y="238"/>
                        </a:lnTo>
                        <a:lnTo>
                          <a:pt x="76" y="226"/>
                        </a:lnTo>
                        <a:lnTo>
                          <a:pt x="66" y="216"/>
                        </a:lnTo>
                        <a:lnTo>
                          <a:pt x="62" y="206"/>
                        </a:lnTo>
                        <a:lnTo>
                          <a:pt x="68" y="208"/>
                        </a:lnTo>
                        <a:lnTo>
                          <a:pt x="80" y="210"/>
                        </a:lnTo>
                        <a:lnTo>
                          <a:pt x="76" y="194"/>
                        </a:lnTo>
                        <a:lnTo>
                          <a:pt x="86" y="194"/>
                        </a:lnTo>
                        <a:lnTo>
                          <a:pt x="100" y="194"/>
                        </a:lnTo>
                        <a:lnTo>
                          <a:pt x="98" y="182"/>
                        </a:lnTo>
                        <a:lnTo>
                          <a:pt x="98" y="170"/>
                        </a:lnTo>
                        <a:lnTo>
                          <a:pt x="92" y="162"/>
                        </a:lnTo>
                        <a:lnTo>
                          <a:pt x="86" y="162"/>
                        </a:lnTo>
                        <a:lnTo>
                          <a:pt x="82" y="166"/>
                        </a:lnTo>
                        <a:lnTo>
                          <a:pt x="76" y="166"/>
                        </a:lnTo>
                        <a:lnTo>
                          <a:pt x="68" y="162"/>
                        </a:lnTo>
                        <a:lnTo>
                          <a:pt x="58" y="162"/>
                        </a:lnTo>
                        <a:lnTo>
                          <a:pt x="44" y="174"/>
                        </a:lnTo>
                        <a:lnTo>
                          <a:pt x="38" y="164"/>
                        </a:lnTo>
                        <a:lnTo>
                          <a:pt x="26" y="148"/>
                        </a:lnTo>
                        <a:lnTo>
                          <a:pt x="10" y="146"/>
                        </a:lnTo>
                        <a:lnTo>
                          <a:pt x="8" y="138"/>
                        </a:lnTo>
                        <a:lnTo>
                          <a:pt x="4" y="138"/>
                        </a:lnTo>
                        <a:lnTo>
                          <a:pt x="0" y="138"/>
                        </a:lnTo>
                        <a:lnTo>
                          <a:pt x="0" y="136"/>
                        </a:lnTo>
                        <a:lnTo>
                          <a:pt x="0" y="118"/>
                        </a:lnTo>
                        <a:lnTo>
                          <a:pt x="0" y="104"/>
                        </a:lnTo>
                        <a:lnTo>
                          <a:pt x="8" y="94"/>
                        </a:lnTo>
                        <a:lnTo>
                          <a:pt x="18" y="106"/>
                        </a:lnTo>
                        <a:lnTo>
                          <a:pt x="28" y="102"/>
                        </a:lnTo>
                        <a:lnTo>
                          <a:pt x="26" y="90"/>
                        </a:lnTo>
                        <a:lnTo>
                          <a:pt x="50" y="70"/>
                        </a:lnTo>
                        <a:lnTo>
                          <a:pt x="72" y="72"/>
                        </a:lnTo>
                        <a:lnTo>
                          <a:pt x="92" y="78"/>
                        </a:lnTo>
                        <a:lnTo>
                          <a:pt x="108" y="90"/>
                        </a:lnTo>
                        <a:lnTo>
                          <a:pt x="118" y="88"/>
                        </a:lnTo>
                        <a:lnTo>
                          <a:pt x="130" y="92"/>
                        </a:lnTo>
                        <a:lnTo>
                          <a:pt x="136" y="84"/>
                        </a:lnTo>
                        <a:lnTo>
                          <a:pt x="170" y="84"/>
                        </a:lnTo>
                        <a:lnTo>
                          <a:pt x="182" y="92"/>
                        </a:lnTo>
                        <a:lnTo>
                          <a:pt x="188" y="92"/>
                        </a:lnTo>
                        <a:lnTo>
                          <a:pt x="200" y="92"/>
                        </a:lnTo>
                        <a:lnTo>
                          <a:pt x="216" y="90"/>
                        </a:lnTo>
                        <a:lnTo>
                          <a:pt x="218" y="76"/>
                        </a:lnTo>
                        <a:lnTo>
                          <a:pt x="192" y="68"/>
                        </a:lnTo>
                        <a:lnTo>
                          <a:pt x="196" y="60"/>
                        </a:lnTo>
                        <a:lnTo>
                          <a:pt x="198" y="50"/>
                        </a:lnTo>
                        <a:lnTo>
                          <a:pt x="216" y="46"/>
                        </a:lnTo>
                        <a:lnTo>
                          <a:pt x="200" y="40"/>
                        </a:lnTo>
                        <a:lnTo>
                          <a:pt x="194" y="28"/>
                        </a:lnTo>
                        <a:lnTo>
                          <a:pt x="218" y="28"/>
                        </a:lnTo>
                        <a:lnTo>
                          <a:pt x="290" y="10"/>
                        </a:lnTo>
                        <a:lnTo>
                          <a:pt x="300" y="0"/>
                        </a:lnTo>
                        <a:lnTo>
                          <a:pt x="330" y="4"/>
                        </a:lnTo>
                        <a:lnTo>
                          <a:pt x="342" y="24"/>
                        </a:lnTo>
                        <a:lnTo>
                          <a:pt x="380" y="28"/>
                        </a:lnTo>
                        <a:lnTo>
                          <a:pt x="378" y="36"/>
                        </a:lnTo>
                        <a:lnTo>
                          <a:pt x="396" y="36"/>
                        </a:lnTo>
                        <a:lnTo>
                          <a:pt x="416" y="20"/>
                        </a:lnTo>
                        <a:lnTo>
                          <a:pt x="424" y="20"/>
                        </a:lnTo>
                        <a:lnTo>
                          <a:pt x="424" y="30"/>
                        </a:lnTo>
                        <a:lnTo>
                          <a:pt x="442" y="38"/>
                        </a:lnTo>
                        <a:lnTo>
                          <a:pt x="498" y="88"/>
                        </a:lnTo>
                        <a:lnTo>
                          <a:pt x="506" y="90"/>
                        </a:lnTo>
                        <a:lnTo>
                          <a:pt x="506" y="80"/>
                        </a:lnTo>
                        <a:lnTo>
                          <a:pt x="518" y="82"/>
                        </a:lnTo>
                        <a:lnTo>
                          <a:pt x="520" y="90"/>
                        </a:lnTo>
                        <a:lnTo>
                          <a:pt x="542" y="94"/>
                        </a:lnTo>
                        <a:lnTo>
                          <a:pt x="546" y="84"/>
                        </a:lnTo>
                        <a:lnTo>
                          <a:pt x="572" y="102"/>
                        </a:lnTo>
                        <a:lnTo>
                          <a:pt x="590" y="112"/>
                        </a:lnTo>
                        <a:lnTo>
                          <a:pt x="610" y="116"/>
                        </a:lnTo>
                        <a:lnTo>
                          <a:pt x="604" y="120"/>
                        </a:lnTo>
                        <a:lnTo>
                          <a:pt x="584" y="140"/>
                        </a:lnTo>
                        <a:lnTo>
                          <a:pt x="594" y="152"/>
                        </a:lnTo>
                        <a:lnTo>
                          <a:pt x="588" y="160"/>
                        </a:lnTo>
                        <a:lnTo>
                          <a:pt x="580" y="164"/>
                        </a:lnTo>
                        <a:lnTo>
                          <a:pt x="570" y="164"/>
                        </a:lnTo>
                        <a:lnTo>
                          <a:pt x="556" y="160"/>
                        </a:lnTo>
                        <a:lnTo>
                          <a:pt x="560" y="172"/>
                        </a:lnTo>
                        <a:lnTo>
                          <a:pt x="558" y="188"/>
                        </a:lnTo>
                        <a:lnTo>
                          <a:pt x="558" y="196"/>
                        </a:lnTo>
                        <a:lnTo>
                          <a:pt x="552" y="200"/>
                        </a:lnTo>
                        <a:lnTo>
                          <a:pt x="534" y="196"/>
                        </a:lnTo>
                        <a:lnTo>
                          <a:pt x="536" y="204"/>
                        </a:lnTo>
                        <a:lnTo>
                          <a:pt x="546" y="226"/>
                        </a:lnTo>
                        <a:lnTo>
                          <a:pt x="548" y="240"/>
                        </a:lnTo>
                        <a:lnTo>
                          <a:pt x="542" y="252"/>
                        </a:lnTo>
                        <a:lnTo>
                          <a:pt x="528" y="246"/>
                        </a:lnTo>
                        <a:lnTo>
                          <a:pt x="514" y="246"/>
                        </a:lnTo>
                        <a:lnTo>
                          <a:pt x="492" y="246"/>
                        </a:lnTo>
                        <a:lnTo>
                          <a:pt x="480" y="246"/>
                        </a:lnTo>
                        <a:lnTo>
                          <a:pt x="458" y="238"/>
                        </a:lnTo>
                        <a:lnTo>
                          <a:pt x="448" y="244"/>
                        </a:lnTo>
                        <a:lnTo>
                          <a:pt x="448" y="252"/>
                        </a:lnTo>
                        <a:lnTo>
                          <a:pt x="426" y="246"/>
                        </a:lnTo>
                        <a:lnTo>
                          <a:pt x="414" y="248"/>
                        </a:lnTo>
                        <a:lnTo>
                          <a:pt x="414" y="260"/>
                        </a:lnTo>
                        <a:lnTo>
                          <a:pt x="406" y="260"/>
                        </a:lnTo>
                        <a:lnTo>
                          <a:pt x="386" y="274"/>
                        </a:lnTo>
                        <a:lnTo>
                          <a:pt x="380" y="284"/>
                        </a:lnTo>
                        <a:lnTo>
                          <a:pt x="380" y="290"/>
                        </a:lnTo>
                        <a:lnTo>
                          <a:pt x="372" y="288"/>
                        </a:lnTo>
                        <a:lnTo>
                          <a:pt x="370" y="280"/>
                        </a:lnTo>
                        <a:lnTo>
                          <a:pt x="350" y="280"/>
                        </a:lnTo>
                        <a:lnTo>
                          <a:pt x="344" y="264"/>
                        </a:lnTo>
                        <a:lnTo>
                          <a:pt x="336" y="262"/>
                        </a:lnTo>
                        <a:lnTo>
                          <a:pt x="332" y="250"/>
                        </a:lnTo>
                        <a:lnTo>
                          <a:pt x="308" y="230"/>
                        </a:lnTo>
                        <a:lnTo>
                          <a:pt x="262" y="234"/>
                        </a:lnTo>
                        <a:lnTo>
                          <a:pt x="242" y="212"/>
                        </a:lnTo>
                        <a:lnTo>
                          <a:pt x="198" y="192"/>
                        </a:lnTo>
                        <a:lnTo>
                          <a:pt x="162" y="202"/>
                        </a:lnTo>
                        <a:lnTo>
                          <a:pt x="174" y="274"/>
                        </a:lnTo>
                        <a:lnTo>
                          <a:pt x="164" y="274"/>
                        </a:lnTo>
                        <a:lnTo>
                          <a:pt x="150" y="260"/>
                        </a:lnTo>
                        <a:lnTo>
                          <a:pt x="138" y="256"/>
                        </a:lnTo>
                        <a:lnTo>
                          <a:pt x="126" y="256"/>
                        </a:lnTo>
                        <a:close/>
                      </a:path>
                    </a:pathLst>
                  </a:custGeom>
                  <a:solidFill>
                    <a:srgbClr val="488B9B"/>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96" name="Freeform 139"/>
                  <p:cNvSpPr>
                    <a:spLocks/>
                  </p:cNvSpPr>
                  <p:nvPr/>
                </p:nvSpPr>
                <p:spPr bwMode="auto">
                  <a:xfrm>
                    <a:off x="5407025" y="3059113"/>
                    <a:ext cx="206375" cy="257175"/>
                  </a:xfrm>
                  <a:custGeom>
                    <a:avLst/>
                    <a:gdLst>
                      <a:gd name="T0" fmla="*/ 114300 w 130"/>
                      <a:gd name="T1" fmla="*/ 6350 h 162"/>
                      <a:gd name="T2" fmla="*/ 123825 w 130"/>
                      <a:gd name="T3" fmla="*/ 22225 h 162"/>
                      <a:gd name="T4" fmla="*/ 130175 w 130"/>
                      <a:gd name="T5" fmla="*/ 38100 h 162"/>
                      <a:gd name="T6" fmla="*/ 139700 w 130"/>
                      <a:gd name="T7" fmla="*/ 44450 h 162"/>
                      <a:gd name="T8" fmla="*/ 152400 w 130"/>
                      <a:gd name="T9" fmla="*/ 47625 h 162"/>
                      <a:gd name="T10" fmla="*/ 174625 w 130"/>
                      <a:gd name="T11" fmla="*/ 53975 h 162"/>
                      <a:gd name="T12" fmla="*/ 187325 w 130"/>
                      <a:gd name="T13" fmla="*/ 60325 h 162"/>
                      <a:gd name="T14" fmla="*/ 196850 w 130"/>
                      <a:gd name="T15" fmla="*/ 66675 h 162"/>
                      <a:gd name="T16" fmla="*/ 203200 w 130"/>
                      <a:gd name="T17" fmla="*/ 73025 h 162"/>
                      <a:gd name="T18" fmla="*/ 206375 w 130"/>
                      <a:gd name="T19" fmla="*/ 85725 h 162"/>
                      <a:gd name="T20" fmla="*/ 203200 w 130"/>
                      <a:gd name="T21" fmla="*/ 98425 h 162"/>
                      <a:gd name="T22" fmla="*/ 196850 w 130"/>
                      <a:gd name="T23" fmla="*/ 111125 h 162"/>
                      <a:gd name="T24" fmla="*/ 177800 w 130"/>
                      <a:gd name="T25" fmla="*/ 130175 h 162"/>
                      <a:gd name="T26" fmla="*/ 168275 w 130"/>
                      <a:gd name="T27" fmla="*/ 139700 h 162"/>
                      <a:gd name="T28" fmla="*/ 161925 w 130"/>
                      <a:gd name="T29" fmla="*/ 146050 h 162"/>
                      <a:gd name="T30" fmla="*/ 158750 w 130"/>
                      <a:gd name="T31" fmla="*/ 155575 h 162"/>
                      <a:gd name="T32" fmla="*/ 158750 w 130"/>
                      <a:gd name="T33" fmla="*/ 168275 h 162"/>
                      <a:gd name="T34" fmla="*/ 158750 w 130"/>
                      <a:gd name="T35" fmla="*/ 187325 h 162"/>
                      <a:gd name="T36" fmla="*/ 142875 w 130"/>
                      <a:gd name="T37" fmla="*/ 190500 h 162"/>
                      <a:gd name="T38" fmla="*/ 133350 w 130"/>
                      <a:gd name="T39" fmla="*/ 187325 h 162"/>
                      <a:gd name="T40" fmla="*/ 133350 w 130"/>
                      <a:gd name="T41" fmla="*/ 206375 h 162"/>
                      <a:gd name="T42" fmla="*/ 133350 w 130"/>
                      <a:gd name="T43" fmla="*/ 209550 h 162"/>
                      <a:gd name="T44" fmla="*/ 133350 w 130"/>
                      <a:gd name="T45" fmla="*/ 215900 h 162"/>
                      <a:gd name="T46" fmla="*/ 123825 w 130"/>
                      <a:gd name="T47" fmla="*/ 219075 h 162"/>
                      <a:gd name="T48" fmla="*/ 114300 w 130"/>
                      <a:gd name="T49" fmla="*/ 222250 h 162"/>
                      <a:gd name="T50" fmla="*/ 111125 w 130"/>
                      <a:gd name="T51" fmla="*/ 225425 h 162"/>
                      <a:gd name="T52" fmla="*/ 104775 w 130"/>
                      <a:gd name="T53" fmla="*/ 231775 h 162"/>
                      <a:gd name="T54" fmla="*/ 98425 w 130"/>
                      <a:gd name="T55" fmla="*/ 241300 h 162"/>
                      <a:gd name="T56" fmla="*/ 95250 w 130"/>
                      <a:gd name="T57" fmla="*/ 247650 h 162"/>
                      <a:gd name="T58" fmla="*/ 76200 w 130"/>
                      <a:gd name="T59" fmla="*/ 250825 h 162"/>
                      <a:gd name="T60" fmla="*/ 63500 w 130"/>
                      <a:gd name="T61" fmla="*/ 254000 h 162"/>
                      <a:gd name="T62" fmla="*/ 50800 w 130"/>
                      <a:gd name="T63" fmla="*/ 254000 h 162"/>
                      <a:gd name="T64" fmla="*/ 34925 w 130"/>
                      <a:gd name="T65" fmla="*/ 257175 h 162"/>
                      <a:gd name="T66" fmla="*/ 0 w 130"/>
                      <a:gd name="T67" fmla="*/ 215900 h 162"/>
                      <a:gd name="T68" fmla="*/ 0 w 130"/>
                      <a:gd name="T69" fmla="*/ 203200 h 162"/>
                      <a:gd name="T70" fmla="*/ 85725 w 130"/>
                      <a:gd name="T71" fmla="*/ 127000 h 162"/>
                      <a:gd name="T72" fmla="*/ 85725 w 130"/>
                      <a:gd name="T73" fmla="*/ 69850 h 162"/>
                      <a:gd name="T74" fmla="*/ 73025 w 130"/>
                      <a:gd name="T75" fmla="*/ 60325 h 162"/>
                      <a:gd name="T76" fmla="*/ 114300 w 130"/>
                      <a:gd name="T77" fmla="*/ 0 h 162"/>
                      <a:gd name="T78" fmla="*/ 114300 w 130"/>
                      <a:gd name="T79" fmla="*/ 6350 h 162"/>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30" h="162">
                        <a:moveTo>
                          <a:pt x="72" y="4"/>
                        </a:moveTo>
                        <a:lnTo>
                          <a:pt x="78" y="14"/>
                        </a:lnTo>
                        <a:lnTo>
                          <a:pt x="82" y="24"/>
                        </a:lnTo>
                        <a:lnTo>
                          <a:pt x="88" y="28"/>
                        </a:lnTo>
                        <a:lnTo>
                          <a:pt x="96" y="30"/>
                        </a:lnTo>
                        <a:lnTo>
                          <a:pt x="110" y="34"/>
                        </a:lnTo>
                        <a:lnTo>
                          <a:pt x="118" y="38"/>
                        </a:lnTo>
                        <a:lnTo>
                          <a:pt x="124" y="42"/>
                        </a:lnTo>
                        <a:lnTo>
                          <a:pt x="128" y="46"/>
                        </a:lnTo>
                        <a:lnTo>
                          <a:pt x="130" y="54"/>
                        </a:lnTo>
                        <a:lnTo>
                          <a:pt x="128" y="62"/>
                        </a:lnTo>
                        <a:lnTo>
                          <a:pt x="124" y="70"/>
                        </a:lnTo>
                        <a:lnTo>
                          <a:pt x="112" y="82"/>
                        </a:lnTo>
                        <a:lnTo>
                          <a:pt x="106" y="88"/>
                        </a:lnTo>
                        <a:lnTo>
                          <a:pt x="102" y="92"/>
                        </a:lnTo>
                        <a:lnTo>
                          <a:pt x="100" y="98"/>
                        </a:lnTo>
                        <a:lnTo>
                          <a:pt x="100" y="106"/>
                        </a:lnTo>
                        <a:lnTo>
                          <a:pt x="100" y="118"/>
                        </a:lnTo>
                        <a:lnTo>
                          <a:pt x="90" y="120"/>
                        </a:lnTo>
                        <a:lnTo>
                          <a:pt x="84" y="118"/>
                        </a:lnTo>
                        <a:lnTo>
                          <a:pt x="84" y="130"/>
                        </a:lnTo>
                        <a:lnTo>
                          <a:pt x="84" y="132"/>
                        </a:lnTo>
                        <a:lnTo>
                          <a:pt x="84" y="136"/>
                        </a:lnTo>
                        <a:lnTo>
                          <a:pt x="78" y="138"/>
                        </a:lnTo>
                        <a:lnTo>
                          <a:pt x="72" y="140"/>
                        </a:lnTo>
                        <a:lnTo>
                          <a:pt x="70" y="142"/>
                        </a:lnTo>
                        <a:lnTo>
                          <a:pt x="66" y="146"/>
                        </a:lnTo>
                        <a:lnTo>
                          <a:pt x="62" y="152"/>
                        </a:lnTo>
                        <a:lnTo>
                          <a:pt x="60" y="156"/>
                        </a:lnTo>
                        <a:lnTo>
                          <a:pt x="48" y="158"/>
                        </a:lnTo>
                        <a:lnTo>
                          <a:pt x="40" y="160"/>
                        </a:lnTo>
                        <a:lnTo>
                          <a:pt x="32" y="160"/>
                        </a:lnTo>
                        <a:lnTo>
                          <a:pt x="22" y="162"/>
                        </a:lnTo>
                        <a:lnTo>
                          <a:pt x="0" y="136"/>
                        </a:lnTo>
                        <a:lnTo>
                          <a:pt x="0" y="128"/>
                        </a:lnTo>
                        <a:lnTo>
                          <a:pt x="54" y="80"/>
                        </a:lnTo>
                        <a:lnTo>
                          <a:pt x="54" y="44"/>
                        </a:lnTo>
                        <a:lnTo>
                          <a:pt x="46" y="38"/>
                        </a:lnTo>
                        <a:lnTo>
                          <a:pt x="72" y="0"/>
                        </a:lnTo>
                        <a:lnTo>
                          <a:pt x="72" y="4"/>
                        </a:lnTo>
                        <a:close/>
                      </a:path>
                    </a:pathLst>
                  </a:custGeom>
                  <a:solidFill>
                    <a:srgbClr val="488B9B"/>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97" name="Freeform 147"/>
                  <p:cNvSpPr>
                    <a:spLocks/>
                  </p:cNvSpPr>
                  <p:nvPr/>
                </p:nvSpPr>
                <p:spPr bwMode="auto">
                  <a:xfrm>
                    <a:off x="4927600" y="2811463"/>
                    <a:ext cx="104775" cy="133350"/>
                  </a:xfrm>
                  <a:custGeom>
                    <a:avLst/>
                    <a:gdLst>
                      <a:gd name="T0" fmla="*/ 0 w 66"/>
                      <a:gd name="T1" fmla="*/ 130175 h 84"/>
                      <a:gd name="T2" fmla="*/ 28575 w 66"/>
                      <a:gd name="T3" fmla="*/ 133350 h 84"/>
                      <a:gd name="T4" fmla="*/ 34925 w 66"/>
                      <a:gd name="T5" fmla="*/ 127000 h 84"/>
                      <a:gd name="T6" fmla="*/ 41275 w 66"/>
                      <a:gd name="T7" fmla="*/ 114300 h 84"/>
                      <a:gd name="T8" fmla="*/ 50800 w 66"/>
                      <a:gd name="T9" fmla="*/ 107950 h 84"/>
                      <a:gd name="T10" fmla="*/ 57150 w 66"/>
                      <a:gd name="T11" fmla="*/ 107950 h 84"/>
                      <a:gd name="T12" fmla="*/ 63500 w 66"/>
                      <a:gd name="T13" fmla="*/ 98425 h 84"/>
                      <a:gd name="T14" fmla="*/ 76200 w 66"/>
                      <a:gd name="T15" fmla="*/ 98425 h 84"/>
                      <a:gd name="T16" fmla="*/ 53975 w 66"/>
                      <a:gd name="T17" fmla="*/ 53975 h 84"/>
                      <a:gd name="T18" fmla="*/ 104775 w 66"/>
                      <a:gd name="T19" fmla="*/ 38100 h 84"/>
                      <a:gd name="T20" fmla="*/ 92075 w 66"/>
                      <a:gd name="T21" fmla="*/ 0 h 84"/>
                      <a:gd name="T22" fmla="*/ 41275 w 66"/>
                      <a:gd name="T23" fmla="*/ 28575 h 84"/>
                      <a:gd name="T24" fmla="*/ 38100 w 66"/>
                      <a:gd name="T25" fmla="*/ 28575 h 84"/>
                      <a:gd name="T26" fmla="*/ 31750 w 66"/>
                      <a:gd name="T27" fmla="*/ 28575 h 84"/>
                      <a:gd name="T28" fmla="*/ 22225 w 66"/>
                      <a:gd name="T29" fmla="*/ 22225 h 84"/>
                      <a:gd name="T30" fmla="*/ 6350 w 66"/>
                      <a:gd name="T31" fmla="*/ 15875 h 84"/>
                      <a:gd name="T32" fmla="*/ 6350 w 66"/>
                      <a:gd name="T33" fmla="*/ 22225 h 84"/>
                      <a:gd name="T34" fmla="*/ 6350 w 66"/>
                      <a:gd name="T35" fmla="*/ 57150 h 84"/>
                      <a:gd name="T36" fmla="*/ 9525 w 66"/>
                      <a:gd name="T37" fmla="*/ 53975 h 84"/>
                      <a:gd name="T38" fmla="*/ 0 w 66"/>
                      <a:gd name="T39" fmla="*/ 114300 h 84"/>
                      <a:gd name="T40" fmla="*/ 0 w 66"/>
                      <a:gd name="T41" fmla="*/ 130175 h 84"/>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66" h="84">
                        <a:moveTo>
                          <a:pt x="0" y="82"/>
                        </a:moveTo>
                        <a:lnTo>
                          <a:pt x="18" y="84"/>
                        </a:lnTo>
                        <a:lnTo>
                          <a:pt x="22" y="80"/>
                        </a:lnTo>
                        <a:lnTo>
                          <a:pt x="26" y="72"/>
                        </a:lnTo>
                        <a:lnTo>
                          <a:pt x="32" y="68"/>
                        </a:lnTo>
                        <a:lnTo>
                          <a:pt x="36" y="68"/>
                        </a:lnTo>
                        <a:lnTo>
                          <a:pt x="40" y="62"/>
                        </a:lnTo>
                        <a:lnTo>
                          <a:pt x="48" y="62"/>
                        </a:lnTo>
                        <a:lnTo>
                          <a:pt x="34" y="34"/>
                        </a:lnTo>
                        <a:lnTo>
                          <a:pt x="66" y="24"/>
                        </a:lnTo>
                        <a:lnTo>
                          <a:pt x="58" y="0"/>
                        </a:lnTo>
                        <a:lnTo>
                          <a:pt x="26" y="18"/>
                        </a:lnTo>
                        <a:lnTo>
                          <a:pt x="24" y="18"/>
                        </a:lnTo>
                        <a:lnTo>
                          <a:pt x="20" y="18"/>
                        </a:lnTo>
                        <a:lnTo>
                          <a:pt x="14" y="14"/>
                        </a:lnTo>
                        <a:lnTo>
                          <a:pt x="4" y="10"/>
                        </a:lnTo>
                        <a:lnTo>
                          <a:pt x="4" y="14"/>
                        </a:lnTo>
                        <a:lnTo>
                          <a:pt x="4" y="36"/>
                        </a:lnTo>
                        <a:lnTo>
                          <a:pt x="6" y="34"/>
                        </a:lnTo>
                        <a:lnTo>
                          <a:pt x="0" y="72"/>
                        </a:lnTo>
                        <a:lnTo>
                          <a:pt x="0" y="82"/>
                        </a:lnTo>
                        <a:close/>
                      </a:path>
                    </a:pathLst>
                  </a:custGeom>
                  <a:solidFill>
                    <a:srgbClr val="488B9B"/>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498" name="Freeform 286"/>
                  <p:cNvSpPr>
                    <a:spLocks/>
                  </p:cNvSpPr>
                  <p:nvPr/>
                </p:nvSpPr>
                <p:spPr bwMode="auto">
                  <a:xfrm>
                    <a:off x="6775450" y="3117850"/>
                    <a:ext cx="230188" cy="457200"/>
                  </a:xfrm>
                  <a:custGeom>
                    <a:avLst/>
                    <a:gdLst>
                      <a:gd name="T0" fmla="*/ 0 w 145"/>
                      <a:gd name="T1" fmla="*/ 47625 h 288"/>
                      <a:gd name="T2" fmla="*/ 15875 w 145"/>
                      <a:gd name="T3" fmla="*/ 34925 h 288"/>
                      <a:gd name="T4" fmla="*/ 4763 w 145"/>
                      <a:gd name="T5" fmla="*/ 22225 h 288"/>
                      <a:gd name="T6" fmla="*/ 20638 w 145"/>
                      <a:gd name="T7" fmla="*/ 19050 h 288"/>
                      <a:gd name="T8" fmla="*/ 33338 w 145"/>
                      <a:gd name="T9" fmla="*/ 9525 h 288"/>
                      <a:gd name="T10" fmla="*/ 49213 w 145"/>
                      <a:gd name="T11" fmla="*/ 3175 h 288"/>
                      <a:gd name="T12" fmla="*/ 61913 w 145"/>
                      <a:gd name="T13" fmla="*/ 0 h 288"/>
                      <a:gd name="T14" fmla="*/ 71438 w 145"/>
                      <a:gd name="T15" fmla="*/ 3175 h 288"/>
                      <a:gd name="T16" fmla="*/ 77788 w 145"/>
                      <a:gd name="T17" fmla="*/ 6350 h 288"/>
                      <a:gd name="T18" fmla="*/ 87313 w 145"/>
                      <a:gd name="T19" fmla="*/ 9525 h 288"/>
                      <a:gd name="T20" fmla="*/ 96838 w 145"/>
                      <a:gd name="T21" fmla="*/ 9525 h 288"/>
                      <a:gd name="T22" fmla="*/ 100013 w 145"/>
                      <a:gd name="T23" fmla="*/ 19050 h 288"/>
                      <a:gd name="T24" fmla="*/ 103188 w 145"/>
                      <a:gd name="T25" fmla="*/ 25400 h 288"/>
                      <a:gd name="T26" fmla="*/ 115888 w 145"/>
                      <a:gd name="T27" fmla="*/ 38100 h 288"/>
                      <a:gd name="T28" fmla="*/ 128588 w 145"/>
                      <a:gd name="T29" fmla="*/ 47625 h 288"/>
                      <a:gd name="T30" fmla="*/ 141288 w 145"/>
                      <a:gd name="T31" fmla="*/ 50800 h 288"/>
                      <a:gd name="T32" fmla="*/ 138113 w 145"/>
                      <a:gd name="T33" fmla="*/ 60325 h 288"/>
                      <a:gd name="T34" fmla="*/ 134938 w 145"/>
                      <a:gd name="T35" fmla="*/ 69850 h 288"/>
                      <a:gd name="T36" fmla="*/ 128588 w 145"/>
                      <a:gd name="T37" fmla="*/ 69850 h 288"/>
                      <a:gd name="T38" fmla="*/ 119063 w 145"/>
                      <a:gd name="T39" fmla="*/ 69850 h 288"/>
                      <a:gd name="T40" fmla="*/ 115888 w 145"/>
                      <a:gd name="T41" fmla="*/ 69850 h 288"/>
                      <a:gd name="T42" fmla="*/ 115888 w 145"/>
                      <a:gd name="T43" fmla="*/ 79375 h 288"/>
                      <a:gd name="T44" fmla="*/ 112713 w 145"/>
                      <a:gd name="T45" fmla="*/ 88900 h 288"/>
                      <a:gd name="T46" fmla="*/ 106363 w 145"/>
                      <a:gd name="T47" fmla="*/ 95250 h 288"/>
                      <a:gd name="T48" fmla="*/ 100013 w 145"/>
                      <a:gd name="T49" fmla="*/ 107950 h 288"/>
                      <a:gd name="T50" fmla="*/ 96838 w 145"/>
                      <a:gd name="T51" fmla="*/ 117475 h 288"/>
                      <a:gd name="T52" fmla="*/ 100013 w 145"/>
                      <a:gd name="T53" fmla="*/ 142875 h 288"/>
                      <a:gd name="T54" fmla="*/ 106363 w 145"/>
                      <a:gd name="T55" fmla="*/ 149225 h 288"/>
                      <a:gd name="T56" fmla="*/ 109538 w 145"/>
                      <a:gd name="T57" fmla="*/ 155575 h 288"/>
                      <a:gd name="T58" fmla="*/ 122238 w 145"/>
                      <a:gd name="T59" fmla="*/ 161925 h 288"/>
                      <a:gd name="T60" fmla="*/ 144463 w 145"/>
                      <a:gd name="T61" fmla="*/ 187325 h 288"/>
                      <a:gd name="T62" fmla="*/ 163513 w 145"/>
                      <a:gd name="T63" fmla="*/ 209550 h 288"/>
                      <a:gd name="T64" fmla="*/ 182563 w 145"/>
                      <a:gd name="T65" fmla="*/ 231775 h 288"/>
                      <a:gd name="T66" fmla="*/ 211138 w 145"/>
                      <a:gd name="T67" fmla="*/ 250825 h 288"/>
                      <a:gd name="T68" fmla="*/ 211138 w 145"/>
                      <a:gd name="T69" fmla="*/ 263525 h 288"/>
                      <a:gd name="T70" fmla="*/ 217488 w 145"/>
                      <a:gd name="T71" fmla="*/ 288925 h 288"/>
                      <a:gd name="T72" fmla="*/ 230188 w 145"/>
                      <a:gd name="T73" fmla="*/ 327025 h 288"/>
                      <a:gd name="T74" fmla="*/ 223838 w 145"/>
                      <a:gd name="T75" fmla="*/ 336550 h 288"/>
                      <a:gd name="T76" fmla="*/ 223838 w 145"/>
                      <a:gd name="T77" fmla="*/ 346075 h 288"/>
                      <a:gd name="T78" fmla="*/ 223838 w 145"/>
                      <a:gd name="T79" fmla="*/ 355600 h 288"/>
                      <a:gd name="T80" fmla="*/ 220663 w 145"/>
                      <a:gd name="T81" fmla="*/ 361950 h 288"/>
                      <a:gd name="T82" fmla="*/ 211138 w 145"/>
                      <a:gd name="T83" fmla="*/ 374650 h 288"/>
                      <a:gd name="T84" fmla="*/ 195263 w 145"/>
                      <a:gd name="T85" fmla="*/ 387350 h 288"/>
                      <a:gd name="T86" fmla="*/ 179388 w 145"/>
                      <a:gd name="T87" fmla="*/ 393700 h 288"/>
                      <a:gd name="T88" fmla="*/ 166688 w 145"/>
                      <a:gd name="T89" fmla="*/ 396875 h 288"/>
                      <a:gd name="T90" fmla="*/ 153988 w 145"/>
                      <a:gd name="T91" fmla="*/ 409575 h 288"/>
                      <a:gd name="T92" fmla="*/ 141288 w 145"/>
                      <a:gd name="T93" fmla="*/ 431800 h 288"/>
                      <a:gd name="T94" fmla="*/ 106363 w 145"/>
                      <a:gd name="T95" fmla="*/ 457200 h 288"/>
                      <a:gd name="T96" fmla="*/ 103188 w 145"/>
                      <a:gd name="T97" fmla="*/ 439738 h 288"/>
                      <a:gd name="T98" fmla="*/ 103188 w 145"/>
                      <a:gd name="T99" fmla="*/ 428625 h 288"/>
                      <a:gd name="T100" fmla="*/ 106363 w 145"/>
                      <a:gd name="T101" fmla="*/ 419100 h 288"/>
                      <a:gd name="T102" fmla="*/ 87313 w 145"/>
                      <a:gd name="T103" fmla="*/ 396875 h 288"/>
                      <a:gd name="T104" fmla="*/ 158750 w 145"/>
                      <a:gd name="T105" fmla="*/ 338138 h 288"/>
                      <a:gd name="T106" fmla="*/ 176213 w 145"/>
                      <a:gd name="T107" fmla="*/ 280988 h 288"/>
                      <a:gd name="T108" fmla="*/ 139700 w 145"/>
                      <a:gd name="T109" fmla="*/ 223838 h 288"/>
                      <a:gd name="T110" fmla="*/ 63500 w 145"/>
                      <a:gd name="T111" fmla="*/ 157163 h 288"/>
                      <a:gd name="T112" fmla="*/ 57150 w 145"/>
                      <a:gd name="T113" fmla="*/ 114300 h 288"/>
                      <a:gd name="T114" fmla="*/ 33338 w 145"/>
                      <a:gd name="T115" fmla="*/ 80963 h 288"/>
                      <a:gd name="T116" fmla="*/ 0 w 145"/>
                      <a:gd name="T117" fmla="*/ 47625 h 28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5" h="288">
                        <a:moveTo>
                          <a:pt x="0" y="30"/>
                        </a:moveTo>
                        <a:lnTo>
                          <a:pt x="10" y="22"/>
                        </a:lnTo>
                        <a:lnTo>
                          <a:pt x="3" y="14"/>
                        </a:lnTo>
                        <a:lnTo>
                          <a:pt x="13" y="12"/>
                        </a:lnTo>
                        <a:lnTo>
                          <a:pt x="21" y="6"/>
                        </a:lnTo>
                        <a:lnTo>
                          <a:pt x="31" y="2"/>
                        </a:lnTo>
                        <a:lnTo>
                          <a:pt x="39" y="0"/>
                        </a:lnTo>
                        <a:lnTo>
                          <a:pt x="45" y="2"/>
                        </a:lnTo>
                        <a:lnTo>
                          <a:pt x="49" y="4"/>
                        </a:lnTo>
                        <a:lnTo>
                          <a:pt x="55" y="6"/>
                        </a:lnTo>
                        <a:lnTo>
                          <a:pt x="61" y="6"/>
                        </a:lnTo>
                        <a:lnTo>
                          <a:pt x="63" y="12"/>
                        </a:lnTo>
                        <a:lnTo>
                          <a:pt x="65" y="16"/>
                        </a:lnTo>
                        <a:lnTo>
                          <a:pt x="73" y="24"/>
                        </a:lnTo>
                        <a:lnTo>
                          <a:pt x="81" y="30"/>
                        </a:lnTo>
                        <a:lnTo>
                          <a:pt x="89" y="32"/>
                        </a:lnTo>
                        <a:lnTo>
                          <a:pt x="87" y="38"/>
                        </a:lnTo>
                        <a:lnTo>
                          <a:pt x="85" y="44"/>
                        </a:lnTo>
                        <a:lnTo>
                          <a:pt x="81" y="44"/>
                        </a:lnTo>
                        <a:lnTo>
                          <a:pt x="75" y="44"/>
                        </a:lnTo>
                        <a:lnTo>
                          <a:pt x="73" y="44"/>
                        </a:lnTo>
                        <a:lnTo>
                          <a:pt x="73" y="50"/>
                        </a:lnTo>
                        <a:lnTo>
                          <a:pt x="71" y="56"/>
                        </a:lnTo>
                        <a:lnTo>
                          <a:pt x="67" y="60"/>
                        </a:lnTo>
                        <a:lnTo>
                          <a:pt x="63" y="68"/>
                        </a:lnTo>
                        <a:lnTo>
                          <a:pt x="61" y="74"/>
                        </a:lnTo>
                        <a:lnTo>
                          <a:pt x="63" y="90"/>
                        </a:lnTo>
                        <a:lnTo>
                          <a:pt x="67" y="94"/>
                        </a:lnTo>
                        <a:lnTo>
                          <a:pt x="69" y="98"/>
                        </a:lnTo>
                        <a:lnTo>
                          <a:pt x="77" y="102"/>
                        </a:lnTo>
                        <a:lnTo>
                          <a:pt x="91" y="118"/>
                        </a:lnTo>
                        <a:lnTo>
                          <a:pt x="103" y="132"/>
                        </a:lnTo>
                        <a:lnTo>
                          <a:pt x="115" y="146"/>
                        </a:lnTo>
                        <a:lnTo>
                          <a:pt x="133" y="158"/>
                        </a:lnTo>
                        <a:lnTo>
                          <a:pt x="133" y="166"/>
                        </a:lnTo>
                        <a:lnTo>
                          <a:pt x="137" y="182"/>
                        </a:lnTo>
                        <a:lnTo>
                          <a:pt x="145" y="206"/>
                        </a:lnTo>
                        <a:lnTo>
                          <a:pt x="141" y="212"/>
                        </a:lnTo>
                        <a:lnTo>
                          <a:pt x="141" y="218"/>
                        </a:lnTo>
                        <a:lnTo>
                          <a:pt x="141" y="224"/>
                        </a:lnTo>
                        <a:lnTo>
                          <a:pt x="139" y="228"/>
                        </a:lnTo>
                        <a:lnTo>
                          <a:pt x="133" y="236"/>
                        </a:lnTo>
                        <a:lnTo>
                          <a:pt x="123" y="244"/>
                        </a:lnTo>
                        <a:lnTo>
                          <a:pt x="113" y="248"/>
                        </a:lnTo>
                        <a:lnTo>
                          <a:pt x="105" y="250"/>
                        </a:lnTo>
                        <a:lnTo>
                          <a:pt x="97" y="258"/>
                        </a:lnTo>
                        <a:lnTo>
                          <a:pt x="89" y="272"/>
                        </a:lnTo>
                        <a:lnTo>
                          <a:pt x="67" y="288"/>
                        </a:lnTo>
                        <a:lnTo>
                          <a:pt x="65" y="277"/>
                        </a:lnTo>
                        <a:lnTo>
                          <a:pt x="65" y="270"/>
                        </a:lnTo>
                        <a:lnTo>
                          <a:pt x="67" y="264"/>
                        </a:lnTo>
                        <a:lnTo>
                          <a:pt x="55" y="250"/>
                        </a:lnTo>
                        <a:lnTo>
                          <a:pt x="100" y="213"/>
                        </a:lnTo>
                        <a:lnTo>
                          <a:pt x="111" y="177"/>
                        </a:lnTo>
                        <a:lnTo>
                          <a:pt x="88" y="141"/>
                        </a:lnTo>
                        <a:lnTo>
                          <a:pt x="40" y="99"/>
                        </a:lnTo>
                        <a:lnTo>
                          <a:pt x="36" y="72"/>
                        </a:lnTo>
                        <a:lnTo>
                          <a:pt x="21" y="51"/>
                        </a:lnTo>
                        <a:lnTo>
                          <a:pt x="0" y="30"/>
                        </a:lnTo>
                        <a:close/>
                      </a:path>
                    </a:pathLst>
                  </a:custGeom>
                  <a:solidFill>
                    <a:srgbClr val="488B9B"/>
                  </a:solid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grpSp>
          <p:sp>
            <p:nvSpPr>
              <p:cNvPr id="489" name="Freeform 292"/>
              <p:cNvSpPr>
                <a:spLocks/>
              </p:cNvSpPr>
              <p:nvPr/>
            </p:nvSpPr>
            <p:spPr bwMode="auto">
              <a:xfrm>
                <a:off x="4330700" y="2393950"/>
                <a:ext cx="50800" cy="42863"/>
              </a:xfrm>
              <a:custGeom>
                <a:avLst/>
                <a:gdLst>
                  <a:gd name="T0" fmla="*/ 0 w 21"/>
                  <a:gd name="T1" fmla="*/ 42863 h 24"/>
                  <a:gd name="T2" fmla="*/ 0 w 21"/>
                  <a:gd name="T3" fmla="*/ 10716 h 24"/>
                  <a:gd name="T4" fmla="*/ 4838 w 21"/>
                  <a:gd name="T5" fmla="*/ 0 h 24"/>
                  <a:gd name="T6" fmla="*/ 26610 w 21"/>
                  <a:gd name="T7" fmla="*/ 0 h 24"/>
                  <a:gd name="T8" fmla="*/ 50800 w 21"/>
                  <a:gd name="T9" fmla="*/ 16074 h 24"/>
                  <a:gd name="T10" fmla="*/ 48381 w 21"/>
                  <a:gd name="T11" fmla="*/ 12502 h 24"/>
                  <a:gd name="T12" fmla="*/ 24190 w 21"/>
                  <a:gd name="T13" fmla="*/ 42863 h 24"/>
                  <a:gd name="T14" fmla="*/ 0 w 21"/>
                  <a:gd name="T15" fmla="*/ 42863 h 24"/>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 h="24">
                    <a:moveTo>
                      <a:pt x="0" y="24"/>
                    </a:moveTo>
                    <a:lnTo>
                      <a:pt x="0" y="6"/>
                    </a:lnTo>
                    <a:lnTo>
                      <a:pt x="2" y="0"/>
                    </a:lnTo>
                    <a:lnTo>
                      <a:pt x="11" y="0"/>
                    </a:lnTo>
                    <a:lnTo>
                      <a:pt x="21" y="9"/>
                    </a:lnTo>
                    <a:lnTo>
                      <a:pt x="20" y="7"/>
                    </a:lnTo>
                    <a:lnTo>
                      <a:pt x="10" y="24"/>
                    </a:lnTo>
                    <a:lnTo>
                      <a:pt x="0" y="24"/>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grpSp>
      <p:grpSp>
        <p:nvGrpSpPr>
          <p:cNvPr id="542" name="Group 541"/>
          <p:cNvGrpSpPr/>
          <p:nvPr/>
        </p:nvGrpSpPr>
        <p:grpSpPr>
          <a:xfrm>
            <a:off x="249238" y="1420813"/>
            <a:ext cx="8323262" cy="3961349"/>
            <a:chOff x="249238" y="1420813"/>
            <a:chExt cx="8323262" cy="3961349"/>
          </a:xfrm>
          <a:solidFill>
            <a:srgbClr val="DAE8EB"/>
          </a:solidFill>
        </p:grpSpPr>
        <p:grpSp>
          <p:nvGrpSpPr>
            <p:cNvPr id="543" name="Group 542"/>
            <p:cNvGrpSpPr/>
            <p:nvPr/>
          </p:nvGrpSpPr>
          <p:grpSpPr>
            <a:xfrm>
              <a:off x="249238" y="1420813"/>
              <a:ext cx="7831137" cy="3641725"/>
              <a:chOff x="249238" y="1420813"/>
              <a:chExt cx="7831137" cy="3641725"/>
            </a:xfrm>
            <a:grpFill/>
          </p:grpSpPr>
          <p:grpSp>
            <p:nvGrpSpPr>
              <p:cNvPr id="554" name="Group 5"/>
              <p:cNvGrpSpPr>
                <a:grpSpLocks/>
              </p:cNvGrpSpPr>
              <p:nvPr/>
            </p:nvGrpSpPr>
            <p:grpSpPr bwMode="auto">
              <a:xfrm>
                <a:off x="935038" y="1420813"/>
                <a:ext cx="2098675" cy="1114425"/>
                <a:chOff x="590" y="605"/>
                <a:chExt cx="1322" cy="702"/>
              </a:xfrm>
              <a:grpFill/>
            </p:grpSpPr>
            <p:sp>
              <p:nvSpPr>
                <p:cNvPr id="558" name="Freeform 6"/>
                <p:cNvSpPr>
                  <a:spLocks/>
                </p:cNvSpPr>
                <p:nvPr/>
              </p:nvSpPr>
              <p:spPr bwMode="auto">
                <a:xfrm>
                  <a:off x="590" y="727"/>
                  <a:ext cx="1134" cy="580"/>
                </a:xfrm>
                <a:custGeom>
                  <a:avLst/>
                  <a:gdLst>
                    <a:gd name="T0" fmla="*/ 902 w 1134"/>
                    <a:gd name="T1" fmla="*/ 198 h 580"/>
                    <a:gd name="T2" fmla="*/ 964 w 1134"/>
                    <a:gd name="T3" fmla="*/ 200 h 580"/>
                    <a:gd name="T4" fmla="*/ 1000 w 1134"/>
                    <a:gd name="T5" fmla="*/ 234 h 580"/>
                    <a:gd name="T6" fmla="*/ 1004 w 1134"/>
                    <a:gd name="T7" fmla="*/ 274 h 580"/>
                    <a:gd name="T8" fmla="*/ 1056 w 1134"/>
                    <a:gd name="T9" fmla="*/ 236 h 580"/>
                    <a:gd name="T10" fmla="*/ 1080 w 1134"/>
                    <a:gd name="T11" fmla="*/ 286 h 580"/>
                    <a:gd name="T12" fmla="*/ 1084 w 1134"/>
                    <a:gd name="T13" fmla="*/ 322 h 580"/>
                    <a:gd name="T14" fmla="*/ 1116 w 1134"/>
                    <a:gd name="T15" fmla="*/ 348 h 580"/>
                    <a:gd name="T16" fmla="*/ 1120 w 1134"/>
                    <a:gd name="T17" fmla="*/ 396 h 580"/>
                    <a:gd name="T18" fmla="*/ 1002 w 1134"/>
                    <a:gd name="T19" fmla="*/ 420 h 580"/>
                    <a:gd name="T20" fmla="*/ 920 w 1134"/>
                    <a:gd name="T21" fmla="*/ 454 h 580"/>
                    <a:gd name="T22" fmla="*/ 976 w 1134"/>
                    <a:gd name="T23" fmla="*/ 462 h 580"/>
                    <a:gd name="T24" fmla="*/ 960 w 1134"/>
                    <a:gd name="T25" fmla="*/ 502 h 580"/>
                    <a:gd name="T26" fmla="*/ 1024 w 1134"/>
                    <a:gd name="T27" fmla="*/ 488 h 580"/>
                    <a:gd name="T28" fmla="*/ 1016 w 1134"/>
                    <a:gd name="T29" fmla="*/ 514 h 580"/>
                    <a:gd name="T30" fmla="*/ 934 w 1134"/>
                    <a:gd name="T31" fmla="*/ 552 h 580"/>
                    <a:gd name="T32" fmla="*/ 944 w 1134"/>
                    <a:gd name="T33" fmla="*/ 524 h 580"/>
                    <a:gd name="T34" fmla="*/ 866 w 1134"/>
                    <a:gd name="T35" fmla="*/ 502 h 580"/>
                    <a:gd name="T36" fmla="*/ 770 w 1134"/>
                    <a:gd name="T37" fmla="*/ 540 h 580"/>
                    <a:gd name="T38" fmla="*/ 694 w 1134"/>
                    <a:gd name="T39" fmla="*/ 570 h 580"/>
                    <a:gd name="T40" fmla="*/ 644 w 1134"/>
                    <a:gd name="T41" fmla="*/ 580 h 580"/>
                    <a:gd name="T42" fmla="*/ 692 w 1134"/>
                    <a:gd name="T43" fmla="*/ 522 h 580"/>
                    <a:gd name="T44" fmla="*/ 698 w 1134"/>
                    <a:gd name="T45" fmla="*/ 500 h 580"/>
                    <a:gd name="T46" fmla="*/ 658 w 1134"/>
                    <a:gd name="T47" fmla="*/ 476 h 580"/>
                    <a:gd name="T48" fmla="*/ 632 w 1134"/>
                    <a:gd name="T49" fmla="*/ 446 h 580"/>
                    <a:gd name="T50" fmla="*/ 534 w 1134"/>
                    <a:gd name="T51" fmla="*/ 462 h 580"/>
                    <a:gd name="T52" fmla="*/ 86 w 1134"/>
                    <a:gd name="T53" fmla="*/ 432 h 580"/>
                    <a:gd name="T54" fmla="*/ 58 w 1134"/>
                    <a:gd name="T55" fmla="*/ 380 h 580"/>
                    <a:gd name="T56" fmla="*/ 52 w 1134"/>
                    <a:gd name="T57" fmla="*/ 350 h 580"/>
                    <a:gd name="T58" fmla="*/ 40 w 1134"/>
                    <a:gd name="T59" fmla="*/ 312 h 580"/>
                    <a:gd name="T60" fmla="*/ 30 w 1134"/>
                    <a:gd name="T61" fmla="*/ 254 h 580"/>
                    <a:gd name="T62" fmla="*/ 192 w 1134"/>
                    <a:gd name="T63" fmla="*/ 74 h 580"/>
                    <a:gd name="T64" fmla="*/ 260 w 1134"/>
                    <a:gd name="T65" fmla="*/ 78 h 580"/>
                    <a:gd name="T66" fmla="*/ 378 w 1134"/>
                    <a:gd name="T67" fmla="*/ 64 h 580"/>
                    <a:gd name="T68" fmla="*/ 408 w 1134"/>
                    <a:gd name="T69" fmla="*/ 78 h 580"/>
                    <a:gd name="T70" fmla="*/ 488 w 1134"/>
                    <a:gd name="T71" fmla="*/ 88 h 580"/>
                    <a:gd name="T72" fmla="*/ 496 w 1134"/>
                    <a:gd name="T73" fmla="*/ 102 h 580"/>
                    <a:gd name="T74" fmla="*/ 556 w 1134"/>
                    <a:gd name="T75" fmla="*/ 104 h 580"/>
                    <a:gd name="T76" fmla="*/ 614 w 1134"/>
                    <a:gd name="T77" fmla="*/ 86 h 580"/>
                    <a:gd name="T78" fmla="*/ 700 w 1134"/>
                    <a:gd name="T79" fmla="*/ 100 h 580"/>
                    <a:gd name="T80" fmla="*/ 730 w 1134"/>
                    <a:gd name="T81" fmla="*/ 112 h 580"/>
                    <a:gd name="T82" fmla="*/ 760 w 1134"/>
                    <a:gd name="T83" fmla="*/ 70 h 580"/>
                    <a:gd name="T84" fmla="*/ 804 w 1134"/>
                    <a:gd name="T85" fmla="*/ 22 h 580"/>
                    <a:gd name="T86" fmla="*/ 870 w 1134"/>
                    <a:gd name="T87" fmla="*/ 12 h 580"/>
                    <a:gd name="T88" fmla="*/ 808 w 1134"/>
                    <a:gd name="T89" fmla="*/ 66 h 580"/>
                    <a:gd name="T90" fmla="*/ 826 w 1134"/>
                    <a:gd name="T91" fmla="*/ 84 h 580"/>
                    <a:gd name="T92" fmla="*/ 830 w 1134"/>
                    <a:gd name="T93" fmla="*/ 110 h 580"/>
                    <a:gd name="T94" fmla="*/ 882 w 1134"/>
                    <a:gd name="T95" fmla="*/ 76 h 580"/>
                    <a:gd name="T96" fmla="*/ 910 w 1134"/>
                    <a:gd name="T97" fmla="*/ 92 h 580"/>
                    <a:gd name="T98" fmla="*/ 862 w 1134"/>
                    <a:gd name="T99" fmla="*/ 136 h 580"/>
                    <a:gd name="T100" fmla="*/ 764 w 1134"/>
                    <a:gd name="T101" fmla="*/ 176 h 580"/>
                    <a:gd name="T102" fmla="*/ 678 w 1134"/>
                    <a:gd name="T103" fmla="*/ 214 h 580"/>
                    <a:gd name="T104" fmla="*/ 646 w 1134"/>
                    <a:gd name="T105" fmla="*/ 286 h 580"/>
                    <a:gd name="T106" fmla="*/ 696 w 1134"/>
                    <a:gd name="T107" fmla="*/ 310 h 580"/>
                    <a:gd name="T108" fmla="*/ 764 w 1134"/>
                    <a:gd name="T109" fmla="*/ 332 h 580"/>
                    <a:gd name="T110" fmla="*/ 764 w 1134"/>
                    <a:gd name="T111" fmla="*/ 404 h 580"/>
                    <a:gd name="T112" fmla="*/ 810 w 1134"/>
                    <a:gd name="T113" fmla="*/ 332 h 580"/>
                    <a:gd name="T114" fmla="*/ 858 w 1134"/>
                    <a:gd name="T115" fmla="*/ 278 h 58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134" h="580">
                      <a:moveTo>
                        <a:pt x="866" y="254"/>
                      </a:moveTo>
                      <a:lnTo>
                        <a:pt x="872" y="250"/>
                      </a:lnTo>
                      <a:lnTo>
                        <a:pt x="878" y="244"/>
                      </a:lnTo>
                      <a:lnTo>
                        <a:pt x="884" y="236"/>
                      </a:lnTo>
                      <a:lnTo>
                        <a:pt x="886" y="228"/>
                      </a:lnTo>
                      <a:lnTo>
                        <a:pt x="886" y="218"/>
                      </a:lnTo>
                      <a:lnTo>
                        <a:pt x="890" y="208"/>
                      </a:lnTo>
                      <a:lnTo>
                        <a:pt x="892" y="204"/>
                      </a:lnTo>
                      <a:lnTo>
                        <a:pt x="896" y="200"/>
                      </a:lnTo>
                      <a:lnTo>
                        <a:pt x="902" y="198"/>
                      </a:lnTo>
                      <a:lnTo>
                        <a:pt x="910" y="198"/>
                      </a:lnTo>
                      <a:lnTo>
                        <a:pt x="920" y="200"/>
                      </a:lnTo>
                      <a:lnTo>
                        <a:pt x="928" y="200"/>
                      </a:lnTo>
                      <a:lnTo>
                        <a:pt x="944" y="200"/>
                      </a:lnTo>
                      <a:lnTo>
                        <a:pt x="946" y="200"/>
                      </a:lnTo>
                      <a:lnTo>
                        <a:pt x="948" y="198"/>
                      </a:lnTo>
                      <a:lnTo>
                        <a:pt x="950" y="198"/>
                      </a:lnTo>
                      <a:lnTo>
                        <a:pt x="954" y="196"/>
                      </a:lnTo>
                      <a:lnTo>
                        <a:pt x="958" y="198"/>
                      </a:lnTo>
                      <a:lnTo>
                        <a:pt x="964" y="200"/>
                      </a:lnTo>
                      <a:lnTo>
                        <a:pt x="968" y="204"/>
                      </a:lnTo>
                      <a:lnTo>
                        <a:pt x="970" y="210"/>
                      </a:lnTo>
                      <a:lnTo>
                        <a:pt x="972" y="216"/>
                      </a:lnTo>
                      <a:lnTo>
                        <a:pt x="974" y="218"/>
                      </a:lnTo>
                      <a:lnTo>
                        <a:pt x="976" y="220"/>
                      </a:lnTo>
                      <a:lnTo>
                        <a:pt x="982" y="220"/>
                      </a:lnTo>
                      <a:lnTo>
                        <a:pt x="990" y="222"/>
                      </a:lnTo>
                      <a:lnTo>
                        <a:pt x="996" y="226"/>
                      </a:lnTo>
                      <a:lnTo>
                        <a:pt x="998" y="230"/>
                      </a:lnTo>
                      <a:lnTo>
                        <a:pt x="1000" y="234"/>
                      </a:lnTo>
                      <a:lnTo>
                        <a:pt x="998" y="240"/>
                      </a:lnTo>
                      <a:lnTo>
                        <a:pt x="994" y="246"/>
                      </a:lnTo>
                      <a:lnTo>
                        <a:pt x="990" y="254"/>
                      </a:lnTo>
                      <a:lnTo>
                        <a:pt x="988" y="262"/>
                      </a:lnTo>
                      <a:lnTo>
                        <a:pt x="988" y="264"/>
                      </a:lnTo>
                      <a:lnTo>
                        <a:pt x="990" y="266"/>
                      </a:lnTo>
                      <a:lnTo>
                        <a:pt x="994" y="268"/>
                      </a:lnTo>
                      <a:lnTo>
                        <a:pt x="1000" y="268"/>
                      </a:lnTo>
                      <a:lnTo>
                        <a:pt x="1002" y="270"/>
                      </a:lnTo>
                      <a:lnTo>
                        <a:pt x="1004" y="274"/>
                      </a:lnTo>
                      <a:lnTo>
                        <a:pt x="1006" y="276"/>
                      </a:lnTo>
                      <a:lnTo>
                        <a:pt x="1006" y="278"/>
                      </a:lnTo>
                      <a:lnTo>
                        <a:pt x="1012" y="276"/>
                      </a:lnTo>
                      <a:lnTo>
                        <a:pt x="1018" y="272"/>
                      </a:lnTo>
                      <a:lnTo>
                        <a:pt x="1024" y="264"/>
                      </a:lnTo>
                      <a:lnTo>
                        <a:pt x="1030" y="262"/>
                      </a:lnTo>
                      <a:lnTo>
                        <a:pt x="1036" y="260"/>
                      </a:lnTo>
                      <a:lnTo>
                        <a:pt x="1044" y="252"/>
                      </a:lnTo>
                      <a:lnTo>
                        <a:pt x="1050" y="244"/>
                      </a:lnTo>
                      <a:lnTo>
                        <a:pt x="1056" y="236"/>
                      </a:lnTo>
                      <a:lnTo>
                        <a:pt x="1060" y="234"/>
                      </a:lnTo>
                      <a:lnTo>
                        <a:pt x="1066" y="234"/>
                      </a:lnTo>
                      <a:lnTo>
                        <a:pt x="1066" y="242"/>
                      </a:lnTo>
                      <a:lnTo>
                        <a:pt x="1068" y="248"/>
                      </a:lnTo>
                      <a:lnTo>
                        <a:pt x="1074" y="264"/>
                      </a:lnTo>
                      <a:lnTo>
                        <a:pt x="1076" y="268"/>
                      </a:lnTo>
                      <a:lnTo>
                        <a:pt x="1074" y="272"/>
                      </a:lnTo>
                      <a:lnTo>
                        <a:pt x="1074" y="276"/>
                      </a:lnTo>
                      <a:lnTo>
                        <a:pt x="1076" y="280"/>
                      </a:lnTo>
                      <a:lnTo>
                        <a:pt x="1080" y="286"/>
                      </a:lnTo>
                      <a:lnTo>
                        <a:pt x="1082" y="292"/>
                      </a:lnTo>
                      <a:lnTo>
                        <a:pt x="1080" y="300"/>
                      </a:lnTo>
                      <a:lnTo>
                        <a:pt x="1078" y="302"/>
                      </a:lnTo>
                      <a:lnTo>
                        <a:pt x="1076" y="306"/>
                      </a:lnTo>
                      <a:lnTo>
                        <a:pt x="1074" y="308"/>
                      </a:lnTo>
                      <a:lnTo>
                        <a:pt x="1072" y="310"/>
                      </a:lnTo>
                      <a:lnTo>
                        <a:pt x="1074" y="314"/>
                      </a:lnTo>
                      <a:lnTo>
                        <a:pt x="1078" y="316"/>
                      </a:lnTo>
                      <a:lnTo>
                        <a:pt x="1082" y="318"/>
                      </a:lnTo>
                      <a:lnTo>
                        <a:pt x="1084" y="322"/>
                      </a:lnTo>
                      <a:lnTo>
                        <a:pt x="1084" y="324"/>
                      </a:lnTo>
                      <a:lnTo>
                        <a:pt x="1084" y="328"/>
                      </a:lnTo>
                      <a:lnTo>
                        <a:pt x="1090" y="332"/>
                      </a:lnTo>
                      <a:lnTo>
                        <a:pt x="1096" y="332"/>
                      </a:lnTo>
                      <a:lnTo>
                        <a:pt x="1104" y="334"/>
                      </a:lnTo>
                      <a:lnTo>
                        <a:pt x="1112" y="338"/>
                      </a:lnTo>
                      <a:lnTo>
                        <a:pt x="1116" y="340"/>
                      </a:lnTo>
                      <a:lnTo>
                        <a:pt x="1118" y="342"/>
                      </a:lnTo>
                      <a:lnTo>
                        <a:pt x="1118" y="344"/>
                      </a:lnTo>
                      <a:lnTo>
                        <a:pt x="1116" y="348"/>
                      </a:lnTo>
                      <a:lnTo>
                        <a:pt x="1114" y="352"/>
                      </a:lnTo>
                      <a:lnTo>
                        <a:pt x="1116" y="356"/>
                      </a:lnTo>
                      <a:lnTo>
                        <a:pt x="1120" y="356"/>
                      </a:lnTo>
                      <a:lnTo>
                        <a:pt x="1120" y="362"/>
                      </a:lnTo>
                      <a:lnTo>
                        <a:pt x="1134" y="362"/>
                      </a:lnTo>
                      <a:lnTo>
                        <a:pt x="1134" y="368"/>
                      </a:lnTo>
                      <a:lnTo>
                        <a:pt x="1132" y="378"/>
                      </a:lnTo>
                      <a:lnTo>
                        <a:pt x="1128" y="388"/>
                      </a:lnTo>
                      <a:lnTo>
                        <a:pt x="1126" y="394"/>
                      </a:lnTo>
                      <a:lnTo>
                        <a:pt x="1120" y="396"/>
                      </a:lnTo>
                      <a:lnTo>
                        <a:pt x="1108" y="398"/>
                      </a:lnTo>
                      <a:lnTo>
                        <a:pt x="1100" y="398"/>
                      </a:lnTo>
                      <a:lnTo>
                        <a:pt x="1090" y="400"/>
                      </a:lnTo>
                      <a:lnTo>
                        <a:pt x="1082" y="404"/>
                      </a:lnTo>
                      <a:lnTo>
                        <a:pt x="1068" y="414"/>
                      </a:lnTo>
                      <a:lnTo>
                        <a:pt x="1060" y="418"/>
                      </a:lnTo>
                      <a:lnTo>
                        <a:pt x="1052" y="424"/>
                      </a:lnTo>
                      <a:lnTo>
                        <a:pt x="1042" y="426"/>
                      </a:lnTo>
                      <a:lnTo>
                        <a:pt x="1030" y="428"/>
                      </a:lnTo>
                      <a:lnTo>
                        <a:pt x="1002" y="420"/>
                      </a:lnTo>
                      <a:lnTo>
                        <a:pt x="974" y="418"/>
                      </a:lnTo>
                      <a:lnTo>
                        <a:pt x="960" y="420"/>
                      </a:lnTo>
                      <a:lnTo>
                        <a:pt x="952" y="426"/>
                      </a:lnTo>
                      <a:lnTo>
                        <a:pt x="940" y="432"/>
                      </a:lnTo>
                      <a:lnTo>
                        <a:pt x="926" y="440"/>
                      </a:lnTo>
                      <a:lnTo>
                        <a:pt x="914" y="450"/>
                      </a:lnTo>
                      <a:lnTo>
                        <a:pt x="904" y="462"/>
                      </a:lnTo>
                      <a:lnTo>
                        <a:pt x="890" y="472"/>
                      </a:lnTo>
                      <a:lnTo>
                        <a:pt x="902" y="464"/>
                      </a:lnTo>
                      <a:lnTo>
                        <a:pt x="920" y="454"/>
                      </a:lnTo>
                      <a:lnTo>
                        <a:pt x="940" y="446"/>
                      </a:lnTo>
                      <a:lnTo>
                        <a:pt x="950" y="444"/>
                      </a:lnTo>
                      <a:lnTo>
                        <a:pt x="958" y="444"/>
                      </a:lnTo>
                      <a:lnTo>
                        <a:pt x="964" y="444"/>
                      </a:lnTo>
                      <a:lnTo>
                        <a:pt x="972" y="446"/>
                      </a:lnTo>
                      <a:lnTo>
                        <a:pt x="978" y="450"/>
                      </a:lnTo>
                      <a:lnTo>
                        <a:pt x="978" y="452"/>
                      </a:lnTo>
                      <a:lnTo>
                        <a:pt x="980" y="454"/>
                      </a:lnTo>
                      <a:lnTo>
                        <a:pt x="978" y="458"/>
                      </a:lnTo>
                      <a:lnTo>
                        <a:pt x="976" y="462"/>
                      </a:lnTo>
                      <a:lnTo>
                        <a:pt x="970" y="464"/>
                      </a:lnTo>
                      <a:lnTo>
                        <a:pt x="962" y="468"/>
                      </a:lnTo>
                      <a:lnTo>
                        <a:pt x="958" y="470"/>
                      </a:lnTo>
                      <a:lnTo>
                        <a:pt x="956" y="474"/>
                      </a:lnTo>
                      <a:lnTo>
                        <a:pt x="970" y="474"/>
                      </a:lnTo>
                      <a:lnTo>
                        <a:pt x="964" y="482"/>
                      </a:lnTo>
                      <a:lnTo>
                        <a:pt x="960" y="488"/>
                      </a:lnTo>
                      <a:lnTo>
                        <a:pt x="958" y="494"/>
                      </a:lnTo>
                      <a:lnTo>
                        <a:pt x="958" y="498"/>
                      </a:lnTo>
                      <a:lnTo>
                        <a:pt x="960" y="502"/>
                      </a:lnTo>
                      <a:lnTo>
                        <a:pt x="968" y="508"/>
                      </a:lnTo>
                      <a:lnTo>
                        <a:pt x="978" y="512"/>
                      </a:lnTo>
                      <a:lnTo>
                        <a:pt x="988" y="512"/>
                      </a:lnTo>
                      <a:lnTo>
                        <a:pt x="996" y="512"/>
                      </a:lnTo>
                      <a:lnTo>
                        <a:pt x="1004" y="508"/>
                      </a:lnTo>
                      <a:lnTo>
                        <a:pt x="1010" y="504"/>
                      </a:lnTo>
                      <a:lnTo>
                        <a:pt x="1014" y="496"/>
                      </a:lnTo>
                      <a:lnTo>
                        <a:pt x="1018" y="492"/>
                      </a:lnTo>
                      <a:lnTo>
                        <a:pt x="1020" y="488"/>
                      </a:lnTo>
                      <a:lnTo>
                        <a:pt x="1024" y="488"/>
                      </a:lnTo>
                      <a:lnTo>
                        <a:pt x="1028" y="488"/>
                      </a:lnTo>
                      <a:lnTo>
                        <a:pt x="1028" y="490"/>
                      </a:lnTo>
                      <a:lnTo>
                        <a:pt x="1026" y="494"/>
                      </a:lnTo>
                      <a:lnTo>
                        <a:pt x="1024" y="498"/>
                      </a:lnTo>
                      <a:lnTo>
                        <a:pt x="1028" y="498"/>
                      </a:lnTo>
                      <a:lnTo>
                        <a:pt x="1030" y="500"/>
                      </a:lnTo>
                      <a:lnTo>
                        <a:pt x="1030" y="502"/>
                      </a:lnTo>
                      <a:lnTo>
                        <a:pt x="1028" y="506"/>
                      </a:lnTo>
                      <a:lnTo>
                        <a:pt x="1024" y="510"/>
                      </a:lnTo>
                      <a:lnTo>
                        <a:pt x="1016" y="514"/>
                      </a:lnTo>
                      <a:lnTo>
                        <a:pt x="1008" y="522"/>
                      </a:lnTo>
                      <a:lnTo>
                        <a:pt x="998" y="526"/>
                      </a:lnTo>
                      <a:lnTo>
                        <a:pt x="976" y="532"/>
                      </a:lnTo>
                      <a:lnTo>
                        <a:pt x="970" y="534"/>
                      </a:lnTo>
                      <a:lnTo>
                        <a:pt x="964" y="534"/>
                      </a:lnTo>
                      <a:lnTo>
                        <a:pt x="956" y="534"/>
                      </a:lnTo>
                      <a:lnTo>
                        <a:pt x="950" y="536"/>
                      </a:lnTo>
                      <a:lnTo>
                        <a:pt x="944" y="542"/>
                      </a:lnTo>
                      <a:lnTo>
                        <a:pt x="940" y="548"/>
                      </a:lnTo>
                      <a:lnTo>
                        <a:pt x="934" y="552"/>
                      </a:lnTo>
                      <a:lnTo>
                        <a:pt x="930" y="554"/>
                      </a:lnTo>
                      <a:lnTo>
                        <a:pt x="926" y="554"/>
                      </a:lnTo>
                      <a:lnTo>
                        <a:pt x="920" y="554"/>
                      </a:lnTo>
                      <a:lnTo>
                        <a:pt x="918" y="550"/>
                      </a:lnTo>
                      <a:lnTo>
                        <a:pt x="918" y="548"/>
                      </a:lnTo>
                      <a:lnTo>
                        <a:pt x="918" y="542"/>
                      </a:lnTo>
                      <a:lnTo>
                        <a:pt x="922" y="538"/>
                      </a:lnTo>
                      <a:lnTo>
                        <a:pt x="930" y="532"/>
                      </a:lnTo>
                      <a:lnTo>
                        <a:pt x="940" y="528"/>
                      </a:lnTo>
                      <a:lnTo>
                        <a:pt x="944" y="524"/>
                      </a:lnTo>
                      <a:lnTo>
                        <a:pt x="948" y="520"/>
                      </a:lnTo>
                      <a:lnTo>
                        <a:pt x="908" y="526"/>
                      </a:lnTo>
                      <a:lnTo>
                        <a:pt x="902" y="506"/>
                      </a:lnTo>
                      <a:lnTo>
                        <a:pt x="902" y="500"/>
                      </a:lnTo>
                      <a:lnTo>
                        <a:pt x="904" y="496"/>
                      </a:lnTo>
                      <a:lnTo>
                        <a:pt x="910" y="488"/>
                      </a:lnTo>
                      <a:lnTo>
                        <a:pt x="890" y="482"/>
                      </a:lnTo>
                      <a:lnTo>
                        <a:pt x="882" y="484"/>
                      </a:lnTo>
                      <a:lnTo>
                        <a:pt x="876" y="488"/>
                      </a:lnTo>
                      <a:lnTo>
                        <a:pt x="866" y="502"/>
                      </a:lnTo>
                      <a:lnTo>
                        <a:pt x="860" y="510"/>
                      </a:lnTo>
                      <a:lnTo>
                        <a:pt x="854" y="518"/>
                      </a:lnTo>
                      <a:lnTo>
                        <a:pt x="848" y="522"/>
                      </a:lnTo>
                      <a:lnTo>
                        <a:pt x="838" y="524"/>
                      </a:lnTo>
                      <a:lnTo>
                        <a:pt x="832" y="526"/>
                      </a:lnTo>
                      <a:lnTo>
                        <a:pt x="796" y="526"/>
                      </a:lnTo>
                      <a:lnTo>
                        <a:pt x="788" y="530"/>
                      </a:lnTo>
                      <a:lnTo>
                        <a:pt x="780" y="534"/>
                      </a:lnTo>
                      <a:lnTo>
                        <a:pt x="776" y="538"/>
                      </a:lnTo>
                      <a:lnTo>
                        <a:pt x="770" y="540"/>
                      </a:lnTo>
                      <a:lnTo>
                        <a:pt x="758" y="542"/>
                      </a:lnTo>
                      <a:lnTo>
                        <a:pt x="742" y="542"/>
                      </a:lnTo>
                      <a:lnTo>
                        <a:pt x="732" y="542"/>
                      </a:lnTo>
                      <a:lnTo>
                        <a:pt x="722" y="544"/>
                      </a:lnTo>
                      <a:lnTo>
                        <a:pt x="714" y="550"/>
                      </a:lnTo>
                      <a:lnTo>
                        <a:pt x="712" y="552"/>
                      </a:lnTo>
                      <a:lnTo>
                        <a:pt x="712" y="558"/>
                      </a:lnTo>
                      <a:lnTo>
                        <a:pt x="702" y="562"/>
                      </a:lnTo>
                      <a:lnTo>
                        <a:pt x="696" y="566"/>
                      </a:lnTo>
                      <a:lnTo>
                        <a:pt x="694" y="570"/>
                      </a:lnTo>
                      <a:lnTo>
                        <a:pt x="690" y="570"/>
                      </a:lnTo>
                      <a:lnTo>
                        <a:pt x="690" y="566"/>
                      </a:lnTo>
                      <a:lnTo>
                        <a:pt x="684" y="568"/>
                      </a:lnTo>
                      <a:lnTo>
                        <a:pt x="680" y="566"/>
                      </a:lnTo>
                      <a:lnTo>
                        <a:pt x="676" y="566"/>
                      </a:lnTo>
                      <a:lnTo>
                        <a:pt x="670" y="568"/>
                      </a:lnTo>
                      <a:lnTo>
                        <a:pt x="662" y="574"/>
                      </a:lnTo>
                      <a:lnTo>
                        <a:pt x="654" y="578"/>
                      </a:lnTo>
                      <a:lnTo>
                        <a:pt x="650" y="580"/>
                      </a:lnTo>
                      <a:lnTo>
                        <a:pt x="644" y="580"/>
                      </a:lnTo>
                      <a:lnTo>
                        <a:pt x="640" y="580"/>
                      </a:lnTo>
                      <a:lnTo>
                        <a:pt x="646" y="576"/>
                      </a:lnTo>
                      <a:lnTo>
                        <a:pt x="654" y="572"/>
                      </a:lnTo>
                      <a:lnTo>
                        <a:pt x="660" y="568"/>
                      </a:lnTo>
                      <a:lnTo>
                        <a:pt x="662" y="564"/>
                      </a:lnTo>
                      <a:lnTo>
                        <a:pt x="662" y="560"/>
                      </a:lnTo>
                      <a:lnTo>
                        <a:pt x="662" y="562"/>
                      </a:lnTo>
                      <a:lnTo>
                        <a:pt x="672" y="556"/>
                      </a:lnTo>
                      <a:lnTo>
                        <a:pt x="678" y="546"/>
                      </a:lnTo>
                      <a:lnTo>
                        <a:pt x="692" y="522"/>
                      </a:lnTo>
                      <a:lnTo>
                        <a:pt x="692" y="528"/>
                      </a:lnTo>
                      <a:lnTo>
                        <a:pt x="696" y="532"/>
                      </a:lnTo>
                      <a:lnTo>
                        <a:pt x="700" y="534"/>
                      </a:lnTo>
                      <a:lnTo>
                        <a:pt x="706" y="534"/>
                      </a:lnTo>
                      <a:lnTo>
                        <a:pt x="712" y="532"/>
                      </a:lnTo>
                      <a:lnTo>
                        <a:pt x="714" y="530"/>
                      </a:lnTo>
                      <a:lnTo>
                        <a:pt x="714" y="526"/>
                      </a:lnTo>
                      <a:lnTo>
                        <a:pt x="712" y="518"/>
                      </a:lnTo>
                      <a:lnTo>
                        <a:pt x="706" y="508"/>
                      </a:lnTo>
                      <a:lnTo>
                        <a:pt x="698" y="500"/>
                      </a:lnTo>
                      <a:lnTo>
                        <a:pt x="696" y="498"/>
                      </a:lnTo>
                      <a:lnTo>
                        <a:pt x="692" y="498"/>
                      </a:lnTo>
                      <a:lnTo>
                        <a:pt x="676" y="498"/>
                      </a:lnTo>
                      <a:lnTo>
                        <a:pt x="658" y="496"/>
                      </a:lnTo>
                      <a:lnTo>
                        <a:pt x="662" y="492"/>
                      </a:lnTo>
                      <a:lnTo>
                        <a:pt x="664" y="486"/>
                      </a:lnTo>
                      <a:lnTo>
                        <a:pt x="664" y="484"/>
                      </a:lnTo>
                      <a:lnTo>
                        <a:pt x="662" y="482"/>
                      </a:lnTo>
                      <a:lnTo>
                        <a:pt x="660" y="480"/>
                      </a:lnTo>
                      <a:lnTo>
                        <a:pt x="658" y="476"/>
                      </a:lnTo>
                      <a:lnTo>
                        <a:pt x="660" y="470"/>
                      </a:lnTo>
                      <a:lnTo>
                        <a:pt x="656" y="468"/>
                      </a:lnTo>
                      <a:lnTo>
                        <a:pt x="652" y="464"/>
                      </a:lnTo>
                      <a:lnTo>
                        <a:pt x="650" y="460"/>
                      </a:lnTo>
                      <a:lnTo>
                        <a:pt x="650" y="456"/>
                      </a:lnTo>
                      <a:lnTo>
                        <a:pt x="648" y="454"/>
                      </a:lnTo>
                      <a:lnTo>
                        <a:pt x="650" y="450"/>
                      </a:lnTo>
                      <a:lnTo>
                        <a:pt x="646" y="448"/>
                      </a:lnTo>
                      <a:lnTo>
                        <a:pt x="642" y="446"/>
                      </a:lnTo>
                      <a:lnTo>
                        <a:pt x="632" y="446"/>
                      </a:lnTo>
                      <a:lnTo>
                        <a:pt x="622" y="448"/>
                      </a:lnTo>
                      <a:lnTo>
                        <a:pt x="608" y="454"/>
                      </a:lnTo>
                      <a:lnTo>
                        <a:pt x="594" y="462"/>
                      </a:lnTo>
                      <a:lnTo>
                        <a:pt x="578" y="470"/>
                      </a:lnTo>
                      <a:lnTo>
                        <a:pt x="564" y="468"/>
                      </a:lnTo>
                      <a:lnTo>
                        <a:pt x="554" y="464"/>
                      </a:lnTo>
                      <a:lnTo>
                        <a:pt x="554" y="466"/>
                      </a:lnTo>
                      <a:lnTo>
                        <a:pt x="548" y="464"/>
                      </a:lnTo>
                      <a:lnTo>
                        <a:pt x="542" y="462"/>
                      </a:lnTo>
                      <a:lnTo>
                        <a:pt x="534" y="462"/>
                      </a:lnTo>
                      <a:lnTo>
                        <a:pt x="528" y="460"/>
                      </a:lnTo>
                      <a:lnTo>
                        <a:pt x="522" y="458"/>
                      </a:lnTo>
                      <a:lnTo>
                        <a:pt x="518" y="454"/>
                      </a:lnTo>
                      <a:lnTo>
                        <a:pt x="518" y="448"/>
                      </a:lnTo>
                      <a:lnTo>
                        <a:pt x="94" y="448"/>
                      </a:lnTo>
                      <a:lnTo>
                        <a:pt x="94" y="446"/>
                      </a:lnTo>
                      <a:lnTo>
                        <a:pt x="92" y="444"/>
                      </a:lnTo>
                      <a:lnTo>
                        <a:pt x="94" y="442"/>
                      </a:lnTo>
                      <a:lnTo>
                        <a:pt x="96" y="440"/>
                      </a:lnTo>
                      <a:lnTo>
                        <a:pt x="86" y="432"/>
                      </a:lnTo>
                      <a:lnTo>
                        <a:pt x="78" y="424"/>
                      </a:lnTo>
                      <a:lnTo>
                        <a:pt x="68" y="416"/>
                      </a:lnTo>
                      <a:lnTo>
                        <a:pt x="62" y="416"/>
                      </a:lnTo>
                      <a:lnTo>
                        <a:pt x="58" y="412"/>
                      </a:lnTo>
                      <a:lnTo>
                        <a:pt x="56" y="406"/>
                      </a:lnTo>
                      <a:lnTo>
                        <a:pt x="54" y="400"/>
                      </a:lnTo>
                      <a:lnTo>
                        <a:pt x="56" y="394"/>
                      </a:lnTo>
                      <a:lnTo>
                        <a:pt x="60" y="388"/>
                      </a:lnTo>
                      <a:lnTo>
                        <a:pt x="60" y="384"/>
                      </a:lnTo>
                      <a:lnTo>
                        <a:pt x="58" y="380"/>
                      </a:lnTo>
                      <a:lnTo>
                        <a:pt x="52" y="378"/>
                      </a:lnTo>
                      <a:lnTo>
                        <a:pt x="52" y="376"/>
                      </a:lnTo>
                      <a:lnTo>
                        <a:pt x="54" y="374"/>
                      </a:lnTo>
                      <a:lnTo>
                        <a:pt x="56" y="372"/>
                      </a:lnTo>
                      <a:lnTo>
                        <a:pt x="54" y="368"/>
                      </a:lnTo>
                      <a:lnTo>
                        <a:pt x="52" y="366"/>
                      </a:lnTo>
                      <a:lnTo>
                        <a:pt x="46" y="362"/>
                      </a:lnTo>
                      <a:lnTo>
                        <a:pt x="46" y="360"/>
                      </a:lnTo>
                      <a:lnTo>
                        <a:pt x="48" y="354"/>
                      </a:lnTo>
                      <a:lnTo>
                        <a:pt x="52" y="350"/>
                      </a:lnTo>
                      <a:lnTo>
                        <a:pt x="56" y="344"/>
                      </a:lnTo>
                      <a:lnTo>
                        <a:pt x="54" y="340"/>
                      </a:lnTo>
                      <a:lnTo>
                        <a:pt x="48" y="340"/>
                      </a:lnTo>
                      <a:lnTo>
                        <a:pt x="38" y="338"/>
                      </a:lnTo>
                      <a:lnTo>
                        <a:pt x="38" y="334"/>
                      </a:lnTo>
                      <a:lnTo>
                        <a:pt x="42" y="332"/>
                      </a:lnTo>
                      <a:lnTo>
                        <a:pt x="44" y="332"/>
                      </a:lnTo>
                      <a:lnTo>
                        <a:pt x="42" y="326"/>
                      </a:lnTo>
                      <a:lnTo>
                        <a:pt x="42" y="322"/>
                      </a:lnTo>
                      <a:lnTo>
                        <a:pt x="40" y="312"/>
                      </a:lnTo>
                      <a:lnTo>
                        <a:pt x="36" y="306"/>
                      </a:lnTo>
                      <a:lnTo>
                        <a:pt x="28" y="296"/>
                      </a:lnTo>
                      <a:lnTo>
                        <a:pt x="26" y="292"/>
                      </a:lnTo>
                      <a:lnTo>
                        <a:pt x="26" y="288"/>
                      </a:lnTo>
                      <a:lnTo>
                        <a:pt x="28" y="282"/>
                      </a:lnTo>
                      <a:lnTo>
                        <a:pt x="32" y="274"/>
                      </a:lnTo>
                      <a:lnTo>
                        <a:pt x="36" y="266"/>
                      </a:lnTo>
                      <a:lnTo>
                        <a:pt x="32" y="264"/>
                      </a:lnTo>
                      <a:lnTo>
                        <a:pt x="32" y="260"/>
                      </a:lnTo>
                      <a:lnTo>
                        <a:pt x="30" y="254"/>
                      </a:lnTo>
                      <a:lnTo>
                        <a:pt x="28" y="250"/>
                      </a:lnTo>
                      <a:lnTo>
                        <a:pt x="22" y="248"/>
                      </a:lnTo>
                      <a:lnTo>
                        <a:pt x="16" y="248"/>
                      </a:lnTo>
                      <a:lnTo>
                        <a:pt x="10" y="248"/>
                      </a:lnTo>
                      <a:lnTo>
                        <a:pt x="8" y="248"/>
                      </a:lnTo>
                      <a:lnTo>
                        <a:pt x="8" y="246"/>
                      </a:lnTo>
                      <a:lnTo>
                        <a:pt x="2" y="244"/>
                      </a:lnTo>
                      <a:lnTo>
                        <a:pt x="0" y="240"/>
                      </a:lnTo>
                      <a:lnTo>
                        <a:pt x="186" y="70"/>
                      </a:lnTo>
                      <a:lnTo>
                        <a:pt x="192" y="74"/>
                      </a:lnTo>
                      <a:lnTo>
                        <a:pt x="200" y="74"/>
                      </a:lnTo>
                      <a:lnTo>
                        <a:pt x="210" y="76"/>
                      </a:lnTo>
                      <a:lnTo>
                        <a:pt x="220" y="78"/>
                      </a:lnTo>
                      <a:lnTo>
                        <a:pt x="222" y="80"/>
                      </a:lnTo>
                      <a:lnTo>
                        <a:pt x="226" y="82"/>
                      </a:lnTo>
                      <a:lnTo>
                        <a:pt x="228" y="84"/>
                      </a:lnTo>
                      <a:lnTo>
                        <a:pt x="232" y="84"/>
                      </a:lnTo>
                      <a:lnTo>
                        <a:pt x="242" y="84"/>
                      </a:lnTo>
                      <a:lnTo>
                        <a:pt x="252" y="80"/>
                      </a:lnTo>
                      <a:lnTo>
                        <a:pt x="260" y="78"/>
                      </a:lnTo>
                      <a:lnTo>
                        <a:pt x="270" y="76"/>
                      </a:lnTo>
                      <a:lnTo>
                        <a:pt x="278" y="76"/>
                      </a:lnTo>
                      <a:lnTo>
                        <a:pt x="288" y="76"/>
                      </a:lnTo>
                      <a:lnTo>
                        <a:pt x="300" y="72"/>
                      </a:lnTo>
                      <a:lnTo>
                        <a:pt x="310" y="68"/>
                      </a:lnTo>
                      <a:lnTo>
                        <a:pt x="318" y="66"/>
                      </a:lnTo>
                      <a:lnTo>
                        <a:pt x="340" y="66"/>
                      </a:lnTo>
                      <a:lnTo>
                        <a:pt x="358" y="64"/>
                      </a:lnTo>
                      <a:lnTo>
                        <a:pt x="372" y="64"/>
                      </a:lnTo>
                      <a:lnTo>
                        <a:pt x="378" y="64"/>
                      </a:lnTo>
                      <a:lnTo>
                        <a:pt x="378" y="70"/>
                      </a:lnTo>
                      <a:lnTo>
                        <a:pt x="380" y="74"/>
                      </a:lnTo>
                      <a:lnTo>
                        <a:pt x="384" y="74"/>
                      </a:lnTo>
                      <a:lnTo>
                        <a:pt x="388" y="74"/>
                      </a:lnTo>
                      <a:lnTo>
                        <a:pt x="394" y="70"/>
                      </a:lnTo>
                      <a:lnTo>
                        <a:pt x="402" y="64"/>
                      </a:lnTo>
                      <a:lnTo>
                        <a:pt x="406" y="66"/>
                      </a:lnTo>
                      <a:lnTo>
                        <a:pt x="408" y="70"/>
                      </a:lnTo>
                      <a:lnTo>
                        <a:pt x="408" y="76"/>
                      </a:lnTo>
                      <a:lnTo>
                        <a:pt x="408" y="78"/>
                      </a:lnTo>
                      <a:lnTo>
                        <a:pt x="410" y="78"/>
                      </a:lnTo>
                      <a:lnTo>
                        <a:pt x="414" y="76"/>
                      </a:lnTo>
                      <a:lnTo>
                        <a:pt x="422" y="72"/>
                      </a:lnTo>
                      <a:lnTo>
                        <a:pt x="428" y="70"/>
                      </a:lnTo>
                      <a:lnTo>
                        <a:pt x="440" y="72"/>
                      </a:lnTo>
                      <a:lnTo>
                        <a:pt x="450" y="74"/>
                      </a:lnTo>
                      <a:lnTo>
                        <a:pt x="458" y="78"/>
                      </a:lnTo>
                      <a:lnTo>
                        <a:pt x="468" y="80"/>
                      </a:lnTo>
                      <a:lnTo>
                        <a:pt x="476" y="84"/>
                      </a:lnTo>
                      <a:lnTo>
                        <a:pt x="488" y="88"/>
                      </a:lnTo>
                      <a:lnTo>
                        <a:pt x="492" y="86"/>
                      </a:lnTo>
                      <a:lnTo>
                        <a:pt x="500" y="84"/>
                      </a:lnTo>
                      <a:lnTo>
                        <a:pt x="504" y="86"/>
                      </a:lnTo>
                      <a:lnTo>
                        <a:pt x="508" y="86"/>
                      </a:lnTo>
                      <a:lnTo>
                        <a:pt x="510" y="88"/>
                      </a:lnTo>
                      <a:lnTo>
                        <a:pt x="510" y="94"/>
                      </a:lnTo>
                      <a:lnTo>
                        <a:pt x="508" y="96"/>
                      </a:lnTo>
                      <a:lnTo>
                        <a:pt x="506" y="96"/>
                      </a:lnTo>
                      <a:lnTo>
                        <a:pt x="500" y="98"/>
                      </a:lnTo>
                      <a:lnTo>
                        <a:pt x="496" y="102"/>
                      </a:lnTo>
                      <a:lnTo>
                        <a:pt x="494" y="102"/>
                      </a:lnTo>
                      <a:lnTo>
                        <a:pt x="494" y="106"/>
                      </a:lnTo>
                      <a:lnTo>
                        <a:pt x="494" y="108"/>
                      </a:lnTo>
                      <a:lnTo>
                        <a:pt x="496" y="108"/>
                      </a:lnTo>
                      <a:lnTo>
                        <a:pt x="504" y="110"/>
                      </a:lnTo>
                      <a:lnTo>
                        <a:pt x="518" y="108"/>
                      </a:lnTo>
                      <a:lnTo>
                        <a:pt x="528" y="106"/>
                      </a:lnTo>
                      <a:lnTo>
                        <a:pt x="540" y="104"/>
                      </a:lnTo>
                      <a:lnTo>
                        <a:pt x="552" y="102"/>
                      </a:lnTo>
                      <a:lnTo>
                        <a:pt x="556" y="104"/>
                      </a:lnTo>
                      <a:lnTo>
                        <a:pt x="560" y="106"/>
                      </a:lnTo>
                      <a:lnTo>
                        <a:pt x="564" y="110"/>
                      </a:lnTo>
                      <a:lnTo>
                        <a:pt x="568" y="112"/>
                      </a:lnTo>
                      <a:lnTo>
                        <a:pt x="572" y="110"/>
                      </a:lnTo>
                      <a:lnTo>
                        <a:pt x="576" y="108"/>
                      </a:lnTo>
                      <a:lnTo>
                        <a:pt x="578" y="100"/>
                      </a:lnTo>
                      <a:lnTo>
                        <a:pt x="578" y="96"/>
                      </a:lnTo>
                      <a:lnTo>
                        <a:pt x="594" y="90"/>
                      </a:lnTo>
                      <a:lnTo>
                        <a:pt x="604" y="88"/>
                      </a:lnTo>
                      <a:lnTo>
                        <a:pt x="614" y="86"/>
                      </a:lnTo>
                      <a:lnTo>
                        <a:pt x="620" y="88"/>
                      </a:lnTo>
                      <a:lnTo>
                        <a:pt x="626" y="90"/>
                      </a:lnTo>
                      <a:lnTo>
                        <a:pt x="626" y="94"/>
                      </a:lnTo>
                      <a:lnTo>
                        <a:pt x="630" y="96"/>
                      </a:lnTo>
                      <a:lnTo>
                        <a:pt x="638" y="100"/>
                      </a:lnTo>
                      <a:lnTo>
                        <a:pt x="650" y="104"/>
                      </a:lnTo>
                      <a:lnTo>
                        <a:pt x="686" y="104"/>
                      </a:lnTo>
                      <a:lnTo>
                        <a:pt x="690" y="104"/>
                      </a:lnTo>
                      <a:lnTo>
                        <a:pt x="694" y="104"/>
                      </a:lnTo>
                      <a:lnTo>
                        <a:pt x="700" y="100"/>
                      </a:lnTo>
                      <a:lnTo>
                        <a:pt x="704" y="96"/>
                      </a:lnTo>
                      <a:lnTo>
                        <a:pt x="710" y="94"/>
                      </a:lnTo>
                      <a:lnTo>
                        <a:pt x="720" y="96"/>
                      </a:lnTo>
                      <a:lnTo>
                        <a:pt x="732" y="96"/>
                      </a:lnTo>
                      <a:lnTo>
                        <a:pt x="728" y="102"/>
                      </a:lnTo>
                      <a:lnTo>
                        <a:pt x="726" y="106"/>
                      </a:lnTo>
                      <a:lnTo>
                        <a:pt x="724" y="110"/>
                      </a:lnTo>
                      <a:lnTo>
                        <a:pt x="724" y="112"/>
                      </a:lnTo>
                      <a:lnTo>
                        <a:pt x="726" y="114"/>
                      </a:lnTo>
                      <a:lnTo>
                        <a:pt x="730" y="112"/>
                      </a:lnTo>
                      <a:lnTo>
                        <a:pt x="740" y="100"/>
                      </a:lnTo>
                      <a:lnTo>
                        <a:pt x="746" y="96"/>
                      </a:lnTo>
                      <a:lnTo>
                        <a:pt x="754" y="92"/>
                      </a:lnTo>
                      <a:lnTo>
                        <a:pt x="760" y="88"/>
                      </a:lnTo>
                      <a:lnTo>
                        <a:pt x="766" y="84"/>
                      </a:lnTo>
                      <a:lnTo>
                        <a:pt x="768" y="78"/>
                      </a:lnTo>
                      <a:lnTo>
                        <a:pt x="768" y="76"/>
                      </a:lnTo>
                      <a:lnTo>
                        <a:pt x="768" y="74"/>
                      </a:lnTo>
                      <a:lnTo>
                        <a:pt x="766" y="72"/>
                      </a:lnTo>
                      <a:lnTo>
                        <a:pt x="760" y="70"/>
                      </a:lnTo>
                      <a:lnTo>
                        <a:pt x="758" y="70"/>
                      </a:lnTo>
                      <a:lnTo>
                        <a:pt x="758" y="68"/>
                      </a:lnTo>
                      <a:lnTo>
                        <a:pt x="758" y="62"/>
                      </a:lnTo>
                      <a:lnTo>
                        <a:pt x="762" y="58"/>
                      </a:lnTo>
                      <a:lnTo>
                        <a:pt x="772" y="48"/>
                      </a:lnTo>
                      <a:lnTo>
                        <a:pt x="786" y="40"/>
                      </a:lnTo>
                      <a:lnTo>
                        <a:pt x="796" y="36"/>
                      </a:lnTo>
                      <a:lnTo>
                        <a:pt x="800" y="32"/>
                      </a:lnTo>
                      <a:lnTo>
                        <a:pt x="802" y="28"/>
                      </a:lnTo>
                      <a:lnTo>
                        <a:pt x="804" y="22"/>
                      </a:lnTo>
                      <a:lnTo>
                        <a:pt x="808" y="16"/>
                      </a:lnTo>
                      <a:lnTo>
                        <a:pt x="816" y="10"/>
                      </a:lnTo>
                      <a:lnTo>
                        <a:pt x="824" y="4"/>
                      </a:lnTo>
                      <a:lnTo>
                        <a:pt x="834" y="2"/>
                      </a:lnTo>
                      <a:lnTo>
                        <a:pt x="848" y="0"/>
                      </a:lnTo>
                      <a:lnTo>
                        <a:pt x="866" y="0"/>
                      </a:lnTo>
                      <a:lnTo>
                        <a:pt x="876" y="2"/>
                      </a:lnTo>
                      <a:lnTo>
                        <a:pt x="880" y="6"/>
                      </a:lnTo>
                      <a:lnTo>
                        <a:pt x="880" y="8"/>
                      </a:lnTo>
                      <a:lnTo>
                        <a:pt x="870" y="12"/>
                      </a:lnTo>
                      <a:lnTo>
                        <a:pt x="860" y="18"/>
                      </a:lnTo>
                      <a:lnTo>
                        <a:pt x="848" y="22"/>
                      </a:lnTo>
                      <a:lnTo>
                        <a:pt x="836" y="24"/>
                      </a:lnTo>
                      <a:lnTo>
                        <a:pt x="828" y="24"/>
                      </a:lnTo>
                      <a:lnTo>
                        <a:pt x="820" y="28"/>
                      </a:lnTo>
                      <a:lnTo>
                        <a:pt x="814" y="32"/>
                      </a:lnTo>
                      <a:lnTo>
                        <a:pt x="812" y="38"/>
                      </a:lnTo>
                      <a:lnTo>
                        <a:pt x="812" y="56"/>
                      </a:lnTo>
                      <a:lnTo>
                        <a:pt x="810" y="64"/>
                      </a:lnTo>
                      <a:lnTo>
                        <a:pt x="808" y="66"/>
                      </a:lnTo>
                      <a:lnTo>
                        <a:pt x="804" y="70"/>
                      </a:lnTo>
                      <a:lnTo>
                        <a:pt x="806" y="72"/>
                      </a:lnTo>
                      <a:lnTo>
                        <a:pt x="808" y="74"/>
                      </a:lnTo>
                      <a:lnTo>
                        <a:pt x="812" y="76"/>
                      </a:lnTo>
                      <a:lnTo>
                        <a:pt x="814" y="78"/>
                      </a:lnTo>
                      <a:lnTo>
                        <a:pt x="814" y="84"/>
                      </a:lnTo>
                      <a:lnTo>
                        <a:pt x="814" y="86"/>
                      </a:lnTo>
                      <a:lnTo>
                        <a:pt x="818" y="88"/>
                      </a:lnTo>
                      <a:lnTo>
                        <a:pt x="822" y="86"/>
                      </a:lnTo>
                      <a:lnTo>
                        <a:pt x="826" y="84"/>
                      </a:lnTo>
                      <a:lnTo>
                        <a:pt x="830" y="82"/>
                      </a:lnTo>
                      <a:lnTo>
                        <a:pt x="834" y="82"/>
                      </a:lnTo>
                      <a:lnTo>
                        <a:pt x="840" y="82"/>
                      </a:lnTo>
                      <a:lnTo>
                        <a:pt x="842" y="84"/>
                      </a:lnTo>
                      <a:lnTo>
                        <a:pt x="842" y="88"/>
                      </a:lnTo>
                      <a:lnTo>
                        <a:pt x="838" y="92"/>
                      </a:lnTo>
                      <a:lnTo>
                        <a:pt x="832" y="96"/>
                      </a:lnTo>
                      <a:lnTo>
                        <a:pt x="828" y="100"/>
                      </a:lnTo>
                      <a:lnTo>
                        <a:pt x="826" y="106"/>
                      </a:lnTo>
                      <a:lnTo>
                        <a:pt x="830" y="110"/>
                      </a:lnTo>
                      <a:lnTo>
                        <a:pt x="832" y="114"/>
                      </a:lnTo>
                      <a:lnTo>
                        <a:pt x="838" y="112"/>
                      </a:lnTo>
                      <a:lnTo>
                        <a:pt x="844" y="108"/>
                      </a:lnTo>
                      <a:lnTo>
                        <a:pt x="852" y="96"/>
                      </a:lnTo>
                      <a:lnTo>
                        <a:pt x="856" y="100"/>
                      </a:lnTo>
                      <a:lnTo>
                        <a:pt x="868" y="92"/>
                      </a:lnTo>
                      <a:lnTo>
                        <a:pt x="876" y="88"/>
                      </a:lnTo>
                      <a:lnTo>
                        <a:pt x="882" y="86"/>
                      </a:lnTo>
                      <a:lnTo>
                        <a:pt x="882" y="80"/>
                      </a:lnTo>
                      <a:lnTo>
                        <a:pt x="882" y="76"/>
                      </a:lnTo>
                      <a:lnTo>
                        <a:pt x="884" y="74"/>
                      </a:lnTo>
                      <a:lnTo>
                        <a:pt x="890" y="72"/>
                      </a:lnTo>
                      <a:lnTo>
                        <a:pt x="912" y="72"/>
                      </a:lnTo>
                      <a:lnTo>
                        <a:pt x="922" y="76"/>
                      </a:lnTo>
                      <a:lnTo>
                        <a:pt x="926" y="78"/>
                      </a:lnTo>
                      <a:lnTo>
                        <a:pt x="928" y="84"/>
                      </a:lnTo>
                      <a:lnTo>
                        <a:pt x="926" y="86"/>
                      </a:lnTo>
                      <a:lnTo>
                        <a:pt x="924" y="88"/>
                      </a:lnTo>
                      <a:lnTo>
                        <a:pt x="918" y="90"/>
                      </a:lnTo>
                      <a:lnTo>
                        <a:pt x="910" y="92"/>
                      </a:lnTo>
                      <a:lnTo>
                        <a:pt x="908" y="94"/>
                      </a:lnTo>
                      <a:lnTo>
                        <a:pt x="908" y="98"/>
                      </a:lnTo>
                      <a:lnTo>
                        <a:pt x="908" y="102"/>
                      </a:lnTo>
                      <a:lnTo>
                        <a:pt x="910" y="108"/>
                      </a:lnTo>
                      <a:lnTo>
                        <a:pt x="908" y="112"/>
                      </a:lnTo>
                      <a:lnTo>
                        <a:pt x="904" y="116"/>
                      </a:lnTo>
                      <a:lnTo>
                        <a:pt x="892" y="120"/>
                      </a:lnTo>
                      <a:lnTo>
                        <a:pt x="876" y="126"/>
                      </a:lnTo>
                      <a:lnTo>
                        <a:pt x="868" y="132"/>
                      </a:lnTo>
                      <a:lnTo>
                        <a:pt x="862" y="136"/>
                      </a:lnTo>
                      <a:lnTo>
                        <a:pt x="856" y="134"/>
                      </a:lnTo>
                      <a:lnTo>
                        <a:pt x="848" y="132"/>
                      </a:lnTo>
                      <a:lnTo>
                        <a:pt x="838" y="132"/>
                      </a:lnTo>
                      <a:lnTo>
                        <a:pt x="828" y="142"/>
                      </a:lnTo>
                      <a:lnTo>
                        <a:pt x="814" y="152"/>
                      </a:lnTo>
                      <a:lnTo>
                        <a:pt x="786" y="168"/>
                      </a:lnTo>
                      <a:lnTo>
                        <a:pt x="780" y="172"/>
                      </a:lnTo>
                      <a:lnTo>
                        <a:pt x="776" y="176"/>
                      </a:lnTo>
                      <a:lnTo>
                        <a:pt x="772" y="176"/>
                      </a:lnTo>
                      <a:lnTo>
                        <a:pt x="764" y="176"/>
                      </a:lnTo>
                      <a:lnTo>
                        <a:pt x="760" y="178"/>
                      </a:lnTo>
                      <a:lnTo>
                        <a:pt x="756" y="180"/>
                      </a:lnTo>
                      <a:lnTo>
                        <a:pt x="750" y="186"/>
                      </a:lnTo>
                      <a:lnTo>
                        <a:pt x="742" y="190"/>
                      </a:lnTo>
                      <a:lnTo>
                        <a:pt x="734" y="192"/>
                      </a:lnTo>
                      <a:lnTo>
                        <a:pt x="724" y="194"/>
                      </a:lnTo>
                      <a:lnTo>
                        <a:pt x="704" y="198"/>
                      </a:lnTo>
                      <a:lnTo>
                        <a:pt x="696" y="202"/>
                      </a:lnTo>
                      <a:lnTo>
                        <a:pt x="688" y="206"/>
                      </a:lnTo>
                      <a:lnTo>
                        <a:pt x="678" y="214"/>
                      </a:lnTo>
                      <a:lnTo>
                        <a:pt x="668" y="222"/>
                      </a:lnTo>
                      <a:lnTo>
                        <a:pt x="658" y="230"/>
                      </a:lnTo>
                      <a:lnTo>
                        <a:pt x="650" y="240"/>
                      </a:lnTo>
                      <a:lnTo>
                        <a:pt x="644" y="252"/>
                      </a:lnTo>
                      <a:lnTo>
                        <a:pt x="638" y="262"/>
                      </a:lnTo>
                      <a:lnTo>
                        <a:pt x="646" y="262"/>
                      </a:lnTo>
                      <a:lnTo>
                        <a:pt x="650" y="264"/>
                      </a:lnTo>
                      <a:lnTo>
                        <a:pt x="650" y="266"/>
                      </a:lnTo>
                      <a:lnTo>
                        <a:pt x="648" y="280"/>
                      </a:lnTo>
                      <a:lnTo>
                        <a:pt x="646" y="286"/>
                      </a:lnTo>
                      <a:lnTo>
                        <a:pt x="646" y="294"/>
                      </a:lnTo>
                      <a:lnTo>
                        <a:pt x="648" y="294"/>
                      </a:lnTo>
                      <a:lnTo>
                        <a:pt x="650" y="296"/>
                      </a:lnTo>
                      <a:lnTo>
                        <a:pt x="654" y="296"/>
                      </a:lnTo>
                      <a:lnTo>
                        <a:pt x="660" y="292"/>
                      </a:lnTo>
                      <a:lnTo>
                        <a:pt x="668" y="292"/>
                      </a:lnTo>
                      <a:lnTo>
                        <a:pt x="676" y="294"/>
                      </a:lnTo>
                      <a:lnTo>
                        <a:pt x="682" y="296"/>
                      </a:lnTo>
                      <a:lnTo>
                        <a:pt x="690" y="302"/>
                      </a:lnTo>
                      <a:lnTo>
                        <a:pt x="696" y="310"/>
                      </a:lnTo>
                      <a:lnTo>
                        <a:pt x="700" y="314"/>
                      </a:lnTo>
                      <a:lnTo>
                        <a:pt x="704" y="316"/>
                      </a:lnTo>
                      <a:lnTo>
                        <a:pt x="710" y="316"/>
                      </a:lnTo>
                      <a:lnTo>
                        <a:pt x="716" y="318"/>
                      </a:lnTo>
                      <a:lnTo>
                        <a:pt x="720" y="322"/>
                      </a:lnTo>
                      <a:lnTo>
                        <a:pt x="724" y="326"/>
                      </a:lnTo>
                      <a:lnTo>
                        <a:pt x="730" y="330"/>
                      </a:lnTo>
                      <a:lnTo>
                        <a:pt x="738" y="332"/>
                      </a:lnTo>
                      <a:lnTo>
                        <a:pt x="750" y="330"/>
                      </a:lnTo>
                      <a:lnTo>
                        <a:pt x="764" y="332"/>
                      </a:lnTo>
                      <a:lnTo>
                        <a:pt x="764" y="334"/>
                      </a:lnTo>
                      <a:lnTo>
                        <a:pt x="764" y="338"/>
                      </a:lnTo>
                      <a:lnTo>
                        <a:pt x="762" y="346"/>
                      </a:lnTo>
                      <a:lnTo>
                        <a:pt x="756" y="358"/>
                      </a:lnTo>
                      <a:lnTo>
                        <a:pt x="752" y="370"/>
                      </a:lnTo>
                      <a:lnTo>
                        <a:pt x="750" y="376"/>
                      </a:lnTo>
                      <a:lnTo>
                        <a:pt x="750" y="382"/>
                      </a:lnTo>
                      <a:lnTo>
                        <a:pt x="752" y="388"/>
                      </a:lnTo>
                      <a:lnTo>
                        <a:pt x="756" y="394"/>
                      </a:lnTo>
                      <a:lnTo>
                        <a:pt x="764" y="404"/>
                      </a:lnTo>
                      <a:lnTo>
                        <a:pt x="766" y="402"/>
                      </a:lnTo>
                      <a:lnTo>
                        <a:pt x="770" y="398"/>
                      </a:lnTo>
                      <a:lnTo>
                        <a:pt x="778" y="394"/>
                      </a:lnTo>
                      <a:lnTo>
                        <a:pt x="784" y="390"/>
                      </a:lnTo>
                      <a:lnTo>
                        <a:pt x="788" y="382"/>
                      </a:lnTo>
                      <a:lnTo>
                        <a:pt x="792" y="376"/>
                      </a:lnTo>
                      <a:lnTo>
                        <a:pt x="796" y="358"/>
                      </a:lnTo>
                      <a:lnTo>
                        <a:pt x="800" y="338"/>
                      </a:lnTo>
                      <a:lnTo>
                        <a:pt x="804" y="336"/>
                      </a:lnTo>
                      <a:lnTo>
                        <a:pt x="810" y="332"/>
                      </a:lnTo>
                      <a:lnTo>
                        <a:pt x="822" y="330"/>
                      </a:lnTo>
                      <a:lnTo>
                        <a:pt x="830" y="326"/>
                      </a:lnTo>
                      <a:lnTo>
                        <a:pt x="846" y="318"/>
                      </a:lnTo>
                      <a:lnTo>
                        <a:pt x="854" y="312"/>
                      </a:lnTo>
                      <a:lnTo>
                        <a:pt x="860" y="306"/>
                      </a:lnTo>
                      <a:lnTo>
                        <a:pt x="864" y="296"/>
                      </a:lnTo>
                      <a:lnTo>
                        <a:pt x="866" y="286"/>
                      </a:lnTo>
                      <a:lnTo>
                        <a:pt x="864" y="284"/>
                      </a:lnTo>
                      <a:lnTo>
                        <a:pt x="862" y="282"/>
                      </a:lnTo>
                      <a:lnTo>
                        <a:pt x="858" y="278"/>
                      </a:lnTo>
                      <a:lnTo>
                        <a:pt x="852" y="276"/>
                      </a:lnTo>
                      <a:lnTo>
                        <a:pt x="852" y="274"/>
                      </a:lnTo>
                      <a:lnTo>
                        <a:pt x="850" y="270"/>
                      </a:lnTo>
                      <a:lnTo>
                        <a:pt x="852" y="264"/>
                      </a:lnTo>
                      <a:lnTo>
                        <a:pt x="856" y="262"/>
                      </a:lnTo>
                      <a:lnTo>
                        <a:pt x="864" y="256"/>
                      </a:lnTo>
                      <a:lnTo>
                        <a:pt x="866" y="254"/>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59" name="Freeform 7"/>
                <p:cNvSpPr>
                  <a:spLocks/>
                </p:cNvSpPr>
                <p:nvPr/>
              </p:nvSpPr>
              <p:spPr bwMode="auto">
                <a:xfrm>
                  <a:off x="1638" y="1127"/>
                  <a:ext cx="102" cy="96"/>
                </a:xfrm>
                <a:custGeom>
                  <a:avLst/>
                  <a:gdLst>
                    <a:gd name="T0" fmla="*/ 76 w 102"/>
                    <a:gd name="T1" fmla="*/ 80 h 96"/>
                    <a:gd name="T2" fmla="*/ 62 w 102"/>
                    <a:gd name="T3" fmla="*/ 86 h 96"/>
                    <a:gd name="T4" fmla="*/ 52 w 102"/>
                    <a:gd name="T5" fmla="*/ 90 h 96"/>
                    <a:gd name="T6" fmla="*/ 54 w 102"/>
                    <a:gd name="T7" fmla="*/ 82 h 96"/>
                    <a:gd name="T8" fmla="*/ 46 w 102"/>
                    <a:gd name="T9" fmla="*/ 76 h 96"/>
                    <a:gd name="T10" fmla="*/ 6 w 102"/>
                    <a:gd name="T11" fmla="*/ 76 h 96"/>
                    <a:gd name="T12" fmla="*/ 0 w 102"/>
                    <a:gd name="T13" fmla="*/ 72 h 96"/>
                    <a:gd name="T14" fmla="*/ 4 w 102"/>
                    <a:gd name="T15" fmla="*/ 68 h 96"/>
                    <a:gd name="T16" fmla="*/ 10 w 102"/>
                    <a:gd name="T17" fmla="*/ 58 h 96"/>
                    <a:gd name="T18" fmla="*/ 24 w 102"/>
                    <a:gd name="T19" fmla="*/ 52 h 96"/>
                    <a:gd name="T20" fmla="*/ 26 w 102"/>
                    <a:gd name="T21" fmla="*/ 44 h 96"/>
                    <a:gd name="T22" fmla="*/ 36 w 102"/>
                    <a:gd name="T23" fmla="*/ 32 h 96"/>
                    <a:gd name="T24" fmla="*/ 48 w 102"/>
                    <a:gd name="T25" fmla="*/ 22 h 96"/>
                    <a:gd name="T26" fmla="*/ 66 w 102"/>
                    <a:gd name="T27" fmla="*/ 6 h 96"/>
                    <a:gd name="T28" fmla="*/ 76 w 102"/>
                    <a:gd name="T29" fmla="*/ 0 h 96"/>
                    <a:gd name="T30" fmla="*/ 80 w 102"/>
                    <a:gd name="T31" fmla="*/ 4 h 96"/>
                    <a:gd name="T32" fmla="*/ 78 w 102"/>
                    <a:gd name="T33" fmla="*/ 8 h 96"/>
                    <a:gd name="T34" fmla="*/ 60 w 102"/>
                    <a:gd name="T35" fmla="*/ 26 h 96"/>
                    <a:gd name="T36" fmla="*/ 60 w 102"/>
                    <a:gd name="T37" fmla="*/ 32 h 96"/>
                    <a:gd name="T38" fmla="*/ 68 w 102"/>
                    <a:gd name="T39" fmla="*/ 26 h 96"/>
                    <a:gd name="T40" fmla="*/ 70 w 102"/>
                    <a:gd name="T41" fmla="*/ 34 h 96"/>
                    <a:gd name="T42" fmla="*/ 74 w 102"/>
                    <a:gd name="T43" fmla="*/ 42 h 96"/>
                    <a:gd name="T44" fmla="*/ 76 w 102"/>
                    <a:gd name="T45" fmla="*/ 46 h 96"/>
                    <a:gd name="T46" fmla="*/ 80 w 102"/>
                    <a:gd name="T47" fmla="*/ 42 h 96"/>
                    <a:gd name="T48" fmla="*/ 86 w 102"/>
                    <a:gd name="T49" fmla="*/ 40 h 96"/>
                    <a:gd name="T50" fmla="*/ 98 w 102"/>
                    <a:gd name="T51" fmla="*/ 44 h 96"/>
                    <a:gd name="T52" fmla="*/ 98 w 102"/>
                    <a:gd name="T53" fmla="*/ 50 h 96"/>
                    <a:gd name="T54" fmla="*/ 88 w 102"/>
                    <a:gd name="T55" fmla="*/ 54 h 96"/>
                    <a:gd name="T56" fmla="*/ 92 w 102"/>
                    <a:gd name="T57" fmla="*/ 56 h 96"/>
                    <a:gd name="T58" fmla="*/ 100 w 102"/>
                    <a:gd name="T59" fmla="*/ 58 h 96"/>
                    <a:gd name="T60" fmla="*/ 96 w 102"/>
                    <a:gd name="T61" fmla="*/ 62 h 96"/>
                    <a:gd name="T62" fmla="*/ 98 w 102"/>
                    <a:gd name="T63" fmla="*/ 68 h 96"/>
                    <a:gd name="T64" fmla="*/ 90 w 102"/>
                    <a:gd name="T65" fmla="*/ 74 h 96"/>
                    <a:gd name="T66" fmla="*/ 94 w 102"/>
                    <a:gd name="T67" fmla="*/ 76 h 96"/>
                    <a:gd name="T68" fmla="*/ 102 w 102"/>
                    <a:gd name="T69" fmla="*/ 74 h 96"/>
                    <a:gd name="T70" fmla="*/ 96 w 102"/>
                    <a:gd name="T71" fmla="*/ 88 h 96"/>
                    <a:gd name="T72" fmla="*/ 86 w 102"/>
                    <a:gd name="T73" fmla="*/ 96 h 96"/>
                    <a:gd name="T74" fmla="*/ 82 w 102"/>
                    <a:gd name="T75" fmla="*/ 92 h 96"/>
                    <a:gd name="T76" fmla="*/ 86 w 102"/>
                    <a:gd name="T77" fmla="*/ 86 h 96"/>
                    <a:gd name="T78" fmla="*/ 76 w 102"/>
                    <a:gd name="T79" fmla="*/ 88 h 9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02" h="96">
                      <a:moveTo>
                        <a:pt x="82" y="80"/>
                      </a:moveTo>
                      <a:lnTo>
                        <a:pt x="76" y="80"/>
                      </a:lnTo>
                      <a:lnTo>
                        <a:pt x="70" y="82"/>
                      </a:lnTo>
                      <a:lnTo>
                        <a:pt x="62" y="86"/>
                      </a:lnTo>
                      <a:lnTo>
                        <a:pt x="56" y="90"/>
                      </a:lnTo>
                      <a:lnTo>
                        <a:pt x="52" y="90"/>
                      </a:lnTo>
                      <a:lnTo>
                        <a:pt x="48" y="90"/>
                      </a:lnTo>
                      <a:lnTo>
                        <a:pt x="54" y="82"/>
                      </a:lnTo>
                      <a:lnTo>
                        <a:pt x="50" y="78"/>
                      </a:lnTo>
                      <a:lnTo>
                        <a:pt x="46" y="76"/>
                      </a:lnTo>
                      <a:lnTo>
                        <a:pt x="14" y="76"/>
                      </a:lnTo>
                      <a:lnTo>
                        <a:pt x="6" y="76"/>
                      </a:lnTo>
                      <a:lnTo>
                        <a:pt x="2" y="76"/>
                      </a:lnTo>
                      <a:lnTo>
                        <a:pt x="0" y="72"/>
                      </a:lnTo>
                      <a:lnTo>
                        <a:pt x="2" y="70"/>
                      </a:lnTo>
                      <a:lnTo>
                        <a:pt x="4" y="68"/>
                      </a:lnTo>
                      <a:lnTo>
                        <a:pt x="8" y="68"/>
                      </a:lnTo>
                      <a:lnTo>
                        <a:pt x="10" y="58"/>
                      </a:lnTo>
                      <a:lnTo>
                        <a:pt x="16" y="54"/>
                      </a:lnTo>
                      <a:lnTo>
                        <a:pt x="24" y="52"/>
                      </a:lnTo>
                      <a:lnTo>
                        <a:pt x="24" y="50"/>
                      </a:lnTo>
                      <a:lnTo>
                        <a:pt x="26" y="44"/>
                      </a:lnTo>
                      <a:lnTo>
                        <a:pt x="30" y="34"/>
                      </a:lnTo>
                      <a:lnTo>
                        <a:pt x="36" y="32"/>
                      </a:lnTo>
                      <a:lnTo>
                        <a:pt x="40" y="30"/>
                      </a:lnTo>
                      <a:lnTo>
                        <a:pt x="48" y="22"/>
                      </a:lnTo>
                      <a:lnTo>
                        <a:pt x="56" y="14"/>
                      </a:lnTo>
                      <a:lnTo>
                        <a:pt x="66" y="6"/>
                      </a:lnTo>
                      <a:lnTo>
                        <a:pt x="70" y="2"/>
                      </a:lnTo>
                      <a:lnTo>
                        <a:pt x="76" y="0"/>
                      </a:lnTo>
                      <a:lnTo>
                        <a:pt x="80" y="0"/>
                      </a:lnTo>
                      <a:lnTo>
                        <a:pt x="80" y="4"/>
                      </a:lnTo>
                      <a:lnTo>
                        <a:pt x="76" y="4"/>
                      </a:lnTo>
                      <a:lnTo>
                        <a:pt x="78" y="8"/>
                      </a:lnTo>
                      <a:lnTo>
                        <a:pt x="66" y="18"/>
                      </a:lnTo>
                      <a:lnTo>
                        <a:pt x="60" y="26"/>
                      </a:lnTo>
                      <a:lnTo>
                        <a:pt x="58" y="32"/>
                      </a:lnTo>
                      <a:lnTo>
                        <a:pt x="60" y="32"/>
                      </a:lnTo>
                      <a:lnTo>
                        <a:pt x="64" y="26"/>
                      </a:lnTo>
                      <a:lnTo>
                        <a:pt x="68" y="26"/>
                      </a:lnTo>
                      <a:lnTo>
                        <a:pt x="68" y="32"/>
                      </a:lnTo>
                      <a:lnTo>
                        <a:pt x="70" y="34"/>
                      </a:lnTo>
                      <a:lnTo>
                        <a:pt x="72" y="36"/>
                      </a:lnTo>
                      <a:lnTo>
                        <a:pt x="74" y="42"/>
                      </a:lnTo>
                      <a:lnTo>
                        <a:pt x="74" y="44"/>
                      </a:lnTo>
                      <a:lnTo>
                        <a:pt x="76" y="46"/>
                      </a:lnTo>
                      <a:lnTo>
                        <a:pt x="78" y="44"/>
                      </a:lnTo>
                      <a:lnTo>
                        <a:pt x="80" y="42"/>
                      </a:lnTo>
                      <a:lnTo>
                        <a:pt x="84" y="40"/>
                      </a:lnTo>
                      <a:lnTo>
                        <a:pt x="86" y="40"/>
                      </a:lnTo>
                      <a:lnTo>
                        <a:pt x="94" y="42"/>
                      </a:lnTo>
                      <a:lnTo>
                        <a:pt x="98" y="44"/>
                      </a:lnTo>
                      <a:lnTo>
                        <a:pt x="100" y="46"/>
                      </a:lnTo>
                      <a:lnTo>
                        <a:pt x="98" y="50"/>
                      </a:lnTo>
                      <a:lnTo>
                        <a:pt x="94" y="52"/>
                      </a:lnTo>
                      <a:lnTo>
                        <a:pt x="88" y="54"/>
                      </a:lnTo>
                      <a:lnTo>
                        <a:pt x="90" y="56"/>
                      </a:lnTo>
                      <a:lnTo>
                        <a:pt x="92" y="56"/>
                      </a:lnTo>
                      <a:lnTo>
                        <a:pt x="98" y="54"/>
                      </a:lnTo>
                      <a:lnTo>
                        <a:pt x="100" y="58"/>
                      </a:lnTo>
                      <a:lnTo>
                        <a:pt x="96" y="60"/>
                      </a:lnTo>
                      <a:lnTo>
                        <a:pt x="96" y="62"/>
                      </a:lnTo>
                      <a:lnTo>
                        <a:pt x="102" y="62"/>
                      </a:lnTo>
                      <a:lnTo>
                        <a:pt x="98" y="68"/>
                      </a:lnTo>
                      <a:lnTo>
                        <a:pt x="94" y="72"/>
                      </a:lnTo>
                      <a:lnTo>
                        <a:pt x="90" y="74"/>
                      </a:lnTo>
                      <a:lnTo>
                        <a:pt x="90" y="76"/>
                      </a:lnTo>
                      <a:lnTo>
                        <a:pt x="94" y="76"/>
                      </a:lnTo>
                      <a:lnTo>
                        <a:pt x="98" y="74"/>
                      </a:lnTo>
                      <a:lnTo>
                        <a:pt x="102" y="74"/>
                      </a:lnTo>
                      <a:lnTo>
                        <a:pt x="100" y="80"/>
                      </a:lnTo>
                      <a:lnTo>
                        <a:pt x="96" y="88"/>
                      </a:lnTo>
                      <a:lnTo>
                        <a:pt x="90" y="94"/>
                      </a:lnTo>
                      <a:lnTo>
                        <a:pt x="86" y="96"/>
                      </a:lnTo>
                      <a:lnTo>
                        <a:pt x="82" y="94"/>
                      </a:lnTo>
                      <a:lnTo>
                        <a:pt x="82" y="92"/>
                      </a:lnTo>
                      <a:lnTo>
                        <a:pt x="84" y="88"/>
                      </a:lnTo>
                      <a:lnTo>
                        <a:pt x="86" y="86"/>
                      </a:lnTo>
                      <a:lnTo>
                        <a:pt x="80" y="88"/>
                      </a:lnTo>
                      <a:lnTo>
                        <a:pt x="76" y="88"/>
                      </a:lnTo>
                      <a:lnTo>
                        <a:pt x="82" y="80"/>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60" name="Freeform 8"/>
                <p:cNvSpPr>
                  <a:spLocks/>
                </p:cNvSpPr>
                <p:nvPr/>
              </p:nvSpPr>
              <p:spPr bwMode="auto">
                <a:xfrm>
                  <a:off x="1018" y="723"/>
                  <a:ext cx="152" cy="62"/>
                </a:xfrm>
                <a:custGeom>
                  <a:avLst/>
                  <a:gdLst>
                    <a:gd name="T0" fmla="*/ 0 w 152"/>
                    <a:gd name="T1" fmla="*/ 44 h 62"/>
                    <a:gd name="T2" fmla="*/ 4 w 152"/>
                    <a:gd name="T3" fmla="*/ 44 h 62"/>
                    <a:gd name="T4" fmla="*/ 10 w 152"/>
                    <a:gd name="T5" fmla="*/ 44 h 62"/>
                    <a:gd name="T6" fmla="*/ 14 w 152"/>
                    <a:gd name="T7" fmla="*/ 44 h 62"/>
                    <a:gd name="T8" fmla="*/ 18 w 152"/>
                    <a:gd name="T9" fmla="*/ 48 h 62"/>
                    <a:gd name="T10" fmla="*/ 20 w 152"/>
                    <a:gd name="T11" fmla="*/ 52 h 62"/>
                    <a:gd name="T12" fmla="*/ 18 w 152"/>
                    <a:gd name="T13" fmla="*/ 60 h 62"/>
                    <a:gd name="T14" fmla="*/ 20 w 152"/>
                    <a:gd name="T15" fmla="*/ 62 h 62"/>
                    <a:gd name="T16" fmla="*/ 26 w 152"/>
                    <a:gd name="T17" fmla="*/ 58 h 62"/>
                    <a:gd name="T18" fmla="*/ 34 w 152"/>
                    <a:gd name="T19" fmla="*/ 52 h 62"/>
                    <a:gd name="T20" fmla="*/ 40 w 152"/>
                    <a:gd name="T21" fmla="*/ 48 h 62"/>
                    <a:gd name="T22" fmla="*/ 52 w 152"/>
                    <a:gd name="T23" fmla="*/ 48 h 62"/>
                    <a:gd name="T24" fmla="*/ 58 w 152"/>
                    <a:gd name="T25" fmla="*/ 48 h 62"/>
                    <a:gd name="T26" fmla="*/ 64 w 152"/>
                    <a:gd name="T27" fmla="*/ 46 h 62"/>
                    <a:gd name="T28" fmla="*/ 74 w 152"/>
                    <a:gd name="T29" fmla="*/ 40 h 62"/>
                    <a:gd name="T30" fmla="*/ 84 w 152"/>
                    <a:gd name="T31" fmla="*/ 36 h 62"/>
                    <a:gd name="T32" fmla="*/ 106 w 152"/>
                    <a:gd name="T33" fmla="*/ 32 h 62"/>
                    <a:gd name="T34" fmla="*/ 130 w 152"/>
                    <a:gd name="T35" fmla="*/ 26 h 62"/>
                    <a:gd name="T36" fmla="*/ 142 w 152"/>
                    <a:gd name="T37" fmla="*/ 22 h 62"/>
                    <a:gd name="T38" fmla="*/ 152 w 152"/>
                    <a:gd name="T39" fmla="*/ 16 h 62"/>
                    <a:gd name="T40" fmla="*/ 144 w 152"/>
                    <a:gd name="T41" fmla="*/ 8 h 62"/>
                    <a:gd name="T42" fmla="*/ 138 w 152"/>
                    <a:gd name="T43" fmla="*/ 4 h 62"/>
                    <a:gd name="T44" fmla="*/ 132 w 152"/>
                    <a:gd name="T45" fmla="*/ 4 h 62"/>
                    <a:gd name="T46" fmla="*/ 126 w 152"/>
                    <a:gd name="T47" fmla="*/ 4 h 62"/>
                    <a:gd name="T48" fmla="*/ 126 w 152"/>
                    <a:gd name="T49" fmla="*/ 10 h 62"/>
                    <a:gd name="T50" fmla="*/ 120 w 152"/>
                    <a:gd name="T51" fmla="*/ 8 h 62"/>
                    <a:gd name="T52" fmla="*/ 114 w 152"/>
                    <a:gd name="T53" fmla="*/ 6 h 62"/>
                    <a:gd name="T54" fmla="*/ 108 w 152"/>
                    <a:gd name="T55" fmla="*/ 2 h 62"/>
                    <a:gd name="T56" fmla="*/ 102 w 152"/>
                    <a:gd name="T57" fmla="*/ 0 h 62"/>
                    <a:gd name="T58" fmla="*/ 82 w 152"/>
                    <a:gd name="T59" fmla="*/ 2 h 62"/>
                    <a:gd name="T60" fmla="*/ 64 w 152"/>
                    <a:gd name="T61" fmla="*/ 4 h 62"/>
                    <a:gd name="T62" fmla="*/ 52 w 152"/>
                    <a:gd name="T63" fmla="*/ 16 h 62"/>
                    <a:gd name="T64" fmla="*/ 46 w 152"/>
                    <a:gd name="T65" fmla="*/ 20 h 62"/>
                    <a:gd name="T66" fmla="*/ 40 w 152"/>
                    <a:gd name="T67" fmla="*/ 24 h 62"/>
                    <a:gd name="T68" fmla="*/ 26 w 152"/>
                    <a:gd name="T69" fmla="*/ 30 h 62"/>
                    <a:gd name="T70" fmla="*/ 12 w 152"/>
                    <a:gd name="T71" fmla="*/ 36 h 62"/>
                    <a:gd name="T72" fmla="*/ 6 w 152"/>
                    <a:gd name="T73" fmla="*/ 40 h 62"/>
                    <a:gd name="T74" fmla="*/ 0 w 152"/>
                    <a:gd name="T75" fmla="*/ 44 h 62"/>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52" h="62">
                      <a:moveTo>
                        <a:pt x="0" y="44"/>
                      </a:moveTo>
                      <a:lnTo>
                        <a:pt x="4" y="44"/>
                      </a:lnTo>
                      <a:lnTo>
                        <a:pt x="10" y="44"/>
                      </a:lnTo>
                      <a:lnTo>
                        <a:pt x="14" y="44"/>
                      </a:lnTo>
                      <a:lnTo>
                        <a:pt x="18" y="48"/>
                      </a:lnTo>
                      <a:lnTo>
                        <a:pt x="20" y="52"/>
                      </a:lnTo>
                      <a:lnTo>
                        <a:pt x="18" y="60"/>
                      </a:lnTo>
                      <a:lnTo>
                        <a:pt x="20" y="62"/>
                      </a:lnTo>
                      <a:lnTo>
                        <a:pt x="26" y="58"/>
                      </a:lnTo>
                      <a:lnTo>
                        <a:pt x="34" y="52"/>
                      </a:lnTo>
                      <a:lnTo>
                        <a:pt x="40" y="48"/>
                      </a:lnTo>
                      <a:lnTo>
                        <a:pt x="52" y="48"/>
                      </a:lnTo>
                      <a:lnTo>
                        <a:pt x="58" y="48"/>
                      </a:lnTo>
                      <a:lnTo>
                        <a:pt x="64" y="46"/>
                      </a:lnTo>
                      <a:lnTo>
                        <a:pt x="74" y="40"/>
                      </a:lnTo>
                      <a:lnTo>
                        <a:pt x="84" y="36"/>
                      </a:lnTo>
                      <a:lnTo>
                        <a:pt x="106" y="32"/>
                      </a:lnTo>
                      <a:lnTo>
                        <a:pt x="130" y="26"/>
                      </a:lnTo>
                      <a:lnTo>
                        <a:pt x="142" y="22"/>
                      </a:lnTo>
                      <a:lnTo>
                        <a:pt x="152" y="16"/>
                      </a:lnTo>
                      <a:lnTo>
                        <a:pt x="144" y="8"/>
                      </a:lnTo>
                      <a:lnTo>
                        <a:pt x="138" y="4"/>
                      </a:lnTo>
                      <a:lnTo>
                        <a:pt x="132" y="4"/>
                      </a:lnTo>
                      <a:lnTo>
                        <a:pt x="126" y="4"/>
                      </a:lnTo>
                      <a:lnTo>
                        <a:pt x="126" y="10"/>
                      </a:lnTo>
                      <a:lnTo>
                        <a:pt x="120" y="8"/>
                      </a:lnTo>
                      <a:lnTo>
                        <a:pt x="114" y="6"/>
                      </a:lnTo>
                      <a:lnTo>
                        <a:pt x="108" y="2"/>
                      </a:lnTo>
                      <a:lnTo>
                        <a:pt x="102" y="0"/>
                      </a:lnTo>
                      <a:lnTo>
                        <a:pt x="82" y="2"/>
                      </a:lnTo>
                      <a:lnTo>
                        <a:pt x="64" y="4"/>
                      </a:lnTo>
                      <a:lnTo>
                        <a:pt x="52" y="16"/>
                      </a:lnTo>
                      <a:lnTo>
                        <a:pt x="46" y="20"/>
                      </a:lnTo>
                      <a:lnTo>
                        <a:pt x="40" y="24"/>
                      </a:lnTo>
                      <a:lnTo>
                        <a:pt x="26" y="30"/>
                      </a:lnTo>
                      <a:lnTo>
                        <a:pt x="12" y="36"/>
                      </a:lnTo>
                      <a:lnTo>
                        <a:pt x="6" y="40"/>
                      </a:lnTo>
                      <a:lnTo>
                        <a:pt x="0" y="44"/>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61" name="Freeform 9"/>
                <p:cNvSpPr>
                  <a:spLocks/>
                </p:cNvSpPr>
                <p:nvPr/>
              </p:nvSpPr>
              <p:spPr bwMode="auto">
                <a:xfrm>
                  <a:off x="1384" y="651"/>
                  <a:ext cx="56" cy="28"/>
                </a:xfrm>
                <a:custGeom>
                  <a:avLst/>
                  <a:gdLst>
                    <a:gd name="T0" fmla="*/ 38 w 56"/>
                    <a:gd name="T1" fmla="*/ 28 h 28"/>
                    <a:gd name="T2" fmla="*/ 34 w 56"/>
                    <a:gd name="T3" fmla="*/ 26 h 28"/>
                    <a:gd name="T4" fmla="*/ 32 w 56"/>
                    <a:gd name="T5" fmla="*/ 24 h 28"/>
                    <a:gd name="T6" fmla="*/ 28 w 56"/>
                    <a:gd name="T7" fmla="*/ 18 h 28"/>
                    <a:gd name="T8" fmla="*/ 22 w 56"/>
                    <a:gd name="T9" fmla="*/ 18 h 28"/>
                    <a:gd name="T10" fmla="*/ 14 w 56"/>
                    <a:gd name="T11" fmla="*/ 18 h 28"/>
                    <a:gd name="T12" fmla="*/ 6 w 56"/>
                    <a:gd name="T13" fmla="*/ 18 h 28"/>
                    <a:gd name="T14" fmla="*/ 0 w 56"/>
                    <a:gd name="T15" fmla="*/ 16 h 28"/>
                    <a:gd name="T16" fmla="*/ 10 w 56"/>
                    <a:gd name="T17" fmla="*/ 6 h 28"/>
                    <a:gd name="T18" fmla="*/ 16 w 56"/>
                    <a:gd name="T19" fmla="*/ 2 h 28"/>
                    <a:gd name="T20" fmla="*/ 26 w 56"/>
                    <a:gd name="T21" fmla="*/ 0 h 28"/>
                    <a:gd name="T22" fmla="*/ 30 w 56"/>
                    <a:gd name="T23" fmla="*/ 2 h 28"/>
                    <a:gd name="T24" fmla="*/ 32 w 56"/>
                    <a:gd name="T25" fmla="*/ 4 h 28"/>
                    <a:gd name="T26" fmla="*/ 34 w 56"/>
                    <a:gd name="T27" fmla="*/ 6 h 28"/>
                    <a:gd name="T28" fmla="*/ 38 w 56"/>
                    <a:gd name="T29" fmla="*/ 8 h 28"/>
                    <a:gd name="T30" fmla="*/ 44 w 56"/>
                    <a:gd name="T31" fmla="*/ 8 h 28"/>
                    <a:gd name="T32" fmla="*/ 52 w 56"/>
                    <a:gd name="T33" fmla="*/ 10 h 28"/>
                    <a:gd name="T34" fmla="*/ 56 w 56"/>
                    <a:gd name="T35" fmla="*/ 12 h 28"/>
                    <a:gd name="T36" fmla="*/ 56 w 56"/>
                    <a:gd name="T37" fmla="*/ 16 h 28"/>
                    <a:gd name="T38" fmla="*/ 56 w 56"/>
                    <a:gd name="T39" fmla="*/ 22 h 28"/>
                    <a:gd name="T40" fmla="*/ 52 w 56"/>
                    <a:gd name="T41" fmla="*/ 26 h 28"/>
                    <a:gd name="T42" fmla="*/ 46 w 56"/>
                    <a:gd name="T43" fmla="*/ 28 h 28"/>
                    <a:gd name="T44" fmla="*/ 38 w 56"/>
                    <a:gd name="T45" fmla="*/ 28 h 2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56" h="28">
                      <a:moveTo>
                        <a:pt x="38" y="28"/>
                      </a:moveTo>
                      <a:lnTo>
                        <a:pt x="34" y="26"/>
                      </a:lnTo>
                      <a:lnTo>
                        <a:pt x="32" y="24"/>
                      </a:lnTo>
                      <a:lnTo>
                        <a:pt x="28" y="18"/>
                      </a:lnTo>
                      <a:lnTo>
                        <a:pt x="22" y="18"/>
                      </a:lnTo>
                      <a:lnTo>
                        <a:pt x="14" y="18"/>
                      </a:lnTo>
                      <a:lnTo>
                        <a:pt x="6" y="18"/>
                      </a:lnTo>
                      <a:lnTo>
                        <a:pt x="0" y="16"/>
                      </a:lnTo>
                      <a:lnTo>
                        <a:pt x="10" y="6"/>
                      </a:lnTo>
                      <a:lnTo>
                        <a:pt x="16" y="2"/>
                      </a:lnTo>
                      <a:lnTo>
                        <a:pt x="26" y="0"/>
                      </a:lnTo>
                      <a:lnTo>
                        <a:pt x="30" y="2"/>
                      </a:lnTo>
                      <a:lnTo>
                        <a:pt x="32" y="4"/>
                      </a:lnTo>
                      <a:lnTo>
                        <a:pt x="34" y="6"/>
                      </a:lnTo>
                      <a:lnTo>
                        <a:pt x="38" y="8"/>
                      </a:lnTo>
                      <a:lnTo>
                        <a:pt x="44" y="8"/>
                      </a:lnTo>
                      <a:lnTo>
                        <a:pt x="52" y="10"/>
                      </a:lnTo>
                      <a:lnTo>
                        <a:pt x="56" y="12"/>
                      </a:lnTo>
                      <a:lnTo>
                        <a:pt x="56" y="16"/>
                      </a:lnTo>
                      <a:lnTo>
                        <a:pt x="56" y="22"/>
                      </a:lnTo>
                      <a:lnTo>
                        <a:pt x="52" y="26"/>
                      </a:lnTo>
                      <a:lnTo>
                        <a:pt x="46" y="28"/>
                      </a:lnTo>
                      <a:lnTo>
                        <a:pt x="38" y="28"/>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62" name="Freeform 10"/>
                <p:cNvSpPr>
                  <a:spLocks/>
                </p:cNvSpPr>
                <p:nvPr/>
              </p:nvSpPr>
              <p:spPr bwMode="auto">
                <a:xfrm>
                  <a:off x="1082" y="733"/>
                  <a:ext cx="218" cy="86"/>
                </a:xfrm>
                <a:custGeom>
                  <a:avLst/>
                  <a:gdLst>
                    <a:gd name="T0" fmla="*/ 184 w 218"/>
                    <a:gd name="T1" fmla="*/ 66 h 86"/>
                    <a:gd name="T2" fmla="*/ 178 w 218"/>
                    <a:gd name="T3" fmla="*/ 74 h 86"/>
                    <a:gd name="T4" fmla="*/ 170 w 218"/>
                    <a:gd name="T5" fmla="*/ 82 h 86"/>
                    <a:gd name="T6" fmla="*/ 156 w 218"/>
                    <a:gd name="T7" fmla="*/ 82 h 86"/>
                    <a:gd name="T8" fmla="*/ 132 w 218"/>
                    <a:gd name="T9" fmla="*/ 74 h 86"/>
                    <a:gd name="T10" fmla="*/ 128 w 218"/>
                    <a:gd name="T11" fmla="*/ 68 h 86"/>
                    <a:gd name="T12" fmla="*/ 100 w 218"/>
                    <a:gd name="T13" fmla="*/ 70 h 86"/>
                    <a:gd name="T14" fmla="*/ 84 w 218"/>
                    <a:gd name="T15" fmla="*/ 78 h 86"/>
                    <a:gd name="T16" fmla="*/ 64 w 218"/>
                    <a:gd name="T17" fmla="*/ 86 h 86"/>
                    <a:gd name="T18" fmla="*/ 42 w 218"/>
                    <a:gd name="T19" fmla="*/ 84 h 86"/>
                    <a:gd name="T20" fmla="*/ 30 w 218"/>
                    <a:gd name="T21" fmla="*/ 86 h 86"/>
                    <a:gd name="T22" fmla="*/ 34 w 218"/>
                    <a:gd name="T23" fmla="*/ 76 h 86"/>
                    <a:gd name="T24" fmla="*/ 24 w 218"/>
                    <a:gd name="T25" fmla="*/ 74 h 86"/>
                    <a:gd name="T26" fmla="*/ 6 w 218"/>
                    <a:gd name="T27" fmla="*/ 68 h 86"/>
                    <a:gd name="T28" fmla="*/ 14 w 218"/>
                    <a:gd name="T29" fmla="*/ 60 h 86"/>
                    <a:gd name="T30" fmla="*/ 76 w 218"/>
                    <a:gd name="T31" fmla="*/ 56 h 86"/>
                    <a:gd name="T32" fmla="*/ 78 w 218"/>
                    <a:gd name="T33" fmla="*/ 52 h 86"/>
                    <a:gd name="T34" fmla="*/ 12 w 218"/>
                    <a:gd name="T35" fmla="*/ 46 h 86"/>
                    <a:gd name="T36" fmla="*/ 20 w 218"/>
                    <a:gd name="T37" fmla="*/ 38 h 86"/>
                    <a:gd name="T38" fmla="*/ 22 w 218"/>
                    <a:gd name="T39" fmla="*/ 32 h 86"/>
                    <a:gd name="T40" fmla="*/ 44 w 218"/>
                    <a:gd name="T41" fmla="*/ 26 h 86"/>
                    <a:gd name="T42" fmla="*/ 72 w 218"/>
                    <a:gd name="T43" fmla="*/ 20 h 86"/>
                    <a:gd name="T44" fmla="*/ 96 w 218"/>
                    <a:gd name="T45" fmla="*/ 6 h 86"/>
                    <a:gd name="T46" fmla="*/ 100 w 218"/>
                    <a:gd name="T47" fmla="*/ 18 h 86"/>
                    <a:gd name="T48" fmla="*/ 110 w 218"/>
                    <a:gd name="T49" fmla="*/ 16 h 86"/>
                    <a:gd name="T50" fmla="*/ 128 w 218"/>
                    <a:gd name="T51" fmla="*/ 20 h 86"/>
                    <a:gd name="T52" fmla="*/ 134 w 218"/>
                    <a:gd name="T53" fmla="*/ 16 h 86"/>
                    <a:gd name="T54" fmla="*/ 140 w 218"/>
                    <a:gd name="T55" fmla="*/ 12 h 86"/>
                    <a:gd name="T56" fmla="*/ 152 w 218"/>
                    <a:gd name="T57" fmla="*/ 16 h 86"/>
                    <a:gd name="T58" fmla="*/ 148 w 218"/>
                    <a:gd name="T59" fmla="*/ 30 h 86"/>
                    <a:gd name="T60" fmla="*/ 154 w 218"/>
                    <a:gd name="T61" fmla="*/ 30 h 86"/>
                    <a:gd name="T62" fmla="*/ 160 w 218"/>
                    <a:gd name="T63" fmla="*/ 24 h 86"/>
                    <a:gd name="T64" fmla="*/ 164 w 218"/>
                    <a:gd name="T65" fmla="*/ 12 h 86"/>
                    <a:gd name="T66" fmla="*/ 186 w 218"/>
                    <a:gd name="T67" fmla="*/ 4 h 86"/>
                    <a:gd name="T68" fmla="*/ 218 w 218"/>
                    <a:gd name="T69" fmla="*/ 0 h 86"/>
                    <a:gd name="T70" fmla="*/ 210 w 218"/>
                    <a:gd name="T71" fmla="*/ 10 h 86"/>
                    <a:gd name="T72" fmla="*/ 184 w 218"/>
                    <a:gd name="T73" fmla="*/ 32 h 86"/>
                    <a:gd name="T74" fmla="*/ 178 w 218"/>
                    <a:gd name="T75" fmla="*/ 46 h 86"/>
                    <a:gd name="T76" fmla="*/ 182 w 218"/>
                    <a:gd name="T77" fmla="*/ 52 h 86"/>
                    <a:gd name="T78" fmla="*/ 200 w 218"/>
                    <a:gd name="T79" fmla="*/ 56 h 86"/>
                    <a:gd name="T80" fmla="*/ 204 w 218"/>
                    <a:gd name="T81" fmla="*/ 62 h 86"/>
                    <a:gd name="T82" fmla="*/ 196 w 218"/>
                    <a:gd name="T83" fmla="*/ 68 h 8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218" h="86">
                      <a:moveTo>
                        <a:pt x="188" y="66"/>
                      </a:moveTo>
                      <a:lnTo>
                        <a:pt x="184" y="66"/>
                      </a:lnTo>
                      <a:lnTo>
                        <a:pt x="182" y="68"/>
                      </a:lnTo>
                      <a:lnTo>
                        <a:pt x="178" y="74"/>
                      </a:lnTo>
                      <a:lnTo>
                        <a:pt x="172" y="80"/>
                      </a:lnTo>
                      <a:lnTo>
                        <a:pt x="170" y="82"/>
                      </a:lnTo>
                      <a:lnTo>
                        <a:pt x="166" y="84"/>
                      </a:lnTo>
                      <a:lnTo>
                        <a:pt x="156" y="82"/>
                      </a:lnTo>
                      <a:lnTo>
                        <a:pt x="142" y="80"/>
                      </a:lnTo>
                      <a:lnTo>
                        <a:pt x="132" y="74"/>
                      </a:lnTo>
                      <a:lnTo>
                        <a:pt x="128" y="72"/>
                      </a:lnTo>
                      <a:lnTo>
                        <a:pt x="128" y="68"/>
                      </a:lnTo>
                      <a:lnTo>
                        <a:pt x="106" y="68"/>
                      </a:lnTo>
                      <a:lnTo>
                        <a:pt x="100" y="70"/>
                      </a:lnTo>
                      <a:lnTo>
                        <a:pt x="96" y="72"/>
                      </a:lnTo>
                      <a:lnTo>
                        <a:pt x="84" y="78"/>
                      </a:lnTo>
                      <a:lnTo>
                        <a:pt x="72" y="84"/>
                      </a:lnTo>
                      <a:lnTo>
                        <a:pt x="64" y="86"/>
                      </a:lnTo>
                      <a:lnTo>
                        <a:pt x="56" y="86"/>
                      </a:lnTo>
                      <a:lnTo>
                        <a:pt x="42" y="84"/>
                      </a:lnTo>
                      <a:lnTo>
                        <a:pt x="36" y="84"/>
                      </a:lnTo>
                      <a:lnTo>
                        <a:pt x="30" y="86"/>
                      </a:lnTo>
                      <a:lnTo>
                        <a:pt x="30" y="78"/>
                      </a:lnTo>
                      <a:lnTo>
                        <a:pt x="34" y="76"/>
                      </a:lnTo>
                      <a:lnTo>
                        <a:pt x="36" y="72"/>
                      </a:lnTo>
                      <a:lnTo>
                        <a:pt x="24" y="74"/>
                      </a:lnTo>
                      <a:lnTo>
                        <a:pt x="14" y="72"/>
                      </a:lnTo>
                      <a:lnTo>
                        <a:pt x="6" y="68"/>
                      </a:lnTo>
                      <a:lnTo>
                        <a:pt x="0" y="64"/>
                      </a:lnTo>
                      <a:lnTo>
                        <a:pt x="14" y="60"/>
                      </a:lnTo>
                      <a:lnTo>
                        <a:pt x="28" y="56"/>
                      </a:lnTo>
                      <a:lnTo>
                        <a:pt x="76" y="56"/>
                      </a:lnTo>
                      <a:lnTo>
                        <a:pt x="76" y="54"/>
                      </a:lnTo>
                      <a:lnTo>
                        <a:pt x="78" y="52"/>
                      </a:lnTo>
                      <a:lnTo>
                        <a:pt x="12" y="52"/>
                      </a:lnTo>
                      <a:lnTo>
                        <a:pt x="12" y="46"/>
                      </a:lnTo>
                      <a:lnTo>
                        <a:pt x="14" y="44"/>
                      </a:lnTo>
                      <a:lnTo>
                        <a:pt x="20" y="38"/>
                      </a:lnTo>
                      <a:lnTo>
                        <a:pt x="20" y="36"/>
                      </a:lnTo>
                      <a:lnTo>
                        <a:pt x="22" y="32"/>
                      </a:lnTo>
                      <a:lnTo>
                        <a:pt x="28" y="30"/>
                      </a:lnTo>
                      <a:lnTo>
                        <a:pt x="44" y="26"/>
                      </a:lnTo>
                      <a:lnTo>
                        <a:pt x="58" y="24"/>
                      </a:lnTo>
                      <a:lnTo>
                        <a:pt x="72" y="20"/>
                      </a:lnTo>
                      <a:lnTo>
                        <a:pt x="84" y="14"/>
                      </a:lnTo>
                      <a:lnTo>
                        <a:pt x="96" y="6"/>
                      </a:lnTo>
                      <a:lnTo>
                        <a:pt x="96" y="16"/>
                      </a:lnTo>
                      <a:lnTo>
                        <a:pt x="100" y="18"/>
                      </a:lnTo>
                      <a:lnTo>
                        <a:pt x="102" y="18"/>
                      </a:lnTo>
                      <a:lnTo>
                        <a:pt x="110" y="16"/>
                      </a:lnTo>
                      <a:lnTo>
                        <a:pt x="118" y="18"/>
                      </a:lnTo>
                      <a:lnTo>
                        <a:pt x="128" y="20"/>
                      </a:lnTo>
                      <a:lnTo>
                        <a:pt x="132" y="20"/>
                      </a:lnTo>
                      <a:lnTo>
                        <a:pt x="134" y="16"/>
                      </a:lnTo>
                      <a:lnTo>
                        <a:pt x="138" y="14"/>
                      </a:lnTo>
                      <a:lnTo>
                        <a:pt x="140" y="12"/>
                      </a:lnTo>
                      <a:lnTo>
                        <a:pt x="146" y="14"/>
                      </a:lnTo>
                      <a:lnTo>
                        <a:pt x="152" y="16"/>
                      </a:lnTo>
                      <a:lnTo>
                        <a:pt x="148" y="26"/>
                      </a:lnTo>
                      <a:lnTo>
                        <a:pt x="148" y="30"/>
                      </a:lnTo>
                      <a:lnTo>
                        <a:pt x="152" y="30"/>
                      </a:lnTo>
                      <a:lnTo>
                        <a:pt x="154" y="30"/>
                      </a:lnTo>
                      <a:lnTo>
                        <a:pt x="156" y="28"/>
                      </a:lnTo>
                      <a:lnTo>
                        <a:pt x="160" y="24"/>
                      </a:lnTo>
                      <a:lnTo>
                        <a:pt x="160" y="18"/>
                      </a:lnTo>
                      <a:lnTo>
                        <a:pt x="164" y="12"/>
                      </a:lnTo>
                      <a:lnTo>
                        <a:pt x="172" y="8"/>
                      </a:lnTo>
                      <a:lnTo>
                        <a:pt x="186" y="4"/>
                      </a:lnTo>
                      <a:lnTo>
                        <a:pt x="208" y="0"/>
                      </a:lnTo>
                      <a:lnTo>
                        <a:pt x="218" y="0"/>
                      </a:lnTo>
                      <a:lnTo>
                        <a:pt x="214" y="4"/>
                      </a:lnTo>
                      <a:lnTo>
                        <a:pt x="210" y="10"/>
                      </a:lnTo>
                      <a:lnTo>
                        <a:pt x="196" y="20"/>
                      </a:lnTo>
                      <a:lnTo>
                        <a:pt x="184" y="32"/>
                      </a:lnTo>
                      <a:lnTo>
                        <a:pt x="180" y="40"/>
                      </a:lnTo>
                      <a:lnTo>
                        <a:pt x="178" y="46"/>
                      </a:lnTo>
                      <a:lnTo>
                        <a:pt x="180" y="48"/>
                      </a:lnTo>
                      <a:lnTo>
                        <a:pt x="182" y="52"/>
                      </a:lnTo>
                      <a:lnTo>
                        <a:pt x="190" y="54"/>
                      </a:lnTo>
                      <a:lnTo>
                        <a:pt x="200" y="56"/>
                      </a:lnTo>
                      <a:lnTo>
                        <a:pt x="202" y="60"/>
                      </a:lnTo>
                      <a:lnTo>
                        <a:pt x="204" y="62"/>
                      </a:lnTo>
                      <a:lnTo>
                        <a:pt x="202" y="66"/>
                      </a:lnTo>
                      <a:lnTo>
                        <a:pt x="196" y="68"/>
                      </a:lnTo>
                      <a:lnTo>
                        <a:pt x="188" y="66"/>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63" name="Freeform 11"/>
                <p:cNvSpPr>
                  <a:spLocks/>
                </p:cNvSpPr>
                <p:nvPr/>
              </p:nvSpPr>
              <p:spPr bwMode="auto">
                <a:xfrm>
                  <a:off x="1184" y="687"/>
                  <a:ext cx="142" cy="34"/>
                </a:xfrm>
                <a:custGeom>
                  <a:avLst/>
                  <a:gdLst>
                    <a:gd name="T0" fmla="*/ 38 w 142"/>
                    <a:gd name="T1" fmla="*/ 34 h 34"/>
                    <a:gd name="T2" fmla="*/ 34 w 142"/>
                    <a:gd name="T3" fmla="*/ 32 h 34"/>
                    <a:gd name="T4" fmla="*/ 30 w 142"/>
                    <a:gd name="T5" fmla="*/ 32 h 34"/>
                    <a:gd name="T6" fmla="*/ 34 w 142"/>
                    <a:gd name="T7" fmla="*/ 28 h 34"/>
                    <a:gd name="T8" fmla="*/ 40 w 142"/>
                    <a:gd name="T9" fmla="*/ 26 h 34"/>
                    <a:gd name="T10" fmla="*/ 20 w 142"/>
                    <a:gd name="T11" fmla="*/ 24 h 34"/>
                    <a:gd name="T12" fmla="*/ 0 w 142"/>
                    <a:gd name="T13" fmla="*/ 22 h 34"/>
                    <a:gd name="T14" fmla="*/ 2 w 142"/>
                    <a:gd name="T15" fmla="*/ 20 h 34"/>
                    <a:gd name="T16" fmla="*/ 8 w 142"/>
                    <a:gd name="T17" fmla="*/ 18 h 34"/>
                    <a:gd name="T18" fmla="*/ 26 w 142"/>
                    <a:gd name="T19" fmla="*/ 10 h 34"/>
                    <a:gd name="T20" fmla="*/ 44 w 142"/>
                    <a:gd name="T21" fmla="*/ 4 h 34"/>
                    <a:gd name="T22" fmla="*/ 58 w 142"/>
                    <a:gd name="T23" fmla="*/ 0 h 34"/>
                    <a:gd name="T24" fmla="*/ 60 w 142"/>
                    <a:gd name="T25" fmla="*/ 6 h 34"/>
                    <a:gd name="T26" fmla="*/ 62 w 142"/>
                    <a:gd name="T27" fmla="*/ 6 h 34"/>
                    <a:gd name="T28" fmla="*/ 70 w 142"/>
                    <a:gd name="T29" fmla="*/ 6 h 34"/>
                    <a:gd name="T30" fmla="*/ 70 w 142"/>
                    <a:gd name="T31" fmla="*/ 14 h 34"/>
                    <a:gd name="T32" fmla="*/ 72 w 142"/>
                    <a:gd name="T33" fmla="*/ 18 h 34"/>
                    <a:gd name="T34" fmla="*/ 74 w 142"/>
                    <a:gd name="T35" fmla="*/ 20 h 34"/>
                    <a:gd name="T36" fmla="*/ 80 w 142"/>
                    <a:gd name="T37" fmla="*/ 20 h 34"/>
                    <a:gd name="T38" fmla="*/ 92 w 142"/>
                    <a:gd name="T39" fmla="*/ 18 h 34"/>
                    <a:gd name="T40" fmla="*/ 100 w 142"/>
                    <a:gd name="T41" fmla="*/ 14 h 34"/>
                    <a:gd name="T42" fmla="*/ 108 w 142"/>
                    <a:gd name="T43" fmla="*/ 6 h 34"/>
                    <a:gd name="T44" fmla="*/ 116 w 142"/>
                    <a:gd name="T45" fmla="*/ 0 h 34"/>
                    <a:gd name="T46" fmla="*/ 124 w 142"/>
                    <a:gd name="T47" fmla="*/ 0 h 34"/>
                    <a:gd name="T48" fmla="*/ 124 w 142"/>
                    <a:gd name="T49" fmla="*/ 8 h 34"/>
                    <a:gd name="T50" fmla="*/ 120 w 142"/>
                    <a:gd name="T51" fmla="*/ 12 h 34"/>
                    <a:gd name="T52" fmla="*/ 130 w 142"/>
                    <a:gd name="T53" fmla="*/ 14 h 34"/>
                    <a:gd name="T54" fmla="*/ 142 w 142"/>
                    <a:gd name="T55" fmla="*/ 14 h 34"/>
                    <a:gd name="T56" fmla="*/ 128 w 142"/>
                    <a:gd name="T57" fmla="*/ 24 h 34"/>
                    <a:gd name="T58" fmla="*/ 120 w 142"/>
                    <a:gd name="T59" fmla="*/ 30 h 34"/>
                    <a:gd name="T60" fmla="*/ 112 w 142"/>
                    <a:gd name="T61" fmla="*/ 30 h 34"/>
                    <a:gd name="T62" fmla="*/ 106 w 142"/>
                    <a:gd name="T63" fmla="*/ 30 h 34"/>
                    <a:gd name="T64" fmla="*/ 102 w 142"/>
                    <a:gd name="T65" fmla="*/ 28 h 34"/>
                    <a:gd name="T66" fmla="*/ 98 w 142"/>
                    <a:gd name="T67" fmla="*/ 26 h 34"/>
                    <a:gd name="T68" fmla="*/ 92 w 142"/>
                    <a:gd name="T69" fmla="*/ 24 h 34"/>
                    <a:gd name="T70" fmla="*/ 78 w 142"/>
                    <a:gd name="T71" fmla="*/ 26 h 34"/>
                    <a:gd name="T72" fmla="*/ 66 w 142"/>
                    <a:gd name="T73" fmla="*/ 30 h 34"/>
                    <a:gd name="T74" fmla="*/ 52 w 142"/>
                    <a:gd name="T75" fmla="*/ 32 h 34"/>
                    <a:gd name="T76" fmla="*/ 38 w 142"/>
                    <a:gd name="T77" fmla="*/ 34 h 3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42" h="34">
                      <a:moveTo>
                        <a:pt x="38" y="34"/>
                      </a:moveTo>
                      <a:lnTo>
                        <a:pt x="34" y="32"/>
                      </a:lnTo>
                      <a:lnTo>
                        <a:pt x="30" y="32"/>
                      </a:lnTo>
                      <a:lnTo>
                        <a:pt x="34" y="28"/>
                      </a:lnTo>
                      <a:lnTo>
                        <a:pt x="40" y="26"/>
                      </a:lnTo>
                      <a:lnTo>
                        <a:pt x="20" y="24"/>
                      </a:lnTo>
                      <a:lnTo>
                        <a:pt x="0" y="22"/>
                      </a:lnTo>
                      <a:lnTo>
                        <a:pt x="2" y="20"/>
                      </a:lnTo>
                      <a:lnTo>
                        <a:pt x="8" y="18"/>
                      </a:lnTo>
                      <a:lnTo>
                        <a:pt x="26" y="10"/>
                      </a:lnTo>
                      <a:lnTo>
                        <a:pt x="44" y="4"/>
                      </a:lnTo>
                      <a:lnTo>
                        <a:pt x="58" y="0"/>
                      </a:lnTo>
                      <a:lnTo>
                        <a:pt x="60" y="6"/>
                      </a:lnTo>
                      <a:lnTo>
                        <a:pt x="62" y="6"/>
                      </a:lnTo>
                      <a:lnTo>
                        <a:pt x="70" y="6"/>
                      </a:lnTo>
                      <a:lnTo>
                        <a:pt x="70" y="14"/>
                      </a:lnTo>
                      <a:lnTo>
                        <a:pt x="72" y="18"/>
                      </a:lnTo>
                      <a:lnTo>
                        <a:pt x="74" y="20"/>
                      </a:lnTo>
                      <a:lnTo>
                        <a:pt x="80" y="20"/>
                      </a:lnTo>
                      <a:lnTo>
                        <a:pt x="92" y="18"/>
                      </a:lnTo>
                      <a:lnTo>
                        <a:pt x="100" y="14"/>
                      </a:lnTo>
                      <a:lnTo>
                        <a:pt x="108" y="6"/>
                      </a:lnTo>
                      <a:lnTo>
                        <a:pt x="116" y="0"/>
                      </a:lnTo>
                      <a:lnTo>
                        <a:pt x="124" y="0"/>
                      </a:lnTo>
                      <a:lnTo>
                        <a:pt x="124" y="8"/>
                      </a:lnTo>
                      <a:lnTo>
                        <a:pt x="120" y="12"/>
                      </a:lnTo>
                      <a:lnTo>
                        <a:pt x="130" y="14"/>
                      </a:lnTo>
                      <a:lnTo>
                        <a:pt x="142" y="14"/>
                      </a:lnTo>
                      <a:lnTo>
                        <a:pt x="128" y="24"/>
                      </a:lnTo>
                      <a:lnTo>
                        <a:pt x="120" y="30"/>
                      </a:lnTo>
                      <a:lnTo>
                        <a:pt x="112" y="30"/>
                      </a:lnTo>
                      <a:lnTo>
                        <a:pt x="106" y="30"/>
                      </a:lnTo>
                      <a:lnTo>
                        <a:pt x="102" y="28"/>
                      </a:lnTo>
                      <a:lnTo>
                        <a:pt x="98" y="26"/>
                      </a:lnTo>
                      <a:lnTo>
                        <a:pt x="92" y="24"/>
                      </a:lnTo>
                      <a:lnTo>
                        <a:pt x="78" y="26"/>
                      </a:lnTo>
                      <a:lnTo>
                        <a:pt x="66" y="30"/>
                      </a:lnTo>
                      <a:lnTo>
                        <a:pt x="52" y="32"/>
                      </a:lnTo>
                      <a:lnTo>
                        <a:pt x="38" y="34"/>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64" name="Freeform 12"/>
                <p:cNvSpPr>
                  <a:spLocks/>
                </p:cNvSpPr>
                <p:nvPr/>
              </p:nvSpPr>
              <p:spPr bwMode="auto">
                <a:xfrm>
                  <a:off x="1264" y="657"/>
                  <a:ext cx="70" cy="20"/>
                </a:xfrm>
                <a:custGeom>
                  <a:avLst/>
                  <a:gdLst>
                    <a:gd name="T0" fmla="*/ 14 w 70"/>
                    <a:gd name="T1" fmla="*/ 20 h 20"/>
                    <a:gd name="T2" fmla="*/ 6 w 70"/>
                    <a:gd name="T3" fmla="*/ 18 h 20"/>
                    <a:gd name="T4" fmla="*/ 0 w 70"/>
                    <a:gd name="T5" fmla="*/ 14 h 20"/>
                    <a:gd name="T6" fmla="*/ 10 w 70"/>
                    <a:gd name="T7" fmla="*/ 12 h 20"/>
                    <a:gd name="T8" fmla="*/ 20 w 70"/>
                    <a:gd name="T9" fmla="*/ 12 h 20"/>
                    <a:gd name="T10" fmla="*/ 28 w 70"/>
                    <a:gd name="T11" fmla="*/ 10 h 20"/>
                    <a:gd name="T12" fmla="*/ 30 w 70"/>
                    <a:gd name="T13" fmla="*/ 10 h 20"/>
                    <a:gd name="T14" fmla="*/ 32 w 70"/>
                    <a:gd name="T15" fmla="*/ 8 h 20"/>
                    <a:gd name="T16" fmla="*/ 52 w 70"/>
                    <a:gd name="T17" fmla="*/ 0 h 20"/>
                    <a:gd name="T18" fmla="*/ 62 w 70"/>
                    <a:gd name="T19" fmla="*/ 2 h 20"/>
                    <a:gd name="T20" fmla="*/ 70 w 70"/>
                    <a:gd name="T21" fmla="*/ 4 h 20"/>
                    <a:gd name="T22" fmla="*/ 62 w 70"/>
                    <a:gd name="T23" fmla="*/ 10 h 20"/>
                    <a:gd name="T24" fmla="*/ 52 w 70"/>
                    <a:gd name="T25" fmla="*/ 16 h 20"/>
                    <a:gd name="T26" fmla="*/ 32 w 70"/>
                    <a:gd name="T27" fmla="*/ 20 h 20"/>
                    <a:gd name="T28" fmla="*/ 32 w 70"/>
                    <a:gd name="T29" fmla="*/ 18 h 20"/>
                    <a:gd name="T30" fmla="*/ 30 w 70"/>
                    <a:gd name="T31" fmla="*/ 18 h 20"/>
                    <a:gd name="T32" fmla="*/ 24 w 70"/>
                    <a:gd name="T33" fmla="*/ 18 h 20"/>
                    <a:gd name="T34" fmla="*/ 14 w 70"/>
                    <a:gd name="T35" fmla="*/ 20 h 20"/>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0" t="0" r="r" b="b"/>
                  <a:pathLst>
                    <a:path w="70" h="20">
                      <a:moveTo>
                        <a:pt x="14" y="20"/>
                      </a:moveTo>
                      <a:lnTo>
                        <a:pt x="6" y="18"/>
                      </a:lnTo>
                      <a:lnTo>
                        <a:pt x="0" y="14"/>
                      </a:lnTo>
                      <a:lnTo>
                        <a:pt x="10" y="12"/>
                      </a:lnTo>
                      <a:lnTo>
                        <a:pt x="20" y="12"/>
                      </a:lnTo>
                      <a:lnTo>
                        <a:pt x="28" y="10"/>
                      </a:lnTo>
                      <a:lnTo>
                        <a:pt x="30" y="10"/>
                      </a:lnTo>
                      <a:lnTo>
                        <a:pt x="32" y="8"/>
                      </a:lnTo>
                      <a:lnTo>
                        <a:pt x="52" y="0"/>
                      </a:lnTo>
                      <a:lnTo>
                        <a:pt x="62" y="2"/>
                      </a:lnTo>
                      <a:lnTo>
                        <a:pt x="70" y="4"/>
                      </a:lnTo>
                      <a:lnTo>
                        <a:pt x="62" y="10"/>
                      </a:lnTo>
                      <a:lnTo>
                        <a:pt x="52" y="16"/>
                      </a:lnTo>
                      <a:lnTo>
                        <a:pt x="32" y="20"/>
                      </a:lnTo>
                      <a:lnTo>
                        <a:pt x="32" y="18"/>
                      </a:lnTo>
                      <a:lnTo>
                        <a:pt x="30" y="18"/>
                      </a:lnTo>
                      <a:lnTo>
                        <a:pt x="24" y="18"/>
                      </a:lnTo>
                      <a:lnTo>
                        <a:pt x="14" y="20"/>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65" name="Freeform 13"/>
                <p:cNvSpPr>
                  <a:spLocks/>
                </p:cNvSpPr>
                <p:nvPr/>
              </p:nvSpPr>
              <p:spPr bwMode="auto">
                <a:xfrm>
                  <a:off x="1352" y="687"/>
                  <a:ext cx="72" cy="26"/>
                </a:xfrm>
                <a:custGeom>
                  <a:avLst/>
                  <a:gdLst>
                    <a:gd name="T0" fmla="*/ 12 w 72"/>
                    <a:gd name="T1" fmla="*/ 6 h 26"/>
                    <a:gd name="T2" fmla="*/ 18 w 72"/>
                    <a:gd name="T3" fmla="*/ 10 h 26"/>
                    <a:gd name="T4" fmla="*/ 24 w 72"/>
                    <a:gd name="T5" fmla="*/ 12 h 26"/>
                    <a:gd name="T6" fmla="*/ 26 w 72"/>
                    <a:gd name="T7" fmla="*/ 8 h 26"/>
                    <a:gd name="T8" fmla="*/ 26 w 72"/>
                    <a:gd name="T9" fmla="*/ 6 h 26"/>
                    <a:gd name="T10" fmla="*/ 28 w 72"/>
                    <a:gd name="T11" fmla="*/ 6 h 26"/>
                    <a:gd name="T12" fmla="*/ 32 w 72"/>
                    <a:gd name="T13" fmla="*/ 6 h 26"/>
                    <a:gd name="T14" fmla="*/ 36 w 72"/>
                    <a:gd name="T15" fmla="*/ 8 h 26"/>
                    <a:gd name="T16" fmla="*/ 42 w 72"/>
                    <a:gd name="T17" fmla="*/ 12 h 26"/>
                    <a:gd name="T18" fmla="*/ 44 w 72"/>
                    <a:gd name="T19" fmla="*/ 4 h 26"/>
                    <a:gd name="T20" fmla="*/ 46 w 72"/>
                    <a:gd name="T21" fmla="*/ 0 h 26"/>
                    <a:gd name="T22" fmla="*/ 50 w 72"/>
                    <a:gd name="T23" fmla="*/ 0 h 26"/>
                    <a:gd name="T24" fmla="*/ 60 w 72"/>
                    <a:gd name="T25" fmla="*/ 2 h 26"/>
                    <a:gd name="T26" fmla="*/ 66 w 72"/>
                    <a:gd name="T27" fmla="*/ 2 h 26"/>
                    <a:gd name="T28" fmla="*/ 70 w 72"/>
                    <a:gd name="T29" fmla="*/ 0 h 26"/>
                    <a:gd name="T30" fmla="*/ 72 w 72"/>
                    <a:gd name="T31" fmla="*/ 6 h 26"/>
                    <a:gd name="T32" fmla="*/ 68 w 72"/>
                    <a:gd name="T33" fmla="*/ 12 h 26"/>
                    <a:gd name="T34" fmla="*/ 60 w 72"/>
                    <a:gd name="T35" fmla="*/ 18 h 26"/>
                    <a:gd name="T36" fmla="*/ 50 w 72"/>
                    <a:gd name="T37" fmla="*/ 22 h 26"/>
                    <a:gd name="T38" fmla="*/ 46 w 72"/>
                    <a:gd name="T39" fmla="*/ 22 h 26"/>
                    <a:gd name="T40" fmla="*/ 40 w 72"/>
                    <a:gd name="T41" fmla="*/ 22 h 26"/>
                    <a:gd name="T42" fmla="*/ 36 w 72"/>
                    <a:gd name="T43" fmla="*/ 26 h 26"/>
                    <a:gd name="T44" fmla="*/ 30 w 72"/>
                    <a:gd name="T45" fmla="*/ 26 h 26"/>
                    <a:gd name="T46" fmla="*/ 26 w 72"/>
                    <a:gd name="T47" fmla="*/ 26 h 26"/>
                    <a:gd name="T48" fmla="*/ 22 w 72"/>
                    <a:gd name="T49" fmla="*/ 24 h 26"/>
                    <a:gd name="T50" fmla="*/ 20 w 72"/>
                    <a:gd name="T51" fmla="*/ 22 h 26"/>
                    <a:gd name="T52" fmla="*/ 20 w 72"/>
                    <a:gd name="T53" fmla="*/ 16 h 26"/>
                    <a:gd name="T54" fmla="*/ 6 w 72"/>
                    <a:gd name="T55" fmla="*/ 16 h 26"/>
                    <a:gd name="T56" fmla="*/ 2 w 72"/>
                    <a:gd name="T57" fmla="*/ 14 h 26"/>
                    <a:gd name="T58" fmla="*/ 0 w 72"/>
                    <a:gd name="T59" fmla="*/ 10 h 26"/>
                    <a:gd name="T60" fmla="*/ 0 w 72"/>
                    <a:gd name="T61" fmla="*/ 6 h 26"/>
                    <a:gd name="T62" fmla="*/ 0 w 72"/>
                    <a:gd name="T63" fmla="*/ 4 h 26"/>
                    <a:gd name="T64" fmla="*/ 2 w 72"/>
                    <a:gd name="T65" fmla="*/ 2 h 26"/>
                    <a:gd name="T66" fmla="*/ 8 w 72"/>
                    <a:gd name="T67" fmla="*/ 0 h 26"/>
                    <a:gd name="T68" fmla="*/ 12 w 72"/>
                    <a:gd name="T69" fmla="*/ 2 h 26"/>
                    <a:gd name="T70" fmla="*/ 14 w 72"/>
                    <a:gd name="T71" fmla="*/ 4 h 26"/>
                    <a:gd name="T72" fmla="*/ 18 w 72"/>
                    <a:gd name="T73" fmla="*/ 10 h 26"/>
                    <a:gd name="T74" fmla="*/ 18 w 72"/>
                    <a:gd name="T75" fmla="*/ 8 h 26"/>
                    <a:gd name="T76" fmla="*/ 12 w 72"/>
                    <a:gd name="T77" fmla="*/ 6 h 2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2" h="26">
                      <a:moveTo>
                        <a:pt x="12" y="6"/>
                      </a:moveTo>
                      <a:lnTo>
                        <a:pt x="18" y="10"/>
                      </a:lnTo>
                      <a:lnTo>
                        <a:pt x="24" y="12"/>
                      </a:lnTo>
                      <a:lnTo>
                        <a:pt x="26" y="8"/>
                      </a:lnTo>
                      <a:lnTo>
                        <a:pt x="26" y="6"/>
                      </a:lnTo>
                      <a:lnTo>
                        <a:pt x="28" y="6"/>
                      </a:lnTo>
                      <a:lnTo>
                        <a:pt x="32" y="6"/>
                      </a:lnTo>
                      <a:lnTo>
                        <a:pt x="36" y="8"/>
                      </a:lnTo>
                      <a:lnTo>
                        <a:pt x="42" y="12"/>
                      </a:lnTo>
                      <a:lnTo>
                        <a:pt x="44" y="4"/>
                      </a:lnTo>
                      <a:lnTo>
                        <a:pt x="46" y="0"/>
                      </a:lnTo>
                      <a:lnTo>
                        <a:pt x="50" y="0"/>
                      </a:lnTo>
                      <a:lnTo>
                        <a:pt x="60" y="2"/>
                      </a:lnTo>
                      <a:lnTo>
                        <a:pt x="66" y="2"/>
                      </a:lnTo>
                      <a:lnTo>
                        <a:pt x="70" y="0"/>
                      </a:lnTo>
                      <a:lnTo>
                        <a:pt x="72" y="6"/>
                      </a:lnTo>
                      <a:lnTo>
                        <a:pt x="68" y="12"/>
                      </a:lnTo>
                      <a:lnTo>
                        <a:pt x="60" y="18"/>
                      </a:lnTo>
                      <a:lnTo>
                        <a:pt x="50" y="22"/>
                      </a:lnTo>
                      <a:lnTo>
                        <a:pt x="46" y="22"/>
                      </a:lnTo>
                      <a:lnTo>
                        <a:pt x="40" y="22"/>
                      </a:lnTo>
                      <a:lnTo>
                        <a:pt x="36" y="26"/>
                      </a:lnTo>
                      <a:lnTo>
                        <a:pt x="30" y="26"/>
                      </a:lnTo>
                      <a:lnTo>
                        <a:pt x="26" y="26"/>
                      </a:lnTo>
                      <a:lnTo>
                        <a:pt x="22" y="24"/>
                      </a:lnTo>
                      <a:lnTo>
                        <a:pt x="20" y="22"/>
                      </a:lnTo>
                      <a:lnTo>
                        <a:pt x="20" y="16"/>
                      </a:lnTo>
                      <a:lnTo>
                        <a:pt x="6" y="16"/>
                      </a:lnTo>
                      <a:lnTo>
                        <a:pt x="2" y="14"/>
                      </a:lnTo>
                      <a:lnTo>
                        <a:pt x="0" y="10"/>
                      </a:lnTo>
                      <a:lnTo>
                        <a:pt x="0" y="6"/>
                      </a:lnTo>
                      <a:lnTo>
                        <a:pt x="0" y="4"/>
                      </a:lnTo>
                      <a:lnTo>
                        <a:pt x="2" y="2"/>
                      </a:lnTo>
                      <a:lnTo>
                        <a:pt x="8" y="0"/>
                      </a:lnTo>
                      <a:lnTo>
                        <a:pt x="12" y="2"/>
                      </a:lnTo>
                      <a:lnTo>
                        <a:pt x="14" y="4"/>
                      </a:lnTo>
                      <a:lnTo>
                        <a:pt x="18" y="10"/>
                      </a:lnTo>
                      <a:lnTo>
                        <a:pt x="18" y="8"/>
                      </a:lnTo>
                      <a:lnTo>
                        <a:pt x="12" y="6"/>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66" name="Freeform 14"/>
                <p:cNvSpPr>
                  <a:spLocks/>
                </p:cNvSpPr>
                <p:nvPr/>
              </p:nvSpPr>
              <p:spPr bwMode="auto">
                <a:xfrm>
                  <a:off x="1454" y="657"/>
                  <a:ext cx="38" cy="20"/>
                </a:xfrm>
                <a:custGeom>
                  <a:avLst/>
                  <a:gdLst>
                    <a:gd name="T0" fmla="*/ 34 w 38"/>
                    <a:gd name="T1" fmla="*/ 6 h 20"/>
                    <a:gd name="T2" fmla="*/ 28 w 38"/>
                    <a:gd name="T3" fmla="*/ 10 h 20"/>
                    <a:gd name="T4" fmla="*/ 32 w 38"/>
                    <a:gd name="T5" fmla="*/ 12 h 20"/>
                    <a:gd name="T6" fmla="*/ 38 w 38"/>
                    <a:gd name="T7" fmla="*/ 12 h 20"/>
                    <a:gd name="T8" fmla="*/ 36 w 38"/>
                    <a:gd name="T9" fmla="*/ 18 h 20"/>
                    <a:gd name="T10" fmla="*/ 38 w 38"/>
                    <a:gd name="T11" fmla="*/ 20 h 20"/>
                    <a:gd name="T12" fmla="*/ 16 w 38"/>
                    <a:gd name="T13" fmla="*/ 20 h 20"/>
                    <a:gd name="T14" fmla="*/ 8 w 38"/>
                    <a:gd name="T15" fmla="*/ 14 h 20"/>
                    <a:gd name="T16" fmla="*/ 2 w 38"/>
                    <a:gd name="T17" fmla="*/ 12 h 20"/>
                    <a:gd name="T18" fmla="*/ 0 w 38"/>
                    <a:gd name="T19" fmla="*/ 6 h 20"/>
                    <a:gd name="T20" fmla="*/ 2 w 38"/>
                    <a:gd name="T21" fmla="*/ 2 h 20"/>
                    <a:gd name="T22" fmla="*/ 4 w 38"/>
                    <a:gd name="T23" fmla="*/ 0 h 20"/>
                    <a:gd name="T24" fmla="*/ 8 w 38"/>
                    <a:gd name="T25" fmla="*/ 0 h 20"/>
                    <a:gd name="T26" fmla="*/ 14 w 38"/>
                    <a:gd name="T27" fmla="*/ 0 h 20"/>
                    <a:gd name="T28" fmla="*/ 26 w 38"/>
                    <a:gd name="T29" fmla="*/ 4 h 20"/>
                    <a:gd name="T30" fmla="*/ 34 w 38"/>
                    <a:gd name="T31" fmla="*/ 6 h 20"/>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38" h="20">
                      <a:moveTo>
                        <a:pt x="34" y="6"/>
                      </a:moveTo>
                      <a:lnTo>
                        <a:pt x="28" y="10"/>
                      </a:lnTo>
                      <a:lnTo>
                        <a:pt x="32" y="12"/>
                      </a:lnTo>
                      <a:lnTo>
                        <a:pt x="38" y="12"/>
                      </a:lnTo>
                      <a:lnTo>
                        <a:pt x="36" y="18"/>
                      </a:lnTo>
                      <a:lnTo>
                        <a:pt x="38" y="20"/>
                      </a:lnTo>
                      <a:lnTo>
                        <a:pt x="16" y="20"/>
                      </a:lnTo>
                      <a:lnTo>
                        <a:pt x="8" y="14"/>
                      </a:lnTo>
                      <a:lnTo>
                        <a:pt x="2" y="12"/>
                      </a:lnTo>
                      <a:lnTo>
                        <a:pt x="0" y="6"/>
                      </a:lnTo>
                      <a:lnTo>
                        <a:pt x="2" y="2"/>
                      </a:lnTo>
                      <a:lnTo>
                        <a:pt x="4" y="0"/>
                      </a:lnTo>
                      <a:lnTo>
                        <a:pt x="8" y="0"/>
                      </a:lnTo>
                      <a:lnTo>
                        <a:pt x="14" y="0"/>
                      </a:lnTo>
                      <a:lnTo>
                        <a:pt x="26" y="4"/>
                      </a:lnTo>
                      <a:lnTo>
                        <a:pt x="34" y="6"/>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67" name="Freeform 15"/>
                <p:cNvSpPr>
                  <a:spLocks/>
                </p:cNvSpPr>
                <p:nvPr/>
              </p:nvSpPr>
              <p:spPr bwMode="auto">
                <a:xfrm>
                  <a:off x="1502" y="605"/>
                  <a:ext cx="410" cy="92"/>
                </a:xfrm>
                <a:custGeom>
                  <a:avLst/>
                  <a:gdLst>
                    <a:gd name="T0" fmla="*/ 182 w 410"/>
                    <a:gd name="T1" fmla="*/ 62 h 92"/>
                    <a:gd name="T2" fmla="*/ 170 w 410"/>
                    <a:gd name="T3" fmla="*/ 54 h 92"/>
                    <a:gd name="T4" fmla="*/ 166 w 410"/>
                    <a:gd name="T5" fmla="*/ 70 h 92"/>
                    <a:gd name="T6" fmla="*/ 158 w 410"/>
                    <a:gd name="T7" fmla="*/ 78 h 92"/>
                    <a:gd name="T8" fmla="*/ 150 w 410"/>
                    <a:gd name="T9" fmla="*/ 78 h 92"/>
                    <a:gd name="T10" fmla="*/ 142 w 410"/>
                    <a:gd name="T11" fmla="*/ 72 h 92"/>
                    <a:gd name="T12" fmla="*/ 146 w 410"/>
                    <a:gd name="T13" fmla="*/ 76 h 92"/>
                    <a:gd name="T14" fmla="*/ 142 w 410"/>
                    <a:gd name="T15" fmla="*/ 88 h 92"/>
                    <a:gd name="T16" fmla="*/ 124 w 410"/>
                    <a:gd name="T17" fmla="*/ 92 h 92"/>
                    <a:gd name="T18" fmla="*/ 114 w 410"/>
                    <a:gd name="T19" fmla="*/ 88 h 92"/>
                    <a:gd name="T20" fmla="*/ 50 w 410"/>
                    <a:gd name="T21" fmla="*/ 86 h 92"/>
                    <a:gd name="T22" fmla="*/ 30 w 410"/>
                    <a:gd name="T23" fmla="*/ 88 h 92"/>
                    <a:gd name="T24" fmla="*/ 26 w 410"/>
                    <a:gd name="T25" fmla="*/ 86 h 92"/>
                    <a:gd name="T26" fmla="*/ 26 w 410"/>
                    <a:gd name="T27" fmla="*/ 78 h 92"/>
                    <a:gd name="T28" fmla="*/ 38 w 410"/>
                    <a:gd name="T29" fmla="*/ 78 h 92"/>
                    <a:gd name="T30" fmla="*/ 56 w 410"/>
                    <a:gd name="T31" fmla="*/ 74 h 92"/>
                    <a:gd name="T32" fmla="*/ 62 w 410"/>
                    <a:gd name="T33" fmla="*/ 66 h 92"/>
                    <a:gd name="T34" fmla="*/ 74 w 410"/>
                    <a:gd name="T35" fmla="*/ 68 h 92"/>
                    <a:gd name="T36" fmla="*/ 82 w 410"/>
                    <a:gd name="T37" fmla="*/ 72 h 92"/>
                    <a:gd name="T38" fmla="*/ 82 w 410"/>
                    <a:gd name="T39" fmla="*/ 64 h 92"/>
                    <a:gd name="T40" fmla="*/ 78 w 410"/>
                    <a:gd name="T41" fmla="*/ 54 h 92"/>
                    <a:gd name="T42" fmla="*/ 70 w 410"/>
                    <a:gd name="T43" fmla="*/ 54 h 92"/>
                    <a:gd name="T44" fmla="*/ 54 w 410"/>
                    <a:gd name="T45" fmla="*/ 56 h 92"/>
                    <a:gd name="T46" fmla="*/ 38 w 410"/>
                    <a:gd name="T47" fmla="*/ 58 h 92"/>
                    <a:gd name="T48" fmla="*/ 12 w 410"/>
                    <a:gd name="T49" fmla="*/ 56 h 92"/>
                    <a:gd name="T50" fmla="*/ 4 w 410"/>
                    <a:gd name="T51" fmla="*/ 50 h 92"/>
                    <a:gd name="T52" fmla="*/ 0 w 410"/>
                    <a:gd name="T53" fmla="*/ 42 h 92"/>
                    <a:gd name="T54" fmla="*/ 8 w 410"/>
                    <a:gd name="T55" fmla="*/ 34 h 92"/>
                    <a:gd name="T56" fmla="*/ 46 w 410"/>
                    <a:gd name="T57" fmla="*/ 26 h 92"/>
                    <a:gd name="T58" fmla="*/ 84 w 410"/>
                    <a:gd name="T59" fmla="*/ 28 h 92"/>
                    <a:gd name="T60" fmla="*/ 104 w 410"/>
                    <a:gd name="T61" fmla="*/ 38 h 92"/>
                    <a:gd name="T62" fmla="*/ 112 w 410"/>
                    <a:gd name="T63" fmla="*/ 40 h 92"/>
                    <a:gd name="T64" fmla="*/ 116 w 410"/>
                    <a:gd name="T65" fmla="*/ 32 h 92"/>
                    <a:gd name="T66" fmla="*/ 126 w 410"/>
                    <a:gd name="T67" fmla="*/ 28 h 92"/>
                    <a:gd name="T68" fmla="*/ 142 w 410"/>
                    <a:gd name="T69" fmla="*/ 34 h 92"/>
                    <a:gd name="T70" fmla="*/ 154 w 410"/>
                    <a:gd name="T71" fmla="*/ 38 h 92"/>
                    <a:gd name="T72" fmla="*/ 150 w 410"/>
                    <a:gd name="T73" fmla="*/ 32 h 92"/>
                    <a:gd name="T74" fmla="*/ 130 w 410"/>
                    <a:gd name="T75" fmla="*/ 26 h 92"/>
                    <a:gd name="T76" fmla="*/ 106 w 410"/>
                    <a:gd name="T77" fmla="*/ 26 h 92"/>
                    <a:gd name="T78" fmla="*/ 88 w 410"/>
                    <a:gd name="T79" fmla="*/ 26 h 92"/>
                    <a:gd name="T80" fmla="*/ 84 w 410"/>
                    <a:gd name="T81" fmla="*/ 22 h 92"/>
                    <a:gd name="T82" fmla="*/ 90 w 410"/>
                    <a:gd name="T83" fmla="*/ 14 h 92"/>
                    <a:gd name="T84" fmla="*/ 136 w 410"/>
                    <a:gd name="T85" fmla="*/ 14 h 92"/>
                    <a:gd name="T86" fmla="*/ 152 w 410"/>
                    <a:gd name="T87" fmla="*/ 10 h 92"/>
                    <a:gd name="T88" fmla="*/ 170 w 410"/>
                    <a:gd name="T89" fmla="*/ 8 h 92"/>
                    <a:gd name="T90" fmla="*/ 180 w 410"/>
                    <a:gd name="T91" fmla="*/ 10 h 92"/>
                    <a:gd name="T92" fmla="*/ 186 w 410"/>
                    <a:gd name="T93" fmla="*/ 12 h 92"/>
                    <a:gd name="T94" fmla="*/ 218 w 410"/>
                    <a:gd name="T95" fmla="*/ 4 h 92"/>
                    <a:gd name="T96" fmla="*/ 272 w 410"/>
                    <a:gd name="T97" fmla="*/ 0 h 92"/>
                    <a:gd name="T98" fmla="*/ 352 w 410"/>
                    <a:gd name="T99" fmla="*/ 2 h 92"/>
                    <a:gd name="T100" fmla="*/ 392 w 410"/>
                    <a:gd name="T101" fmla="*/ 6 h 92"/>
                    <a:gd name="T102" fmla="*/ 396 w 410"/>
                    <a:gd name="T103" fmla="*/ 18 h 92"/>
                    <a:gd name="T104" fmla="*/ 358 w 410"/>
                    <a:gd name="T105" fmla="*/ 26 h 92"/>
                    <a:gd name="T106" fmla="*/ 340 w 410"/>
                    <a:gd name="T107" fmla="*/ 26 h 92"/>
                    <a:gd name="T108" fmla="*/ 334 w 410"/>
                    <a:gd name="T109" fmla="*/ 26 h 92"/>
                    <a:gd name="T110" fmla="*/ 334 w 410"/>
                    <a:gd name="T111" fmla="*/ 28 h 92"/>
                    <a:gd name="T112" fmla="*/ 304 w 410"/>
                    <a:gd name="T113" fmla="*/ 28 h 92"/>
                    <a:gd name="T114" fmla="*/ 282 w 410"/>
                    <a:gd name="T115" fmla="*/ 34 h 92"/>
                    <a:gd name="T116" fmla="*/ 258 w 410"/>
                    <a:gd name="T117" fmla="*/ 40 h 92"/>
                    <a:gd name="T118" fmla="*/ 232 w 410"/>
                    <a:gd name="T119" fmla="*/ 40 h 92"/>
                    <a:gd name="T120" fmla="*/ 224 w 410"/>
                    <a:gd name="T121" fmla="*/ 44 h 92"/>
                    <a:gd name="T122" fmla="*/ 212 w 410"/>
                    <a:gd name="T123" fmla="*/ 56 h 92"/>
                    <a:gd name="T124" fmla="*/ 188 w 410"/>
                    <a:gd name="T125" fmla="*/ 64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10" h="92">
                      <a:moveTo>
                        <a:pt x="188" y="64"/>
                      </a:moveTo>
                      <a:lnTo>
                        <a:pt x="182" y="62"/>
                      </a:lnTo>
                      <a:lnTo>
                        <a:pt x="176" y="54"/>
                      </a:lnTo>
                      <a:lnTo>
                        <a:pt x="170" y="54"/>
                      </a:lnTo>
                      <a:lnTo>
                        <a:pt x="168" y="62"/>
                      </a:lnTo>
                      <a:lnTo>
                        <a:pt x="166" y="70"/>
                      </a:lnTo>
                      <a:lnTo>
                        <a:pt x="162" y="76"/>
                      </a:lnTo>
                      <a:lnTo>
                        <a:pt x="158" y="78"/>
                      </a:lnTo>
                      <a:lnTo>
                        <a:pt x="154" y="78"/>
                      </a:lnTo>
                      <a:lnTo>
                        <a:pt x="150" y="78"/>
                      </a:lnTo>
                      <a:lnTo>
                        <a:pt x="146" y="74"/>
                      </a:lnTo>
                      <a:lnTo>
                        <a:pt x="142" y="72"/>
                      </a:lnTo>
                      <a:lnTo>
                        <a:pt x="136" y="72"/>
                      </a:lnTo>
                      <a:lnTo>
                        <a:pt x="146" y="76"/>
                      </a:lnTo>
                      <a:lnTo>
                        <a:pt x="154" y="80"/>
                      </a:lnTo>
                      <a:lnTo>
                        <a:pt x="142" y="88"/>
                      </a:lnTo>
                      <a:lnTo>
                        <a:pt x="130" y="92"/>
                      </a:lnTo>
                      <a:lnTo>
                        <a:pt x="124" y="92"/>
                      </a:lnTo>
                      <a:lnTo>
                        <a:pt x="120" y="90"/>
                      </a:lnTo>
                      <a:lnTo>
                        <a:pt x="114" y="88"/>
                      </a:lnTo>
                      <a:lnTo>
                        <a:pt x="110" y="86"/>
                      </a:lnTo>
                      <a:lnTo>
                        <a:pt x="50" y="86"/>
                      </a:lnTo>
                      <a:lnTo>
                        <a:pt x="34" y="88"/>
                      </a:lnTo>
                      <a:lnTo>
                        <a:pt x="30" y="88"/>
                      </a:lnTo>
                      <a:lnTo>
                        <a:pt x="28" y="88"/>
                      </a:lnTo>
                      <a:lnTo>
                        <a:pt x="26" y="86"/>
                      </a:lnTo>
                      <a:lnTo>
                        <a:pt x="24" y="82"/>
                      </a:lnTo>
                      <a:lnTo>
                        <a:pt x="26" y="78"/>
                      </a:lnTo>
                      <a:lnTo>
                        <a:pt x="28" y="76"/>
                      </a:lnTo>
                      <a:lnTo>
                        <a:pt x="38" y="78"/>
                      </a:lnTo>
                      <a:lnTo>
                        <a:pt x="54" y="82"/>
                      </a:lnTo>
                      <a:lnTo>
                        <a:pt x="56" y="74"/>
                      </a:lnTo>
                      <a:lnTo>
                        <a:pt x="58" y="70"/>
                      </a:lnTo>
                      <a:lnTo>
                        <a:pt x="62" y="66"/>
                      </a:lnTo>
                      <a:lnTo>
                        <a:pt x="70" y="66"/>
                      </a:lnTo>
                      <a:lnTo>
                        <a:pt x="74" y="68"/>
                      </a:lnTo>
                      <a:lnTo>
                        <a:pt x="78" y="70"/>
                      </a:lnTo>
                      <a:lnTo>
                        <a:pt x="82" y="72"/>
                      </a:lnTo>
                      <a:lnTo>
                        <a:pt x="86" y="72"/>
                      </a:lnTo>
                      <a:lnTo>
                        <a:pt x="82" y="64"/>
                      </a:lnTo>
                      <a:lnTo>
                        <a:pt x="80" y="58"/>
                      </a:lnTo>
                      <a:lnTo>
                        <a:pt x="78" y="54"/>
                      </a:lnTo>
                      <a:lnTo>
                        <a:pt x="70" y="56"/>
                      </a:lnTo>
                      <a:lnTo>
                        <a:pt x="70" y="54"/>
                      </a:lnTo>
                      <a:lnTo>
                        <a:pt x="68" y="52"/>
                      </a:lnTo>
                      <a:lnTo>
                        <a:pt x="54" y="56"/>
                      </a:lnTo>
                      <a:lnTo>
                        <a:pt x="46" y="58"/>
                      </a:lnTo>
                      <a:lnTo>
                        <a:pt x="38" y="58"/>
                      </a:lnTo>
                      <a:lnTo>
                        <a:pt x="24" y="58"/>
                      </a:lnTo>
                      <a:lnTo>
                        <a:pt x="12" y="56"/>
                      </a:lnTo>
                      <a:lnTo>
                        <a:pt x="8" y="54"/>
                      </a:lnTo>
                      <a:lnTo>
                        <a:pt x="4" y="50"/>
                      </a:lnTo>
                      <a:lnTo>
                        <a:pt x="2" y="46"/>
                      </a:lnTo>
                      <a:lnTo>
                        <a:pt x="0" y="42"/>
                      </a:lnTo>
                      <a:lnTo>
                        <a:pt x="2" y="38"/>
                      </a:lnTo>
                      <a:lnTo>
                        <a:pt x="8" y="34"/>
                      </a:lnTo>
                      <a:lnTo>
                        <a:pt x="26" y="28"/>
                      </a:lnTo>
                      <a:lnTo>
                        <a:pt x="46" y="26"/>
                      </a:lnTo>
                      <a:lnTo>
                        <a:pt x="62" y="24"/>
                      </a:lnTo>
                      <a:lnTo>
                        <a:pt x="84" y="28"/>
                      </a:lnTo>
                      <a:lnTo>
                        <a:pt x="96" y="34"/>
                      </a:lnTo>
                      <a:lnTo>
                        <a:pt x="104" y="38"/>
                      </a:lnTo>
                      <a:lnTo>
                        <a:pt x="106" y="40"/>
                      </a:lnTo>
                      <a:lnTo>
                        <a:pt x="112" y="40"/>
                      </a:lnTo>
                      <a:lnTo>
                        <a:pt x="112" y="36"/>
                      </a:lnTo>
                      <a:lnTo>
                        <a:pt x="116" y="32"/>
                      </a:lnTo>
                      <a:lnTo>
                        <a:pt x="120" y="30"/>
                      </a:lnTo>
                      <a:lnTo>
                        <a:pt x="126" y="28"/>
                      </a:lnTo>
                      <a:lnTo>
                        <a:pt x="136" y="30"/>
                      </a:lnTo>
                      <a:lnTo>
                        <a:pt x="142" y="34"/>
                      </a:lnTo>
                      <a:lnTo>
                        <a:pt x="146" y="38"/>
                      </a:lnTo>
                      <a:lnTo>
                        <a:pt x="154" y="38"/>
                      </a:lnTo>
                      <a:lnTo>
                        <a:pt x="152" y="34"/>
                      </a:lnTo>
                      <a:lnTo>
                        <a:pt x="150" y="32"/>
                      </a:lnTo>
                      <a:lnTo>
                        <a:pt x="140" y="26"/>
                      </a:lnTo>
                      <a:lnTo>
                        <a:pt x="130" y="26"/>
                      </a:lnTo>
                      <a:lnTo>
                        <a:pt x="122" y="26"/>
                      </a:lnTo>
                      <a:lnTo>
                        <a:pt x="106" y="26"/>
                      </a:lnTo>
                      <a:lnTo>
                        <a:pt x="94" y="26"/>
                      </a:lnTo>
                      <a:lnTo>
                        <a:pt x="88" y="26"/>
                      </a:lnTo>
                      <a:lnTo>
                        <a:pt x="86" y="24"/>
                      </a:lnTo>
                      <a:lnTo>
                        <a:pt x="84" y="22"/>
                      </a:lnTo>
                      <a:lnTo>
                        <a:pt x="86" y="16"/>
                      </a:lnTo>
                      <a:lnTo>
                        <a:pt x="90" y="14"/>
                      </a:lnTo>
                      <a:lnTo>
                        <a:pt x="100" y="14"/>
                      </a:lnTo>
                      <a:lnTo>
                        <a:pt x="136" y="14"/>
                      </a:lnTo>
                      <a:lnTo>
                        <a:pt x="144" y="12"/>
                      </a:lnTo>
                      <a:lnTo>
                        <a:pt x="152" y="10"/>
                      </a:lnTo>
                      <a:lnTo>
                        <a:pt x="160" y="8"/>
                      </a:lnTo>
                      <a:lnTo>
                        <a:pt x="170" y="8"/>
                      </a:lnTo>
                      <a:lnTo>
                        <a:pt x="176" y="8"/>
                      </a:lnTo>
                      <a:lnTo>
                        <a:pt x="180" y="10"/>
                      </a:lnTo>
                      <a:lnTo>
                        <a:pt x="182" y="12"/>
                      </a:lnTo>
                      <a:lnTo>
                        <a:pt x="186" y="12"/>
                      </a:lnTo>
                      <a:lnTo>
                        <a:pt x="202" y="8"/>
                      </a:lnTo>
                      <a:lnTo>
                        <a:pt x="218" y="4"/>
                      </a:lnTo>
                      <a:lnTo>
                        <a:pt x="244" y="2"/>
                      </a:lnTo>
                      <a:lnTo>
                        <a:pt x="272" y="0"/>
                      </a:lnTo>
                      <a:lnTo>
                        <a:pt x="330" y="2"/>
                      </a:lnTo>
                      <a:lnTo>
                        <a:pt x="352" y="2"/>
                      </a:lnTo>
                      <a:lnTo>
                        <a:pt x="372" y="2"/>
                      </a:lnTo>
                      <a:lnTo>
                        <a:pt x="392" y="6"/>
                      </a:lnTo>
                      <a:lnTo>
                        <a:pt x="410" y="12"/>
                      </a:lnTo>
                      <a:lnTo>
                        <a:pt x="396" y="18"/>
                      </a:lnTo>
                      <a:lnTo>
                        <a:pt x="378" y="24"/>
                      </a:lnTo>
                      <a:lnTo>
                        <a:pt x="358" y="26"/>
                      </a:lnTo>
                      <a:lnTo>
                        <a:pt x="348" y="26"/>
                      </a:lnTo>
                      <a:lnTo>
                        <a:pt x="340" y="26"/>
                      </a:lnTo>
                      <a:lnTo>
                        <a:pt x="326" y="26"/>
                      </a:lnTo>
                      <a:lnTo>
                        <a:pt x="334" y="26"/>
                      </a:lnTo>
                      <a:lnTo>
                        <a:pt x="342" y="26"/>
                      </a:lnTo>
                      <a:lnTo>
                        <a:pt x="334" y="28"/>
                      </a:lnTo>
                      <a:lnTo>
                        <a:pt x="324" y="28"/>
                      </a:lnTo>
                      <a:lnTo>
                        <a:pt x="304" y="28"/>
                      </a:lnTo>
                      <a:lnTo>
                        <a:pt x="292" y="30"/>
                      </a:lnTo>
                      <a:lnTo>
                        <a:pt x="282" y="34"/>
                      </a:lnTo>
                      <a:lnTo>
                        <a:pt x="270" y="38"/>
                      </a:lnTo>
                      <a:lnTo>
                        <a:pt x="258" y="40"/>
                      </a:lnTo>
                      <a:lnTo>
                        <a:pt x="238" y="40"/>
                      </a:lnTo>
                      <a:lnTo>
                        <a:pt x="232" y="40"/>
                      </a:lnTo>
                      <a:lnTo>
                        <a:pt x="226" y="40"/>
                      </a:lnTo>
                      <a:lnTo>
                        <a:pt x="224" y="44"/>
                      </a:lnTo>
                      <a:lnTo>
                        <a:pt x="222" y="48"/>
                      </a:lnTo>
                      <a:lnTo>
                        <a:pt x="212" y="56"/>
                      </a:lnTo>
                      <a:lnTo>
                        <a:pt x="198" y="62"/>
                      </a:lnTo>
                      <a:lnTo>
                        <a:pt x="188" y="64"/>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68" name="Freeform 16"/>
                <p:cNvSpPr>
                  <a:spLocks/>
                </p:cNvSpPr>
                <p:nvPr/>
              </p:nvSpPr>
              <p:spPr bwMode="auto">
                <a:xfrm>
                  <a:off x="1442" y="733"/>
                  <a:ext cx="306" cy="202"/>
                </a:xfrm>
                <a:custGeom>
                  <a:avLst/>
                  <a:gdLst>
                    <a:gd name="T0" fmla="*/ 132 w 306"/>
                    <a:gd name="T1" fmla="*/ 10 h 202"/>
                    <a:gd name="T2" fmla="*/ 142 w 306"/>
                    <a:gd name="T3" fmla="*/ 2 h 202"/>
                    <a:gd name="T4" fmla="*/ 170 w 306"/>
                    <a:gd name="T5" fmla="*/ 4 h 202"/>
                    <a:gd name="T6" fmla="*/ 186 w 306"/>
                    <a:gd name="T7" fmla="*/ 14 h 202"/>
                    <a:gd name="T8" fmla="*/ 186 w 306"/>
                    <a:gd name="T9" fmla="*/ 20 h 202"/>
                    <a:gd name="T10" fmla="*/ 198 w 306"/>
                    <a:gd name="T11" fmla="*/ 30 h 202"/>
                    <a:gd name="T12" fmla="*/ 210 w 306"/>
                    <a:gd name="T13" fmla="*/ 36 h 202"/>
                    <a:gd name="T14" fmla="*/ 228 w 306"/>
                    <a:gd name="T15" fmla="*/ 38 h 202"/>
                    <a:gd name="T16" fmla="*/ 254 w 306"/>
                    <a:gd name="T17" fmla="*/ 68 h 202"/>
                    <a:gd name="T18" fmla="*/ 234 w 306"/>
                    <a:gd name="T19" fmla="*/ 78 h 202"/>
                    <a:gd name="T20" fmla="*/ 252 w 306"/>
                    <a:gd name="T21" fmla="*/ 88 h 202"/>
                    <a:gd name="T22" fmla="*/ 278 w 306"/>
                    <a:gd name="T23" fmla="*/ 104 h 202"/>
                    <a:gd name="T24" fmla="*/ 288 w 306"/>
                    <a:gd name="T25" fmla="*/ 112 h 202"/>
                    <a:gd name="T26" fmla="*/ 302 w 306"/>
                    <a:gd name="T27" fmla="*/ 114 h 202"/>
                    <a:gd name="T28" fmla="*/ 296 w 306"/>
                    <a:gd name="T29" fmla="*/ 122 h 202"/>
                    <a:gd name="T30" fmla="*/ 282 w 306"/>
                    <a:gd name="T31" fmla="*/ 132 h 202"/>
                    <a:gd name="T32" fmla="*/ 264 w 306"/>
                    <a:gd name="T33" fmla="*/ 142 h 202"/>
                    <a:gd name="T34" fmla="*/ 250 w 306"/>
                    <a:gd name="T35" fmla="*/ 142 h 202"/>
                    <a:gd name="T36" fmla="*/ 246 w 306"/>
                    <a:gd name="T37" fmla="*/ 128 h 202"/>
                    <a:gd name="T38" fmla="*/ 228 w 306"/>
                    <a:gd name="T39" fmla="*/ 126 h 202"/>
                    <a:gd name="T40" fmla="*/ 212 w 306"/>
                    <a:gd name="T41" fmla="*/ 130 h 202"/>
                    <a:gd name="T42" fmla="*/ 222 w 306"/>
                    <a:gd name="T43" fmla="*/ 138 h 202"/>
                    <a:gd name="T44" fmla="*/ 236 w 306"/>
                    <a:gd name="T45" fmla="*/ 154 h 202"/>
                    <a:gd name="T46" fmla="*/ 234 w 306"/>
                    <a:gd name="T47" fmla="*/ 176 h 202"/>
                    <a:gd name="T48" fmla="*/ 236 w 306"/>
                    <a:gd name="T49" fmla="*/ 190 h 202"/>
                    <a:gd name="T50" fmla="*/ 210 w 306"/>
                    <a:gd name="T51" fmla="*/ 178 h 202"/>
                    <a:gd name="T52" fmla="*/ 202 w 306"/>
                    <a:gd name="T53" fmla="*/ 170 h 202"/>
                    <a:gd name="T54" fmla="*/ 186 w 306"/>
                    <a:gd name="T55" fmla="*/ 170 h 202"/>
                    <a:gd name="T56" fmla="*/ 208 w 306"/>
                    <a:gd name="T57" fmla="*/ 200 h 202"/>
                    <a:gd name="T58" fmla="*/ 188 w 306"/>
                    <a:gd name="T59" fmla="*/ 196 h 202"/>
                    <a:gd name="T60" fmla="*/ 142 w 306"/>
                    <a:gd name="T61" fmla="*/ 184 h 202"/>
                    <a:gd name="T62" fmla="*/ 144 w 306"/>
                    <a:gd name="T63" fmla="*/ 174 h 202"/>
                    <a:gd name="T64" fmla="*/ 142 w 306"/>
                    <a:gd name="T65" fmla="*/ 168 h 202"/>
                    <a:gd name="T66" fmla="*/ 130 w 306"/>
                    <a:gd name="T67" fmla="*/ 154 h 202"/>
                    <a:gd name="T68" fmla="*/ 94 w 306"/>
                    <a:gd name="T69" fmla="*/ 156 h 202"/>
                    <a:gd name="T70" fmla="*/ 68 w 306"/>
                    <a:gd name="T71" fmla="*/ 158 h 202"/>
                    <a:gd name="T72" fmla="*/ 66 w 306"/>
                    <a:gd name="T73" fmla="*/ 152 h 202"/>
                    <a:gd name="T74" fmla="*/ 92 w 306"/>
                    <a:gd name="T75" fmla="*/ 136 h 202"/>
                    <a:gd name="T76" fmla="*/ 112 w 306"/>
                    <a:gd name="T77" fmla="*/ 142 h 202"/>
                    <a:gd name="T78" fmla="*/ 130 w 306"/>
                    <a:gd name="T79" fmla="*/ 136 h 202"/>
                    <a:gd name="T80" fmla="*/ 144 w 306"/>
                    <a:gd name="T81" fmla="*/ 124 h 202"/>
                    <a:gd name="T82" fmla="*/ 164 w 306"/>
                    <a:gd name="T83" fmla="*/ 90 h 202"/>
                    <a:gd name="T84" fmla="*/ 154 w 306"/>
                    <a:gd name="T85" fmla="*/ 80 h 202"/>
                    <a:gd name="T86" fmla="*/ 144 w 306"/>
                    <a:gd name="T87" fmla="*/ 78 h 202"/>
                    <a:gd name="T88" fmla="*/ 136 w 306"/>
                    <a:gd name="T89" fmla="*/ 66 h 202"/>
                    <a:gd name="T90" fmla="*/ 120 w 306"/>
                    <a:gd name="T91" fmla="*/ 58 h 202"/>
                    <a:gd name="T92" fmla="*/ 108 w 306"/>
                    <a:gd name="T93" fmla="*/ 66 h 202"/>
                    <a:gd name="T94" fmla="*/ 96 w 306"/>
                    <a:gd name="T95" fmla="*/ 70 h 202"/>
                    <a:gd name="T96" fmla="*/ 82 w 306"/>
                    <a:gd name="T97" fmla="*/ 62 h 202"/>
                    <a:gd name="T98" fmla="*/ 34 w 306"/>
                    <a:gd name="T99" fmla="*/ 60 h 202"/>
                    <a:gd name="T100" fmla="*/ 24 w 306"/>
                    <a:gd name="T101" fmla="*/ 48 h 202"/>
                    <a:gd name="T102" fmla="*/ 12 w 306"/>
                    <a:gd name="T103" fmla="*/ 54 h 202"/>
                    <a:gd name="T104" fmla="*/ 2 w 306"/>
                    <a:gd name="T105" fmla="*/ 50 h 202"/>
                    <a:gd name="T106" fmla="*/ 16 w 306"/>
                    <a:gd name="T107" fmla="*/ 42 h 202"/>
                    <a:gd name="T108" fmla="*/ 4 w 306"/>
                    <a:gd name="T109" fmla="*/ 32 h 202"/>
                    <a:gd name="T110" fmla="*/ 14 w 306"/>
                    <a:gd name="T111" fmla="*/ 18 h 202"/>
                    <a:gd name="T112" fmla="*/ 60 w 306"/>
                    <a:gd name="T113" fmla="*/ 6 h 202"/>
                    <a:gd name="T114" fmla="*/ 88 w 306"/>
                    <a:gd name="T115" fmla="*/ 0 h 202"/>
                    <a:gd name="T116" fmla="*/ 68 w 306"/>
                    <a:gd name="T117" fmla="*/ 12 h 202"/>
                    <a:gd name="T118" fmla="*/ 54 w 306"/>
                    <a:gd name="T119" fmla="*/ 22 h 202"/>
                    <a:gd name="T120" fmla="*/ 64 w 306"/>
                    <a:gd name="T121" fmla="*/ 24 h 202"/>
                    <a:gd name="T122" fmla="*/ 82 w 306"/>
                    <a:gd name="T123" fmla="*/ 12 h 20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306" h="202">
                      <a:moveTo>
                        <a:pt x="122" y="0"/>
                      </a:moveTo>
                      <a:lnTo>
                        <a:pt x="134" y="0"/>
                      </a:lnTo>
                      <a:lnTo>
                        <a:pt x="132" y="10"/>
                      </a:lnTo>
                      <a:lnTo>
                        <a:pt x="136" y="8"/>
                      </a:lnTo>
                      <a:lnTo>
                        <a:pt x="140" y="4"/>
                      </a:lnTo>
                      <a:lnTo>
                        <a:pt x="142" y="2"/>
                      </a:lnTo>
                      <a:lnTo>
                        <a:pt x="148" y="0"/>
                      </a:lnTo>
                      <a:lnTo>
                        <a:pt x="158" y="0"/>
                      </a:lnTo>
                      <a:lnTo>
                        <a:pt x="170" y="4"/>
                      </a:lnTo>
                      <a:lnTo>
                        <a:pt x="180" y="8"/>
                      </a:lnTo>
                      <a:lnTo>
                        <a:pt x="184" y="12"/>
                      </a:lnTo>
                      <a:lnTo>
                        <a:pt x="186" y="14"/>
                      </a:lnTo>
                      <a:lnTo>
                        <a:pt x="152" y="20"/>
                      </a:lnTo>
                      <a:lnTo>
                        <a:pt x="170" y="22"/>
                      </a:lnTo>
                      <a:lnTo>
                        <a:pt x="186" y="20"/>
                      </a:lnTo>
                      <a:lnTo>
                        <a:pt x="190" y="22"/>
                      </a:lnTo>
                      <a:lnTo>
                        <a:pt x="194" y="24"/>
                      </a:lnTo>
                      <a:lnTo>
                        <a:pt x="198" y="30"/>
                      </a:lnTo>
                      <a:lnTo>
                        <a:pt x="200" y="36"/>
                      </a:lnTo>
                      <a:lnTo>
                        <a:pt x="204" y="42"/>
                      </a:lnTo>
                      <a:lnTo>
                        <a:pt x="210" y="36"/>
                      </a:lnTo>
                      <a:lnTo>
                        <a:pt x="214" y="34"/>
                      </a:lnTo>
                      <a:lnTo>
                        <a:pt x="218" y="34"/>
                      </a:lnTo>
                      <a:lnTo>
                        <a:pt x="228" y="38"/>
                      </a:lnTo>
                      <a:lnTo>
                        <a:pt x="242" y="46"/>
                      </a:lnTo>
                      <a:lnTo>
                        <a:pt x="264" y="62"/>
                      </a:lnTo>
                      <a:lnTo>
                        <a:pt x="254" y="68"/>
                      </a:lnTo>
                      <a:lnTo>
                        <a:pt x="248" y="72"/>
                      </a:lnTo>
                      <a:lnTo>
                        <a:pt x="246" y="78"/>
                      </a:lnTo>
                      <a:lnTo>
                        <a:pt x="234" y="78"/>
                      </a:lnTo>
                      <a:lnTo>
                        <a:pt x="234" y="84"/>
                      </a:lnTo>
                      <a:lnTo>
                        <a:pt x="242" y="84"/>
                      </a:lnTo>
                      <a:lnTo>
                        <a:pt x="252" y="88"/>
                      </a:lnTo>
                      <a:lnTo>
                        <a:pt x="264" y="92"/>
                      </a:lnTo>
                      <a:lnTo>
                        <a:pt x="276" y="100"/>
                      </a:lnTo>
                      <a:lnTo>
                        <a:pt x="278" y="104"/>
                      </a:lnTo>
                      <a:lnTo>
                        <a:pt x="278" y="108"/>
                      </a:lnTo>
                      <a:lnTo>
                        <a:pt x="284" y="110"/>
                      </a:lnTo>
                      <a:lnTo>
                        <a:pt x="288" y="112"/>
                      </a:lnTo>
                      <a:lnTo>
                        <a:pt x="292" y="114"/>
                      </a:lnTo>
                      <a:lnTo>
                        <a:pt x="296" y="114"/>
                      </a:lnTo>
                      <a:lnTo>
                        <a:pt x="302" y="114"/>
                      </a:lnTo>
                      <a:lnTo>
                        <a:pt x="306" y="112"/>
                      </a:lnTo>
                      <a:lnTo>
                        <a:pt x="306" y="120"/>
                      </a:lnTo>
                      <a:lnTo>
                        <a:pt x="296" y="122"/>
                      </a:lnTo>
                      <a:lnTo>
                        <a:pt x="288" y="124"/>
                      </a:lnTo>
                      <a:lnTo>
                        <a:pt x="288" y="134"/>
                      </a:lnTo>
                      <a:lnTo>
                        <a:pt x="282" y="132"/>
                      </a:lnTo>
                      <a:lnTo>
                        <a:pt x="278" y="130"/>
                      </a:lnTo>
                      <a:lnTo>
                        <a:pt x="270" y="138"/>
                      </a:lnTo>
                      <a:lnTo>
                        <a:pt x="264" y="142"/>
                      </a:lnTo>
                      <a:lnTo>
                        <a:pt x="260" y="144"/>
                      </a:lnTo>
                      <a:lnTo>
                        <a:pt x="254" y="144"/>
                      </a:lnTo>
                      <a:lnTo>
                        <a:pt x="250" y="142"/>
                      </a:lnTo>
                      <a:lnTo>
                        <a:pt x="248" y="138"/>
                      </a:lnTo>
                      <a:lnTo>
                        <a:pt x="246" y="136"/>
                      </a:lnTo>
                      <a:lnTo>
                        <a:pt x="246" y="128"/>
                      </a:lnTo>
                      <a:lnTo>
                        <a:pt x="242" y="120"/>
                      </a:lnTo>
                      <a:lnTo>
                        <a:pt x="226" y="120"/>
                      </a:lnTo>
                      <a:lnTo>
                        <a:pt x="228" y="126"/>
                      </a:lnTo>
                      <a:lnTo>
                        <a:pt x="224" y="128"/>
                      </a:lnTo>
                      <a:lnTo>
                        <a:pt x="220" y="128"/>
                      </a:lnTo>
                      <a:lnTo>
                        <a:pt x="212" y="130"/>
                      </a:lnTo>
                      <a:lnTo>
                        <a:pt x="214" y="132"/>
                      </a:lnTo>
                      <a:lnTo>
                        <a:pt x="216" y="136"/>
                      </a:lnTo>
                      <a:lnTo>
                        <a:pt x="222" y="138"/>
                      </a:lnTo>
                      <a:lnTo>
                        <a:pt x="222" y="148"/>
                      </a:lnTo>
                      <a:lnTo>
                        <a:pt x="230" y="150"/>
                      </a:lnTo>
                      <a:lnTo>
                        <a:pt x="236" y="154"/>
                      </a:lnTo>
                      <a:lnTo>
                        <a:pt x="238" y="162"/>
                      </a:lnTo>
                      <a:lnTo>
                        <a:pt x="236" y="168"/>
                      </a:lnTo>
                      <a:lnTo>
                        <a:pt x="234" y="176"/>
                      </a:lnTo>
                      <a:lnTo>
                        <a:pt x="234" y="180"/>
                      </a:lnTo>
                      <a:lnTo>
                        <a:pt x="232" y="184"/>
                      </a:lnTo>
                      <a:lnTo>
                        <a:pt x="236" y="190"/>
                      </a:lnTo>
                      <a:lnTo>
                        <a:pt x="228" y="188"/>
                      </a:lnTo>
                      <a:lnTo>
                        <a:pt x="218" y="184"/>
                      </a:lnTo>
                      <a:lnTo>
                        <a:pt x="210" y="178"/>
                      </a:lnTo>
                      <a:lnTo>
                        <a:pt x="206" y="176"/>
                      </a:lnTo>
                      <a:lnTo>
                        <a:pt x="206" y="172"/>
                      </a:lnTo>
                      <a:lnTo>
                        <a:pt x="202" y="170"/>
                      </a:lnTo>
                      <a:lnTo>
                        <a:pt x="196" y="168"/>
                      </a:lnTo>
                      <a:lnTo>
                        <a:pt x="184" y="168"/>
                      </a:lnTo>
                      <a:lnTo>
                        <a:pt x="186" y="170"/>
                      </a:lnTo>
                      <a:lnTo>
                        <a:pt x="194" y="180"/>
                      </a:lnTo>
                      <a:lnTo>
                        <a:pt x="210" y="194"/>
                      </a:lnTo>
                      <a:lnTo>
                        <a:pt x="208" y="200"/>
                      </a:lnTo>
                      <a:lnTo>
                        <a:pt x="204" y="202"/>
                      </a:lnTo>
                      <a:lnTo>
                        <a:pt x="198" y="200"/>
                      </a:lnTo>
                      <a:lnTo>
                        <a:pt x="188" y="196"/>
                      </a:lnTo>
                      <a:lnTo>
                        <a:pt x="172" y="188"/>
                      </a:lnTo>
                      <a:lnTo>
                        <a:pt x="144" y="188"/>
                      </a:lnTo>
                      <a:lnTo>
                        <a:pt x="142" y="184"/>
                      </a:lnTo>
                      <a:lnTo>
                        <a:pt x="144" y="182"/>
                      </a:lnTo>
                      <a:lnTo>
                        <a:pt x="144" y="180"/>
                      </a:lnTo>
                      <a:lnTo>
                        <a:pt x="144" y="174"/>
                      </a:lnTo>
                      <a:lnTo>
                        <a:pt x="144" y="170"/>
                      </a:lnTo>
                      <a:lnTo>
                        <a:pt x="144" y="168"/>
                      </a:lnTo>
                      <a:lnTo>
                        <a:pt x="142" y="168"/>
                      </a:lnTo>
                      <a:lnTo>
                        <a:pt x="134" y="162"/>
                      </a:lnTo>
                      <a:lnTo>
                        <a:pt x="130" y="158"/>
                      </a:lnTo>
                      <a:lnTo>
                        <a:pt x="130" y="154"/>
                      </a:lnTo>
                      <a:lnTo>
                        <a:pt x="110" y="154"/>
                      </a:lnTo>
                      <a:lnTo>
                        <a:pt x="102" y="154"/>
                      </a:lnTo>
                      <a:lnTo>
                        <a:pt x="94" y="156"/>
                      </a:lnTo>
                      <a:lnTo>
                        <a:pt x="84" y="158"/>
                      </a:lnTo>
                      <a:lnTo>
                        <a:pt x="76" y="160"/>
                      </a:lnTo>
                      <a:lnTo>
                        <a:pt x="68" y="158"/>
                      </a:lnTo>
                      <a:lnTo>
                        <a:pt x="66" y="156"/>
                      </a:lnTo>
                      <a:lnTo>
                        <a:pt x="64" y="154"/>
                      </a:lnTo>
                      <a:lnTo>
                        <a:pt x="66" y="152"/>
                      </a:lnTo>
                      <a:lnTo>
                        <a:pt x="68" y="148"/>
                      </a:lnTo>
                      <a:lnTo>
                        <a:pt x="76" y="144"/>
                      </a:lnTo>
                      <a:lnTo>
                        <a:pt x="92" y="136"/>
                      </a:lnTo>
                      <a:lnTo>
                        <a:pt x="96" y="140"/>
                      </a:lnTo>
                      <a:lnTo>
                        <a:pt x="100" y="142"/>
                      </a:lnTo>
                      <a:lnTo>
                        <a:pt x="112" y="142"/>
                      </a:lnTo>
                      <a:lnTo>
                        <a:pt x="122" y="140"/>
                      </a:lnTo>
                      <a:lnTo>
                        <a:pt x="126" y="138"/>
                      </a:lnTo>
                      <a:lnTo>
                        <a:pt x="130" y="136"/>
                      </a:lnTo>
                      <a:lnTo>
                        <a:pt x="132" y="134"/>
                      </a:lnTo>
                      <a:lnTo>
                        <a:pt x="132" y="128"/>
                      </a:lnTo>
                      <a:lnTo>
                        <a:pt x="144" y="124"/>
                      </a:lnTo>
                      <a:lnTo>
                        <a:pt x="154" y="120"/>
                      </a:lnTo>
                      <a:lnTo>
                        <a:pt x="174" y="104"/>
                      </a:lnTo>
                      <a:lnTo>
                        <a:pt x="164" y="90"/>
                      </a:lnTo>
                      <a:lnTo>
                        <a:pt x="160" y="86"/>
                      </a:lnTo>
                      <a:lnTo>
                        <a:pt x="154" y="84"/>
                      </a:lnTo>
                      <a:lnTo>
                        <a:pt x="154" y="80"/>
                      </a:lnTo>
                      <a:lnTo>
                        <a:pt x="138" y="80"/>
                      </a:lnTo>
                      <a:lnTo>
                        <a:pt x="140" y="78"/>
                      </a:lnTo>
                      <a:lnTo>
                        <a:pt x="144" y="78"/>
                      </a:lnTo>
                      <a:lnTo>
                        <a:pt x="144" y="70"/>
                      </a:lnTo>
                      <a:lnTo>
                        <a:pt x="140" y="68"/>
                      </a:lnTo>
                      <a:lnTo>
                        <a:pt x="136" y="66"/>
                      </a:lnTo>
                      <a:lnTo>
                        <a:pt x="128" y="60"/>
                      </a:lnTo>
                      <a:lnTo>
                        <a:pt x="122" y="56"/>
                      </a:lnTo>
                      <a:lnTo>
                        <a:pt x="120" y="58"/>
                      </a:lnTo>
                      <a:lnTo>
                        <a:pt x="118" y="60"/>
                      </a:lnTo>
                      <a:lnTo>
                        <a:pt x="112" y="62"/>
                      </a:lnTo>
                      <a:lnTo>
                        <a:pt x="108" y="66"/>
                      </a:lnTo>
                      <a:lnTo>
                        <a:pt x="104" y="68"/>
                      </a:lnTo>
                      <a:lnTo>
                        <a:pt x="100" y="70"/>
                      </a:lnTo>
                      <a:lnTo>
                        <a:pt x="96" y="70"/>
                      </a:lnTo>
                      <a:lnTo>
                        <a:pt x="94" y="68"/>
                      </a:lnTo>
                      <a:lnTo>
                        <a:pt x="94" y="60"/>
                      </a:lnTo>
                      <a:lnTo>
                        <a:pt x="82" y="62"/>
                      </a:lnTo>
                      <a:lnTo>
                        <a:pt x="70" y="62"/>
                      </a:lnTo>
                      <a:lnTo>
                        <a:pt x="40" y="60"/>
                      </a:lnTo>
                      <a:lnTo>
                        <a:pt x="34" y="60"/>
                      </a:lnTo>
                      <a:lnTo>
                        <a:pt x="28" y="58"/>
                      </a:lnTo>
                      <a:lnTo>
                        <a:pt x="26" y="54"/>
                      </a:lnTo>
                      <a:lnTo>
                        <a:pt x="24" y="48"/>
                      </a:lnTo>
                      <a:lnTo>
                        <a:pt x="20" y="50"/>
                      </a:lnTo>
                      <a:lnTo>
                        <a:pt x="16" y="52"/>
                      </a:lnTo>
                      <a:lnTo>
                        <a:pt x="12" y="54"/>
                      </a:lnTo>
                      <a:lnTo>
                        <a:pt x="8" y="54"/>
                      </a:lnTo>
                      <a:lnTo>
                        <a:pt x="4" y="54"/>
                      </a:lnTo>
                      <a:lnTo>
                        <a:pt x="2" y="50"/>
                      </a:lnTo>
                      <a:lnTo>
                        <a:pt x="0" y="46"/>
                      </a:lnTo>
                      <a:lnTo>
                        <a:pt x="8" y="42"/>
                      </a:lnTo>
                      <a:lnTo>
                        <a:pt x="16" y="42"/>
                      </a:lnTo>
                      <a:lnTo>
                        <a:pt x="8" y="38"/>
                      </a:lnTo>
                      <a:lnTo>
                        <a:pt x="4" y="36"/>
                      </a:lnTo>
                      <a:lnTo>
                        <a:pt x="4" y="32"/>
                      </a:lnTo>
                      <a:lnTo>
                        <a:pt x="4" y="28"/>
                      </a:lnTo>
                      <a:lnTo>
                        <a:pt x="6" y="24"/>
                      </a:lnTo>
                      <a:lnTo>
                        <a:pt x="14" y="18"/>
                      </a:lnTo>
                      <a:lnTo>
                        <a:pt x="24" y="14"/>
                      </a:lnTo>
                      <a:lnTo>
                        <a:pt x="34" y="10"/>
                      </a:lnTo>
                      <a:lnTo>
                        <a:pt x="60" y="6"/>
                      </a:lnTo>
                      <a:lnTo>
                        <a:pt x="70" y="4"/>
                      </a:lnTo>
                      <a:lnTo>
                        <a:pt x="78" y="0"/>
                      </a:lnTo>
                      <a:lnTo>
                        <a:pt x="88" y="0"/>
                      </a:lnTo>
                      <a:lnTo>
                        <a:pt x="84" y="6"/>
                      </a:lnTo>
                      <a:lnTo>
                        <a:pt x="78" y="8"/>
                      </a:lnTo>
                      <a:lnTo>
                        <a:pt x="68" y="12"/>
                      </a:lnTo>
                      <a:lnTo>
                        <a:pt x="62" y="16"/>
                      </a:lnTo>
                      <a:lnTo>
                        <a:pt x="58" y="18"/>
                      </a:lnTo>
                      <a:lnTo>
                        <a:pt x="54" y="22"/>
                      </a:lnTo>
                      <a:lnTo>
                        <a:pt x="52" y="30"/>
                      </a:lnTo>
                      <a:lnTo>
                        <a:pt x="60" y="30"/>
                      </a:lnTo>
                      <a:lnTo>
                        <a:pt x="64" y="24"/>
                      </a:lnTo>
                      <a:lnTo>
                        <a:pt x="70" y="18"/>
                      </a:lnTo>
                      <a:lnTo>
                        <a:pt x="76" y="14"/>
                      </a:lnTo>
                      <a:lnTo>
                        <a:pt x="82" y="12"/>
                      </a:lnTo>
                      <a:lnTo>
                        <a:pt x="102" y="6"/>
                      </a:lnTo>
                      <a:lnTo>
                        <a:pt x="122" y="0"/>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69" name="Freeform 17"/>
                <p:cNvSpPr>
                  <a:spLocks/>
                </p:cNvSpPr>
                <p:nvPr/>
              </p:nvSpPr>
              <p:spPr bwMode="auto">
                <a:xfrm>
                  <a:off x="1572" y="1157"/>
                  <a:ext cx="40" cy="20"/>
                </a:xfrm>
                <a:custGeom>
                  <a:avLst/>
                  <a:gdLst>
                    <a:gd name="T0" fmla="*/ 40 w 40"/>
                    <a:gd name="T1" fmla="*/ 20 h 20"/>
                    <a:gd name="T2" fmla="*/ 26 w 40"/>
                    <a:gd name="T3" fmla="*/ 18 h 20"/>
                    <a:gd name="T4" fmla="*/ 18 w 40"/>
                    <a:gd name="T5" fmla="*/ 18 h 20"/>
                    <a:gd name="T6" fmla="*/ 10 w 40"/>
                    <a:gd name="T7" fmla="*/ 14 h 20"/>
                    <a:gd name="T8" fmla="*/ 2 w 40"/>
                    <a:gd name="T9" fmla="*/ 8 h 20"/>
                    <a:gd name="T10" fmla="*/ 0 w 40"/>
                    <a:gd name="T11" fmla="*/ 4 h 20"/>
                    <a:gd name="T12" fmla="*/ 2 w 40"/>
                    <a:gd name="T13" fmla="*/ 0 h 20"/>
                    <a:gd name="T14" fmla="*/ 4 w 40"/>
                    <a:gd name="T15" fmla="*/ 0 h 20"/>
                    <a:gd name="T16" fmla="*/ 12 w 40"/>
                    <a:gd name="T17" fmla="*/ 0 h 20"/>
                    <a:gd name="T18" fmla="*/ 22 w 40"/>
                    <a:gd name="T19" fmla="*/ 2 h 20"/>
                    <a:gd name="T20" fmla="*/ 30 w 40"/>
                    <a:gd name="T21" fmla="*/ 6 h 20"/>
                    <a:gd name="T22" fmla="*/ 36 w 40"/>
                    <a:gd name="T23" fmla="*/ 12 h 20"/>
                    <a:gd name="T24" fmla="*/ 38 w 40"/>
                    <a:gd name="T25" fmla="*/ 16 h 20"/>
                    <a:gd name="T26" fmla="*/ 40 w 40"/>
                    <a:gd name="T27" fmla="*/ 20 h 2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40" h="20">
                      <a:moveTo>
                        <a:pt x="40" y="20"/>
                      </a:moveTo>
                      <a:lnTo>
                        <a:pt x="26" y="18"/>
                      </a:lnTo>
                      <a:lnTo>
                        <a:pt x="18" y="18"/>
                      </a:lnTo>
                      <a:lnTo>
                        <a:pt x="10" y="14"/>
                      </a:lnTo>
                      <a:lnTo>
                        <a:pt x="2" y="8"/>
                      </a:lnTo>
                      <a:lnTo>
                        <a:pt x="0" y="4"/>
                      </a:lnTo>
                      <a:lnTo>
                        <a:pt x="2" y="0"/>
                      </a:lnTo>
                      <a:lnTo>
                        <a:pt x="4" y="0"/>
                      </a:lnTo>
                      <a:lnTo>
                        <a:pt x="12" y="0"/>
                      </a:lnTo>
                      <a:lnTo>
                        <a:pt x="22" y="2"/>
                      </a:lnTo>
                      <a:lnTo>
                        <a:pt x="30" y="6"/>
                      </a:lnTo>
                      <a:lnTo>
                        <a:pt x="36" y="12"/>
                      </a:lnTo>
                      <a:lnTo>
                        <a:pt x="38" y="16"/>
                      </a:lnTo>
                      <a:lnTo>
                        <a:pt x="40" y="20"/>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70" name="Freeform 18"/>
                <p:cNvSpPr>
                  <a:spLocks/>
                </p:cNvSpPr>
                <p:nvPr/>
              </p:nvSpPr>
              <p:spPr bwMode="auto">
                <a:xfrm>
                  <a:off x="1138" y="675"/>
                  <a:ext cx="102" cy="28"/>
                </a:xfrm>
                <a:custGeom>
                  <a:avLst/>
                  <a:gdLst>
                    <a:gd name="T0" fmla="*/ 0 w 102"/>
                    <a:gd name="T1" fmla="*/ 24 h 28"/>
                    <a:gd name="T2" fmla="*/ 6 w 102"/>
                    <a:gd name="T3" fmla="*/ 24 h 28"/>
                    <a:gd name="T4" fmla="*/ 12 w 102"/>
                    <a:gd name="T5" fmla="*/ 24 h 28"/>
                    <a:gd name="T6" fmla="*/ 16 w 102"/>
                    <a:gd name="T7" fmla="*/ 24 h 28"/>
                    <a:gd name="T8" fmla="*/ 20 w 102"/>
                    <a:gd name="T9" fmla="*/ 28 h 28"/>
                    <a:gd name="T10" fmla="*/ 28 w 102"/>
                    <a:gd name="T11" fmla="*/ 28 h 28"/>
                    <a:gd name="T12" fmla="*/ 44 w 102"/>
                    <a:gd name="T13" fmla="*/ 20 h 28"/>
                    <a:gd name="T14" fmla="*/ 56 w 102"/>
                    <a:gd name="T15" fmla="*/ 16 h 28"/>
                    <a:gd name="T16" fmla="*/ 62 w 102"/>
                    <a:gd name="T17" fmla="*/ 22 h 28"/>
                    <a:gd name="T18" fmla="*/ 72 w 102"/>
                    <a:gd name="T19" fmla="*/ 16 h 28"/>
                    <a:gd name="T20" fmla="*/ 82 w 102"/>
                    <a:gd name="T21" fmla="*/ 12 h 28"/>
                    <a:gd name="T22" fmla="*/ 92 w 102"/>
                    <a:gd name="T23" fmla="*/ 8 h 28"/>
                    <a:gd name="T24" fmla="*/ 102 w 102"/>
                    <a:gd name="T25" fmla="*/ 4 h 28"/>
                    <a:gd name="T26" fmla="*/ 96 w 102"/>
                    <a:gd name="T27" fmla="*/ 0 h 28"/>
                    <a:gd name="T28" fmla="*/ 84 w 102"/>
                    <a:gd name="T29" fmla="*/ 2 h 28"/>
                    <a:gd name="T30" fmla="*/ 74 w 102"/>
                    <a:gd name="T31" fmla="*/ 4 h 28"/>
                    <a:gd name="T32" fmla="*/ 50 w 102"/>
                    <a:gd name="T33" fmla="*/ 10 h 28"/>
                    <a:gd name="T34" fmla="*/ 26 w 102"/>
                    <a:gd name="T35" fmla="*/ 16 h 28"/>
                    <a:gd name="T36" fmla="*/ 16 w 102"/>
                    <a:gd name="T37" fmla="*/ 18 h 28"/>
                    <a:gd name="T38" fmla="*/ 4 w 102"/>
                    <a:gd name="T39" fmla="*/ 18 h 28"/>
                    <a:gd name="T40" fmla="*/ 4 w 102"/>
                    <a:gd name="T41" fmla="*/ 24 h 28"/>
                    <a:gd name="T42" fmla="*/ 0 w 102"/>
                    <a:gd name="T43" fmla="*/ 24 h 2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02" h="28">
                      <a:moveTo>
                        <a:pt x="0" y="24"/>
                      </a:moveTo>
                      <a:lnTo>
                        <a:pt x="6" y="24"/>
                      </a:lnTo>
                      <a:lnTo>
                        <a:pt x="12" y="24"/>
                      </a:lnTo>
                      <a:lnTo>
                        <a:pt x="16" y="24"/>
                      </a:lnTo>
                      <a:lnTo>
                        <a:pt x="20" y="28"/>
                      </a:lnTo>
                      <a:lnTo>
                        <a:pt x="28" y="28"/>
                      </a:lnTo>
                      <a:lnTo>
                        <a:pt x="44" y="20"/>
                      </a:lnTo>
                      <a:lnTo>
                        <a:pt x="56" y="16"/>
                      </a:lnTo>
                      <a:lnTo>
                        <a:pt x="62" y="22"/>
                      </a:lnTo>
                      <a:lnTo>
                        <a:pt x="72" y="16"/>
                      </a:lnTo>
                      <a:lnTo>
                        <a:pt x="82" y="12"/>
                      </a:lnTo>
                      <a:lnTo>
                        <a:pt x="92" y="8"/>
                      </a:lnTo>
                      <a:lnTo>
                        <a:pt x="102" y="4"/>
                      </a:lnTo>
                      <a:lnTo>
                        <a:pt x="96" y="0"/>
                      </a:lnTo>
                      <a:lnTo>
                        <a:pt x="84" y="2"/>
                      </a:lnTo>
                      <a:lnTo>
                        <a:pt x="74" y="4"/>
                      </a:lnTo>
                      <a:lnTo>
                        <a:pt x="50" y="10"/>
                      </a:lnTo>
                      <a:lnTo>
                        <a:pt x="26" y="16"/>
                      </a:lnTo>
                      <a:lnTo>
                        <a:pt x="16" y="18"/>
                      </a:lnTo>
                      <a:lnTo>
                        <a:pt x="4" y="18"/>
                      </a:lnTo>
                      <a:lnTo>
                        <a:pt x="4" y="24"/>
                      </a:lnTo>
                      <a:lnTo>
                        <a:pt x="0" y="24"/>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71" name="Freeform 19"/>
                <p:cNvSpPr>
                  <a:spLocks/>
                </p:cNvSpPr>
                <p:nvPr/>
              </p:nvSpPr>
              <p:spPr bwMode="auto">
                <a:xfrm>
                  <a:off x="1310" y="727"/>
                  <a:ext cx="78" cy="46"/>
                </a:xfrm>
                <a:custGeom>
                  <a:avLst/>
                  <a:gdLst>
                    <a:gd name="T0" fmla="*/ 78 w 78"/>
                    <a:gd name="T1" fmla="*/ 6 h 46"/>
                    <a:gd name="T2" fmla="*/ 74 w 78"/>
                    <a:gd name="T3" fmla="*/ 8 h 46"/>
                    <a:gd name="T4" fmla="*/ 70 w 78"/>
                    <a:gd name="T5" fmla="*/ 10 h 46"/>
                    <a:gd name="T6" fmla="*/ 62 w 78"/>
                    <a:gd name="T7" fmla="*/ 16 h 46"/>
                    <a:gd name="T8" fmla="*/ 70 w 78"/>
                    <a:gd name="T9" fmla="*/ 24 h 46"/>
                    <a:gd name="T10" fmla="*/ 60 w 78"/>
                    <a:gd name="T11" fmla="*/ 30 h 46"/>
                    <a:gd name="T12" fmla="*/ 56 w 78"/>
                    <a:gd name="T13" fmla="*/ 32 h 46"/>
                    <a:gd name="T14" fmla="*/ 50 w 78"/>
                    <a:gd name="T15" fmla="*/ 30 h 46"/>
                    <a:gd name="T16" fmla="*/ 50 w 78"/>
                    <a:gd name="T17" fmla="*/ 34 h 46"/>
                    <a:gd name="T18" fmla="*/ 46 w 78"/>
                    <a:gd name="T19" fmla="*/ 38 h 46"/>
                    <a:gd name="T20" fmla="*/ 40 w 78"/>
                    <a:gd name="T21" fmla="*/ 40 h 46"/>
                    <a:gd name="T22" fmla="*/ 34 w 78"/>
                    <a:gd name="T23" fmla="*/ 42 h 46"/>
                    <a:gd name="T24" fmla="*/ 28 w 78"/>
                    <a:gd name="T25" fmla="*/ 46 h 46"/>
                    <a:gd name="T26" fmla="*/ 18 w 78"/>
                    <a:gd name="T27" fmla="*/ 46 h 46"/>
                    <a:gd name="T28" fmla="*/ 18 w 78"/>
                    <a:gd name="T29" fmla="*/ 40 h 46"/>
                    <a:gd name="T30" fmla="*/ 16 w 78"/>
                    <a:gd name="T31" fmla="*/ 38 h 46"/>
                    <a:gd name="T32" fmla="*/ 10 w 78"/>
                    <a:gd name="T33" fmla="*/ 34 h 46"/>
                    <a:gd name="T34" fmla="*/ 4 w 78"/>
                    <a:gd name="T35" fmla="*/ 30 h 46"/>
                    <a:gd name="T36" fmla="*/ 2 w 78"/>
                    <a:gd name="T37" fmla="*/ 28 h 46"/>
                    <a:gd name="T38" fmla="*/ 0 w 78"/>
                    <a:gd name="T39" fmla="*/ 24 h 46"/>
                    <a:gd name="T40" fmla="*/ 2 w 78"/>
                    <a:gd name="T41" fmla="*/ 22 h 46"/>
                    <a:gd name="T42" fmla="*/ 4 w 78"/>
                    <a:gd name="T43" fmla="*/ 20 h 46"/>
                    <a:gd name="T44" fmla="*/ 8 w 78"/>
                    <a:gd name="T45" fmla="*/ 18 h 46"/>
                    <a:gd name="T46" fmla="*/ 14 w 78"/>
                    <a:gd name="T47" fmla="*/ 18 h 46"/>
                    <a:gd name="T48" fmla="*/ 16 w 78"/>
                    <a:gd name="T49" fmla="*/ 20 h 46"/>
                    <a:gd name="T50" fmla="*/ 20 w 78"/>
                    <a:gd name="T51" fmla="*/ 22 h 46"/>
                    <a:gd name="T52" fmla="*/ 24 w 78"/>
                    <a:gd name="T53" fmla="*/ 22 h 46"/>
                    <a:gd name="T54" fmla="*/ 32 w 78"/>
                    <a:gd name="T55" fmla="*/ 20 h 46"/>
                    <a:gd name="T56" fmla="*/ 34 w 78"/>
                    <a:gd name="T57" fmla="*/ 18 h 46"/>
                    <a:gd name="T58" fmla="*/ 34 w 78"/>
                    <a:gd name="T59" fmla="*/ 16 h 46"/>
                    <a:gd name="T60" fmla="*/ 34 w 78"/>
                    <a:gd name="T61" fmla="*/ 10 h 46"/>
                    <a:gd name="T62" fmla="*/ 40 w 78"/>
                    <a:gd name="T63" fmla="*/ 6 h 46"/>
                    <a:gd name="T64" fmla="*/ 54 w 78"/>
                    <a:gd name="T65" fmla="*/ 4 h 46"/>
                    <a:gd name="T66" fmla="*/ 78 w 78"/>
                    <a:gd name="T67" fmla="*/ 0 h 46"/>
                    <a:gd name="T68" fmla="*/ 78 w 78"/>
                    <a:gd name="T69" fmla="*/ 6 h 4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78" h="46">
                      <a:moveTo>
                        <a:pt x="78" y="6"/>
                      </a:moveTo>
                      <a:lnTo>
                        <a:pt x="74" y="8"/>
                      </a:lnTo>
                      <a:lnTo>
                        <a:pt x="70" y="10"/>
                      </a:lnTo>
                      <a:lnTo>
                        <a:pt x="62" y="16"/>
                      </a:lnTo>
                      <a:lnTo>
                        <a:pt x="70" y="24"/>
                      </a:lnTo>
                      <a:lnTo>
                        <a:pt x="60" y="30"/>
                      </a:lnTo>
                      <a:lnTo>
                        <a:pt x="56" y="32"/>
                      </a:lnTo>
                      <a:lnTo>
                        <a:pt x="50" y="30"/>
                      </a:lnTo>
                      <a:lnTo>
                        <a:pt x="50" y="34"/>
                      </a:lnTo>
                      <a:lnTo>
                        <a:pt x="46" y="38"/>
                      </a:lnTo>
                      <a:lnTo>
                        <a:pt x="40" y="40"/>
                      </a:lnTo>
                      <a:lnTo>
                        <a:pt x="34" y="42"/>
                      </a:lnTo>
                      <a:lnTo>
                        <a:pt x="28" y="46"/>
                      </a:lnTo>
                      <a:lnTo>
                        <a:pt x="18" y="46"/>
                      </a:lnTo>
                      <a:lnTo>
                        <a:pt x="18" y="40"/>
                      </a:lnTo>
                      <a:lnTo>
                        <a:pt x="16" y="38"/>
                      </a:lnTo>
                      <a:lnTo>
                        <a:pt x="10" y="34"/>
                      </a:lnTo>
                      <a:lnTo>
                        <a:pt x="4" y="30"/>
                      </a:lnTo>
                      <a:lnTo>
                        <a:pt x="2" y="28"/>
                      </a:lnTo>
                      <a:lnTo>
                        <a:pt x="0" y="24"/>
                      </a:lnTo>
                      <a:lnTo>
                        <a:pt x="2" y="22"/>
                      </a:lnTo>
                      <a:lnTo>
                        <a:pt x="4" y="20"/>
                      </a:lnTo>
                      <a:lnTo>
                        <a:pt x="8" y="18"/>
                      </a:lnTo>
                      <a:lnTo>
                        <a:pt x="14" y="18"/>
                      </a:lnTo>
                      <a:lnTo>
                        <a:pt x="16" y="20"/>
                      </a:lnTo>
                      <a:lnTo>
                        <a:pt x="20" y="22"/>
                      </a:lnTo>
                      <a:lnTo>
                        <a:pt x="24" y="22"/>
                      </a:lnTo>
                      <a:lnTo>
                        <a:pt x="32" y="20"/>
                      </a:lnTo>
                      <a:lnTo>
                        <a:pt x="34" y="18"/>
                      </a:lnTo>
                      <a:lnTo>
                        <a:pt x="34" y="16"/>
                      </a:lnTo>
                      <a:lnTo>
                        <a:pt x="34" y="10"/>
                      </a:lnTo>
                      <a:lnTo>
                        <a:pt x="40" y="6"/>
                      </a:lnTo>
                      <a:lnTo>
                        <a:pt x="54" y="4"/>
                      </a:lnTo>
                      <a:lnTo>
                        <a:pt x="78" y="0"/>
                      </a:lnTo>
                      <a:lnTo>
                        <a:pt x="78" y="6"/>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72" name="Freeform 20"/>
                <p:cNvSpPr>
                  <a:spLocks/>
                </p:cNvSpPr>
                <p:nvPr/>
              </p:nvSpPr>
              <p:spPr bwMode="auto">
                <a:xfrm>
                  <a:off x="1294" y="795"/>
                  <a:ext cx="44" cy="22"/>
                </a:xfrm>
                <a:custGeom>
                  <a:avLst/>
                  <a:gdLst>
                    <a:gd name="T0" fmla="*/ 24 w 44"/>
                    <a:gd name="T1" fmla="*/ 22 h 22"/>
                    <a:gd name="T2" fmla="*/ 18 w 44"/>
                    <a:gd name="T3" fmla="*/ 22 h 22"/>
                    <a:gd name="T4" fmla="*/ 10 w 44"/>
                    <a:gd name="T5" fmla="*/ 20 h 22"/>
                    <a:gd name="T6" fmla="*/ 0 w 44"/>
                    <a:gd name="T7" fmla="*/ 14 h 22"/>
                    <a:gd name="T8" fmla="*/ 6 w 44"/>
                    <a:gd name="T9" fmla="*/ 10 h 22"/>
                    <a:gd name="T10" fmla="*/ 14 w 44"/>
                    <a:gd name="T11" fmla="*/ 6 h 22"/>
                    <a:gd name="T12" fmla="*/ 32 w 44"/>
                    <a:gd name="T13" fmla="*/ 0 h 22"/>
                    <a:gd name="T14" fmla="*/ 34 w 44"/>
                    <a:gd name="T15" fmla="*/ 4 h 22"/>
                    <a:gd name="T16" fmla="*/ 38 w 44"/>
                    <a:gd name="T17" fmla="*/ 6 h 22"/>
                    <a:gd name="T18" fmla="*/ 44 w 44"/>
                    <a:gd name="T19" fmla="*/ 6 h 22"/>
                    <a:gd name="T20" fmla="*/ 44 w 44"/>
                    <a:gd name="T21" fmla="*/ 18 h 22"/>
                    <a:gd name="T22" fmla="*/ 34 w 44"/>
                    <a:gd name="T23" fmla="*/ 22 h 22"/>
                    <a:gd name="T24" fmla="*/ 24 w 44"/>
                    <a:gd name="T25" fmla="*/ 22 h 2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44" h="22">
                      <a:moveTo>
                        <a:pt x="24" y="22"/>
                      </a:moveTo>
                      <a:lnTo>
                        <a:pt x="18" y="22"/>
                      </a:lnTo>
                      <a:lnTo>
                        <a:pt x="10" y="20"/>
                      </a:lnTo>
                      <a:lnTo>
                        <a:pt x="0" y="14"/>
                      </a:lnTo>
                      <a:lnTo>
                        <a:pt x="6" y="10"/>
                      </a:lnTo>
                      <a:lnTo>
                        <a:pt x="14" y="6"/>
                      </a:lnTo>
                      <a:lnTo>
                        <a:pt x="32" y="0"/>
                      </a:lnTo>
                      <a:lnTo>
                        <a:pt x="34" y="4"/>
                      </a:lnTo>
                      <a:lnTo>
                        <a:pt x="38" y="6"/>
                      </a:lnTo>
                      <a:lnTo>
                        <a:pt x="44" y="6"/>
                      </a:lnTo>
                      <a:lnTo>
                        <a:pt x="44" y="18"/>
                      </a:lnTo>
                      <a:lnTo>
                        <a:pt x="34" y="22"/>
                      </a:lnTo>
                      <a:lnTo>
                        <a:pt x="24" y="22"/>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73" name="Freeform 21"/>
                <p:cNvSpPr>
                  <a:spLocks/>
                </p:cNvSpPr>
                <p:nvPr/>
              </p:nvSpPr>
              <p:spPr bwMode="auto">
                <a:xfrm>
                  <a:off x="1384" y="865"/>
                  <a:ext cx="86" cy="46"/>
                </a:xfrm>
                <a:custGeom>
                  <a:avLst/>
                  <a:gdLst>
                    <a:gd name="T0" fmla="*/ 62 w 86"/>
                    <a:gd name="T1" fmla="*/ 42 h 46"/>
                    <a:gd name="T2" fmla="*/ 60 w 86"/>
                    <a:gd name="T3" fmla="*/ 32 h 46"/>
                    <a:gd name="T4" fmla="*/ 56 w 86"/>
                    <a:gd name="T5" fmla="*/ 28 h 46"/>
                    <a:gd name="T6" fmla="*/ 52 w 86"/>
                    <a:gd name="T7" fmla="*/ 28 h 46"/>
                    <a:gd name="T8" fmla="*/ 46 w 86"/>
                    <a:gd name="T9" fmla="*/ 28 h 46"/>
                    <a:gd name="T10" fmla="*/ 42 w 86"/>
                    <a:gd name="T11" fmla="*/ 32 h 46"/>
                    <a:gd name="T12" fmla="*/ 32 w 86"/>
                    <a:gd name="T13" fmla="*/ 38 h 46"/>
                    <a:gd name="T14" fmla="*/ 24 w 86"/>
                    <a:gd name="T15" fmla="*/ 44 h 46"/>
                    <a:gd name="T16" fmla="*/ 18 w 86"/>
                    <a:gd name="T17" fmla="*/ 46 h 46"/>
                    <a:gd name="T18" fmla="*/ 12 w 86"/>
                    <a:gd name="T19" fmla="*/ 44 h 46"/>
                    <a:gd name="T20" fmla="*/ 16 w 86"/>
                    <a:gd name="T21" fmla="*/ 40 h 46"/>
                    <a:gd name="T22" fmla="*/ 12 w 86"/>
                    <a:gd name="T23" fmla="*/ 38 h 46"/>
                    <a:gd name="T24" fmla="*/ 8 w 86"/>
                    <a:gd name="T25" fmla="*/ 38 h 46"/>
                    <a:gd name="T26" fmla="*/ 4 w 86"/>
                    <a:gd name="T27" fmla="*/ 38 h 46"/>
                    <a:gd name="T28" fmla="*/ 0 w 86"/>
                    <a:gd name="T29" fmla="*/ 36 h 46"/>
                    <a:gd name="T30" fmla="*/ 10 w 86"/>
                    <a:gd name="T31" fmla="*/ 26 h 46"/>
                    <a:gd name="T32" fmla="*/ 24 w 86"/>
                    <a:gd name="T33" fmla="*/ 16 h 46"/>
                    <a:gd name="T34" fmla="*/ 50 w 86"/>
                    <a:gd name="T35" fmla="*/ 0 h 46"/>
                    <a:gd name="T36" fmla="*/ 56 w 86"/>
                    <a:gd name="T37" fmla="*/ 6 h 46"/>
                    <a:gd name="T38" fmla="*/ 62 w 86"/>
                    <a:gd name="T39" fmla="*/ 14 h 46"/>
                    <a:gd name="T40" fmla="*/ 76 w 86"/>
                    <a:gd name="T41" fmla="*/ 24 h 46"/>
                    <a:gd name="T42" fmla="*/ 74 w 86"/>
                    <a:gd name="T43" fmla="*/ 30 h 46"/>
                    <a:gd name="T44" fmla="*/ 80 w 86"/>
                    <a:gd name="T45" fmla="*/ 30 h 46"/>
                    <a:gd name="T46" fmla="*/ 86 w 86"/>
                    <a:gd name="T47" fmla="*/ 32 h 46"/>
                    <a:gd name="T48" fmla="*/ 80 w 86"/>
                    <a:gd name="T49" fmla="*/ 38 h 46"/>
                    <a:gd name="T50" fmla="*/ 76 w 86"/>
                    <a:gd name="T51" fmla="*/ 40 h 46"/>
                    <a:gd name="T52" fmla="*/ 70 w 86"/>
                    <a:gd name="T53" fmla="*/ 42 h 46"/>
                    <a:gd name="T54" fmla="*/ 66 w 86"/>
                    <a:gd name="T55" fmla="*/ 40 h 46"/>
                    <a:gd name="T56" fmla="*/ 64 w 86"/>
                    <a:gd name="T57" fmla="*/ 38 h 46"/>
                    <a:gd name="T58" fmla="*/ 62 w 86"/>
                    <a:gd name="T59" fmla="*/ 42 h 4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86" h="46">
                      <a:moveTo>
                        <a:pt x="62" y="42"/>
                      </a:moveTo>
                      <a:lnTo>
                        <a:pt x="60" y="32"/>
                      </a:lnTo>
                      <a:lnTo>
                        <a:pt x="56" y="28"/>
                      </a:lnTo>
                      <a:lnTo>
                        <a:pt x="52" y="28"/>
                      </a:lnTo>
                      <a:lnTo>
                        <a:pt x="46" y="28"/>
                      </a:lnTo>
                      <a:lnTo>
                        <a:pt x="42" y="32"/>
                      </a:lnTo>
                      <a:lnTo>
                        <a:pt x="32" y="38"/>
                      </a:lnTo>
                      <a:lnTo>
                        <a:pt x="24" y="44"/>
                      </a:lnTo>
                      <a:lnTo>
                        <a:pt x="18" y="46"/>
                      </a:lnTo>
                      <a:lnTo>
                        <a:pt x="12" y="44"/>
                      </a:lnTo>
                      <a:lnTo>
                        <a:pt x="16" y="40"/>
                      </a:lnTo>
                      <a:lnTo>
                        <a:pt x="12" y="38"/>
                      </a:lnTo>
                      <a:lnTo>
                        <a:pt x="8" y="38"/>
                      </a:lnTo>
                      <a:lnTo>
                        <a:pt x="4" y="38"/>
                      </a:lnTo>
                      <a:lnTo>
                        <a:pt x="0" y="36"/>
                      </a:lnTo>
                      <a:lnTo>
                        <a:pt x="10" y="26"/>
                      </a:lnTo>
                      <a:lnTo>
                        <a:pt x="24" y="16"/>
                      </a:lnTo>
                      <a:lnTo>
                        <a:pt x="50" y="0"/>
                      </a:lnTo>
                      <a:lnTo>
                        <a:pt x="56" y="6"/>
                      </a:lnTo>
                      <a:lnTo>
                        <a:pt x="62" y="14"/>
                      </a:lnTo>
                      <a:lnTo>
                        <a:pt x="76" y="24"/>
                      </a:lnTo>
                      <a:lnTo>
                        <a:pt x="74" y="30"/>
                      </a:lnTo>
                      <a:lnTo>
                        <a:pt x="80" y="30"/>
                      </a:lnTo>
                      <a:lnTo>
                        <a:pt x="86" y="32"/>
                      </a:lnTo>
                      <a:lnTo>
                        <a:pt x="80" y="38"/>
                      </a:lnTo>
                      <a:lnTo>
                        <a:pt x="76" y="40"/>
                      </a:lnTo>
                      <a:lnTo>
                        <a:pt x="70" y="42"/>
                      </a:lnTo>
                      <a:lnTo>
                        <a:pt x="66" y="40"/>
                      </a:lnTo>
                      <a:lnTo>
                        <a:pt x="64" y="38"/>
                      </a:lnTo>
                      <a:lnTo>
                        <a:pt x="62" y="42"/>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74" name="Freeform 22"/>
                <p:cNvSpPr>
                  <a:spLocks/>
                </p:cNvSpPr>
                <p:nvPr/>
              </p:nvSpPr>
              <p:spPr bwMode="auto">
                <a:xfrm>
                  <a:off x="1444" y="681"/>
                  <a:ext cx="176" cy="40"/>
                </a:xfrm>
                <a:custGeom>
                  <a:avLst/>
                  <a:gdLst>
                    <a:gd name="T0" fmla="*/ 32 w 176"/>
                    <a:gd name="T1" fmla="*/ 24 h 40"/>
                    <a:gd name="T2" fmla="*/ 40 w 176"/>
                    <a:gd name="T3" fmla="*/ 18 h 40"/>
                    <a:gd name="T4" fmla="*/ 34 w 176"/>
                    <a:gd name="T5" fmla="*/ 16 h 40"/>
                    <a:gd name="T6" fmla="*/ 30 w 176"/>
                    <a:gd name="T7" fmla="*/ 16 h 40"/>
                    <a:gd name="T8" fmla="*/ 24 w 176"/>
                    <a:gd name="T9" fmla="*/ 16 h 40"/>
                    <a:gd name="T10" fmla="*/ 14 w 176"/>
                    <a:gd name="T11" fmla="*/ 18 h 40"/>
                    <a:gd name="T12" fmla="*/ 10 w 176"/>
                    <a:gd name="T13" fmla="*/ 16 h 40"/>
                    <a:gd name="T14" fmla="*/ 6 w 176"/>
                    <a:gd name="T15" fmla="*/ 14 h 40"/>
                    <a:gd name="T16" fmla="*/ 0 w 176"/>
                    <a:gd name="T17" fmla="*/ 6 h 40"/>
                    <a:gd name="T18" fmla="*/ 10 w 176"/>
                    <a:gd name="T19" fmla="*/ 2 h 40"/>
                    <a:gd name="T20" fmla="*/ 22 w 176"/>
                    <a:gd name="T21" fmla="*/ 0 h 40"/>
                    <a:gd name="T22" fmla="*/ 30 w 176"/>
                    <a:gd name="T23" fmla="*/ 2 h 40"/>
                    <a:gd name="T24" fmla="*/ 36 w 176"/>
                    <a:gd name="T25" fmla="*/ 6 h 40"/>
                    <a:gd name="T26" fmla="*/ 42 w 176"/>
                    <a:gd name="T27" fmla="*/ 8 h 40"/>
                    <a:gd name="T28" fmla="*/ 48 w 176"/>
                    <a:gd name="T29" fmla="*/ 10 h 40"/>
                    <a:gd name="T30" fmla="*/ 62 w 176"/>
                    <a:gd name="T31" fmla="*/ 10 h 40"/>
                    <a:gd name="T32" fmla="*/ 66 w 176"/>
                    <a:gd name="T33" fmla="*/ 8 h 40"/>
                    <a:gd name="T34" fmla="*/ 70 w 176"/>
                    <a:gd name="T35" fmla="*/ 6 h 40"/>
                    <a:gd name="T36" fmla="*/ 74 w 176"/>
                    <a:gd name="T37" fmla="*/ 6 h 40"/>
                    <a:gd name="T38" fmla="*/ 68 w 176"/>
                    <a:gd name="T39" fmla="*/ 10 h 40"/>
                    <a:gd name="T40" fmla="*/ 66 w 176"/>
                    <a:gd name="T41" fmla="*/ 12 h 40"/>
                    <a:gd name="T42" fmla="*/ 64 w 176"/>
                    <a:gd name="T43" fmla="*/ 16 h 40"/>
                    <a:gd name="T44" fmla="*/ 66 w 176"/>
                    <a:gd name="T45" fmla="*/ 18 h 40"/>
                    <a:gd name="T46" fmla="*/ 66 w 176"/>
                    <a:gd name="T47" fmla="*/ 20 h 40"/>
                    <a:gd name="T48" fmla="*/ 72 w 176"/>
                    <a:gd name="T49" fmla="*/ 22 h 40"/>
                    <a:gd name="T50" fmla="*/ 86 w 176"/>
                    <a:gd name="T51" fmla="*/ 22 h 40"/>
                    <a:gd name="T52" fmla="*/ 102 w 176"/>
                    <a:gd name="T53" fmla="*/ 22 h 40"/>
                    <a:gd name="T54" fmla="*/ 116 w 176"/>
                    <a:gd name="T55" fmla="*/ 20 h 40"/>
                    <a:gd name="T56" fmla="*/ 130 w 176"/>
                    <a:gd name="T57" fmla="*/ 18 h 40"/>
                    <a:gd name="T58" fmla="*/ 146 w 176"/>
                    <a:gd name="T59" fmla="*/ 18 h 40"/>
                    <a:gd name="T60" fmla="*/ 156 w 176"/>
                    <a:gd name="T61" fmla="*/ 18 h 40"/>
                    <a:gd name="T62" fmla="*/ 164 w 176"/>
                    <a:gd name="T63" fmla="*/ 20 h 40"/>
                    <a:gd name="T64" fmla="*/ 176 w 176"/>
                    <a:gd name="T65" fmla="*/ 24 h 40"/>
                    <a:gd name="T66" fmla="*/ 172 w 176"/>
                    <a:gd name="T67" fmla="*/ 32 h 40"/>
                    <a:gd name="T68" fmla="*/ 168 w 176"/>
                    <a:gd name="T69" fmla="*/ 38 h 40"/>
                    <a:gd name="T70" fmla="*/ 160 w 176"/>
                    <a:gd name="T71" fmla="*/ 40 h 40"/>
                    <a:gd name="T72" fmla="*/ 152 w 176"/>
                    <a:gd name="T73" fmla="*/ 40 h 40"/>
                    <a:gd name="T74" fmla="*/ 142 w 176"/>
                    <a:gd name="T75" fmla="*/ 40 h 40"/>
                    <a:gd name="T76" fmla="*/ 134 w 176"/>
                    <a:gd name="T77" fmla="*/ 38 h 40"/>
                    <a:gd name="T78" fmla="*/ 128 w 176"/>
                    <a:gd name="T79" fmla="*/ 38 h 40"/>
                    <a:gd name="T80" fmla="*/ 118 w 176"/>
                    <a:gd name="T81" fmla="*/ 36 h 40"/>
                    <a:gd name="T82" fmla="*/ 112 w 176"/>
                    <a:gd name="T83" fmla="*/ 36 h 40"/>
                    <a:gd name="T84" fmla="*/ 104 w 176"/>
                    <a:gd name="T85" fmla="*/ 34 h 40"/>
                    <a:gd name="T86" fmla="*/ 98 w 176"/>
                    <a:gd name="T87" fmla="*/ 32 h 40"/>
                    <a:gd name="T88" fmla="*/ 92 w 176"/>
                    <a:gd name="T89" fmla="*/ 32 h 40"/>
                    <a:gd name="T90" fmla="*/ 84 w 176"/>
                    <a:gd name="T91" fmla="*/ 34 h 40"/>
                    <a:gd name="T92" fmla="*/ 78 w 176"/>
                    <a:gd name="T93" fmla="*/ 36 h 40"/>
                    <a:gd name="T94" fmla="*/ 74 w 176"/>
                    <a:gd name="T95" fmla="*/ 40 h 40"/>
                    <a:gd name="T96" fmla="*/ 68 w 176"/>
                    <a:gd name="T97" fmla="*/ 40 h 40"/>
                    <a:gd name="T98" fmla="*/ 46 w 176"/>
                    <a:gd name="T99" fmla="*/ 38 h 40"/>
                    <a:gd name="T100" fmla="*/ 34 w 176"/>
                    <a:gd name="T101" fmla="*/ 38 h 40"/>
                    <a:gd name="T102" fmla="*/ 30 w 176"/>
                    <a:gd name="T103" fmla="*/ 38 h 40"/>
                    <a:gd name="T104" fmla="*/ 26 w 176"/>
                    <a:gd name="T105" fmla="*/ 40 h 40"/>
                    <a:gd name="T106" fmla="*/ 26 w 176"/>
                    <a:gd name="T107" fmla="*/ 32 h 40"/>
                    <a:gd name="T108" fmla="*/ 30 w 176"/>
                    <a:gd name="T109" fmla="*/ 26 h 40"/>
                    <a:gd name="T110" fmla="*/ 34 w 176"/>
                    <a:gd name="T111" fmla="*/ 22 h 40"/>
                    <a:gd name="T112" fmla="*/ 40 w 176"/>
                    <a:gd name="T113" fmla="*/ 20 h 40"/>
                    <a:gd name="T114" fmla="*/ 32 w 176"/>
                    <a:gd name="T115" fmla="*/ 24 h 40"/>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76" h="40">
                      <a:moveTo>
                        <a:pt x="32" y="24"/>
                      </a:moveTo>
                      <a:lnTo>
                        <a:pt x="40" y="18"/>
                      </a:lnTo>
                      <a:lnTo>
                        <a:pt x="34" y="16"/>
                      </a:lnTo>
                      <a:lnTo>
                        <a:pt x="30" y="16"/>
                      </a:lnTo>
                      <a:lnTo>
                        <a:pt x="24" y="16"/>
                      </a:lnTo>
                      <a:lnTo>
                        <a:pt x="14" y="18"/>
                      </a:lnTo>
                      <a:lnTo>
                        <a:pt x="10" y="16"/>
                      </a:lnTo>
                      <a:lnTo>
                        <a:pt x="6" y="14"/>
                      </a:lnTo>
                      <a:lnTo>
                        <a:pt x="0" y="6"/>
                      </a:lnTo>
                      <a:lnTo>
                        <a:pt x="10" y="2"/>
                      </a:lnTo>
                      <a:lnTo>
                        <a:pt x="22" y="0"/>
                      </a:lnTo>
                      <a:lnTo>
                        <a:pt x="30" y="2"/>
                      </a:lnTo>
                      <a:lnTo>
                        <a:pt x="36" y="6"/>
                      </a:lnTo>
                      <a:lnTo>
                        <a:pt x="42" y="8"/>
                      </a:lnTo>
                      <a:lnTo>
                        <a:pt x="48" y="10"/>
                      </a:lnTo>
                      <a:lnTo>
                        <a:pt x="62" y="10"/>
                      </a:lnTo>
                      <a:lnTo>
                        <a:pt x="66" y="8"/>
                      </a:lnTo>
                      <a:lnTo>
                        <a:pt x="70" y="6"/>
                      </a:lnTo>
                      <a:lnTo>
                        <a:pt x="74" y="6"/>
                      </a:lnTo>
                      <a:lnTo>
                        <a:pt x="68" y="10"/>
                      </a:lnTo>
                      <a:lnTo>
                        <a:pt x="66" y="12"/>
                      </a:lnTo>
                      <a:lnTo>
                        <a:pt x="64" y="16"/>
                      </a:lnTo>
                      <a:lnTo>
                        <a:pt x="66" y="18"/>
                      </a:lnTo>
                      <a:lnTo>
                        <a:pt x="66" y="20"/>
                      </a:lnTo>
                      <a:lnTo>
                        <a:pt x="72" y="22"/>
                      </a:lnTo>
                      <a:lnTo>
                        <a:pt x="86" y="22"/>
                      </a:lnTo>
                      <a:lnTo>
                        <a:pt x="102" y="22"/>
                      </a:lnTo>
                      <a:lnTo>
                        <a:pt x="116" y="20"/>
                      </a:lnTo>
                      <a:lnTo>
                        <a:pt x="130" y="18"/>
                      </a:lnTo>
                      <a:lnTo>
                        <a:pt x="146" y="18"/>
                      </a:lnTo>
                      <a:lnTo>
                        <a:pt x="156" y="18"/>
                      </a:lnTo>
                      <a:lnTo>
                        <a:pt x="164" y="20"/>
                      </a:lnTo>
                      <a:lnTo>
                        <a:pt x="176" y="24"/>
                      </a:lnTo>
                      <a:lnTo>
                        <a:pt x="172" y="32"/>
                      </a:lnTo>
                      <a:lnTo>
                        <a:pt x="168" y="38"/>
                      </a:lnTo>
                      <a:lnTo>
                        <a:pt x="160" y="40"/>
                      </a:lnTo>
                      <a:lnTo>
                        <a:pt x="152" y="40"/>
                      </a:lnTo>
                      <a:lnTo>
                        <a:pt x="142" y="40"/>
                      </a:lnTo>
                      <a:lnTo>
                        <a:pt x="134" y="38"/>
                      </a:lnTo>
                      <a:lnTo>
                        <a:pt x="128" y="38"/>
                      </a:lnTo>
                      <a:lnTo>
                        <a:pt x="118" y="36"/>
                      </a:lnTo>
                      <a:lnTo>
                        <a:pt x="112" y="36"/>
                      </a:lnTo>
                      <a:lnTo>
                        <a:pt x="104" y="34"/>
                      </a:lnTo>
                      <a:lnTo>
                        <a:pt x="98" y="32"/>
                      </a:lnTo>
                      <a:lnTo>
                        <a:pt x="92" y="32"/>
                      </a:lnTo>
                      <a:lnTo>
                        <a:pt x="84" y="34"/>
                      </a:lnTo>
                      <a:lnTo>
                        <a:pt x="78" y="36"/>
                      </a:lnTo>
                      <a:lnTo>
                        <a:pt x="74" y="40"/>
                      </a:lnTo>
                      <a:lnTo>
                        <a:pt x="68" y="40"/>
                      </a:lnTo>
                      <a:lnTo>
                        <a:pt x="46" y="38"/>
                      </a:lnTo>
                      <a:lnTo>
                        <a:pt x="34" y="38"/>
                      </a:lnTo>
                      <a:lnTo>
                        <a:pt x="30" y="38"/>
                      </a:lnTo>
                      <a:lnTo>
                        <a:pt x="26" y="40"/>
                      </a:lnTo>
                      <a:lnTo>
                        <a:pt x="26" y="32"/>
                      </a:lnTo>
                      <a:lnTo>
                        <a:pt x="30" y="26"/>
                      </a:lnTo>
                      <a:lnTo>
                        <a:pt x="34" y="22"/>
                      </a:lnTo>
                      <a:lnTo>
                        <a:pt x="40" y="20"/>
                      </a:lnTo>
                      <a:lnTo>
                        <a:pt x="32" y="24"/>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75" name="Freeform 23"/>
                <p:cNvSpPr>
                  <a:spLocks/>
                </p:cNvSpPr>
                <p:nvPr/>
              </p:nvSpPr>
              <p:spPr bwMode="auto">
                <a:xfrm>
                  <a:off x="1418" y="705"/>
                  <a:ext cx="34" cy="14"/>
                </a:xfrm>
                <a:custGeom>
                  <a:avLst/>
                  <a:gdLst>
                    <a:gd name="T0" fmla="*/ 34 w 34"/>
                    <a:gd name="T1" fmla="*/ 8 h 14"/>
                    <a:gd name="T2" fmla="*/ 30 w 34"/>
                    <a:gd name="T3" fmla="*/ 12 h 14"/>
                    <a:gd name="T4" fmla="*/ 26 w 34"/>
                    <a:gd name="T5" fmla="*/ 14 h 14"/>
                    <a:gd name="T6" fmla="*/ 22 w 34"/>
                    <a:gd name="T7" fmla="*/ 14 h 14"/>
                    <a:gd name="T8" fmla="*/ 12 w 34"/>
                    <a:gd name="T9" fmla="*/ 12 h 14"/>
                    <a:gd name="T10" fmla="*/ 0 w 34"/>
                    <a:gd name="T11" fmla="*/ 10 h 14"/>
                    <a:gd name="T12" fmla="*/ 8 w 34"/>
                    <a:gd name="T13" fmla="*/ 4 h 14"/>
                    <a:gd name="T14" fmla="*/ 18 w 34"/>
                    <a:gd name="T15" fmla="*/ 0 h 14"/>
                    <a:gd name="T16" fmla="*/ 24 w 34"/>
                    <a:gd name="T17" fmla="*/ 0 h 14"/>
                    <a:gd name="T18" fmla="*/ 28 w 34"/>
                    <a:gd name="T19" fmla="*/ 2 h 14"/>
                    <a:gd name="T20" fmla="*/ 32 w 34"/>
                    <a:gd name="T21" fmla="*/ 4 h 14"/>
                    <a:gd name="T22" fmla="*/ 34 w 34"/>
                    <a:gd name="T23" fmla="*/ 8 h 14"/>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4" h="14">
                      <a:moveTo>
                        <a:pt x="34" y="8"/>
                      </a:moveTo>
                      <a:lnTo>
                        <a:pt x="30" y="12"/>
                      </a:lnTo>
                      <a:lnTo>
                        <a:pt x="26" y="14"/>
                      </a:lnTo>
                      <a:lnTo>
                        <a:pt x="22" y="14"/>
                      </a:lnTo>
                      <a:lnTo>
                        <a:pt x="12" y="12"/>
                      </a:lnTo>
                      <a:lnTo>
                        <a:pt x="0" y="10"/>
                      </a:lnTo>
                      <a:lnTo>
                        <a:pt x="8" y="4"/>
                      </a:lnTo>
                      <a:lnTo>
                        <a:pt x="18" y="0"/>
                      </a:lnTo>
                      <a:lnTo>
                        <a:pt x="24" y="0"/>
                      </a:lnTo>
                      <a:lnTo>
                        <a:pt x="28" y="2"/>
                      </a:lnTo>
                      <a:lnTo>
                        <a:pt x="32" y="4"/>
                      </a:lnTo>
                      <a:lnTo>
                        <a:pt x="34" y="8"/>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76" name="Freeform 24"/>
                <p:cNvSpPr>
                  <a:spLocks/>
                </p:cNvSpPr>
                <p:nvPr/>
              </p:nvSpPr>
              <p:spPr bwMode="auto">
                <a:xfrm>
                  <a:off x="1554" y="821"/>
                  <a:ext cx="34" cy="18"/>
                </a:xfrm>
                <a:custGeom>
                  <a:avLst/>
                  <a:gdLst>
                    <a:gd name="T0" fmla="*/ 18 w 34"/>
                    <a:gd name="T1" fmla="*/ 2 h 18"/>
                    <a:gd name="T2" fmla="*/ 30 w 34"/>
                    <a:gd name="T3" fmla="*/ 0 h 18"/>
                    <a:gd name="T4" fmla="*/ 32 w 34"/>
                    <a:gd name="T5" fmla="*/ 0 h 18"/>
                    <a:gd name="T6" fmla="*/ 34 w 34"/>
                    <a:gd name="T7" fmla="*/ 2 h 18"/>
                    <a:gd name="T8" fmla="*/ 32 w 34"/>
                    <a:gd name="T9" fmla="*/ 6 h 18"/>
                    <a:gd name="T10" fmla="*/ 30 w 34"/>
                    <a:gd name="T11" fmla="*/ 10 h 18"/>
                    <a:gd name="T12" fmla="*/ 24 w 34"/>
                    <a:gd name="T13" fmla="*/ 14 h 18"/>
                    <a:gd name="T14" fmla="*/ 16 w 34"/>
                    <a:gd name="T15" fmla="*/ 18 h 18"/>
                    <a:gd name="T16" fmla="*/ 6 w 34"/>
                    <a:gd name="T17" fmla="*/ 18 h 18"/>
                    <a:gd name="T18" fmla="*/ 2 w 34"/>
                    <a:gd name="T19" fmla="*/ 16 h 18"/>
                    <a:gd name="T20" fmla="*/ 0 w 34"/>
                    <a:gd name="T21" fmla="*/ 14 h 18"/>
                    <a:gd name="T22" fmla="*/ 2 w 34"/>
                    <a:gd name="T23" fmla="*/ 10 h 18"/>
                    <a:gd name="T24" fmla="*/ 8 w 34"/>
                    <a:gd name="T25" fmla="*/ 6 h 18"/>
                    <a:gd name="T26" fmla="*/ 14 w 34"/>
                    <a:gd name="T27" fmla="*/ 2 h 18"/>
                    <a:gd name="T28" fmla="*/ 20 w 34"/>
                    <a:gd name="T29" fmla="*/ 2 h 18"/>
                    <a:gd name="T30" fmla="*/ 20 w 34"/>
                    <a:gd name="T31" fmla="*/ 0 h 18"/>
                    <a:gd name="T32" fmla="*/ 18 w 34"/>
                    <a:gd name="T33" fmla="*/ 2 h 1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34" h="18">
                      <a:moveTo>
                        <a:pt x="18" y="2"/>
                      </a:moveTo>
                      <a:lnTo>
                        <a:pt x="30" y="0"/>
                      </a:lnTo>
                      <a:lnTo>
                        <a:pt x="32" y="0"/>
                      </a:lnTo>
                      <a:lnTo>
                        <a:pt x="34" y="2"/>
                      </a:lnTo>
                      <a:lnTo>
                        <a:pt x="32" y="6"/>
                      </a:lnTo>
                      <a:lnTo>
                        <a:pt x="30" y="10"/>
                      </a:lnTo>
                      <a:lnTo>
                        <a:pt x="24" y="14"/>
                      </a:lnTo>
                      <a:lnTo>
                        <a:pt x="16" y="18"/>
                      </a:lnTo>
                      <a:lnTo>
                        <a:pt x="6" y="18"/>
                      </a:lnTo>
                      <a:lnTo>
                        <a:pt x="2" y="16"/>
                      </a:lnTo>
                      <a:lnTo>
                        <a:pt x="0" y="14"/>
                      </a:lnTo>
                      <a:lnTo>
                        <a:pt x="2" y="10"/>
                      </a:lnTo>
                      <a:lnTo>
                        <a:pt x="8" y="6"/>
                      </a:lnTo>
                      <a:lnTo>
                        <a:pt x="14" y="2"/>
                      </a:lnTo>
                      <a:lnTo>
                        <a:pt x="20" y="2"/>
                      </a:lnTo>
                      <a:lnTo>
                        <a:pt x="20" y="0"/>
                      </a:lnTo>
                      <a:lnTo>
                        <a:pt x="18" y="2"/>
                      </a:lnTo>
                      <a:close/>
                    </a:path>
                  </a:pathLst>
                </a:custGeom>
                <a:grpFill/>
                <a:ln w="12700" cap="flat" cmpd="sng">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sp>
            <p:nvSpPr>
              <p:cNvPr id="555" name="Freeform 27"/>
              <p:cNvSpPr>
                <a:spLocks/>
              </p:cNvSpPr>
              <p:nvPr/>
            </p:nvSpPr>
            <p:spPr bwMode="auto">
              <a:xfrm>
                <a:off x="893763" y="2325688"/>
                <a:ext cx="1485900" cy="736600"/>
              </a:xfrm>
              <a:custGeom>
                <a:avLst/>
                <a:gdLst>
                  <a:gd name="T0" fmla="*/ 25400 w 936"/>
                  <a:gd name="T1" fmla="*/ 441325 h 464"/>
                  <a:gd name="T2" fmla="*/ 114300 w 936"/>
                  <a:gd name="T3" fmla="*/ 508000 h 464"/>
                  <a:gd name="T4" fmla="*/ 339725 w 936"/>
                  <a:gd name="T5" fmla="*/ 539750 h 464"/>
                  <a:gd name="T6" fmla="*/ 387350 w 936"/>
                  <a:gd name="T7" fmla="*/ 612775 h 464"/>
                  <a:gd name="T8" fmla="*/ 438150 w 936"/>
                  <a:gd name="T9" fmla="*/ 603250 h 464"/>
                  <a:gd name="T10" fmla="*/ 492125 w 936"/>
                  <a:gd name="T11" fmla="*/ 695325 h 464"/>
                  <a:gd name="T12" fmla="*/ 549275 w 936"/>
                  <a:gd name="T13" fmla="*/ 682625 h 464"/>
                  <a:gd name="T14" fmla="*/ 596900 w 936"/>
                  <a:gd name="T15" fmla="*/ 628650 h 464"/>
                  <a:gd name="T16" fmla="*/ 654050 w 936"/>
                  <a:gd name="T17" fmla="*/ 600075 h 464"/>
                  <a:gd name="T18" fmla="*/ 695325 w 936"/>
                  <a:gd name="T19" fmla="*/ 596900 h 464"/>
                  <a:gd name="T20" fmla="*/ 758825 w 936"/>
                  <a:gd name="T21" fmla="*/ 609600 h 464"/>
                  <a:gd name="T22" fmla="*/ 787400 w 936"/>
                  <a:gd name="T23" fmla="*/ 609600 h 464"/>
                  <a:gd name="T24" fmla="*/ 835025 w 936"/>
                  <a:gd name="T25" fmla="*/ 574675 h 464"/>
                  <a:gd name="T26" fmla="*/ 892175 w 936"/>
                  <a:gd name="T27" fmla="*/ 590550 h 464"/>
                  <a:gd name="T28" fmla="*/ 942975 w 936"/>
                  <a:gd name="T29" fmla="*/ 593725 h 464"/>
                  <a:gd name="T30" fmla="*/ 952500 w 936"/>
                  <a:gd name="T31" fmla="*/ 631825 h 464"/>
                  <a:gd name="T32" fmla="*/ 952500 w 936"/>
                  <a:gd name="T33" fmla="*/ 679450 h 464"/>
                  <a:gd name="T34" fmla="*/ 996950 w 936"/>
                  <a:gd name="T35" fmla="*/ 736600 h 464"/>
                  <a:gd name="T36" fmla="*/ 1009650 w 936"/>
                  <a:gd name="T37" fmla="*/ 644525 h 464"/>
                  <a:gd name="T38" fmla="*/ 1031875 w 936"/>
                  <a:gd name="T39" fmla="*/ 511175 h 464"/>
                  <a:gd name="T40" fmla="*/ 1076325 w 936"/>
                  <a:gd name="T41" fmla="*/ 479425 h 464"/>
                  <a:gd name="T42" fmla="*/ 1114425 w 936"/>
                  <a:gd name="T43" fmla="*/ 454025 h 464"/>
                  <a:gd name="T44" fmla="*/ 1155700 w 936"/>
                  <a:gd name="T45" fmla="*/ 419100 h 464"/>
                  <a:gd name="T46" fmla="*/ 1187450 w 936"/>
                  <a:gd name="T47" fmla="*/ 384175 h 464"/>
                  <a:gd name="T48" fmla="*/ 1181100 w 936"/>
                  <a:gd name="T49" fmla="*/ 358775 h 464"/>
                  <a:gd name="T50" fmla="*/ 1196975 w 936"/>
                  <a:gd name="T51" fmla="*/ 317500 h 464"/>
                  <a:gd name="T52" fmla="*/ 1225550 w 936"/>
                  <a:gd name="T53" fmla="*/ 285750 h 464"/>
                  <a:gd name="T54" fmla="*/ 1247775 w 936"/>
                  <a:gd name="T55" fmla="*/ 292100 h 464"/>
                  <a:gd name="T56" fmla="*/ 1289050 w 936"/>
                  <a:gd name="T57" fmla="*/ 247650 h 464"/>
                  <a:gd name="T58" fmla="*/ 1339850 w 936"/>
                  <a:gd name="T59" fmla="*/ 228600 h 464"/>
                  <a:gd name="T60" fmla="*/ 1377950 w 936"/>
                  <a:gd name="T61" fmla="*/ 212725 h 464"/>
                  <a:gd name="T62" fmla="*/ 1371600 w 936"/>
                  <a:gd name="T63" fmla="*/ 184150 h 464"/>
                  <a:gd name="T64" fmla="*/ 1482725 w 936"/>
                  <a:gd name="T65" fmla="*/ 123825 h 464"/>
                  <a:gd name="T66" fmla="*/ 1431925 w 936"/>
                  <a:gd name="T67" fmla="*/ 63500 h 464"/>
                  <a:gd name="T68" fmla="*/ 1304925 w 936"/>
                  <a:gd name="T69" fmla="*/ 123825 h 464"/>
                  <a:gd name="T70" fmla="*/ 1203325 w 936"/>
                  <a:gd name="T71" fmla="*/ 171450 h 464"/>
                  <a:gd name="T72" fmla="*/ 1146175 w 936"/>
                  <a:gd name="T73" fmla="*/ 206375 h 464"/>
                  <a:gd name="T74" fmla="*/ 1054100 w 936"/>
                  <a:gd name="T75" fmla="*/ 212725 h 464"/>
                  <a:gd name="T76" fmla="*/ 1085850 w 936"/>
                  <a:gd name="T77" fmla="*/ 171450 h 464"/>
                  <a:gd name="T78" fmla="*/ 1066800 w 936"/>
                  <a:gd name="T79" fmla="*/ 152400 h 464"/>
                  <a:gd name="T80" fmla="*/ 1060450 w 936"/>
                  <a:gd name="T81" fmla="*/ 107950 h 464"/>
                  <a:gd name="T82" fmla="*/ 990600 w 936"/>
                  <a:gd name="T83" fmla="*/ 174625 h 464"/>
                  <a:gd name="T84" fmla="*/ 942975 w 936"/>
                  <a:gd name="T85" fmla="*/ 219075 h 464"/>
                  <a:gd name="T86" fmla="*/ 981075 w 936"/>
                  <a:gd name="T87" fmla="*/ 130175 h 464"/>
                  <a:gd name="T88" fmla="*/ 1069975 w 936"/>
                  <a:gd name="T89" fmla="*/ 95250 h 464"/>
                  <a:gd name="T90" fmla="*/ 1009650 w 936"/>
                  <a:gd name="T91" fmla="*/ 73025 h 464"/>
                  <a:gd name="T92" fmla="*/ 962025 w 936"/>
                  <a:gd name="T93" fmla="*/ 63500 h 464"/>
                  <a:gd name="T94" fmla="*/ 927100 w 936"/>
                  <a:gd name="T95" fmla="*/ 50800 h 464"/>
                  <a:gd name="T96" fmla="*/ 901700 w 936"/>
                  <a:gd name="T97" fmla="*/ 22225 h 464"/>
                  <a:gd name="T98" fmla="*/ 187325 w 936"/>
                  <a:gd name="T99" fmla="*/ 9525 h 464"/>
                  <a:gd name="T100" fmla="*/ 139700 w 936"/>
                  <a:gd name="T101" fmla="*/ 25400 h 464"/>
                  <a:gd name="T102" fmla="*/ 34925 w 936"/>
                  <a:gd name="T103" fmla="*/ 193675 h 464"/>
                  <a:gd name="T104" fmla="*/ 3175 w 936"/>
                  <a:gd name="T105" fmla="*/ 288925 h 464"/>
                  <a:gd name="T106" fmla="*/ 19050 w 936"/>
                  <a:gd name="T107" fmla="*/ 330200 h 464"/>
                  <a:gd name="T108" fmla="*/ 3175 w 936"/>
                  <a:gd name="T109" fmla="*/ 349250 h 46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936" h="464">
                    <a:moveTo>
                      <a:pt x="6" y="242"/>
                    </a:moveTo>
                    <a:lnTo>
                      <a:pt x="6" y="244"/>
                    </a:lnTo>
                    <a:lnTo>
                      <a:pt x="4" y="246"/>
                    </a:lnTo>
                    <a:lnTo>
                      <a:pt x="2" y="252"/>
                    </a:lnTo>
                    <a:lnTo>
                      <a:pt x="4" y="262"/>
                    </a:lnTo>
                    <a:lnTo>
                      <a:pt x="8" y="272"/>
                    </a:lnTo>
                    <a:lnTo>
                      <a:pt x="16" y="278"/>
                    </a:lnTo>
                    <a:lnTo>
                      <a:pt x="28" y="282"/>
                    </a:lnTo>
                    <a:lnTo>
                      <a:pt x="32" y="284"/>
                    </a:lnTo>
                    <a:lnTo>
                      <a:pt x="36" y="286"/>
                    </a:lnTo>
                    <a:lnTo>
                      <a:pt x="44" y="298"/>
                    </a:lnTo>
                    <a:lnTo>
                      <a:pt x="48" y="310"/>
                    </a:lnTo>
                    <a:lnTo>
                      <a:pt x="50" y="322"/>
                    </a:lnTo>
                    <a:lnTo>
                      <a:pt x="72" y="320"/>
                    </a:lnTo>
                    <a:lnTo>
                      <a:pt x="80" y="320"/>
                    </a:lnTo>
                    <a:lnTo>
                      <a:pt x="86" y="322"/>
                    </a:lnTo>
                    <a:lnTo>
                      <a:pt x="134" y="348"/>
                    </a:lnTo>
                    <a:lnTo>
                      <a:pt x="188" y="348"/>
                    </a:lnTo>
                    <a:lnTo>
                      <a:pt x="192" y="338"/>
                    </a:lnTo>
                    <a:lnTo>
                      <a:pt x="208" y="340"/>
                    </a:lnTo>
                    <a:lnTo>
                      <a:pt x="214" y="340"/>
                    </a:lnTo>
                    <a:lnTo>
                      <a:pt x="220" y="338"/>
                    </a:lnTo>
                    <a:lnTo>
                      <a:pt x="222" y="346"/>
                    </a:lnTo>
                    <a:lnTo>
                      <a:pt x="228" y="352"/>
                    </a:lnTo>
                    <a:lnTo>
                      <a:pt x="232" y="356"/>
                    </a:lnTo>
                    <a:lnTo>
                      <a:pt x="236" y="360"/>
                    </a:lnTo>
                    <a:lnTo>
                      <a:pt x="242" y="382"/>
                    </a:lnTo>
                    <a:lnTo>
                      <a:pt x="244" y="386"/>
                    </a:lnTo>
                    <a:lnTo>
                      <a:pt x="248" y="390"/>
                    </a:lnTo>
                    <a:lnTo>
                      <a:pt x="252" y="392"/>
                    </a:lnTo>
                    <a:lnTo>
                      <a:pt x="256" y="392"/>
                    </a:lnTo>
                    <a:lnTo>
                      <a:pt x="262" y="390"/>
                    </a:lnTo>
                    <a:lnTo>
                      <a:pt x="268" y="386"/>
                    </a:lnTo>
                    <a:lnTo>
                      <a:pt x="274" y="380"/>
                    </a:lnTo>
                    <a:lnTo>
                      <a:pt x="276" y="380"/>
                    </a:lnTo>
                    <a:lnTo>
                      <a:pt x="282" y="378"/>
                    </a:lnTo>
                    <a:lnTo>
                      <a:pt x="290" y="380"/>
                    </a:lnTo>
                    <a:lnTo>
                      <a:pt x="296" y="384"/>
                    </a:lnTo>
                    <a:lnTo>
                      <a:pt x="300" y="392"/>
                    </a:lnTo>
                    <a:lnTo>
                      <a:pt x="304" y="400"/>
                    </a:lnTo>
                    <a:lnTo>
                      <a:pt x="308" y="420"/>
                    </a:lnTo>
                    <a:lnTo>
                      <a:pt x="310" y="438"/>
                    </a:lnTo>
                    <a:lnTo>
                      <a:pt x="312" y="442"/>
                    </a:lnTo>
                    <a:lnTo>
                      <a:pt x="316" y="444"/>
                    </a:lnTo>
                    <a:lnTo>
                      <a:pt x="324" y="450"/>
                    </a:lnTo>
                    <a:lnTo>
                      <a:pt x="344" y="456"/>
                    </a:lnTo>
                    <a:lnTo>
                      <a:pt x="346" y="456"/>
                    </a:lnTo>
                    <a:lnTo>
                      <a:pt x="346" y="438"/>
                    </a:lnTo>
                    <a:lnTo>
                      <a:pt x="346" y="430"/>
                    </a:lnTo>
                    <a:lnTo>
                      <a:pt x="348" y="422"/>
                    </a:lnTo>
                    <a:lnTo>
                      <a:pt x="352" y="416"/>
                    </a:lnTo>
                    <a:lnTo>
                      <a:pt x="358" y="410"/>
                    </a:lnTo>
                    <a:lnTo>
                      <a:pt x="364" y="404"/>
                    </a:lnTo>
                    <a:lnTo>
                      <a:pt x="366" y="400"/>
                    </a:lnTo>
                    <a:lnTo>
                      <a:pt x="368" y="396"/>
                    </a:lnTo>
                    <a:lnTo>
                      <a:pt x="376" y="396"/>
                    </a:lnTo>
                    <a:lnTo>
                      <a:pt x="384" y="394"/>
                    </a:lnTo>
                    <a:lnTo>
                      <a:pt x="398" y="386"/>
                    </a:lnTo>
                    <a:lnTo>
                      <a:pt x="400" y="384"/>
                    </a:lnTo>
                    <a:lnTo>
                      <a:pt x="402" y="382"/>
                    </a:lnTo>
                    <a:lnTo>
                      <a:pt x="402" y="378"/>
                    </a:lnTo>
                    <a:lnTo>
                      <a:pt x="406" y="376"/>
                    </a:lnTo>
                    <a:lnTo>
                      <a:pt x="412" y="378"/>
                    </a:lnTo>
                    <a:lnTo>
                      <a:pt x="414" y="376"/>
                    </a:lnTo>
                    <a:lnTo>
                      <a:pt x="416" y="374"/>
                    </a:lnTo>
                    <a:lnTo>
                      <a:pt x="418" y="372"/>
                    </a:lnTo>
                    <a:lnTo>
                      <a:pt x="422" y="372"/>
                    </a:lnTo>
                    <a:lnTo>
                      <a:pt x="428" y="372"/>
                    </a:lnTo>
                    <a:lnTo>
                      <a:pt x="434" y="374"/>
                    </a:lnTo>
                    <a:lnTo>
                      <a:pt x="438" y="376"/>
                    </a:lnTo>
                    <a:lnTo>
                      <a:pt x="444" y="378"/>
                    </a:lnTo>
                    <a:lnTo>
                      <a:pt x="450" y="376"/>
                    </a:lnTo>
                    <a:lnTo>
                      <a:pt x="456" y="376"/>
                    </a:lnTo>
                    <a:lnTo>
                      <a:pt x="462" y="382"/>
                    </a:lnTo>
                    <a:lnTo>
                      <a:pt x="466" y="384"/>
                    </a:lnTo>
                    <a:lnTo>
                      <a:pt x="472" y="386"/>
                    </a:lnTo>
                    <a:lnTo>
                      <a:pt x="478" y="384"/>
                    </a:lnTo>
                    <a:lnTo>
                      <a:pt x="484" y="382"/>
                    </a:lnTo>
                    <a:lnTo>
                      <a:pt x="486" y="384"/>
                    </a:lnTo>
                    <a:lnTo>
                      <a:pt x="488" y="386"/>
                    </a:lnTo>
                    <a:lnTo>
                      <a:pt x="490" y="388"/>
                    </a:lnTo>
                    <a:lnTo>
                      <a:pt x="494" y="388"/>
                    </a:lnTo>
                    <a:lnTo>
                      <a:pt x="496" y="388"/>
                    </a:lnTo>
                    <a:lnTo>
                      <a:pt x="496" y="384"/>
                    </a:lnTo>
                    <a:lnTo>
                      <a:pt x="492" y="382"/>
                    </a:lnTo>
                    <a:lnTo>
                      <a:pt x="490" y="378"/>
                    </a:lnTo>
                    <a:lnTo>
                      <a:pt x="490" y="364"/>
                    </a:lnTo>
                    <a:lnTo>
                      <a:pt x="500" y="362"/>
                    </a:lnTo>
                    <a:lnTo>
                      <a:pt x="510" y="360"/>
                    </a:lnTo>
                    <a:lnTo>
                      <a:pt x="522" y="364"/>
                    </a:lnTo>
                    <a:lnTo>
                      <a:pt x="526" y="362"/>
                    </a:lnTo>
                    <a:lnTo>
                      <a:pt x="530" y="360"/>
                    </a:lnTo>
                    <a:lnTo>
                      <a:pt x="548" y="360"/>
                    </a:lnTo>
                    <a:lnTo>
                      <a:pt x="550" y="362"/>
                    </a:lnTo>
                    <a:lnTo>
                      <a:pt x="554" y="364"/>
                    </a:lnTo>
                    <a:lnTo>
                      <a:pt x="560" y="366"/>
                    </a:lnTo>
                    <a:lnTo>
                      <a:pt x="562" y="370"/>
                    </a:lnTo>
                    <a:lnTo>
                      <a:pt x="562" y="372"/>
                    </a:lnTo>
                    <a:lnTo>
                      <a:pt x="562" y="376"/>
                    </a:lnTo>
                    <a:lnTo>
                      <a:pt x="564" y="376"/>
                    </a:lnTo>
                    <a:lnTo>
                      <a:pt x="570" y="374"/>
                    </a:lnTo>
                    <a:lnTo>
                      <a:pt x="572" y="372"/>
                    </a:lnTo>
                    <a:lnTo>
                      <a:pt x="582" y="368"/>
                    </a:lnTo>
                    <a:lnTo>
                      <a:pt x="590" y="370"/>
                    </a:lnTo>
                    <a:lnTo>
                      <a:pt x="594" y="374"/>
                    </a:lnTo>
                    <a:lnTo>
                      <a:pt x="594" y="378"/>
                    </a:lnTo>
                    <a:lnTo>
                      <a:pt x="596" y="382"/>
                    </a:lnTo>
                    <a:lnTo>
                      <a:pt x="598" y="386"/>
                    </a:lnTo>
                    <a:lnTo>
                      <a:pt x="600" y="388"/>
                    </a:lnTo>
                    <a:lnTo>
                      <a:pt x="604" y="390"/>
                    </a:lnTo>
                    <a:lnTo>
                      <a:pt x="602" y="396"/>
                    </a:lnTo>
                    <a:lnTo>
                      <a:pt x="600" y="398"/>
                    </a:lnTo>
                    <a:lnTo>
                      <a:pt x="598" y="402"/>
                    </a:lnTo>
                    <a:lnTo>
                      <a:pt x="598" y="406"/>
                    </a:lnTo>
                    <a:lnTo>
                      <a:pt x="600" y="410"/>
                    </a:lnTo>
                    <a:lnTo>
                      <a:pt x="602" y="414"/>
                    </a:lnTo>
                    <a:lnTo>
                      <a:pt x="600" y="416"/>
                    </a:lnTo>
                    <a:lnTo>
                      <a:pt x="600" y="418"/>
                    </a:lnTo>
                    <a:lnTo>
                      <a:pt x="600" y="428"/>
                    </a:lnTo>
                    <a:lnTo>
                      <a:pt x="606" y="436"/>
                    </a:lnTo>
                    <a:lnTo>
                      <a:pt x="606" y="446"/>
                    </a:lnTo>
                    <a:lnTo>
                      <a:pt x="608" y="452"/>
                    </a:lnTo>
                    <a:lnTo>
                      <a:pt x="612" y="458"/>
                    </a:lnTo>
                    <a:lnTo>
                      <a:pt x="616" y="462"/>
                    </a:lnTo>
                    <a:lnTo>
                      <a:pt x="622" y="464"/>
                    </a:lnTo>
                    <a:lnTo>
                      <a:pt x="628" y="464"/>
                    </a:lnTo>
                    <a:lnTo>
                      <a:pt x="628" y="458"/>
                    </a:lnTo>
                    <a:lnTo>
                      <a:pt x="632" y="450"/>
                    </a:lnTo>
                    <a:lnTo>
                      <a:pt x="634" y="444"/>
                    </a:lnTo>
                    <a:lnTo>
                      <a:pt x="636" y="438"/>
                    </a:lnTo>
                    <a:lnTo>
                      <a:pt x="636" y="426"/>
                    </a:lnTo>
                    <a:lnTo>
                      <a:pt x="638" y="416"/>
                    </a:lnTo>
                    <a:lnTo>
                      <a:pt x="636" y="406"/>
                    </a:lnTo>
                    <a:lnTo>
                      <a:pt x="632" y="396"/>
                    </a:lnTo>
                    <a:lnTo>
                      <a:pt x="630" y="384"/>
                    </a:lnTo>
                    <a:lnTo>
                      <a:pt x="628" y="372"/>
                    </a:lnTo>
                    <a:lnTo>
                      <a:pt x="630" y="356"/>
                    </a:lnTo>
                    <a:lnTo>
                      <a:pt x="634" y="344"/>
                    </a:lnTo>
                    <a:lnTo>
                      <a:pt x="642" y="332"/>
                    </a:lnTo>
                    <a:lnTo>
                      <a:pt x="650" y="322"/>
                    </a:lnTo>
                    <a:lnTo>
                      <a:pt x="654" y="322"/>
                    </a:lnTo>
                    <a:lnTo>
                      <a:pt x="658" y="320"/>
                    </a:lnTo>
                    <a:lnTo>
                      <a:pt x="662" y="316"/>
                    </a:lnTo>
                    <a:lnTo>
                      <a:pt x="664" y="314"/>
                    </a:lnTo>
                    <a:lnTo>
                      <a:pt x="670" y="312"/>
                    </a:lnTo>
                    <a:lnTo>
                      <a:pt x="672" y="310"/>
                    </a:lnTo>
                    <a:lnTo>
                      <a:pt x="678" y="302"/>
                    </a:lnTo>
                    <a:lnTo>
                      <a:pt x="682" y="296"/>
                    </a:lnTo>
                    <a:lnTo>
                      <a:pt x="686" y="294"/>
                    </a:lnTo>
                    <a:lnTo>
                      <a:pt x="692" y="294"/>
                    </a:lnTo>
                    <a:lnTo>
                      <a:pt x="692" y="290"/>
                    </a:lnTo>
                    <a:lnTo>
                      <a:pt x="694" y="292"/>
                    </a:lnTo>
                    <a:lnTo>
                      <a:pt x="698" y="290"/>
                    </a:lnTo>
                    <a:lnTo>
                      <a:pt x="702" y="286"/>
                    </a:lnTo>
                    <a:lnTo>
                      <a:pt x="706" y="282"/>
                    </a:lnTo>
                    <a:lnTo>
                      <a:pt x="710" y="278"/>
                    </a:lnTo>
                    <a:lnTo>
                      <a:pt x="718" y="276"/>
                    </a:lnTo>
                    <a:lnTo>
                      <a:pt x="722" y="276"/>
                    </a:lnTo>
                    <a:lnTo>
                      <a:pt x="728" y="272"/>
                    </a:lnTo>
                    <a:lnTo>
                      <a:pt x="726" y="268"/>
                    </a:lnTo>
                    <a:lnTo>
                      <a:pt x="728" y="264"/>
                    </a:lnTo>
                    <a:lnTo>
                      <a:pt x="740" y="260"/>
                    </a:lnTo>
                    <a:lnTo>
                      <a:pt x="742" y="258"/>
                    </a:lnTo>
                    <a:lnTo>
                      <a:pt x="744" y="256"/>
                    </a:lnTo>
                    <a:lnTo>
                      <a:pt x="748" y="254"/>
                    </a:lnTo>
                    <a:lnTo>
                      <a:pt x="750" y="250"/>
                    </a:lnTo>
                    <a:lnTo>
                      <a:pt x="748" y="246"/>
                    </a:lnTo>
                    <a:lnTo>
                      <a:pt x="748" y="242"/>
                    </a:lnTo>
                    <a:lnTo>
                      <a:pt x="746" y="238"/>
                    </a:lnTo>
                    <a:lnTo>
                      <a:pt x="744" y="234"/>
                    </a:lnTo>
                    <a:lnTo>
                      <a:pt x="742" y="230"/>
                    </a:lnTo>
                    <a:lnTo>
                      <a:pt x="738" y="228"/>
                    </a:lnTo>
                    <a:lnTo>
                      <a:pt x="746" y="228"/>
                    </a:lnTo>
                    <a:lnTo>
                      <a:pt x="744" y="228"/>
                    </a:lnTo>
                    <a:lnTo>
                      <a:pt x="744" y="226"/>
                    </a:lnTo>
                    <a:lnTo>
                      <a:pt x="746" y="222"/>
                    </a:lnTo>
                    <a:lnTo>
                      <a:pt x="752" y="224"/>
                    </a:lnTo>
                    <a:lnTo>
                      <a:pt x="756" y="222"/>
                    </a:lnTo>
                    <a:lnTo>
                      <a:pt x="758" y="220"/>
                    </a:lnTo>
                    <a:lnTo>
                      <a:pt x="758" y="212"/>
                    </a:lnTo>
                    <a:lnTo>
                      <a:pt x="754" y="204"/>
                    </a:lnTo>
                    <a:lnTo>
                      <a:pt x="754" y="200"/>
                    </a:lnTo>
                    <a:lnTo>
                      <a:pt x="758" y="206"/>
                    </a:lnTo>
                    <a:lnTo>
                      <a:pt x="760" y="210"/>
                    </a:lnTo>
                    <a:lnTo>
                      <a:pt x="766" y="210"/>
                    </a:lnTo>
                    <a:lnTo>
                      <a:pt x="768" y="210"/>
                    </a:lnTo>
                    <a:lnTo>
                      <a:pt x="770" y="208"/>
                    </a:lnTo>
                    <a:lnTo>
                      <a:pt x="772" y="200"/>
                    </a:lnTo>
                    <a:lnTo>
                      <a:pt x="772" y="180"/>
                    </a:lnTo>
                    <a:lnTo>
                      <a:pt x="772" y="184"/>
                    </a:lnTo>
                    <a:lnTo>
                      <a:pt x="772" y="186"/>
                    </a:lnTo>
                    <a:lnTo>
                      <a:pt x="774" y="186"/>
                    </a:lnTo>
                    <a:lnTo>
                      <a:pt x="774" y="190"/>
                    </a:lnTo>
                    <a:lnTo>
                      <a:pt x="776" y="194"/>
                    </a:lnTo>
                    <a:lnTo>
                      <a:pt x="780" y="188"/>
                    </a:lnTo>
                    <a:lnTo>
                      <a:pt x="786" y="184"/>
                    </a:lnTo>
                    <a:lnTo>
                      <a:pt x="788" y="184"/>
                    </a:lnTo>
                    <a:lnTo>
                      <a:pt x="794" y="176"/>
                    </a:lnTo>
                    <a:lnTo>
                      <a:pt x="800" y="168"/>
                    </a:lnTo>
                    <a:lnTo>
                      <a:pt x="798" y="160"/>
                    </a:lnTo>
                    <a:lnTo>
                      <a:pt x="800" y="158"/>
                    </a:lnTo>
                    <a:lnTo>
                      <a:pt x="802" y="156"/>
                    </a:lnTo>
                    <a:lnTo>
                      <a:pt x="812" y="156"/>
                    </a:lnTo>
                    <a:lnTo>
                      <a:pt x="822" y="156"/>
                    </a:lnTo>
                    <a:lnTo>
                      <a:pt x="828" y="152"/>
                    </a:lnTo>
                    <a:lnTo>
                      <a:pt x="808" y="152"/>
                    </a:lnTo>
                    <a:lnTo>
                      <a:pt x="816" y="150"/>
                    </a:lnTo>
                    <a:lnTo>
                      <a:pt x="826" y="150"/>
                    </a:lnTo>
                    <a:lnTo>
                      <a:pt x="834" y="148"/>
                    </a:lnTo>
                    <a:lnTo>
                      <a:pt x="844" y="144"/>
                    </a:lnTo>
                    <a:lnTo>
                      <a:pt x="848" y="140"/>
                    </a:lnTo>
                    <a:lnTo>
                      <a:pt x="850" y="138"/>
                    </a:lnTo>
                    <a:lnTo>
                      <a:pt x="862" y="140"/>
                    </a:lnTo>
                    <a:lnTo>
                      <a:pt x="868" y="138"/>
                    </a:lnTo>
                    <a:lnTo>
                      <a:pt x="872" y="136"/>
                    </a:lnTo>
                    <a:lnTo>
                      <a:pt x="870" y="132"/>
                    </a:lnTo>
                    <a:lnTo>
                      <a:pt x="868" y="134"/>
                    </a:lnTo>
                    <a:lnTo>
                      <a:pt x="866" y="136"/>
                    </a:lnTo>
                    <a:lnTo>
                      <a:pt x="860" y="136"/>
                    </a:lnTo>
                    <a:lnTo>
                      <a:pt x="862" y="134"/>
                    </a:lnTo>
                    <a:lnTo>
                      <a:pt x="862" y="130"/>
                    </a:lnTo>
                    <a:lnTo>
                      <a:pt x="860" y="126"/>
                    </a:lnTo>
                    <a:lnTo>
                      <a:pt x="862" y="120"/>
                    </a:lnTo>
                    <a:lnTo>
                      <a:pt x="864" y="116"/>
                    </a:lnTo>
                    <a:lnTo>
                      <a:pt x="866" y="110"/>
                    </a:lnTo>
                    <a:lnTo>
                      <a:pt x="868" y="104"/>
                    </a:lnTo>
                    <a:lnTo>
                      <a:pt x="874" y="100"/>
                    </a:lnTo>
                    <a:lnTo>
                      <a:pt x="882" y="96"/>
                    </a:lnTo>
                    <a:lnTo>
                      <a:pt x="900" y="90"/>
                    </a:lnTo>
                    <a:lnTo>
                      <a:pt x="918" y="84"/>
                    </a:lnTo>
                    <a:lnTo>
                      <a:pt x="934" y="78"/>
                    </a:lnTo>
                    <a:lnTo>
                      <a:pt x="928" y="58"/>
                    </a:lnTo>
                    <a:lnTo>
                      <a:pt x="928" y="52"/>
                    </a:lnTo>
                    <a:lnTo>
                      <a:pt x="930" y="48"/>
                    </a:lnTo>
                    <a:lnTo>
                      <a:pt x="936" y="40"/>
                    </a:lnTo>
                    <a:lnTo>
                      <a:pt x="916" y="34"/>
                    </a:lnTo>
                    <a:lnTo>
                      <a:pt x="908" y="36"/>
                    </a:lnTo>
                    <a:lnTo>
                      <a:pt x="902" y="40"/>
                    </a:lnTo>
                    <a:lnTo>
                      <a:pt x="892" y="54"/>
                    </a:lnTo>
                    <a:lnTo>
                      <a:pt x="886" y="62"/>
                    </a:lnTo>
                    <a:lnTo>
                      <a:pt x="880" y="70"/>
                    </a:lnTo>
                    <a:lnTo>
                      <a:pt x="874" y="74"/>
                    </a:lnTo>
                    <a:lnTo>
                      <a:pt x="864" y="76"/>
                    </a:lnTo>
                    <a:lnTo>
                      <a:pt x="858" y="78"/>
                    </a:lnTo>
                    <a:lnTo>
                      <a:pt x="822" y="78"/>
                    </a:lnTo>
                    <a:lnTo>
                      <a:pt x="814" y="82"/>
                    </a:lnTo>
                    <a:lnTo>
                      <a:pt x="806" y="86"/>
                    </a:lnTo>
                    <a:lnTo>
                      <a:pt x="792" y="96"/>
                    </a:lnTo>
                    <a:lnTo>
                      <a:pt x="778" y="106"/>
                    </a:lnTo>
                    <a:lnTo>
                      <a:pt x="772" y="108"/>
                    </a:lnTo>
                    <a:lnTo>
                      <a:pt x="764" y="110"/>
                    </a:lnTo>
                    <a:lnTo>
                      <a:pt x="758" y="108"/>
                    </a:lnTo>
                    <a:lnTo>
                      <a:pt x="752" y="106"/>
                    </a:lnTo>
                    <a:lnTo>
                      <a:pt x="746" y="106"/>
                    </a:lnTo>
                    <a:lnTo>
                      <a:pt x="744" y="108"/>
                    </a:lnTo>
                    <a:lnTo>
                      <a:pt x="740" y="112"/>
                    </a:lnTo>
                    <a:lnTo>
                      <a:pt x="736" y="118"/>
                    </a:lnTo>
                    <a:lnTo>
                      <a:pt x="734" y="124"/>
                    </a:lnTo>
                    <a:lnTo>
                      <a:pt x="722" y="130"/>
                    </a:lnTo>
                    <a:lnTo>
                      <a:pt x="706" y="136"/>
                    </a:lnTo>
                    <a:lnTo>
                      <a:pt x="690" y="142"/>
                    </a:lnTo>
                    <a:lnTo>
                      <a:pt x="678" y="146"/>
                    </a:lnTo>
                    <a:lnTo>
                      <a:pt x="668" y="144"/>
                    </a:lnTo>
                    <a:lnTo>
                      <a:pt x="664" y="142"/>
                    </a:lnTo>
                    <a:lnTo>
                      <a:pt x="664" y="140"/>
                    </a:lnTo>
                    <a:lnTo>
                      <a:pt x="664" y="134"/>
                    </a:lnTo>
                    <a:lnTo>
                      <a:pt x="668" y="130"/>
                    </a:lnTo>
                    <a:lnTo>
                      <a:pt x="676" y="126"/>
                    </a:lnTo>
                    <a:lnTo>
                      <a:pt x="684" y="120"/>
                    </a:lnTo>
                    <a:lnTo>
                      <a:pt x="688" y="116"/>
                    </a:lnTo>
                    <a:lnTo>
                      <a:pt x="688" y="112"/>
                    </a:lnTo>
                    <a:lnTo>
                      <a:pt x="686" y="110"/>
                    </a:lnTo>
                    <a:lnTo>
                      <a:pt x="684" y="108"/>
                    </a:lnTo>
                    <a:lnTo>
                      <a:pt x="686" y="102"/>
                    </a:lnTo>
                    <a:lnTo>
                      <a:pt x="684" y="100"/>
                    </a:lnTo>
                    <a:lnTo>
                      <a:pt x="682" y="94"/>
                    </a:lnTo>
                    <a:lnTo>
                      <a:pt x="678" y="98"/>
                    </a:lnTo>
                    <a:lnTo>
                      <a:pt x="676" y="102"/>
                    </a:lnTo>
                    <a:lnTo>
                      <a:pt x="668" y="102"/>
                    </a:lnTo>
                    <a:lnTo>
                      <a:pt x="672" y="96"/>
                    </a:lnTo>
                    <a:lnTo>
                      <a:pt x="678" y="92"/>
                    </a:lnTo>
                    <a:lnTo>
                      <a:pt x="682" y="84"/>
                    </a:lnTo>
                    <a:lnTo>
                      <a:pt x="684" y="76"/>
                    </a:lnTo>
                    <a:lnTo>
                      <a:pt x="684" y="72"/>
                    </a:lnTo>
                    <a:lnTo>
                      <a:pt x="680" y="70"/>
                    </a:lnTo>
                    <a:lnTo>
                      <a:pt x="676" y="68"/>
                    </a:lnTo>
                    <a:lnTo>
                      <a:pt x="668" y="68"/>
                    </a:lnTo>
                    <a:lnTo>
                      <a:pt x="664" y="68"/>
                    </a:lnTo>
                    <a:lnTo>
                      <a:pt x="656" y="76"/>
                    </a:lnTo>
                    <a:lnTo>
                      <a:pt x="646" y="82"/>
                    </a:lnTo>
                    <a:lnTo>
                      <a:pt x="636" y="88"/>
                    </a:lnTo>
                    <a:lnTo>
                      <a:pt x="628" y="98"/>
                    </a:lnTo>
                    <a:lnTo>
                      <a:pt x="626" y="102"/>
                    </a:lnTo>
                    <a:lnTo>
                      <a:pt x="624" y="110"/>
                    </a:lnTo>
                    <a:lnTo>
                      <a:pt x="622" y="124"/>
                    </a:lnTo>
                    <a:lnTo>
                      <a:pt x="618" y="130"/>
                    </a:lnTo>
                    <a:lnTo>
                      <a:pt x="614" y="136"/>
                    </a:lnTo>
                    <a:lnTo>
                      <a:pt x="608" y="140"/>
                    </a:lnTo>
                    <a:lnTo>
                      <a:pt x="600" y="142"/>
                    </a:lnTo>
                    <a:lnTo>
                      <a:pt x="596" y="140"/>
                    </a:lnTo>
                    <a:lnTo>
                      <a:pt x="594" y="138"/>
                    </a:lnTo>
                    <a:lnTo>
                      <a:pt x="592" y="136"/>
                    </a:lnTo>
                    <a:lnTo>
                      <a:pt x="594" y="130"/>
                    </a:lnTo>
                    <a:lnTo>
                      <a:pt x="596" y="122"/>
                    </a:lnTo>
                    <a:lnTo>
                      <a:pt x="602" y="108"/>
                    </a:lnTo>
                    <a:lnTo>
                      <a:pt x="610" y="96"/>
                    </a:lnTo>
                    <a:lnTo>
                      <a:pt x="618" y="86"/>
                    </a:lnTo>
                    <a:lnTo>
                      <a:pt x="618" y="82"/>
                    </a:lnTo>
                    <a:lnTo>
                      <a:pt x="620" y="78"/>
                    </a:lnTo>
                    <a:lnTo>
                      <a:pt x="628" y="70"/>
                    </a:lnTo>
                    <a:lnTo>
                      <a:pt x="638" y="64"/>
                    </a:lnTo>
                    <a:lnTo>
                      <a:pt x="646" y="62"/>
                    </a:lnTo>
                    <a:lnTo>
                      <a:pt x="666" y="62"/>
                    </a:lnTo>
                    <a:lnTo>
                      <a:pt x="670" y="60"/>
                    </a:lnTo>
                    <a:lnTo>
                      <a:pt x="674" y="60"/>
                    </a:lnTo>
                    <a:lnTo>
                      <a:pt x="682" y="54"/>
                    </a:lnTo>
                    <a:lnTo>
                      <a:pt x="672" y="52"/>
                    </a:lnTo>
                    <a:lnTo>
                      <a:pt x="664" y="52"/>
                    </a:lnTo>
                    <a:lnTo>
                      <a:pt x="658" y="52"/>
                    </a:lnTo>
                    <a:lnTo>
                      <a:pt x="652" y="50"/>
                    </a:lnTo>
                    <a:lnTo>
                      <a:pt x="640" y="48"/>
                    </a:lnTo>
                    <a:lnTo>
                      <a:pt x="636" y="46"/>
                    </a:lnTo>
                    <a:lnTo>
                      <a:pt x="634" y="42"/>
                    </a:lnTo>
                    <a:lnTo>
                      <a:pt x="634" y="38"/>
                    </a:lnTo>
                    <a:lnTo>
                      <a:pt x="628" y="38"/>
                    </a:lnTo>
                    <a:lnTo>
                      <a:pt x="626" y="38"/>
                    </a:lnTo>
                    <a:lnTo>
                      <a:pt x="624" y="36"/>
                    </a:lnTo>
                    <a:lnTo>
                      <a:pt x="630" y="32"/>
                    </a:lnTo>
                    <a:lnTo>
                      <a:pt x="606" y="40"/>
                    </a:lnTo>
                    <a:lnTo>
                      <a:pt x="592" y="42"/>
                    </a:lnTo>
                    <a:lnTo>
                      <a:pt x="580" y="44"/>
                    </a:lnTo>
                    <a:lnTo>
                      <a:pt x="576" y="44"/>
                    </a:lnTo>
                    <a:lnTo>
                      <a:pt x="572" y="44"/>
                    </a:lnTo>
                    <a:lnTo>
                      <a:pt x="568" y="42"/>
                    </a:lnTo>
                    <a:lnTo>
                      <a:pt x="576" y="36"/>
                    </a:lnTo>
                    <a:lnTo>
                      <a:pt x="584" y="32"/>
                    </a:lnTo>
                    <a:lnTo>
                      <a:pt x="594" y="28"/>
                    </a:lnTo>
                    <a:lnTo>
                      <a:pt x="604" y="22"/>
                    </a:lnTo>
                    <a:lnTo>
                      <a:pt x="590" y="20"/>
                    </a:lnTo>
                    <a:lnTo>
                      <a:pt x="580" y="16"/>
                    </a:lnTo>
                    <a:lnTo>
                      <a:pt x="580" y="18"/>
                    </a:lnTo>
                    <a:lnTo>
                      <a:pt x="574" y="16"/>
                    </a:lnTo>
                    <a:lnTo>
                      <a:pt x="568" y="14"/>
                    </a:lnTo>
                    <a:lnTo>
                      <a:pt x="560" y="14"/>
                    </a:lnTo>
                    <a:lnTo>
                      <a:pt x="554" y="12"/>
                    </a:lnTo>
                    <a:lnTo>
                      <a:pt x="548" y="10"/>
                    </a:lnTo>
                    <a:lnTo>
                      <a:pt x="544" y="6"/>
                    </a:lnTo>
                    <a:lnTo>
                      <a:pt x="544" y="0"/>
                    </a:lnTo>
                    <a:lnTo>
                      <a:pt x="120" y="0"/>
                    </a:lnTo>
                    <a:lnTo>
                      <a:pt x="118" y="6"/>
                    </a:lnTo>
                    <a:lnTo>
                      <a:pt x="114" y="14"/>
                    </a:lnTo>
                    <a:lnTo>
                      <a:pt x="112" y="22"/>
                    </a:lnTo>
                    <a:lnTo>
                      <a:pt x="108" y="24"/>
                    </a:lnTo>
                    <a:lnTo>
                      <a:pt x="104" y="26"/>
                    </a:lnTo>
                    <a:lnTo>
                      <a:pt x="102" y="22"/>
                    </a:lnTo>
                    <a:lnTo>
                      <a:pt x="100" y="20"/>
                    </a:lnTo>
                    <a:lnTo>
                      <a:pt x="88" y="16"/>
                    </a:lnTo>
                    <a:lnTo>
                      <a:pt x="84" y="28"/>
                    </a:lnTo>
                    <a:lnTo>
                      <a:pt x="70" y="54"/>
                    </a:lnTo>
                    <a:lnTo>
                      <a:pt x="52" y="84"/>
                    </a:lnTo>
                    <a:lnTo>
                      <a:pt x="44" y="96"/>
                    </a:lnTo>
                    <a:lnTo>
                      <a:pt x="34" y="104"/>
                    </a:lnTo>
                    <a:lnTo>
                      <a:pt x="28" y="112"/>
                    </a:lnTo>
                    <a:lnTo>
                      <a:pt x="22" y="122"/>
                    </a:lnTo>
                    <a:lnTo>
                      <a:pt x="16" y="134"/>
                    </a:lnTo>
                    <a:lnTo>
                      <a:pt x="14" y="146"/>
                    </a:lnTo>
                    <a:lnTo>
                      <a:pt x="10" y="156"/>
                    </a:lnTo>
                    <a:lnTo>
                      <a:pt x="2" y="168"/>
                    </a:lnTo>
                    <a:lnTo>
                      <a:pt x="2" y="172"/>
                    </a:lnTo>
                    <a:lnTo>
                      <a:pt x="2" y="178"/>
                    </a:lnTo>
                    <a:lnTo>
                      <a:pt x="2" y="182"/>
                    </a:lnTo>
                    <a:lnTo>
                      <a:pt x="0" y="184"/>
                    </a:lnTo>
                    <a:lnTo>
                      <a:pt x="0" y="186"/>
                    </a:lnTo>
                    <a:lnTo>
                      <a:pt x="0" y="190"/>
                    </a:lnTo>
                    <a:lnTo>
                      <a:pt x="2" y="202"/>
                    </a:lnTo>
                    <a:lnTo>
                      <a:pt x="4" y="212"/>
                    </a:lnTo>
                    <a:lnTo>
                      <a:pt x="8" y="210"/>
                    </a:lnTo>
                    <a:lnTo>
                      <a:pt x="12" y="208"/>
                    </a:lnTo>
                    <a:lnTo>
                      <a:pt x="20" y="210"/>
                    </a:lnTo>
                    <a:lnTo>
                      <a:pt x="12" y="210"/>
                    </a:lnTo>
                    <a:lnTo>
                      <a:pt x="10" y="212"/>
                    </a:lnTo>
                    <a:lnTo>
                      <a:pt x="8" y="214"/>
                    </a:lnTo>
                    <a:lnTo>
                      <a:pt x="10" y="218"/>
                    </a:lnTo>
                    <a:lnTo>
                      <a:pt x="4" y="216"/>
                    </a:lnTo>
                    <a:lnTo>
                      <a:pt x="2" y="220"/>
                    </a:lnTo>
                    <a:lnTo>
                      <a:pt x="4" y="228"/>
                    </a:lnTo>
                    <a:lnTo>
                      <a:pt x="6" y="230"/>
                    </a:lnTo>
                    <a:lnTo>
                      <a:pt x="8" y="232"/>
                    </a:lnTo>
                    <a:lnTo>
                      <a:pt x="8" y="236"/>
                    </a:lnTo>
                    <a:lnTo>
                      <a:pt x="8" y="238"/>
                    </a:lnTo>
                    <a:lnTo>
                      <a:pt x="6" y="242"/>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56" name="Freeform 28"/>
              <p:cNvSpPr>
                <a:spLocks/>
              </p:cNvSpPr>
              <p:nvPr/>
            </p:nvSpPr>
            <p:spPr bwMode="auto">
              <a:xfrm>
                <a:off x="249238" y="1690688"/>
                <a:ext cx="981075" cy="473075"/>
              </a:xfrm>
              <a:custGeom>
                <a:avLst/>
                <a:gdLst>
                  <a:gd name="T0" fmla="*/ 641350 w 618"/>
                  <a:gd name="T1" fmla="*/ 314325 h 298"/>
                  <a:gd name="T2" fmla="*/ 596900 w 618"/>
                  <a:gd name="T3" fmla="*/ 298450 h 298"/>
                  <a:gd name="T4" fmla="*/ 577850 w 618"/>
                  <a:gd name="T5" fmla="*/ 285750 h 298"/>
                  <a:gd name="T6" fmla="*/ 527050 w 618"/>
                  <a:gd name="T7" fmla="*/ 314325 h 298"/>
                  <a:gd name="T8" fmla="*/ 482600 w 618"/>
                  <a:gd name="T9" fmla="*/ 327025 h 298"/>
                  <a:gd name="T10" fmla="*/ 447675 w 618"/>
                  <a:gd name="T11" fmla="*/ 330200 h 298"/>
                  <a:gd name="T12" fmla="*/ 488950 w 618"/>
                  <a:gd name="T13" fmla="*/ 301625 h 298"/>
                  <a:gd name="T14" fmla="*/ 482600 w 618"/>
                  <a:gd name="T15" fmla="*/ 295275 h 298"/>
                  <a:gd name="T16" fmla="*/ 419100 w 618"/>
                  <a:gd name="T17" fmla="*/ 327025 h 298"/>
                  <a:gd name="T18" fmla="*/ 393700 w 618"/>
                  <a:gd name="T19" fmla="*/ 342900 h 298"/>
                  <a:gd name="T20" fmla="*/ 352425 w 618"/>
                  <a:gd name="T21" fmla="*/ 365125 h 298"/>
                  <a:gd name="T22" fmla="*/ 295275 w 618"/>
                  <a:gd name="T23" fmla="*/ 381000 h 298"/>
                  <a:gd name="T24" fmla="*/ 263525 w 618"/>
                  <a:gd name="T25" fmla="*/ 400050 h 298"/>
                  <a:gd name="T26" fmla="*/ 149225 w 618"/>
                  <a:gd name="T27" fmla="*/ 438150 h 298"/>
                  <a:gd name="T28" fmla="*/ 107950 w 618"/>
                  <a:gd name="T29" fmla="*/ 447675 h 298"/>
                  <a:gd name="T30" fmla="*/ 82550 w 618"/>
                  <a:gd name="T31" fmla="*/ 450850 h 298"/>
                  <a:gd name="T32" fmla="*/ 25400 w 618"/>
                  <a:gd name="T33" fmla="*/ 473075 h 298"/>
                  <a:gd name="T34" fmla="*/ 25400 w 618"/>
                  <a:gd name="T35" fmla="*/ 460375 h 298"/>
                  <a:gd name="T36" fmla="*/ 130175 w 618"/>
                  <a:gd name="T37" fmla="*/ 434975 h 298"/>
                  <a:gd name="T38" fmla="*/ 155575 w 618"/>
                  <a:gd name="T39" fmla="*/ 422275 h 298"/>
                  <a:gd name="T40" fmla="*/ 206375 w 618"/>
                  <a:gd name="T41" fmla="*/ 403225 h 298"/>
                  <a:gd name="T42" fmla="*/ 282575 w 618"/>
                  <a:gd name="T43" fmla="*/ 352425 h 298"/>
                  <a:gd name="T44" fmla="*/ 250825 w 618"/>
                  <a:gd name="T45" fmla="*/ 358775 h 298"/>
                  <a:gd name="T46" fmla="*/ 241300 w 618"/>
                  <a:gd name="T47" fmla="*/ 342900 h 298"/>
                  <a:gd name="T48" fmla="*/ 212725 w 618"/>
                  <a:gd name="T49" fmla="*/ 355600 h 298"/>
                  <a:gd name="T50" fmla="*/ 215900 w 618"/>
                  <a:gd name="T51" fmla="*/ 336550 h 298"/>
                  <a:gd name="T52" fmla="*/ 225425 w 618"/>
                  <a:gd name="T53" fmla="*/ 317500 h 298"/>
                  <a:gd name="T54" fmla="*/ 200025 w 618"/>
                  <a:gd name="T55" fmla="*/ 317500 h 298"/>
                  <a:gd name="T56" fmla="*/ 190500 w 618"/>
                  <a:gd name="T57" fmla="*/ 273050 h 298"/>
                  <a:gd name="T58" fmla="*/ 285750 w 618"/>
                  <a:gd name="T59" fmla="*/ 225425 h 298"/>
                  <a:gd name="T60" fmla="*/ 384175 w 618"/>
                  <a:gd name="T61" fmla="*/ 206375 h 298"/>
                  <a:gd name="T62" fmla="*/ 422275 w 618"/>
                  <a:gd name="T63" fmla="*/ 177800 h 298"/>
                  <a:gd name="T64" fmla="*/ 377825 w 618"/>
                  <a:gd name="T65" fmla="*/ 190500 h 298"/>
                  <a:gd name="T66" fmla="*/ 317500 w 618"/>
                  <a:gd name="T67" fmla="*/ 174625 h 298"/>
                  <a:gd name="T68" fmla="*/ 431800 w 618"/>
                  <a:gd name="T69" fmla="*/ 123825 h 298"/>
                  <a:gd name="T70" fmla="*/ 441325 w 618"/>
                  <a:gd name="T71" fmla="*/ 139700 h 298"/>
                  <a:gd name="T72" fmla="*/ 463550 w 618"/>
                  <a:gd name="T73" fmla="*/ 136525 h 298"/>
                  <a:gd name="T74" fmla="*/ 460375 w 618"/>
                  <a:gd name="T75" fmla="*/ 117475 h 298"/>
                  <a:gd name="T76" fmla="*/ 457200 w 618"/>
                  <a:gd name="T77" fmla="*/ 101600 h 298"/>
                  <a:gd name="T78" fmla="*/ 454025 w 618"/>
                  <a:gd name="T79" fmla="*/ 79375 h 298"/>
                  <a:gd name="T80" fmla="*/ 504825 w 618"/>
                  <a:gd name="T81" fmla="*/ 66675 h 298"/>
                  <a:gd name="T82" fmla="*/ 552450 w 618"/>
                  <a:gd name="T83" fmla="*/ 47625 h 298"/>
                  <a:gd name="T84" fmla="*/ 657225 w 618"/>
                  <a:gd name="T85" fmla="*/ 15875 h 298"/>
                  <a:gd name="T86" fmla="*/ 758825 w 618"/>
                  <a:gd name="T87" fmla="*/ 3175 h 298"/>
                  <a:gd name="T88" fmla="*/ 806450 w 618"/>
                  <a:gd name="T89" fmla="*/ 9525 h 298"/>
                  <a:gd name="T90" fmla="*/ 869950 w 618"/>
                  <a:gd name="T91" fmla="*/ 19050 h 298"/>
                  <a:gd name="T92" fmla="*/ 911225 w 618"/>
                  <a:gd name="T93" fmla="*/ 28575 h 298"/>
                  <a:gd name="T94" fmla="*/ 958850 w 618"/>
                  <a:gd name="T95" fmla="*/ 34925 h 298"/>
                  <a:gd name="T96" fmla="*/ 682625 w 618"/>
                  <a:gd name="T97" fmla="*/ 304800 h 29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618" h="298">
                    <a:moveTo>
                      <a:pt x="430" y="192"/>
                    </a:moveTo>
                    <a:lnTo>
                      <a:pt x="418" y="196"/>
                    </a:lnTo>
                    <a:lnTo>
                      <a:pt x="404" y="198"/>
                    </a:lnTo>
                    <a:lnTo>
                      <a:pt x="394" y="196"/>
                    </a:lnTo>
                    <a:lnTo>
                      <a:pt x="384" y="194"/>
                    </a:lnTo>
                    <a:lnTo>
                      <a:pt x="376" y="188"/>
                    </a:lnTo>
                    <a:lnTo>
                      <a:pt x="374" y="184"/>
                    </a:lnTo>
                    <a:lnTo>
                      <a:pt x="372" y="180"/>
                    </a:lnTo>
                    <a:lnTo>
                      <a:pt x="364" y="180"/>
                    </a:lnTo>
                    <a:lnTo>
                      <a:pt x="348" y="190"/>
                    </a:lnTo>
                    <a:lnTo>
                      <a:pt x="342" y="196"/>
                    </a:lnTo>
                    <a:lnTo>
                      <a:pt x="332" y="198"/>
                    </a:lnTo>
                    <a:lnTo>
                      <a:pt x="322" y="198"/>
                    </a:lnTo>
                    <a:lnTo>
                      <a:pt x="312" y="202"/>
                    </a:lnTo>
                    <a:lnTo>
                      <a:pt x="304" y="206"/>
                    </a:lnTo>
                    <a:lnTo>
                      <a:pt x="294" y="214"/>
                    </a:lnTo>
                    <a:lnTo>
                      <a:pt x="278" y="214"/>
                    </a:lnTo>
                    <a:lnTo>
                      <a:pt x="282" y="208"/>
                    </a:lnTo>
                    <a:lnTo>
                      <a:pt x="286" y="204"/>
                    </a:lnTo>
                    <a:lnTo>
                      <a:pt x="298" y="196"/>
                    </a:lnTo>
                    <a:lnTo>
                      <a:pt x="308" y="190"/>
                    </a:lnTo>
                    <a:lnTo>
                      <a:pt x="320" y="182"/>
                    </a:lnTo>
                    <a:lnTo>
                      <a:pt x="312" y="182"/>
                    </a:lnTo>
                    <a:lnTo>
                      <a:pt x="304" y="186"/>
                    </a:lnTo>
                    <a:lnTo>
                      <a:pt x="288" y="194"/>
                    </a:lnTo>
                    <a:lnTo>
                      <a:pt x="272" y="204"/>
                    </a:lnTo>
                    <a:lnTo>
                      <a:pt x="264" y="206"/>
                    </a:lnTo>
                    <a:lnTo>
                      <a:pt x="258" y="208"/>
                    </a:lnTo>
                    <a:lnTo>
                      <a:pt x="252" y="210"/>
                    </a:lnTo>
                    <a:lnTo>
                      <a:pt x="248" y="216"/>
                    </a:lnTo>
                    <a:lnTo>
                      <a:pt x="242" y="222"/>
                    </a:lnTo>
                    <a:lnTo>
                      <a:pt x="234" y="226"/>
                    </a:lnTo>
                    <a:lnTo>
                      <a:pt x="222" y="230"/>
                    </a:lnTo>
                    <a:lnTo>
                      <a:pt x="210" y="234"/>
                    </a:lnTo>
                    <a:lnTo>
                      <a:pt x="198" y="236"/>
                    </a:lnTo>
                    <a:lnTo>
                      <a:pt x="186" y="240"/>
                    </a:lnTo>
                    <a:lnTo>
                      <a:pt x="178" y="246"/>
                    </a:lnTo>
                    <a:lnTo>
                      <a:pt x="172" y="250"/>
                    </a:lnTo>
                    <a:lnTo>
                      <a:pt x="166" y="252"/>
                    </a:lnTo>
                    <a:lnTo>
                      <a:pt x="142" y="258"/>
                    </a:lnTo>
                    <a:lnTo>
                      <a:pt x="118" y="266"/>
                    </a:lnTo>
                    <a:lnTo>
                      <a:pt x="94" y="276"/>
                    </a:lnTo>
                    <a:lnTo>
                      <a:pt x="70" y="286"/>
                    </a:lnTo>
                    <a:lnTo>
                      <a:pt x="70" y="284"/>
                    </a:lnTo>
                    <a:lnTo>
                      <a:pt x="68" y="282"/>
                    </a:lnTo>
                    <a:lnTo>
                      <a:pt x="66" y="282"/>
                    </a:lnTo>
                    <a:lnTo>
                      <a:pt x="60" y="282"/>
                    </a:lnTo>
                    <a:lnTo>
                      <a:pt x="52" y="284"/>
                    </a:lnTo>
                    <a:lnTo>
                      <a:pt x="38" y="290"/>
                    </a:lnTo>
                    <a:lnTo>
                      <a:pt x="24" y="296"/>
                    </a:lnTo>
                    <a:lnTo>
                      <a:pt x="16" y="298"/>
                    </a:lnTo>
                    <a:lnTo>
                      <a:pt x="10" y="298"/>
                    </a:lnTo>
                    <a:lnTo>
                      <a:pt x="0" y="298"/>
                    </a:lnTo>
                    <a:lnTo>
                      <a:pt x="16" y="290"/>
                    </a:lnTo>
                    <a:lnTo>
                      <a:pt x="40" y="282"/>
                    </a:lnTo>
                    <a:lnTo>
                      <a:pt x="64" y="276"/>
                    </a:lnTo>
                    <a:lnTo>
                      <a:pt x="82" y="274"/>
                    </a:lnTo>
                    <a:lnTo>
                      <a:pt x="88" y="274"/>
                    </a:lnTo>
                    <a:lnTo>
                      <a:pt x="92" y="272"/>
                    </a:lnTo>
                    <a:lnTo>
                      <a:pt x="98" y="266"/>
                    </a:lnTo>
                    <a:lnTo>
                      <a:pt x="104" y="262"/>
                    </a:lnTo>
                    <a:lnTo>
                      <a:pt x="110" y="260"/>
                    </a:lnTo>
                    <a:lnTo>
                      <a:pt x="130" y="254"/>
                    </a:lnTo>
                    <a:lnTo>
                      <a:pt x="146" y="248"/>
                    </a:lnTo>
                    <a:lnTo>
                      <a:pt x="180" y="226"/>
                    </a:lnTo>
                    <a:lnTo>
                      <a:pt x="178" y="222"/>
                    </a:lnTo>
                    <a:lnTo>
                      <a:pt x="174" y="218"/>
                    </a:lnTo>
                    <a:lnTo>
                      <a:pt x="166" y="226"/>
                    </a:lnTo>
                    <a:lnTo>
                      <a:pt x="158" y="226"/>
                    </a:lnTo>
                    <a:lnTo>
                      <a:pt x="158" y="218"/>
                    </a:lnTo>
                    <a:lnTo>
                      <a:pt x="156" y="216"/>
                    </a:lnTo>
                    <a:lnTo>
                      <a:pt x="152" y="216"/>
                    </a:lnTo>
                    <a:lnTo>
                      <a:pt x="146" y="216"/>
                    </a:lnTo>
                    <a:lnTo>
                      <a:pt x="142" y="218"/>
                    </a:lnTo>
                    <a:lnTo>
                      <a:pt x="134" y="224"/>
                    </a:lnTo>
                    <a:lnTo>
                      <a:pt x="122" y="224"/>
                    </a:lnTo>
                    <a:lnTo>
                      <a:pt x="128" y="218"/>
                    </a:lnTo>
                    <a:lnTo>
                      <a:pt x="136" y="212"/>
                    </a:lnTo>
                    <a:lnTo>
                      <a:pt x="142" y="206"/>
                    </a:lnTo>
                    <a:lnTo>
                      <a:pt x="146" y="200"/>
                    </a:lnTo>
                    <a:lnTo>
                      <a:pt x="142" y="200"/>
                    </a:lnTo>
                    <a:lnTo>
                      <a:pt x="138" y="200"/>
                    </a:lnTo>
                    <a:lnTo>
                      <a:pt x="130" y="200"/>
                    </a:lnTo>
                    <a:lnTo>
                      <a:pt x="126" y="200"/>
                    </a:lnTo>
                    <a:lnTo>
                      <a:pt x="122" y="198"/>
                    </a:lnTo>
                    <a:lnTo>
                      <a:pt x="120" y="190"/>
                    </a:lnTo>
                    <a:lnTo>
                      <a:pt x="120" y="172"/>
                    </a:lnTo>
                    <a:lnTo>
                      <a:pt x="164" y="138"/>
                    </a:lnTo>
                    <a:lnTo>
                      <a:pt x="170" y="140"/>
                    </a:lnTo>
                    <a:lnTo>
                      <a:pt x="180" y="142"/>
                    </a:lnTo>
                    <a:lnTo>
                      <a:pt x="204" y="140"/>
                    </a:lnTo>
                    <a:lnTo>
                      <a:pt x="230" y="134"/>
                    </a:lnTo>
                    <a:lnTo>
                      <a:pt x="242" y="130"/>
                    </a:lnTo>
                    <a:lnTo>
                      <a:pt x="254" y="124"/>
                    </a:lnTo>
                    <a:lnTo>
                      <a:pt x="262" y="118"/>
                    </a:lnTo>
                    <a:lnTo>
                      <a:pt x="266" y="112"/>
                    </a:lnTo>
                    <a:lnTo>
                      <a:pt x="252" y="116"/>
                    </a:lnTo>
                    <a:lnTo>
                      <a:pt x="246" y="118"/>
                    </a:lnTo>
                    <a:lnTo>
                      <a:pt x="238" y="120"/>
                    </a:lnTo>
                    <a:lnTo>
                      <a:pt x="228" y="118"/>
                    </a:lnTo>
                    <a:lnTo>
                      <a:pt x="218" y="116"/>
                    </a:lnTo>
                    <a:lnTo>
                      <a:pt x="200" y="110"/>
                    </a:lnTo>
                    <a:lnTo>
                      <a:pt x="252" y="74"/>
                    </a:lnTo>
                    <a:lnTo>
                      <a:pt x="260" y="76"/>
                    </a:lnTo>
                    <a:lnTo>
                      <a:pt x="272" y="78"/>
                    </a:lnTo>
                    <a:lnTo>
                      <a:pt x="272" y="84"/>
                    </a:lnTo>
                    <a:lnTo>
                      <a:pt x="274" y="86"/>
                    </a:lnTo>
                    <a:lnTo>
                      <a:pt x="278" y="88"/>
                    </a:lnTo>
                    <a:lnTo>
                      <a:pt x="284" y="88"/>
                    </a:lnTo>
                    <a:lnTo>
                      <a:pt x="288" y="88"/>
                    </a:lnTo>
                    <a:lnTo>
                      <a:pt x="292" y="86"/>
                    </a:lnTo>
                    <a:lnTo>
                      <a:pt x="294" y="82"/>
                    </a:lnTo>
                    <a:lnTo>
                      <a:pt x="296" y="76"/>
                    </a:lnTo>
                    <a:lnTo>
                      <a:pt x="290" y="74"/>
                    </a:lnTo>
                    <a:lnTo>
                      <a:pt x="288" y="72"/>
                    </a:lnTo>
                    <a:lnTo>
                      <a:pt x="288" y="70"/>
                    </a:lnTo>
                    <a:lnTo>
                      <a:pt x="288" y="64"/>
                    </a:lnTo>
                    <a:lnTo>
                      <a:pt x="286" y="62"/>
                    </a:lnTo>
                    <a:lnTo>
                      <a:pt x="286" y="58"/>
                    </a:lnTo>
                    <a:lnTo>
                      <a:pt x="286" y="50"/>
                    </a:lnTo>
                    <a:lnTo>
                      <a:pt x="302" y="38"/>
                    </a:lnTo>
                    <a:lnTo>
                      <a:pt x="310" y="40"/>
                    </a:lnTo>
                    <a:lnTo>
                      <a:pt x="318" y="42"/>
                    </a:lnTo>
                    <a:lnTo>
                      <a:pt x="330" y="40"/>
                    </a:lnTo>
                    <a:lnTo>
                      <a:pt x="342" y="34"/>
                    </a:lnTo>
                    <a:lnTo>
                      <a:pt x="348" y="30"/>
                    </a:lnTo>
                    <a:lnTo>
                      <a:pt x="358" y="24"/>
                    </a:lnTo>
                    <a:lnTo>
                      <a:pt x="384" y="16"/>
                    </a:lnTo>
                    <a:lnTo>
                      <a:pt x="414" y="10"/>
                    </a:lnTo>
                    <a:lnTo>
                      <a:pt x="442" y="4"/>
                    </a:lnTo>
                    <a:lnTo>
                      <a:pt x="470" y="0"/>
                    </a:lnTo>
                    <a:lnTo>
                      <a:pt x="478" y="2"/>
                    </a:lnTo>
                    <a:lnTo>
                      <a:pt x="486" y="4"/>
                    </a:lnTo>
                    <a:lnTo>
                      <a:pt x="496" y="6"/>
                    </a:lnTo>
                    <a:lnTo>
                      <a:pt x="508" y="6"/>
                    </a:lnTo>
                    <a:lnTo>
                      <a:pt x="510" y="12"/>
                    </a:lnTo>
                    <a:lnTo>
                      <a:pt x="512" y="12"/>
                    </a:lnTo>
                    <a:lnTo>
                      <a:pt x="548" y="12"/>
                    </a:lnTo>
                    <a:lnTo>
                      <a:pt x="554" y="16"/>
                    </a:lnTo>
                    <a:lnTo>
                      <a:pt x="560" y="18"/>
                    </a:lnTo>
                    <a:lnTo>
                      <a:pt x="574" y="18"/>
                    </a:lnTo>
                    <a:lnTo>
                      <a:pt x="590" y="18"/>
                    </a:lnTo>
                    <a:lnTo>
                      <a:pt x="596" y="20"/>
                    </a:lnTo>
                    <a:lnTo>
                      <a:pt x="604" y="22"/>
                    </a:lnTo>
                    <a:lnTo>
                      <a:pt x="618" y="22"/>
                    </a:lnTo>
                    <a:lnTo>
                      <a:pt x="432" y="192"/>
                    </a:lnTo>
                    <a:lnTo>
                      <a:pt x="430" y="192"/>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57" name="Freeform 127"/>
              <p:cNvSpPr>
                <a:spLocks/>
              </p:cNvSpPr>
              <p:nvPr/>
            </p:nvSpPr>
            <p:spPr bwMode="auto">
              <a:xfrm>
                <a:off x="6994525" y="4183063"/>
                <a:ext cx="1085850" cy="879475"/>
              </a:xfrm>
              <a:custGeom>
                <a:avLst/>
                <a:gdLst>
                  <a:gd name="T0" fmla="*/ 524192500 w 684"/>
                  <a:gd name="T1" fmla="*/ 307459063 h 554"/>
                  <a:gd name="T2" fmla="*/ 574595625 w 684"/>
                  <a:gd name="T3" fmla="*/ 312499375 h 554"/>
                  <a:gd name="T4" fmla="*/ 614918125 w 684"/>
                  <a:gd name="T5" fmla="*/ 272176875 h 554"/>
                  <a:gd name="T6" fmla="*/ 655240625 w 684"/>
                  <a:gd name="T7" fmla="*/ 196572188 h 554"/>
                  <a:gd name="T8" fmla="*/ 771167813 w 684"/>
                  <a:gd name="T9" fmla="*/ 171370625 h 554"/>
                  <a:gd name="T10" fmla="*/ 796369375 w 684"/>
                  <a:gd name="T11" fmla="*/ 196572188 h 554"/>
                  <a:gd name="T12" fmla="*/ 841732188 w 684"/>
                  <a:gd name="T13" fmla="*/ 156249688 h 554"/>
                  <a:gd name="T14" fmla="*/ 877014375 w 684"/>
                  <a:gd name="T15" fmla="*/ 105846563 h 554"/>
                  <a:gd name="T16" fmla="*/ 977820625 w 684"/>
                  <a:gd name="T17" fmla="*/ 65524063 h 554"/>
                  <a:gd name="T18" fmla="*/ 967740000 w 684"/>
                  <a:gd name="T19" fmla="*/ 10080625 h 554"/>
                  <a:gd name="T20" fmla="*/ 1008062500 w 684"/>
                  <a:gd name="T21" fmla="*/ 35282188 h 554"/>
                  <a:gd name="T22" fmla="*/ 1118949375 w 684"/>
                  <a:gd name="T23" fmla="*/ 60483750 h 554"/>
                  <a:gd name="T24" fmla="*/ 1159271875 w 684"/>
                  <a:gd name="T25" fmla="*/ 55443438 h 554"/>
                  <a:gd name="T26" fmla="*/ 1129030000 w 684"/>
                  <a:gd name="T27" fmla="*/ 115927188 h 554"/>
                  <a:gd name="T28" fmla="*/ 1149191250 w 684"/>
                  <a:gd name="T29" fmla="*/ 141128750 h 554"/>
                  <a:gd name="T30" fmla="*/ 1134070313 w 684"/>
                  <a:gd name="T31" fmla="*/ 156249688 h 554"/>
                  <a:gd name="T32" fmla="*/ 1103828438 w 684"/>
                  <a:gd name="T33" fmla="*/ 221773750 h 554"/>
                  <a:gd name="T34" fmla="*/ 1199594375 w 684"/>
                  <a:gd name="T35" fmla="*/ 282257500 h 554"/>
                  <a:gd name="T36" fmla="*/ 1270158750 w 684"/>
                  <a:gd name="T37" fmla="*/ 332660625 h 554"/>
                  <a:gd name="T38" fmla="*/ 1325602188 w 684"/>
                  <a:gd name="T39" fmla="*/ 252015625 h 554"/>
                  <a:gd name="T40" fmla="*/ 1381045625 w 684"/>
                  <a:gd name="T41" fmla="*/ 90725625 h 554"/>
                  <a:gd name="T42" fmla="*/ 1441529375 w 684"/>
                  <a:gd name="T43" fmla="*/ 5040313 h 554"/>
                  <a:gd name="T44" fmla="*/ 1456650313 w 684"/>
                  <a:gd name="T45" fmla="*/ 156249688 h 554"/>
                  <a:gd name="T46" fmla="*/ 1512093750 w 684"/>
                  <a:gd name="T47" fmla="*/ 206652813 h 554"/>
                  <a:gd name="T48" fmla="*/ 1517134063 w 684"/>
                  <a:gd name="T49" fmla="*/ 322580000 h 554"/>
                  <a:gd name="T50" fmla="*/ 1537295313 w 684"/>
                  <a:gd name="T51" fmla="*/ 413305625 h 554"/>
                  <a:gd name="T52" fmla="*/ 1612900000 w 684"/>
                  <a:gd name="T53" fmla="*/ 493950625 h 554"/>
                  <a:gd name="T54" fmla="*/ 1638101563 w 684"/>
                  <a:gd name="T55" fmla="*/ 564515000 h 554"/>
                  <a:gd name="T56" fmla="*/ 1673383750 w 684"/>
                  <a:gd name="T57" fmla="*/ 635079375 h 554"/>
                  <a:gd name="T58" fmla="*/ 1718746563 w 684"/>
                  <a:gd name="T59" fmla="*/ 730845313 h 554"/>
                  <a:gd name="T60" fmla="*/ 1693545000 w 684"/>
                  <a:gd name="T61" fmla="*/ 871974063 h 554"/>
                  <a:gd name="T62" fmla="*/ 1607859688 w 684"/>
                  <a:gd name="T63" fmla="*/ 1023183438 h 554"/>
                  <a:gd name="T64" fmla="*/ 1512093750 w 684"/>
                  <a:gd name="T65" fmla="*/ 1108868750 h 554"/>
                  <a:gd name="T66" fmla="*/ 1355844063 w 684"/>
                  <a:gd name="T67" fmla="*/ 1300400625 h 554"/>
                  <a:gd name="T68" fmla="*/ 1290320000 w 684"/>
                  <a:gd name="T69" fmla="*/ 1330642500 h 554"/>
                  <a:gd name="T70" fmla="*/ 1184473438 w 684"/>
                  <a:gd name="T71" fmla="*/ 1370965000 h 554"/>
                  <a:gd name="T72" fmla="*/ 1129030000 w 684"/>
                  <a:gd name="T73" fmla="*/ 1340723125 h 554"/>
                  <a:gd name="T74" fmla="*/ 1023183438 w 684"/>
                  <a:gd name="T75" fmla="*/ 1365924688 h 554"/>
                  <a:gd name="T76" fmla="*/ 937498125 w 684"/>
                  <a:gd name="T77" fmla="*/ 1305440938 h 554"/>
                  <a:gd name="T78" fmla="*/ 942538438 w 684"/>
                  <a:gd name="T79" fmla="*/ 1229836250 h 554"/>
                  <a:gd name="T80" fmla="*/ 937498125 w 684"/>
                  <a:gd name="T81" fmla="*/ 1159271875 h 554"/>
                  <a:gd name="T82" fmla="*/ 882054688 w 684"/>
                  <a:gd name="T83" fmla="*/ 1204634688 h 554"/>
                  <a:gd name="T84" fmla="*/ 902215938 w 684"/>
                  <a:gd name="T85" fmla="*/ 1184473438 h 554"/>
                  <a:gd name="T86" fmla="*/ 922377188 w 684"/>
                  <a:gd name="T87" fmla="*/ 1113909063 h 554"/>
                  <a:gd name="T88" fmla="*/ 841732188 w 684"/>
                  <a:gd name="T89" fmla="*/ 1189513750 h 554"/>
                  <a:gd name="T90" fmla="*/ 826611250 w 684"/>
                  <a:gd name="T91" fmla="*/ 1113909063 h 554"/>
                  <a:gd name="T92" fmla="*/ 730845313 w 684"/>
                  <a:gd name="T93" fmla="*/ 1038304375 h 554"/>
                  <a:gd name="T94" fmla="*/ 443547500 w 684"/>
                  <a:gd name="T95" fmla="*/ 1078626875 h 554"/>
                  <a:gd name="T96" fmla="*/ 226814063 w 684"/>
                  <a:gd name="T97" fmla="*/ 1149191250 h 554"/>
                  <a:gd name="T98" fmla="*/ 50403125 w 684"/>
                  <a:gd name="T99" fmla="*/ 1194554063 h 554"/>
                  <a:gd name="T100" fmla="*/ 0 w 684"/>
                  <a:gd name="T101" fmla="*/ 1144150938 h 554"/>
                  <a:gd name="T102" fmla="*/ 65524063 w 684"/>
                  <a:gd name="T103" fmla="*/ 1068546250 h 554"/>
                  <a:gd name="T104" fmla="*/ 70564375 w 684"/>
                  <a:gd name="T105" fmla="*/ 856853125 h 554"/>
                  <a:gd name="T106" fmla="*/ 55443438 w 684"/>
                  <a:gd name="T107" fmla="*/ 761087188 h 554"/>
                  <a:gd name="T108" fmla="*/ 75604688 w 684"/>
                  <a:gd name="T109" fmla="*/ 761087188 h 554"/>
                  <a:gd name="T110" fmla="*/ 105846563 w 684"/>
                  <a:gd name="T111" fmla="*/ 614918125 h 554"/>
                  <a:gd name="T112" fmla="*/ 131048125 w 684"/>
                  <a:gd name="T113" fmla="*/ 569555313 h 554"/>
                  <a:gd name="T114" fmla="*/ 191531875 w 684"/>
                  <a:gd name="T115" fmla="*/ 529232813 h 554"/>
                  <a:gd name="T116" fmla="*/ 277217188 w 684"/>
                  <a:gd name="T117" fmla="*/ 478829688 h 554"/>
                  <a:gd name="T118" fmla="*/ 423386250 w 684"/>
                  <a:gd name="T119" fmla="*/ 448587813 h 554"/>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684" h="554">
                    <a:moveTo>
                      <a:pt x="194" y="150"/>
                    </a:moveTo>
                    <a:lnTo>
                      <a:pt x="200" y="142"/>
                    </a:lnTo>
                    <a:lnTo>
                      <a:pt x="202" y="140"/>
                    </a:lnTo>
                    <a:lnTo>
                      <a:pt x="202" y="134"/>
                    </a:lnTo>
                    <a:lnTo>
                      <a:pt x="204" y="128"/>
                    </a:lnTo>
                    <a:lnTo>
                      <a:pt x="208" y="122"/>
                    </a:lnTo>
                    <a:lnTo>
                      <a:pt x="214" y="116"/>
                    </a:lnTo>
                    <a:lnTo>
                      <a:pt x="218" y="114"/>
                    </a:lnTo>
                    <a:lnTo>
                      <a:pt x="220" y="122"/>
                    </a:lnTo>
                    <a:lnTo>
                      <a:pt x="222" y="124"/>
                    </a:lnTo>
                    <a:lnTo>
                      <a:pt x="226" y="126"/>
                    </a:lnTo>
                    <a:lnTo>
                      <a:pt x="228" y="124"/>
                    </a:lnTo>
                    <a:lnTo>
                      <a:pt x="228" y="122"/>
                    </a:lnTo>
                    <a:lnTo>
                      <a:pt x="230" y="120"/>
                    </a:lnTo>
                    <a:lnTo>
                      <a:pt x="228" y="114"/>
                    </a:lnTo>
                    <a:lnTo>
                      <a:pt x="228" y="108"/>
                    </a:lnTo>
                    <a:lnTo>
                      <a:pt x="236" y="108"/>
                    </a:lnTo>
                    <a:lnTo>
                      <a:pt x="244" y="108"/>
                    </a:lnTo>
                    <a:lnTo>
                      <a:pt x="244" y="100"/>
                    </a:lnTo>
                    <a:lnTo>
                      <a:pt x="248" y="94"/>
                    </a:lnTo>
                    <a:lnTo>
                      <a:pt x="250" y="90"/>
                    </a:lnTo>
                    <a:lnTo>
                      <a:pt x="254" y="86"/>
                    </a:lnTo>
                    <a:lnTo>
                      <a:pt x="258" y="84"/>
                    </a:lnTo>
                    <a:lnTo>
                      <a:pt x="260" y="78"/>
                    </a:lnTo>
                    <a:lnTo>
                      <a:pt x="262" y="74"/>
                    </a:lnTo>
                    <a:lnTo>
                      <a:pt x="266" y="70"/>
                    </a:lnTo>
                    <a:lnTo>
                      <a:pt x="282" y="64"/>
                    </a:lnTo>
                    <a:lnTo>
                      <a:pt x="290" y="62"/>
                    </a:lnTo>
                    <a:lnTo>
                      <a:pt x="296" y="58"/>
                    </a:lnTo>
                    <a:lnTo>
                      <a:pt x="306" y="68"/>
                    </a:lnTo>
                    <a:lnTo>
                      <a:pt x="310" y="72"/>
                    </a:lnTo>
                    <a:lnTo>
                      <a:pt x="310" y="78"/>
                    </a:lnTo>
                    <a:lnTo>
                      <a:pt x="310" y="80"/>
                    </a:lnTo>
                    <a:lnTo>
                      <a:pt x="308" y="82"/>
                    </a:lnTo>
                    <a:lnTo>
                      <a:pt x="312" y="80"/>
                    </a:lnTo>
                    <a:lnTo>
                      <a:pt x="316" y="78"/>
                    </a:lnTo>
                    <a:lnTo>
                      <a:pt x="320" y="80"/>
                    </a:lnTo>
                    <a:lnTo>
                      <a:pt x="324" y="80"/>
                    </a:lnTo>
                    <a:lnTo>
                      <a:pt x="330" y="78"/>
                    </a:lnTo>
                    <a:lnTo>
                      <a:pt x="334" y="76"/>
                    </a:lnTo>
                    <a:lnTo>
                      <a:pt x="332" y="68"/>
                    </a:lnTo>
                    <a:lnTo>
                      <a:pt x="334" y="62"/>
                    </a:lnTo>
                    <a:lnTo>
                      <a:pt x="338" y="58"/>
                    </a:lnTo>
                    <a:lnTo>
                      <a:pt x="344" y="54"/>
                    </a:lnTo>
                    <a:lnTo>
                      <a:pt x="350" y="52"/>
                    </a:lnTo>
                    <a:lnTo>
                      <a:pt x="348" y="48"/>
                    </a:lnTo>
                    <a:lnTo>
                      <a:pt x="346" y="46"/>
                    </a:lnTo>
                    <a:lnTo>
                      <a:pt x="348" y="42"/>
                    </a:lnTo>
                    <a:lnTo>
                      <a:pt x="350" y="38"/>
                    </a:lnTo>
                    <a:lnTo>
                      <a:pt x="360" y="32"/>
                    </a:lnTo>
                    <a:lnTo>
                      <a:pt x="370" y="28"/>
                    </a:lnTo>
                    <a:lnTo>
                      <a:pt x="380" y="28"/>
                    </a:lnTo>
                    <a:lnTo>
                      <a:pt x="384" y="26"/>
                    </a:lnTo>
                    <a:lnTo>
                      <a:pt x="388" y="26"/>
                    </a:lnTo>
                    <a:lnTo>
                      <a:pt x="390" y="22"/>
                    </a:lnTo>
                    <a:lnTo>
                      <a:pt x="392" y="18"/>
                    </a:lnTo>
                    <a:lnTo>
                      <a:pt x="392" y="14"/>
                    </a:lnTo>
                    <a:lnTo>
                      <a:pt x="386" y="12"/>
                    </a:lnTo>
                    <a:lnTo>
                      <a:pt x="384" y="10"/>
                    </a:lnTo>
                    <a:lnTo>
                      <a:pt x="384" y="4"/>
                    </a:lnTo>
                    <a:lnTo>
                      <a:pt x="390" y="4"/>
                    </a:lnTo>
                    <a:lnTo>
                      <a:pt x="392" y="6"/>
                    </a:lnTo>
                    <a:lnTo>
                      <a:pt x="396" y="8"/>
                    </a:lnTo>
                    <a:lnTo>
                      <a:pt x="394" y="12"/>
                    </a:lnTo>
                    <a:lnTo>
                      <a:pt x="396" y="12"/>
                    </a:lnTo>
                    <a:lnTo>
                      <a:pt x="400" y="14"/>
                    </a:lnTo>
                    <a:lnTo>
                      <a:pt x="402" y="14"/>
                    </a:lnTo>
                    <a:lnTo>
                      <a:pt x="412" y="16"/>
                    </a:lnTo>
                    <a:lnTo>
                      <a:pt x="420" y="20"/>
                    </a:lnTo>
                    <a:lnTo>
                      <a:pt x="428" y="24"/>
                    </a:lnTo>
                    <a:lnTo>
                      <a:pt x="438" y="24"/>
                    </a:lnTo>
                    <a:lnTo>
                      <a:pt x="444" y="24"/>
                    </a:lnTo>
                    <a:lnTo>
                      <a:pt x="448" y="20"/>
                    </a:lnTo>
                    <a:lnTo>
                      <a:pt x="450" y="26"/>
                    </a:lnTo>
                    <a:lnTo>
                      <a:pt x="454" y="30"/>
                    </a:lnTo>
                    <a:lnTo>
                      <a:pt x="456" y="24"/>
                    </a:lnTo>
                    <a:lnTo>
                      <a:pt x="456" y="22"/>
                    </a:lnTo>
                    <a:lnTo>
                      <a:pt x="460" y="22"/>
                    </a:lnTo>
                    <a:lnTo>
                      <a:pt x="464" y="24"/>
                    </a:lnTo>
                    <a:lnTo>
                      <a:pt x="466" y="28"/>
                    </a:lnTo>
                    <a:lnTo>
                      <a:pt x="464" y="34"/>
                    </a:lnTo>
                    <a:lnTo>
                      <a:pt x="460" y="40"/>
                    </a:lnTo>
                    <a:lnTo>
                      <a:pt x="454" y="44"/>
                    </a:lnTo>
                    <a:lnTo>
                      <a:pt x="448" y="46"/>
                    </a:lnTo>
                    <a:lnTo>
                      <a:pt x="448" y="52"/>
                    </a:lnTo>
                    <a:lnTo>
                      <a:pt x="448" y="54"/>
                    </a:lnTo>
                    <a:lnTo>
                      <a:pt x="450" y="56"/>
                    </a:lnTo>
                    <a:lnTo>
                      <a:pt x="452" y="58"/>
                    </a:lnTo>
                    <a:lnTo>
                      <a:pt x="454" y="58"/>
                    </a:lnTo>
                    <a:lnTo>
                      <a:pt x="456" y="56"/>
                    </a:lnTo>
                    <a:lnTo>
                      <a:pt x="458" y="60"/>
                    </a:lnTo>
                    <a:lnTo>
                      <a:pt x="460" y="60"/>
                    </a:lnTo>
                    <a:lnTo>
                      <a:pt x="458" y="64"/>
                    </a:lnTo>
                    <a:lnTo>
                      <a:pt x="454" y="66"/>
                    </a:lnTo>
                    <a:lnTo>
                      <a:pt x="452" y="66"/>
                    </a:lnTo>
                    <a:lnTo>
                      <a:pt x="450" y="62"/>
                    </a:lnTo>
                    <a:lnTo>
                      <a:pt x="450" y="58"/>
                    </a:lnTo>
                    <a:lnTo>
                      <a:pt x="440" y="66"/>
                    </a:lnTo>
                    <a:lnTo>
                      <a:pt x="436" y="70"/>
                    </a:lnTo>
                    <a:lnTo>
                      <a:pt x="434" y="76"/>
                    </a:lnTo>
                    <a:lnTo>
                      <a:pt x="434" y="82"/>
                    </a:lnTo>
                    <a:lnTo>
                      <a:pt x="438" y="88"/>
                    </a:lnTo>
                    <a:lnTo>
                      <a:pt x="440" y="92"/>
                    </a:lnTo>
                    <a:lnTo>
                      <a:pt x="446" y="94"/>
                    </a:lnTo>
                    <a:lnTo>
                      <a:pt x="456" y="98"/>
                    </a:lnTo>
                    <a:lnTo>
                      <a:pt x="462" y="100"/>
                    </a:lnTo>
                    <a:lnTo>
                      <a:pt x="466" y="104"/>
                    </a:lnTo>
                    <a:lnTo>
                      <a:pt x="476" y="112"/>
                    </a:lnTo>
                    <a:lnTo>
                      <a:pt x="490" y="118"/>
                    </a:lnTo>
                    <a:lnTo>
                      <a:pt x="492" y="120"/>
                    </a:lnTo>
                    <a:lnTo>
                      <a:pt x="496" y="126"/>
                    </a:lnTo>
                    <a:lnTo>
                      <a:pt x="498" y="130"/>
                    </a:lnTo>
                    <a:lnTo>
                      <a:pt x="500" y="132"/>
                    </a:lnTo>
                    <a:lnTo>
                      <a:pt x="504" y="132"/>
                    </a:lnTo>
                    <a:lnTo>
                      <a:pt x="508" y="132"/>
                    </a:lnTo>
                    <a:lnTo>
                      <a:pt x="512" y="130"/>
                    </a:lnTo>
                    <a:lnTo>
                      <a:pt x="516" y="126"/>
                    </a:lnTo>
                    <a:lnTo>
                      <a:pt x="520" y="120"/>
                    </a:lnTo>
                    <a:lnTo>
                      <a:pt x="522" y="112"/>
                    </a:lnTo>
                    <a:lnTo>
                      <a:pt x="526" y="100"/>
                    </a:lnTo>
                    <a:lnTo>
                      <a:pt x="530" y="92"/>
                    </a:lnTo>
                    <a:lnTo>
                      <a:pt x="536" y="82"/>
                    </a:lnTo>
                    <a:lnTo>
                      <a:pt x="538" y="70"/>
                    </a:lnTo>
                    <a:lnTo>
                      <a:pt x="540" y="56"/>
                    </a:lnTo>
                    <a:lnTo>
                      <a:pt x="542" y="46"/>
                    </a:lnTo>
                    <a:lnTo>
                      <a:pt x="548" y="36"/>
                    </a:lnTo>
                    <a:lnTo>
                      <a:pt x="552" y="26"/>
                    </a:lnTo>
                    <a:lnTo>
                      <a:pt x="558" y="8"/>
                    </a:lnTo>
                    <a:lnTo>
                      <a:pt x="562" y="2"/>
                    </a:lnTo>
                    <a:lnTo>
                      <a:pt x="564" y="0"/>
                    </a:lnTo>
                    <a:lnTo>
                      <a:pt x="568" y="0"/>
                    </a:lnTo>
                    <a:lnTo>
                      <a:pt x="572" y="2"/>
                    </a:lnTo>
                    <a:lnTo>
                      <a:pt x="574" y="6"/>
                    </a:lnTo>
                    <a:lnTo>
                      <a:pt x="572" y="14"/>
                    </a:lnTo>
                    <a:lnTo>
                      <a:pt x="572" y="22"/>
                    </a:lnTo>
                    <a:lnTo>
                      <a:pt x="572" y="28"/>
                    </a:lnTo>
                    <a:lnTo>
                      <a:pt x="576" y="48"/>
                    </a:lnTo>
                    <a:lnTo>
                      <a:pt x="578" y="62"/>
                    </a:lnTo>
                    <a:lnTo>
                      <a:pt x="580" y="66"/>
                    </a:lnTo>
                    <a:lnTo>
                      <a:pt x="582" y="68"/>
                    </a:lnTo>
                    <a:lnTo>
                      <a:pt x="586" y="68"/>
                    </a:lnTo>
                    <a:lnTo>
                      <a:pt x="588" y="66"/>
                    </a:lnTo>
                    <a:lnTo>
                      <a:pt x="594" y="74"/>
                    </a:lnTo>
                    <a:lnTo>
                      <a:pt x="600" y="82"/>
                    </a:lnTo>
                    <a:lnTo>
                      <a:pt x="596" y="90"/>
                    </a:lnTo>
                    <a:lnTo>
                      <a:pt x="598" y="98"/>
                    </a:lnTo>
                    <a:lnTo>
                      <a:pt x="596" y="108"/>
                    </a:lnTo>
                    <a:lnTo>
                      <a:pt x="598" y="114"/>
                    </a:lnTo>
                    <a:lnTo>
                      <a:pt x="600" y="120"/>
                    </a:lnTo>
                    <a:lnTo>
                      <a:pt x="602" y="128"/>
                    </a:lnTo>
                    <a:lnTo>
                      <a:pt x="602" y="134"/>
                    </a:lnTo>
                    <a:lnTo>
                      <a:pt x="604" y="142"/>
                    </a:lnTo>
                    <a:lnTo>
                      <a:pt x="606" y="146"/>
                    </a:lnTo>
                    <a:lnTo>
                      <a:pt x="606" y="156"/>
                    </a:lnTo>
                    <a:lnTo>
                      <a:pt x="606" y="160"/>
                    </a:lnTo>
                    <a:lnTo>
                      <a:pt x="610" y="164"/>
                    </a:lnTo>
                    <a:lnTo>
                      <a:pt x="618" y="170"/>
                    </a:lnTo>
                    <a:lnTo>
                      <a:pt x="628" y="176"/>
                    </a:lnTo>
                    <a:lnTo>
                      <a:pt x="636" y="182"/>
                    </a:lnTo>
                    <a:lnTo>
                      <a:pt x="638" y="188"/>
                    </a:lnTo>
                    <a:lnTo>
                      <a:pt x="638" y="192"/>
                    </a:lnTo>
                    <a:lnTo>
                      <a:pt x="640" y="196"/>
                    </a:lnTo>
                    <a:lnTo>
                      <a:pt x="642" y="200"/>
                    </a:lnTo>
                    <a:lnTo>
                      <a:pt x="642" y="216"/>
                    </a:lnTo>
                    <a:lnTo>
                      <a:pt x="642" y="222"/>
                    </a:lnTo>
                    <a:lnTo>
                      <a:pt x="644" y="224"/>
                    </a:lnTo>
                    <a:lnTo>
                      <a:pt x="646" y="224"/>
                    </a:lnTo>
                    <a:lnTo>
                      <a:pt x="650" y="224"/>
                    </a:lnTo>
                    <a:lnTo>
                      <a:pt x="650" y="222"/>
                    </a:lnTo>
                    <a:lnTo>
                      <a:pt x="658" y="232"/>
                    </a:lnTo>
                    <a:lnTo>
                      <a:pt x="660" y="238"/>
                    </a:lnTo>
                    <a:lnTo>
                      <a:pt x="660" y="246"/>
                    </a:lnTo>
                    <a:lnTo>
                      <a:pt x="662" y="250"/>
                    </a:lnTo>
                    <a:lnTo>
                      <a:pt x="664" y="252"/>
                    </a:lnTo>
                    <a:lnTo>
                      <a:pt x="666" y="254"/>
                    </a:lnTo>
                    <a:lnTo>
                      <a:pt x="668" y="256"/>
                    </a:lnTo>
                    <a:lnTo>
                      <a:pt x="678" y="270"/>
                    </a:lnTo>
                    <a:lnTo>
                      <a:pt x="682" y="278"/>
                    </a:lnTo>
                    <a:lnTo>
                      <a:pt x="684" y="284"/>
                    </a:lnTo>
                    <a:lnTo>
                      <a:pt x="682" y="290"/>
                    </a:lnTo>
                    <a:lnTo>
                      <a:pt x="680" y="298"/>
                    </a:lnTo>
                    <a:lnTo>
                      <a:pt x="676" y="302"/>
                    </a:lnTo>
                    <a:lnTo>
                      <a:pt x="676" y="310"/>
                    </a:lnTo>
                    <a:lnTo>
                      <a:pt x="676" y="324"/>
                    </a:lnTo>
                    <a:lnTo>
                      <a:pt x="676" y="336"/>
                    </a:lnTo>
                    <a:lnTo>
                      <a:pt x="672" y="346"/>
                    </a:lnTo>
                    <a:lnTo>
                      <a:pt x="670" y="354"/>
                    </a:lnTo>
                    <a:lnTo>
                      <a:pt x="666" y="362"/>
                    </a:lnTo>
                    <a:lnTo>
                      <a:pt x="654" y="378"/>
                    </a:lnTo>
                    <a:lnTo>
                      <a:pt x="644" y="398"/>
                    </a:lnTo>
                    <a:lnTo>
                      <a:pt x="642" y="404"/>
                    </a:lnTo>
                    <a:lnTo>
                      <a:pt x="638" y="406"/>
                    </a:lnTo>
                    <a:lnTo>
                      <a:pt x="634" y="410"/>
                    </a:lnTo>
                    <a:lnTo>
                      <a:pt x="630" y="414"/>
                    </a:lnTo>
                    <a:lnTo>
                      <a:pt x="626" y="420"/>
                    </a:lnTo>
                    <a:lnTo>
                      <a:pt x="622" y="424"/>
                    </a:lnTo>
                    <a:lnTo>
                      <a:pt x="608" y="432"/>
                    </a:lnTo>
                    <a:lnTo>
                      <a:pt x="600" y="440"/>
                    </a:lnTo>
                    <a:lnTo>
                      <a:pt x="594" y="448"/>
                    </a:lnTo>
                    <a:lnTo>
                      <a:pt x="588" y="456"/>
                    </a:lnTo>
                    <a:lnTo>
                      <a:pt x="582" y="464"/>
                    </a:lnTo>
                    <a:lnTo>
                      <a:pt x="560" y="488"/>
                    </a:lnTo>
                    <a:lnTo>
                      <a:pt x="548" y="502"/>
                    </a:lnTo>
                    <a:lnTo>
                      <a:pt x="538" y="516"/>
                    </a:lnTo>
                    <a:lnTo>
                      <a:pt x="536" y="518"/>
                    </a:lnTo>
                    <a:lnTo>
                      <a:pt x="534" y="522"/>
                    </a:lnTo>
                    <a:lnTo>
                      <a:pt x="532" y="524"/>
                    </a:lnTo>
                    <a:lnTo>
                      <a:pt x="530" y="526"/>
                    </a:lnTo>
                    <a:lnTo>
                      <a:pt x="520" y="528"/>
                    </a:lnTo>
                    <a:lnTo>
                      <a:pt x="512" y="528"/>
                    </a:lnTo>
                    <a:lnTo>
                      <a:pt x="502" y="530"/>
                    </a:lnTo>
                    <a:lnTo>
                      <a:pt x="496" y="530"/>
                    </a:lnTo>
                    <a:lnTo>
                      <a:pt x="488" y="534"/>
                    </a:lnTo>
                    <a:lnTo>
                      <a:pt x="482" y="538"/>
                    </a:lnTo>
                    <a:lnTo>
                      <a:pt x="476" y="542"/>
                    </a:lnTo>
                    <a:lnTo>
                      <a:pt x="470" y="544"/>
                    </a:lnTo>
                    <a:lnTo>
                      <a:pt x="466" y="546"/>
                    </a:lnTo>
                    <a:lnTo>
                      <a:pt x="464" y="550"/>
                    </a:lnTo>
                    <a:lnTo>
                      <a:pt x="460" y="552"/>
                    </a:lnTo>
                    <a:lnTo>
                      <a:pt x="458" y="554"/>
                    </a:lnTo>
                    <a:lnTo>
                      <a:pt x="452" y="544"/>
                    </a:lnTo>
                    <a:lnTo>
                      <a:pt x="448" y="532"/>
                    </a:lnTo>
                    <a:lnTo>
                      <a:pt x="442" y="532"/>
                    </a:lnTo>
                    <a:lnTo>
                      <a:pt x="440" y="534"/>
                    </a:lnTo>
                    <a:lnTo>
                      <a:pt x="438" y="538"/>
                    </a:lnTo>
                    <a:lnTo>
                      <a:pt x="414" y="552"/>
                    </a:lnTo>
                    <a:lnTo>
                      <a:pt x="408" y="548"/>
                    </a:lnTo>
                    <a:lnTo>
                      <a:pt x="406" y="542"/>
                    </a:lnTo>
                    <a:lnTo>
                      <a:pt x="398" y="542"/>
                    </a:lnTo>
                    <a:lnTo>
                      <a:pt x="392" y="542"/>
                    </a:lnTo>
                    <a:lnTo>
                      <a:pt x="386" y="538"/>
                    </a:lnTo>
                    <a:lnTo>
                      <a:pt x="380" y="532"/>
                    </a:lnTo>
                    <a:lnTo>
                      <a:pt x="374" y="524"/>
                    </a:lnTo>
                    <a:lnTo>
                      <a:pt x="372" y="518"/>
                    </a:lnTo>
                    <a:lnTo>
                      <a:pt x="372" y="514"/>
                    </a:lnTo>
                    <a:lnTo>
                      <a:pt x="376" y="510"/>
                    </a:lnTo>
                    <a:lnTo>
                      <a:pt x="378" y="506"/>
                    </a:lnTo>
                    <a:lnTo>
                      <a:pt x="380" y="500"/>
                    </a:lnTo>
                    <a:lnTo>
                      <a:pt x="378" y="492"/>
                    </a:lnTo>
                    <a:lnTo>
                      <a:pt x="374" y="488"/>
                    </a:lnTo>
                    <a:lnTo>
                      <a:pt x="370" y="486"/>
                    </a:lnTo>
                    <a:lnTo>
                      <a:pt x="366" y="482"/>
                    </a:lnTo>
                    <a:lnTo>
                      <a:pt x="372" y="474"/>
                    </a:lnTo>
                    <a:lnTo>
                      <a:pt x="372" y="470"/>
                    </a:lnTo>
                    <a:lnTo>
                      <a:pt x="374" y="464"/>
                    </a:lnTo>
                    <a:lnTo>
                      <a:pt x="372" y="460"/>
                    </a:lnTo>
                    <a:lnTo>
                      <a:pt x="368" y="460"/>
                    </a:lnTo>
                    <a:lnTo>
                      <a:pt x="366" y="462"/>
                    </a:lnTo>
                    <a:lnTo>
                      <a:pt x="362" y="470"/>
                    </a:lnTo>
                    <a:lnTo>
                      <a:pt x="358" y="476"/>
                    </a:lnTo>
                    <a:lnTo>
                      <a:pt x="354" y="478"/>
                    </a:lnTo>
                    <a:lnTo>
                      <a:pt x="350" y="478"/>
                    </a:lnTo>
                    <a:lnTo>
                      <a:pt x="348" y="478"/>
                    </a:lnTo>
                    <a:lnTo>
                      <a:pt x="346" y="476"/>
                    </a:lnTo>
                    <a:lnTo>
                      <a:pt x="348" y="472"/>
                    </a:lnTo>
                    <a:lnTo>
                      <a:pt x="352" y="472"/>
                    </a:lnTo>
                    <a:lnTo>
                      <a:pt x="356" y="470"/>
                    </a:lnTo>
                    <a:lnTo>
                      <a:pt x="358" y="470"/>
                    </a:lnTo>
                    <a:lnTo>
                      <a:pt x="372" y="452"/>
                    </a:lnTo>
                    <a:lnTo>
                      <a:pt x="378" y="444"/>
                    </a:lnTo>
                    <a:lnTo>
                      <a:pt x="382" y="434"/>
                    </a:lnTo>
                    <a:lnTo>
                      <a:pt x="376" y="434"/>
                    </a:lnTo>
                    <a:lnTo>
                      <a:pt x="368" y="434"/>
                    </a:lnTo>
                    <a:lnTo>
                      <a:pt x="366" y="442"/>
                    </a:lnTo>
                    <a:lnTo>
                      <a:pt x="364" y="448"/>
                    </a:lnTo>
                    <a:lnTo>
                      <a:pt x="358" y="448"/>
                    </a:lnTo>
                    <a:lnTo>
                      <a:pt x="350" y="450"/>
                    </a:lnTo>
                    <a:lnTo>
                      <a:pt x="342" y="456"/>
                    </a:lnTo>
                    <a:lnTo>
                      <a:pt x="336" y="464"/>
                    </a:lnTo>
                    <a:lnTo>
                      <a:pt x="334" y="472"/>
                    </a:lnTo>
                    <a:lnTo>
                      <a:pt x="328" y="472"/>
                    </a:lnTo>
                    <a:lnTo>
                      <a:pt x="326" y="470"/>
                    </a:lnTo>
                    <a:lnTo>
                      <a:pt x="326" y="466"/>
                    </a:lnTo>
                    <a:lnTo>
                      <a:pt x="328" y="458"/>
                    </a:lnTo>
                    <a:lnTo>
                      <a:pt x="330" y="450"/>
                    </a:lnTo>
                    <a:lnTo>
                      <a:pt x="328" y="442"/>
                    </a:lnTo>
                    <a:lnTo>
                      <a:pt x="326" y="436"/>
                    </a:lnTo>
                    <a:lnTo>
                      <a:pt x="324" y="430"/>
                    </a:lnTo>
                    <a:lnTo>
                      <a:pt x="322" y="422"/>
                    </a:lnTo>
                    <a:lnTo>
                      <a:pt x="308" y="418"/>
                    </a:lnTo>
                    <a:lnTo>
                      <a:pt x="298" y="414"/>
                    </a:lnTo>
                    <a:lnTo>
                      <a:pt x="290" y="412"/>
                    </a:lnTo>
                    <a:lnTo>
                      <a:pt x="288" y="408"/>
                    </a:lnTo>
                    <a:lnTo>
                      <a:pt x="284" y="406"/>
                    </a:lnTo>
                    <a:lnTo>
                      <a:pt x="250" y="406"/>
                    </a:lnTo>
                    <a:lnTo>
                      <a:pt x="224" y="422"/>
                    </a:lnTo>
                    <a:lnTo>
                      <a:pt x="190" y="422"/>
                    </a:lnTo>
                    <a:lnTo>
                      <a:pt x="176" y="428"/>
                    </a:lnTo>
                    <a:lnTo>
                      <a:pt x="162" y="436"/>
                    </a:lnTo>
                    <a:lnTo>
                      <a:pt x="144" y="448"/>
                    </a:lnTo>
                    <a:lnTo>
                      <a:pt x="132" y="452"/>
                    </a:lnTo>
                    <a:lnTo>
                      <a:pt x="116" y="454"/>
                    </a:lnTo>
                    <a:lnTo>
                      <a:pt x="100" y="454"/>
                    </a:lnTo>
                    <a:lnTo>
                      <a:pt x="90" y="456"/>
                    </a:lnTo>
                    <a:lnTo>
                      <a:pt x="80" y="458"/>
                    </a:lnTo>
                    <a:lnTo>
                      <a:pt x="64" y="464"/>
                    </a:lnTo>
                    <a:lnTo>
                      <a:pt x="46" y="472"/>
                    </a:lnTo>
                    <a:lnTo>
                      <a:pt x="36" y="474"/>
                    </a:lnTo>
                    <a:lnTo>
                      <a:pt x="26" y="474"/>
                    </a:lnTo>
                    <a:lnTo>
                      <a:pt x="20" y="474"/>
                    </a:lnTo>
                    <a:lnTo>
                      <a:pt x="16" y="470"/>
                    </a:lnTo>
                    <a:lnTo>
                      <a:pt x="8" y="462"/>
                    </a:lnTo>
                    <a:lnTo>
                      <a:pt x="6" y="460"/>
                    </a:lnTo>
                    <a:lnTo>
                      <a:pt x="2" y="460"/>
                    </a:lnTo>
                    <a:lnTo>
                      <a:pt x="0" y="458"/>
                    </a:lnTo>
                    <a:lnTo>
                      <a:pt x="0" y="454"/>
                    </a:lnTo>
                    <a:lnTo>
                      <a:pt x="0" y="452"/>
                    </a:lnTo>
                    <a:lnTo>
                      <a:pt x="2" y="448"/>
                    </a:lnTo>
                    <a:lnTo>
                      <a:pt x="6" y="446"/>
                    </a:lnTo>
                    <a:lnTo>
                      <a:pt x="12" y="444"/>
                    </a:lnTo>
                    <a:lnTo>
                      <a:pt x="18" y="440"/>
                    </a:lnTo>
                    <a:lnTo>
                      <a:pt x="26" y="424"/>
                    </a:lnTo>
                    <a:lnTo>
                      <a:pt x="32" y="408"/>
                    </a:lnTo>
                    <a:lnTo>
                      <a:pt x="30" y="404"/>
                    </a:lnTo>
                    <a:lnTo>
                      <a:pt x="28" y="400"/>
                    </a:lnTo>
                    <a:lnTo>
                      <a:pt x="28" y="390"/>
                    </a:lnTo>
                    <a:lnTo>
                      <a:pt x="28" y="354"/>
                    </a:lnTo>
                    <a:lnTo>
                      <a:pt x="28" y="340"/>
                    </a:lnTo>
                    <a:lnTo>
                      <a:pt x="28" y="328"/>
                    </a:lnTo>
                    <a:lnTo>
                      <a:pt x="26" y="318"/>
                    </a:lnTo>
                    <a:lnTo>
                      <a:pt x="22" y="310"/>
                    </a:lnTo>
                    <a:lnTo>
                      <a:pt x="18" y="302"/>
                    </a:lnTo>
                    <a:lnTo>
                      <a:pt x="18" y="298"/>
                    </a:lnTo>
                    <a:lnTo>
                      <a:pt x="22" y="302"/>
                    </a:lnTo>
                    <a:lnTo>
                      <a:pt x="22" y="306"/>
                    </a:lnTo>
                    <a:lnTo>
                      <a:pt x="28" y="306"/>
                    </a:lnTo>
                    <a:lnTo>
                      <a:pt x="26" y="300"/>
                    </a:lnTo>
                    <a:lnTo>
                      <a:pt x="26" y="294"/>
                    </a:lnTo>
                    <a:lnTo>
                      <a:pt x="30" y="298"/>
                    </a:lnTo>
                    <a:lnTo>
                      <a:pt x="30" y="302"/>
                    </a:lnTo>
                    <a:lnTo>
                      <a:pt x="34" y="300"/>
                    </a:lnTo>
                    <a:lnTo>
                      <a:pt x="34" y="298"/>
                    </a:lnTo>
                    <a:lnTo>
                      <a:pt x="36" y="294"/>
                    </a:lnTo>
                    <a:lnTo>
                      <a:pt x="30" y="276"/>
                    </a:lnTo>
                    <a:lnTo>
                      <a:pt x="40" y="254"/>
                    </a:lnTo>
                    <a:lnTo>
                      <a:pt x="42" y="244"/>
                    </a:lnTo>
                    <a:lnTo>
                      <a:pt x="44" y="230"/>
                    </a:lnTo>
                    <a:lnTo>
                      <a:pt x="44" y="224"/>
                    </a:lnTo>
                    <a:lnTo>
                      <a:pt x="48" y="218"/>
                    </a:lnTo>
                    <a:lnTo>
                      <a:pt x="50" y="222"/>
                    </a:lnTo>
                    <a:lnTo>
                      <a:pt x="52" y="224"/>
                    </a:lnTo>
                    <a:lnTo>
                      <a:pt x="52" y="226"/>
                    </a:lnTo>
                    <a:lnTo>
                      <a:pt x="56" y="224"/>
                    </a:lnTo>
                    <a:lnTo>
                      <a:pt x="58" y="222"/>
                    </a:lnTo>
                    <a:lnTo>
                      <a:pt x="60" y="218"/>
                    </a:lnTo>
                    <a:lnTo>
                      <a:pt x="64" y="214"/>
                    </a:lnTo>
                    <a:lnTo>
                      <a:pt x="68" y="212"/>
                    </a:lnTo>
                    <a:lnTo>
                      <a:pt x="76" y="210"/>
                    </a:lnTo>
                    <a:lnTo>
                      <a:pt x="82" y="206"/>
                    </a:lnTo>
                    <a:lnTo>
                      <a:pt x="84" y="202"/>
                    </a:lnTo>
                    <a:lnTo>
                      <a:pt x="88" y="200"/>
                    </a:lnTo>
                    <a:lnTo>
                      <a:pt x="92" y="196"/>
                    </a:lnTo>
                    <a:lnTo>
                      <a:pt x="102" y="192"/>
                    </a:lnTo>
                    <a:lnTo>
                      <a:pt x="110" y="190"/>
                    </a:lnTo>
                    <a:lnTo>
                      <a:pt x="118" y="188"/>
                    </a:lnTo>
                    <a:lnTo>
                      <a:pt x="128" y="186"/>
                    </a:lnTo>
                    <a:lnTo>
                      <a:pt x="138" y="182"/>
                    </a:lnTo>
                    <a:lnTo>
                      <a:pt x="148" y="180"/>
                    </a:lnTo>
                    <a:lnTo>
                      <a:pt x="158" y="180"/>
                    </a:lnTo>
                    <a:lnTo>
                      <a:pt x="168" y="178"/>
                    </a:lnTo>
                    <a:lnTo>
                      <a:pt x="174" y="174"/>
                    </a:lnTo>
                    <a:lnTo>
                      <a:pt x="182" y="164"/>
                    </a:lnTo>
                    <a:lnTo>
                      <a:pt x="194" y="150"/>
                    </a:lnTo>
                    <a:close/>
                  </a:path>
                </a:pathLst>
              </a:custGeom>
              <a:grp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grpSp>
          <p:nvGrpSpPr>
            <p:cNvPr id="544" name="Group 543"/>
            <p:cNvGrpSpPr/>
            <p:nvPr/>
          </p:nvGrpSpPr>
          <p:grpSpPr>
            <a:xfrm>
              <a:off x="3859213" y="1719263"/>
              <a:ext cx="817562" cy="822325"/>
              <a:chOff x="3859213" y="1719263"/>
              <a:chExt cx="817562" cy="822325"/>
            </a:xfrm>
            <a:grpFill/>
          </p:grpSpPr>
          <p:sp>
            <p:nvSpPr>
              <p:cNvPr id="548" name="Freeform 60"/>
              <p:cNvSpPr>
                <a:spLocks/>
              </p:cNvSpPr>
              <p:nvPr/>
            </p:nvSpPr>
            <p:spPr bwMode="auto">
              <a:xfrm>
                <a:off x="3859213" y="2027238"/>
                <a:ext cx="188912" cy="263525"/>
              </a:xfrm>
              <a:custGeom>
                <a:avLst/>
                <a:gdLst>
                  <a:gd name="T0" fmla="*/ 131278 w 118"/>
                  <a:gd name="T1" fmla="*/ 139700 h 166"/>
                  <a:gd name="T2" fmla="*/ 150489 w 118"/>
                  <a:gd name="T3" fmla="*/ 155575 h 166"/>
                  <a:gd name="T4" fmla="*/ 153691 w 118"/>
                  <a:gd name="T5" fmla="*/ 171450 h 166"/>
                  <a:gd name="T6" fmla="*/ 153691 w 118"/>
                  <a:gd name="T7" fmla="*/ 184150 h 166"/>
                  <a:gd name="T8" fmla="*/ 179306 w 118"/>
                  <a:gd name="T9" fmla="*/ 177800 h 166"/>
                  <a:gd name="T10" fmla="*/ 188912 w 118"/>
                  <a:gd name="T11" fmla="*/ 193675 h 166"/>
                  <a:gd name="T12" fmla="*/ 179306 w 118"/>
                  <a:gd name="T13" fmla="*/ 209550 h 166"/>
                  <a:gd name="T14" fmla="*/ 163297 w 118"/>
                  <a:gd name="T15" fmla="*/ 222250 h 166"/>
                  <a:gd name="T16" fmla="*/ 179306 w 118"/>
                  <a:gd name="T17" fmla="*/ 228600 h 166"/>
                  <a:gd name="T18" fmla="*/ 169701 w 118"/>
                  <a:gd name="T19" fmla="*/ 241300 h 166"/>
                  <a:gd name="T20" fmla="*/ 140884 w 118"/>
                  <a:gd name="T21" fmla="*/ 247650 h 166"/>
                  <a:gd name="T22" fmla="*/ 86451 w 118"/>
                  <a:gd name="T23" fmla="*/ 247650 h 166"/>
                  <a:gd name="T24" fmla="*/ 70442 w 118"/>
                  <a:gd name="T25" fmla="*/ 254000 h 166"/>
                  <a:gd name="T26" fmla="*/ 57634 w 118"/>
                  <a:gd name="T27" fmla="*/ 260350 h 166"/>
                  <a:gd name="T28" fmla="*/ 32019 w 118"/>
                  <a:gd name="T29" fmla="*/ 263525 h 166"/>
                  <a:gd name="T30" fmla="*/ 25615 w 118"/>
                  <a:gd name="T31" fmla="*/ 254000 h 166"/>
                  <a:gd name="T32" fmla="*/ 41625 w 118"/>
                  <a:gd name="T33" fmla="*/ 241300 h 166"/>
                  <a:gd name="T34" fmla="*/ 73644 w 118"/>
                  <a:gd name="T35" fmla="*/ 231775 h 166"/>
                  <a:gd name="T36" fmla="*/ 86451 w 118"/>
                  <a:gd name="T37" fmla="*/ 219075 h 166"/>
                  <a:gd name="T38" fmla="*/ 41625 w 118"/>
                  <a:gd name="T39" fmla="*/ 212725 h 166"/>
                  <a:gd name="T40" fmla="*/ 44827 w 118"/>
                  <a:gd name="T41" fmla="*/ 193675 h 166"/>
                  <a:gd name="T42" fmla="*/ 60836 w 118"/>
                  <a:gd name="T43" fmla="*/ 177800 h 166"/>
                  <a:gd name="T44" fmla="*/ 64038 w 118"/>
                  <a:gd name="T45" fmla="*/ 168275 h 166"/>
                  <a:gd name="T46" fmla="*/ 83249 w 118"/>
                  <a:gd name="T47" fmla="*/ 152400 h 166"/>
                  <a:gd name="T48" fmla="*/ 70442 w 118"/>
                  <a:gd name="T49" fmla="*/ 136525 h 166"/>
                  <a:gd name="T50" fmla="*/ 70442 w 118"/>
                  <a:gd name="T51" fmla="*/ 120650 h 166"/>
                  <a:gd name="T52" fmla="*/ 67240 w 118"/>
                  <a:gd name="T53" fmla="*/ 107950 h 166"/>
                  <a:gd name="T54" fmla="*/ 25615 w 118"/>
                  <a:gd name="T55" fmla="*/ 98425 h 166"/>
                  <a:gd name="T56" fmla="*/ 19211 w 118"/>
                  <a:gd name="T57" fmla="*/ 85725 h 166"/>
                  <a:gd name="T58" fmla="*/ 9606 w 118"/>
                  <a:gd name="T59" fmla="*/ 79375 h 166"/>
                  <a:gd name="T60" fmla="*/ 9606 w 118"/>
                  <a:gd name="T61" fmla="*/ 53975 h 166"/>
                  <a:gd name="T62" fmla="*/ 16009 w 118"/>
                  <a:gd name="T63" fmla="*/ 34925 h 166"/>
                  <a:gd name="T64" fmla="*/ 64038 w 118"/>
                  <a:gd name="T65" fmla="*/ 6350 h 166"/>
                  <a:gd name="T66" fmla="*/ 83249 w 118"/>
                  <a:gd name="T67" fmla="*/ 12700 h 166"/>
                  <a:gd name="T68" fmla="*/ 73644 w 118"/>
                  <a:gd name="T69" fmla="*/ 28575 h 166"/>
                  <a:gd name="T70" fmla="*/ 80047 w 118"/>
                  <a:gd name="T71" fmla="*/ 38100 h 166"/>
                  <a:gd name="T72" fmla="*/ 102461 w 118"/>
                  <a:gd name="T73" fmla="*/ 41275 h 166"/>
                  <a:gd name="T74" fmla="*/ 99259 w 118"/>
                  <a:gd name="T75" fmla="*/ 63500 h 166"/>
                  <a:gd name="T76" fmla="*/ 92855 w 118"/>
                  <a:gd name="T77" fmla="*/ 79375 h 166"/>
                  <a:gd name="T78" fmla="*/ 105663 w 118"/>
                  <a:gd name="T79" fmla="*/ 111125 h 166"/>
                  <a:gd name="T80" fmla="*/ 121672 w 118"/>
                  <a:gd name="T81" fmla="*/ 12700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8" h="166">
                    <a:moveTo>
                      <a:pt x="76" y="80"/>
                    </a:moveTo>
                    <a:lnTo>
                      <a:pt x="82" y="88"/>
                    </a:lnTo>
                    <a:lnTo>
                      <a:pt x="88" y="92"/>
                    </a:lnTo>
                    <a:lnTo>
                      <a:pt x="94" y="98"/>
                    </a:lnTo>
                    <a:lnTo>
                      <a:pt x="96" y="102"/>
                    </a:lnTo>
                    <a:lnTo>
                      <a:pt x="96" y="108"/>
                    </a:lnTo>
                    <a:lnTo>
                      <a:pt x="96" y="112"/>
                    </a:lnTo>
                    <a:lnTo>
                      <a:pt x="96" y="116"/>
                    </a:lnTo>
                    <a:lnTo>
                      <a:pt x="102" y="114"/>
                    </a:lnTo>
                    <a:lnTo>
                      <a:pt x="112" y="112"/>
                    </a:lnTo>
                    <a:lnTo>
                      <a:pt x="116" y="118"/>
                    </a:lnTo>
                    <a:lnTo>
                      <a:pt x="118" y="122"/>
                    </a:lnTo>
                    <a:lnTo>
                      <a:pt x="116" y="128"/>
                    </a:lnTo>
                    <a:lnTo>
                      <a:pt x="112" y="132"/>
                    </a:lnTo>
                    <a:lnTo>
                      <a:pt x="100" y="138"/>
                    </a:lnTo>
                    <a:lnTo>
                      <a:pt x="102" y="140"/>
                    </a:lnTo>
                    <a:lnTo>
                      <a:pt x="106" y="142"/>
                    </a:lnTo>
                    <a:lnTo>
                      <a:pt x="112" y="144"/>
                    </a:lnTo>
                    <a:lnTo>
                      <a:pt x="110" y="148"/>
                    </a:lnTo>
                    <a:lnTo>
                      <a:pt x="106" y="152"/>
                    </a:lnTo>
                    <a:lnTo>
                      <a:pt x="98" y="156"/>
                    </a:lnTo>
                    <a:lnTo>
                      <a:pt x="88" y="156"/>
                    </a:lnTo>
                    <a:lnTo>
                      <a:pt x="70" y="156"/>
                    </a:lnTo>
                    <a:lnTo>
                      <a:pt x="54" y="156"/>
                    </a:lnTo>
                    <a:lnTo>
                      <a:pt x="44" y="156"/>
                    </a:lnTo>
                    <a:lnTo>
                      <a:pt x="44" y="160"/>
                    </a:lnTo>
                    <a:lnTo>
                      <a:pt x="44" y="164"/>
                    </a:lnTo>
                    <a:lnTo>
                      <a:pt x="36" y="164"/>
                    </a:lnTo>
                    <a:lnTo>
                      <a:pt x="28" y="166"/>
                    </a:lnTo>
                    <a:lnTo>
                      <a:pt x="20" y="166"/>
                    </a:lnTo>
                    <a:lnTo>
                      <a:pt x="14" y="166"/>
                    </a:lnTo>
                    <a:lnTo>
                      <a:pt x="16" y="160"/>
                    </a:lnTo>
                    <a:lnTo>
                      <a:pt x="20" y="154"/>
                    </a:lnTo>
                    <a:lnTo>
                      <a:pt x="26" y="152"/>
                    </a:lnTo>
                    <a:lnTo>
                      <a:pt x="32" y="150"/>
                    </a:lnTo>
                    <a:lnTo>
                      <a:pt x="46" y="146"/>
                    </a:lnTo>
                    <a:lnTo>
                      <a:pt x="50" y="142"/>
                    </a:lnTo>
                    <a:lnTo>
                      <a:pt x="54" y="138"/>
                    </a:lnTo>
                    <a:lnTo>
                      <a:pt x="34" y="136"/>
                    </a:lnTo>
                    <a:lnTo>
                      <a:pt x="26" y="134"/>
                    </a:lnTo>
                    <a:lnTo>
                      <a:pt x="20" y="132"/>
                    </a:lnTo>
                    <a:lnTo>
                      <a:pt x="28" y="122"/>
                    </a:lnTo>
                    <a:lnTo>
                      <a:pt x="38" y="116"/>
                    </a:lnTo>
                    <a:lnTo>
                      <a:pt x="38" y="112"/>
                    </a:lnTo>
                    <a:lnTo>
                      <a:pt x="38" y="108"/>
                    </a:lnTo>
                    <a:lnTo>
                      <a:pt x="40" y="106"/>
                    </a:lnTo>
                    <a:lnTo>
                      <a:pt x="42" y="102"/>
                    </a:lnTo>
                    <a:lnTo>
                      <a:pt x="52" y="96"/>
                    </a:lnTo>
                    <a:lnTo>
                      <a:pt x="46" y="90"/>
                    </a:lnTo>
                    <a:lnTo>
                      <a:pt x="44" y="86"/>
                    </a:lnTo>
                    <a:lnTo>
                      <a:pt x="42" y="82"/>
                    </a:lnTo>
                    <a:lnTo>
                      <a:pt x="44" y="76"/>
                    </a:lnTo>
                    <a:lnTo>
                      <a:pt x="46" y="74"/>
                    </a:lnTo>
                    <a:lnTo>
                      <a:pt x="42" y="68"/>
                    </a:lnTo>
                    <a:lnTo>
                      <a:pt x="40" y="62"/>
                    </a:lnTo>
                    <a:lnTo>
                      <a:pt x="16" y="62"/>
                    </a:lnTo>
                    <a:lnTo>
                      <a:pt x="12" y="60"/>
                    </a:lnTo>
                    <a:lnTo>
                      <a:pt x="12" y="54"/>
                    </a:lnTo>
                    <a:lnTo>
                      <a:pt x="10" y="52"/>
                    </a:lnTo>
                    <a:lnTo>
                      <a:pt x="6" y="50"/>
                    </a:lnTo>
                    <a:lnTo>
                      <a:pt x="12" y="38"/>
                    </a:lnTo>
                    <a:lnTo>
                      <a:pt x="6" y="34"/>
                    </a:lnTo>
                    <a:lnTo>
                      <a:pt x="0" y="30"/>
                    </a:lnTo>
                    <a:lnTo>
                      <a:pt x="10" y="22"/>
                    </a:lnTo>
                    <a:lnTo>
                      <a:pt x="24" y="12"/>
                    </a:lnTo>
                    <a:lnTo>
                      <a:pt x="40" y="4"/>
                    </a:lnTo>
                    <a:lnTo>
                      <a:pt x="54" y="0"/>
                    </a:lnTo>
                    <a:lnTo>
                      <a:pt x="52" y="8"/>
                    </a:lnTo>
                    <a:lnTo>
                      <a:pt x="50" y="14"/>
                    </a:lnTo>
                    <a:lnTo>
                      <a:pt x="46" y="18"/>
                    </a:lnTo>
                    <a:lnTo>
                      <a:pt x="40" y="22"/>
                    </a:lnTo>
                    <a:lnTo>
                      <a:pt x="50" y="24"/>
                    </a:lnTo>
                    <a:lnTo>
                      <a:pt x="58" y="24"/>
                    </a:lnTo>
                    <a:lnTo>
                      <a:pt x="64" y="26"/>
                    </a:lnTo>
                    <a:lnTo>
                      <a:pt x="70" y="28"/>
                    </a:lnTo>
                    <a:lnTo>
                      <a:pt x="62" y="40"/>
                    </a:lnTo>
                    <a:lnTo>
                      <a:pt x="58" y="44"/>
                    </a:lnTo>
                    <a:lnTo>
                      <a:pt x="58" y="50"/>
                    </a:lnTo>
                    <a:lnTo>
                      <a:pt x="60" y="60"/>
                    </a:lnTo>
                    <a:lnTo>
                      <a:pt x="66" y="70"/>
                    </a:lnTo>
                    <a:lnTo>
                      <a:pt x="80" y="88"/>
                    </a:lnTo>
                    <a:lnTo>
                      <a:pt x="76" y="8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49" name="Freeform 74"/>
              <p:cNvSpPr>
                <a:spLocks/>
              </p:cNvSpPr>
              <p:nvPr/>
            </p:nvSpPr>
            <p:spPr bwMode="auto">
              <a:xfrm>
                <a:off x="4424363" y="1719263"/>
                <a:ext cx="252412" cy="285750"/>
              </a:xfrm>
              <a:custGeom>
                <a:avLst/>
                <a:gdLst>
                  <a:gd name="T0" fmla="*/ 160337 w 159"/>
                  <a:gd name="T1" fmla="*/ 31750 h 180"/>
                  <a:gd name="T2" fmla="*/ 153987 w 159"/>
                  <a:gd name="T3" fmla="*/ 44450 h 180"/>
                  <a:gd name="T4" fmla="*/ 160337 w 159"/>
                  <a:gd name="T5" fmla="*/ 53975 h 180"/>
                  <a:gd name="T6" fmla="*/ 185737 w 159"/>
                  <a:gd name="T7" fmla="*/ 60325 h 180"/>
                  <a:gd name="T8" fmla="*/ 188912 w 159"/>
                  <a:gd name="T9" fmla="*/ 66675 h 180"/>
                  <a:gd name="T10" fmla="*/ 185737 w 159"/>
                  <a:gd name="T11" fmla="*/ 79375 h 180"/>
                  <a:gd name="T12" fmla="*/ 179387 w 159"/>
                  <a:gd name="T13" fmla="*/ 88900 h 180"/>
                  <a:gd name="T14" fmla="*/ 182562 w 159"/>
                  <a:gd name="T15" fmla="*/ 95250 h 180"/>
                  <a:gd name="T16" fmla="*/ 195262 w 159"/>
                  <a:gd name="T17" fmla="*/ 88900 h 180"/>
                  <a:gd name="T18" fmla="*/ 201612 w 159"/>
                  <a:gd name="T19" fmla="*/ 127000 h 180"/>
                  <a:gd name="T20" fmla="*/ 211137 w 159"/>
                  <a:gd name="T21" fmla="*/ 146050 h 180"/>
                  <a:gd name="T22" fmla="*/ 217487 w 159"/>
                  <a:gd name="T23" fmla="*/ 155575 h 180"/>
                  <a:gd name="T24" fmla="*/ 223837 w 159"/>
                  <a:gd name="T25" fmla="*/ 171450 h 180"/>
                  <a:gd name="T26" fmla="*/ 239712 w 159"/>
                  <a:gd name="T27" fmla="*/ 190500 h 180"/>
                  <a:gd name="T28" fmla="*/ 252412 w 159"/>
                  <a:gd name="T29" fmla="*/ 219075 h 180"/>
                  <a:gd name="T30" fmla="*/ 227012 w 159"/>
                  <a:gd name="T31" fmla="*/ 228600 h 180"/>
                  <a:gd name="T32" fmla="*/ 201612 w 159"/>
                  <a:gd name="T33" fmla="*/ 254000 h 180"/>
                  <a:gd name="T34" fmla="*/ 182562 w 159"/>
                  <a:gd name="T35" fmla="*/ 266700 h 180"/>
                  <a:gd name="T36" fmla="*/ 153987 w 159"/>
                  <a:gd name="T37" fmla="*/ 269875 h 180"/>
                  <a:gd name="T38" fmla="*/ 147637 w 159"/>
                  <a:gd name="T39" fmla="*/ 276225 h 180"/>
                  <a:gd name="T40" fmla="*/ 120650 w 159"/>
                  <a:gd name="T41" fmla="*/ 279400 h 180"/>
                  <a:gd name="T42" fmla="*/ 85725 w 159"/>
                  <a:gd name="T43" fmla="*/ 285750 h 180"/>
                  <a:gd name="T44" fmla="*/ 69850 w 159"/>
                  <a:gd name="T45" fmla="*/ 276225 h 180"/>
                  <a:gd name="T46" fmla="*/ 57150 w 159"/>
                  <a:gd name="T47" fmla="*/ 266700 h 180"/>
                  <a:gd name="T48" fmla="*/ 47625 w 159"/>
                  <a:gd name="T49" fmla="*/ 257175 h 180"/>
                  <a:gd name="T50" fmla="*/ 34925 w 159"/>
                  <a:gd name="T51" fmla="*/ 200025 h 180"/>
                  <a:gd name="T52" fmla="*/ 44450 w 159"/>
                  <a:gd name="T53" fmla="*/ 174625 h 180"/>
                  <a:gd name="T54" fmla="*/ 69850 w 159"/>
                  <a:gd name="T55" fmla="*/ 158750 h 180"/>
                  <a:gd name="T56" fmla="*/ 98425 w 159"/>
                  <a:gd name="T57" fmla="*/ 146050 h 180"/>
                  <a:gd name="T58" fmla="*/ 111125 w 159"/>
                  <a:gd name="T59" fmla="*/ 123825 h 180"/>
                  <a:gd name="T60" fmla="*/ 76200 w 159"/>
                  <a:gd name="T61" fmla="*/ 123825 h 180"/>
                  <a:gd name="T62" fmla="*/ 66675 w 159"/>
                  <a:gd name="T63" fmla="*/ 88900 h 180"/>
                  <a:gd name="T64" fmla="*/ 53975 w 159"/>
                  <a:gd name="T65" fmla="*/ 57150 h 180"/>
                  <a:gd name="T66" fmla="*/ 28575 w 159"/>
                  <a:gd name="T67" fmla="*/ 41275 h 180"/>
                  <a:gd name="T68" fmla="*/ 0 w 159"/>
                  <a:gd name="T69" fmla="*/ 28575 h 180"/>
                  <a:gd name="T70" fmla="*/ 9525 w 159"/>
                  <a:gd name="T71" fmla="*/ 25400 h 180"/>
                  <a:gd name="T72" fmla="*/ 28575 w 159"/>
                  <a:gd name="T73" fmla="*/ 28575 h 180"/>
                  <a:gd name="T74" fmla="*/ 63500 w 159"/>
                  <a:gd name="T75" fmla="*/ 38100 h 180"/>
                  <a:gd name="T76" fmla="*/ 88900 w 159"/>
                  <a:gd name="T77" fmla="*/ 41275 h 180"/>
                  <a:gd name="T78" fmla="*/ 98425 w 159"/>
                  <a:gd name="T79" fmla="*/ 28575 h 180"/>
                  <a:gd name="T80" fmla="*/ 101600 w 159"/>
                  <a:gd name="T81" fmla="*/ 12700 h 180"/>
                  <a:gd name="T82" fmla="*/ 111125 w 159"/>
                  <a:gd name="T83" fmla="*/ 3175 h 180"/>
                  <a:gd name="T84" fmla="*/ 139700 w 159"/>
                  <a:gd name="T85" fmla="*/ 3175 h 180"/>
                  <a:gd name="T86" fmla="*/ 166687 w 159"/>
                  <a:gd name="T87" fmla="*/ 15875 h 180"/>
                  <a:gd name="T88" fmla="*/ 169862 w 159"/>
                  <a:gd name="T89" fmla="*/ 25400 h 18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59" h="180">
                    <a:moveTo>
                      <a:pt x="107" y="16"/>
                    </a:moveTo>
                    <a:lnTo>
                      <a:pt x="101" y="20"/>
                    </a:lnTo>
                    <a:lnTo>
                      <a:pt x="99" y="24"/>
                    </a:lnTo>
                    <a:lnTo>
                      <a:pt x="97" y="28"/>
                    </a:lnTo>
                    <a:lnTo>
                      <a:pt x="99" y="32"/>
                    </a:lnTo>
                    <a:lnTo>
                      <a:pt x="101" y="34"/>
                    </a:lnTo>
                    <a:lnTo>
                      <a:pt x="109" y="36"/>
                    </a:lnTo>
                    <a:lnTo>
                      <a:pt x="117" y="38"/>
                    </a:lnTo>
                    <a:lnTo>
                      <a:pt x="119" y="40"/>
                    </a:lnTo>
                    <a:lnTo>
                      <a:pt x="119" y="42"/>
                    </a:lnTo>
                    <a:lnTo>
                      <a:pt x="119" y="46"/>
                    </a:lnTo>
                    <a:lnTo>
                      <a:pt x="117" y="50"/>
                    </a:lnTo>
                    <a:lnTo>
                      <a:pt x="113" y="52"/>
                    </a:lnTo>
                    <a:lnTo>
                      <a:pt x="113" y="56"/>
                    </a:lnTo>
                    <a:lnTo>
                      <a:pt x="113" y="58"/>
                    </a:lnTo>
                    <a:lnTo>
                      <a:pt x="115" y="60"/>
                    </a:lnTo>
                    <a:lnTo>
                      <a:pt x="117" y="58"/>
                    </a:lnTo>
                    <a:lnTo>
                      <a:pt x="123" y="56"/>
                    </a:lnTo>
                    <a:lnTo>
                      <a:pt x="123" y="68"/>
                    </a:lnTo>
                    <a:lnTo>
                      <a:pt x="127" y="80"/>
                    </a:lnTo>
                    <a:lnTo>
                      <a:pt x="131" y="88"/>
                    </a:lnTo>
                    <a:lnTo>
                      <a:pt x="133" y="92"/>
                    </a:lnTo>
                    <a:lnTo>
                      <a:pt x="137" y="94"/>
                    </a:lnTo>
                    <a:lnTo>
                      <a:pt x="137" y="98"/>
                    </a:lnTo>
                    <a:lnTo>
                      <a:pt x="139" y="104"/>
                    </a:lnTo>
                    <a:lnTo>
                      <a:pt x="141" y="108"/>
                    </a:lnTo>
                    <a:lnTo>
                      <a:pt x="141" y="114"/>
                    </a:lnTo>
                    <a:lnTo>
                      <a:pt x="151" y="120"/>
                    </a:lnTo>
                    <a:lnTo>
                      <a:pt x="159" y="126"/>
                    </a:lnTo>
                    <a:lnTo>
                      <a:pt x="159" y="138"/>
                    </a:lnTo>
                    <a:lnTo>
                      <a:pt x="149" y="140"/>
                    </a:lnTo>
                    <a:lnTo>
                      <a:pt x="143" y="144"/>
                    </a:lnTo>
                    <a:lnTo>
                      <a:pt x="133" y="154"/>
                    </a:lnTo>
                    <a:lnTo>
                      <a:pt x="127" y="160"/>
                    </a:lnTo>
                    <a:lnTo>
                      <a:pt x="121" y="164"/>
                    </a:lnTo>
                    <a:lnTo>
                      <a:pt x="115" y="168"/>
                    </a:lnTo>
                    <a:lnTo>
                      <a:pt x="105" y="168"/>
                    </a:lnTo>
                    <a:lnTo>
                      <a:pt x="97" y="170"/>
                    </a:lnTo>
                    <a:lnTo>
                      <a:pt x="95" y="172"/>
                    </a:lnTo>
                    <a:lnTo>
                      <a:pt x="93" y="174"/>
                    </a:lnTo>
                    <a:lnTo>
                      <a:pt x="84" y="174"/>
                    </a:lnTo>
                    <a:lnTo>
                      <a:pt x="76" y="176"/>
                    </a:lnTo>
                    <a:lnTo>
                      <a:pt x="68" y="176"/>
                    </a:lnTo>
                    <a:lnTo>
                      <a:pt x="54" y="180"/>
                    </a:lnTo>
                    <a:lnTo>
                      <a:pt x="48" y="178"/>
                    </a:lnTo>
                    <a:lnTo>
                      <a:pt x="44" y="174"/>
                    </a:lnTo>
                    <a:lnTo>
                      <a:pt x="40" y="170"/>
                    </a:lnTo>
                    <a:lnTo>
                      <a:pt x="36" y="168"/>
                    </a:lnTo>
                    <a:lnTo>
                      <a:pt x="34" y="166"/>
                    </a:lnTo>
                    <a:lnTo>
                      <a:pt x="30" y="162"/>
                    </a:lnTo>
                    <a:lnTo>
                      <a:pt x="26" y="148"/>
                    </a:lnTo>
                    <a:lnTo>
                      <a:pt x="22" y="126"/>
                    </a:lnTo>
                    <a:lnTo>
                      <a:pt x="24" y="116"/>
                    </a:lnTo>
                    <a:lnTo>
                      <a:pt x="28" y="110"/>
                    </a:lnTo>
                    <a:lnTo>
                      <a:pt x="36" y="106"/>
                    </a:lnTo>
                    <a:lnTo>
                      <a:pt x="44" y="100"/>
                    </a:lnTo>
                    <a:lnTo>
                      <a:pt x="54" y="96"/>
                    </a:lnTo>
                    <a:lnTo>
                      <a:pt x="62" y="92"/>
                    </a:lnTo>
                    <a:lnTo>
                      <a:pt x="66" y="86"/>
                    </a:lnTo>
                    <a:lnTo>
                      <a:pt x="70" y="78"/>
                    </a:lnTo>
                    <a:lnTo>
                      <a:pt x="58" y="78"/>
                    </a:lnTo>
                    <a:lnTo>
                      <a:pt x="48" y="78"/>
                    </a:lnTo>
                    <a:lnTo>
                      <a:pt x="44" y="66"/>
                    </a:lnTo>
                    <a:lnTo>
                      <a:pt x="42" y="56"/>
                    </a:lnTo>
                    <a:lnTo>
                      <a:pt x="38" y="48"/>
                    </a:lnTo>
                    <a:lnTo>
                      <a:pt x="34" y="36"/>
                    </a:lnTo>
                    <a:lnTo>
                      <a:pt x="28" y="30"/>
                    </a:lnTo>
                    <a:lnTo>
                      <a:pt x="18" y="26"/>
                    </a:lnTo>
                    <a:lnTo>
                      <a:pt x="10" y="22"/>
                    </a:lnTo>
                    <a:lnTo>
                      <a:pt x="0" y="18"/>
                    </a:lnTo>
                    <a:lnTo>
                      <a:pt x="4" y="16"/>
                    </a:lnTo>
                    <a:lnTo>
                      <a:pt x="6" y="16"/>
                    </a:lnTo>
                    <a:lnTo>
                      <a:pt x="10" y="16"/>
                    </a:lnTo>
                    <a:lnTo>
                      <a:pt x="18" y="18"/>
                    </a:lnTo>
                    <a:lnTo>
                      <a:pt x="28" y="20"/>
                    </a:lnTo>
                    <a:lnTo>
                      <a:pt x="40" y="24"/>
                    </a:lnTo>
                    <a:lnTo>
                      <a:pt x="50" y="26"/>
                    </a:lnTo>
                    <a:lnTo>
                      <a:pt x="56" y="26"/>
                    </a:lnTo>
                    <a:lnTo>
                      <a:pt x="60" y="22"/>
                    </a:lnTo>
                    <a:lnTo>
                      <a:pt x="62" y="18"/>
                    </a:lnTo>
                    <a:lnTo>
                      <a:pt x="64" y="14"/>
                    </a:lnTo>
                    <a:lnTo>
                      <a:pt x="64" y="8"/>
                    </a:lnTo>
                    <a:lnTo>
                      <a:pt x="66" y="4"/>
                    </a:lnTo>
                    <a:lnTo>
                      <a:pt x="70" y="2"/>
                    </a:lnTo>
                    <a:lnTo>
                      <a:pt x="76" y="0"/>
                    </a:lnTo>
                    <a:lnTo>
                      <a:pt x="88" y="2"/>
                    </a:lnTo>
                    <a:lnTo>
                      <a:pt x="99" y="6"/>
                    </a:lnTo>
                    <a:lnTo>
                      <a:pt x="105" y="10"/>
                    </a:lnTo>
                    <a:lnTo>
                      <a:pt x="113" y="14"/>
                    </a:lnTo>
                    <a:lnTo>
                      <a:pt x="107" y="16"/>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50" name="Freeform 75"/>
              <p:cNvSpPr>
                <a:spLocks/>
              </p:cNvSpPr>
              <p:nvPr/>
            </p:nvSpPr>
            <p:spPr bwMode="auto">
              <a:xfrm>
                <a:off x="4246563" y="1747838"/>
                <a:ext cx="254000" cy="381000"/>
              </a:xfrm>
              <a:custGeom>
                <a:avLst/>
                <a:gdLst>
                  <a:gd name="T0" fmla="*/ 247650 w 160"/>
                  <a:gd name="T1" fmla="*/ 76200 h 240"/>
                  <a:gd name="T2" fmla="*/ 238125 w 160"/>
                  <a:gd name="T3" fmla="*/ 47625 h 240"/>
                  <a:gd name="T4" fmla="*/ 222250 w 160"/>
                  <a:gd name="T5" fmla="*/ 19050 h 240"/>
                  <a:gd name="T6" fmla="*/ 193675 w 160"/>
                  <a:gd name="T7" fmla="*/ 6350 h 240"/>
                  <a:gd name="T8" fmla="*/ 165100 w 160"/>
                  <a:gd name="T9" fmla="*/ 6350 h 240"/>
                  <a:gd name="T10" fmla="*/ 130175 w 160"/>
                  <a:gd name="T11" fmla="*/ 9525 h 240"/>
                  <a:gd name="T12" fmla="*/ 98425 w 160"/>
                  <a:gd name="T13" fmla="*/ 22225 h 240"/>
                  <a:gd name="T14" fmla="*/ 73025 w 160"/>
                  <a:gd name="T15" fmla="*/ 53975 h 240"/>
                  <a:gd name="T16" fmla="*/ 57150 w 160"/>
                  <a:gd name="T17" fmla="*/ 92075 h 240"/>
                  <a:gd name="T18" fmla="*/ 50800 w 160"/>
                  <a:gd name="T19" fmla="*/ 130175 h 240"/>
                  <a:gd name="T20" fmla="*/ 22225 w 160"/>
                  <a:gd name="T21" fmla="*/ 130175 h 240"/>
                  <a:gd name="T22" fmla="*/ 12700 w 160"/>
                  <a:gd name="T23" fmla="*/ 139700 h 240"/>
                  <a:gd name="T24" fmla="*/ 9525 w 160"/>
                  <a:gd name="T25" fmla="*/ 152400 h 240"/>
                  <a:gd name="T26" fmla="*/ 15875 w 160"/>
                  <a:gd name="T27" fmla="*/ 184150 h 240"/>
                  <a:gd name="T28" fmla="*/ 22225 w 160"/>
                  <a:gd name="T29" fmla="*/ 222250 h 240"/>
                  <a:gd name="T30" fmla="*/ 25400 w 160"/>
                  <a:gd name="T31" fmla="*/ 228600 h 240"/>
                  <a:gd name="T32" fmla="*/ 0 w 160"/>
                  <a:gd name="T33" fmla="*/ 285750 h 240"/>
                  <a:gd name="T34" fmla="*/ 25400 w 160"/>
                  <a:gd name="T35" fmla="*/ 311150 h 240"/>
                  <a:gd name="T36" fmla="*/ 50800 w 160"/>
                  <a:gd name="T37" fmla="*/ 349250 h 240"/>
                  <a:gd name="T38" fmla="*/ 47625 w 160"/>
                  <a:gd name="T39" fmla="*/ 368300 h 240"/>
                  <a:gd name="T40" fmla="*/ 53975 w 160"/>
                  <a:gd name="T41" fmla="*/ 377825 h 240"/>
                  <a:gd name="T42" fmla="*/ 66675 w 160"/>
                  <a:gd name="T43" fmla="*/ 381000 h 240"/>
                  <a:gd name="T44" fmla="*/ 88900 w 160"/>
                  <a:gd name="T45" fmla="*/ 368300 h 240"/>
                  <a:gd name="T46" fmla="*/ 107950 w 160"/>
                  <a:gd name="T47" fmla="*/ 361950 h 240"/>
                  <a:gd name="T48" fmla="*/ 123825 w 160"/>
                  <a:gd name="T49" fmla="*/ 355600 h 240"/>
                  <a:gd name="T50" fmla="*/ 136525 w 160"/>
                  <a:gd name="T51" fmla="*/ 349250 h 240"/>
                  <a:gd name="T52" fmla="*/ 139700 w 160"/>
                  <a:gd name="T53" fmla="*/ 339725 h 240"/>
                  <a:gd name="T54" fmla="*/ 133350 w 160"/>
                  <a:gd name="T55" fmla="*/ 288925 h 240"/>
                  <a:gd name="T56" fmla="*/ 152400 w 160"/>
                  <a:gd name="T57" fmla="*/ 279400 h 240"/>
                  <a:gd name="T58" fmla="*/ 168275 w 160"/>
                  <a:gd name="T59" fmla="*/ 266700 h 240"/>
                  <a:gd name="T60" fmla="*/ 161925 w 160"/>
                  <a:gd name="T61" fmla="*/ 263525 h 240"/>
                  <a:gd name="T62" fmla="*/ 177800 w 160"/>
                  <a:gd name="T63" fmla="*/ 257175 h 240"/>
                  <a:gd name="T64" fmla="*/ 149225 w 160"/>
                  <a:gd name="T65" fmla="*/ 238125 h 240"/>
                  <a:gd name="T66" fmla="*/ 133350 w 160"/>
                  <a:gd name="T67" fmla="*/ 222250 h 240"/>
                  <a:gd name="T68" fmla="*/ 133350 w 160"/>
                  <a:gd name="T69" fmla="*/ 193675 h 240"/>
                  <a:gd name="T70" fmla="*/ 155575 w 160"/>
                  <a:gd name="T71" fmla="*/ 168275 h 240"/>
                  <a:gd name="T72" fmla="*/ 193675 w 160"/>
                  <a:gd name="T73" fmla="*/ 142875 h 240"/>
                  <a:gd name="T74" fmla="*/ 206375 w 160"/>
                  <a:gd name="T75" fmla="*/ 123825 h 240"/>
                  <a:gd name="T76" fmla="*/ 206375 w 160"/>
                  <a:gd name="T77" fmla="*/ 107950 h 240"/>
                  <a:gd name="T78" fmla="*/ 219075 w 160"/>
                  <a:gd name="T79" fmla="*/ 98425 h 240"/>
                  <a:gd name="T80" fmla="*/ 241300 w 160"/>
                  <a:gd name="T81" fmla="*/ 95250 h 2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60" h="240">
                    <a:moveTo>
                      <a:pt x="160" y="60"/>
                    </a:moveTo>
                    <a:lnTo>
                      <a:pt x="156" y="48"/>
                    </a:lnTo>
                    <a:lnTo>
                      <a:pt x="154" y="38"/>
                    </a:lnTo>
                    <a:lnTo>
                      <a:pt x="150" y="30"/>
                    </a:lnTo>
                    <a:lnTo>
                      <a:pt x="146" y="18"/>
                    </a:lnTo>
                    <a:lnTo>
                      <a:pt x="140" y="12"/>
                    </a:lnTo>
                    <a:lnTo>
                      <a:pt x="130" y="8"/>
                    </a:lnTo>
                    <a:lnTo>
                      <a:pt x="122" y="4"/>
                    </a:lnTo>
                    <a:lnTo>
                      <a:pt x="112" y="0"/>
                    </a:lnTo>
                    <a:lnTo>
                      <a:pt x="104" y="4"/>
                    </a:lnTo>
                    <a:lnTo>
                      <a:pt x="96" y="6"/>
                    </a:lnTo>
                    <a:lnTo>
                      <a:pt x="82" y="6"/>
                    </a:lnTo>
                    <a:lnTo>
                      <a:pt x="70" y="8"/>
                    </a:lnTo>
                    <a:lnTo>
                      <a:pt x="62" y="14"/>
                    </a:lnTo>
                    <a:lnTo>
                      <a:pt x="54" y="24"/>
                    </a:lnTo>
                    <a:lnTo>
                      <a:pt x="46" y="34"/>
                    </a:lnTo>
                    <a:lnTo>
                      <a:pt x="40" y="46"/>
                    </a:lnTo>
                    <a:lnTo>
                      <a:pt x="36" y="58"/>
                    </a:lnTo>
                    <a:lnTo>
                      <a:pt x="34" y="70"/>
                    </a:lnTo>
                    <a:lnTo>
                      <a:pt x="32" y="82"/>
                    </a:lnTo>
                    <a:lnTo>
                      <a:pt x="24" y="82"/>
                    </a:lnTo>
                    <a:lnTo>
                      <a:pt x="14" y="82"/>
                    </a:lnTo>
                    <a:lnTo>
                      <a:pt x="10" y="84"/>
                    </a:lnTo>
                    <a:lnTo>
                      <a:pt x="8" y="88"/>
                    </a:lnTo>
                    <a:lnTo>
                      <a:pt x="6" y="92"/>
                    </a:lnTo>
                    <a:lnTo>
                      <a:pt x="6" y="96"/>
                    </a:lnTo>
                    <a:lnTo>
                      <a:pt x="6" y="106"/>
                    </a:lnTo>
                    <a:lnTo>
                      <a:pt x="10" y="116"/>
                    </a:lnTo>
                    <a:lnTo>
                      <a:pt x="14" y="132"/>
                    </a:lnTo>
                    <a:lnTo>
                      <a:pt x="14" y="140"/>
                    </a:lnTo>
                    <a:lnTo>
                      <a:pt x="14" y="142"/>
                    </a:lnTo>
                    <a:lnTo>
                      <a:pt x="16" y="144"/>
                    </a:lnTo>
                    <a:lnTo>
                      <a:pt x="22" y="148"/>
                    </a:lnTo>
                    <a:lnTo>
                      <a:pt x="0" y="180"/>
                    </a:lnTo>
                    <a:lnTo>
                      <a:pt x="6" y="186"/>
                    </a:lnTo>
                    <a:lnTo>
                      <a:pt x="16" y="196"/>
                    </a:lnTo>
                    <a:lnTo>
                      <a:pt x="30" y="218"/>
                    </a:lnTo>
                    <a:lnTo>
                      <a:pt x="32" y="220"/>
                    </a:lnTo>
                    <a:lnTo>
                      <a:pt x="32" y="224"/>
                    </a:lnTo>
                    <a:lnTo>
                      <a:pt x="30" y="232"/>
                    </a:lnTo>
                    <a:lnTo>
                      <a:pt x="32" y="234"/>
                    </a:lnTo>
                    <a:lnTo>
                      <a:pt x="34" y="238"/>
                    </a:lnTo>
                    <a:lnTo>
                      <a:pt x="36" y="240"/>
                    </a:lnTo>
                    <a:lnTo>
                      <a:pt x="42" y="240"/>
                    </a:lnTo>
                    <a:lnTo>
                      <a:pt x="54" y="240"/>
                    </a:lnTo>
                    <a:lnTo>
                      <a:pt x="56" y="232"/>
                    </a:lnTo>
                    <a:lnTo>
                      <a:pt x="60" y="230"/>
                    </a:lnTo>
                    <a:lnTo>
                      <a:pt x="68" y="228"/>
                    </a:lnTo>
                    <a:lnTo>
                      <a:pt x="78" y="228"/>
                    </a:lnTo>
                    <a:lnTo>
                      <a:pt x="78" y="224"/>
                    </a:lnTo>
                    <a:lnTo>
                      <a:pt x="84" y="224"/>
                    </a:lnTo>
                    <a:lnTo>
                      <a:pt x="86" y="220"/>
                    </a:lnTo>
                    <a:lnTo>
                      <a:pt x="86" y="216"/>
                    </a:lnTo>
                    <a:lnTo>
                      <a:pt x="88" y="214"/>
                    </a:lnTo>
                    <a:lnTo>
                      <a:pt x="84" y="210"/>
                    </a:lnTo>
                    <a:lnTo>
                      <a:pt x="84" y="182"/>
                    </a:lnTo>
                    <a:lnTo>
                      <a:pt x="90" y="178"/>
                    </a:lnTo>
                    <a:lnTo>
                      <a:pt x="96" y="176"/>
                    </a:lnTo>
                    <a:lnTo>
                      <a:pt x="102" y="172"/>
                    </a:lnTo>
                    <a:lnTo>
                      <a:pt x="106" y="168"/>
                    </a:lnTo>
                    <a:lnTo>
                      <a:pt x="84" y="168"/>
                    </a:lnTo>
                    <a:lnTo>
                      <a:pt x="102" y="166"/>
                    </a:lnTo>
                    <a:lnTo>
                      <a:pt x="108" y="164"/>
                    </a:lnTo>
                    <a:lnTo>
                      <a:pt x="112" y="162"/>
                    </a:lnTo>
                    <a:lnTo>
                      <a:pt x="112" y="158"/>
                    </a:lnTo>
                    <a:lnTo>
                      <a:pt x="94" y="150"/>
                    </a:lnTo>
                    <a:lnTo>
                      <a:pt x="86" y="144"/>
                    </a:lnTo>
                    <a:lnTo>
                      <a:pt x="84" y="140"/>
                    </a:lnTo>
                    <a:lnTo>
                      <a:pt x="82" y="134"/>
                    </a:lnTo>
                    <a:lnTo>
                      <a:pt x="84" y="122"/>
                    </a:lnTo>
                    <a:lnTo>
                      <a:pt x="90" y="112"/>
                    </a:lnTo>
                    <a:lnTo>
                      <a:pt x="98" y="106"/>
                    </a:lnTo>
                    <a:lnTo>
                      <a:pt x="106" y="100"/>
                    </a:lnTo>
                    <a:lnTo>
                      <a:pt x="122" y="90"/>
                    </a:lnTo>
                    <a:lnTo>
                      <a:pt x="128" y="84"/>
                    </a:lnTo>
                    <a:lnTo>
                      <a:pt x="130" y="78"/>
                    </a:lnTo>
                    <a:lnTo>
                      <a:pt x="130" y="72"/>
                    </a:lnTo>
                    <a:lnTo>
                      <a:pt x="130" y="68"/>
                    </a:lnTo>
                    <a:lnTo>
                      <a:pt x="132" y="64"/>
                    </a:lnTo>
                    <a:lnTo>
                      <a:pt x="138" y="62"/>
                    </a:lnTo>
                    <a:lnTo>
                      <a:pt x="146" y="60"/>
                    </a:lnTo>
                    <a:lnTo>
                      <a:pt x="152" y="60"/>
                    </a:lnTo>
                    <a:lnTo>
                      <a:pt x="160" y="6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51" name="Freeform 80"/>
              <p:cNvSpPr>
                <a:spLocks/>
              </p:cNvSpPr>
              <p:nvPr/>
            </p:nvSpPr>
            <p:spPr bwMode="auto">
              <a:xfrm>
                <a:off x="3897313" y="2265363"/>
                <a:ext cx="303212" cy="276225"/>
              </a:xfrm>
              <a:custGeom>
                <a:avLst/>
                <a:gdLst>
                  <a:gd name="T0" fmla="*/ 296829 w 190"/>
                  <a:gd name="T1" fmla="*/ 219075 h 174"/>
                  <a:gd name="T2" fmla="*/ 277678 w 190"/>
                  <a:gd name="T3" fmla="*/ 231775 h 174"/>
                  <a:gd name="T4" fmla="*/ 261720 w 190"/>
                  <a:gd name="T5" fmla="*/ 241300 h 174"/>
                  <a:gd name="T6" fmla="*/ 236186 w 190"/>
                  <a:gd name="T7" fmla="*/ 234950 h 174"/>
                  <a:gd name="T8" fmla="*/ 213844 w 190"/>
                  <a:gd name="T9" fmla="*/ 228600 h 174"/>
                  <a:gd name="T10" fmla="*/ 194694 w 190"/>
                  <a:gd name="T11" fmla="*/ 234950 h 174"/>
                  <a:gd name="T12" fmla="*/ 188311 w 190"/>
                  <a:gd name="T13" fmla="*/ 257175 h 174"/>
                  <a:gd name="T14" fmla="*/ 162777 w 190"/>
                  <a:gd name="T15" fmla="*/ 266700 h 174"/>
                  <a:gd name="T16" fmla="*/ 150010 w 190"/>
                  <a:gd name="T17" fmla="*/ 257175 h 174"/>
                  <a:gd name="T18" fmla="*/ 121285 w 190"/>
                  <a:gd name="T19" fmla="*/ 254000 h 174"/>
                  <a:gd name="T20" fmla="*/ 63834 w 190"/>
                  <a:gd name="T21" fmla="*/ 238125 h 174"/>
                  <a:gd name="T22" fmla="*/ 73409 w 190"/>
                  <a:gd name="T23" fmla="*/ 231775 h 174"/>
                  <a:gd name="T24" fmla="*/ 82984 w 190"/>
                  <a:gd name="T25" fmla="*/ 196850 h 174"/>
                  <a:gd name="T26" fmla="*/ 82984 w 190"/>
                  <a:gd name="T27" fmla="*/ 158750 h 174"/>
                  <a:gd name="T28" fmla="*/ 63834 w 190"/>
                  <a:gd name="T29" fmla="*/ 117475 h 174"/>
                  <a:gd name="T30" fmla="*/ 51067 w 190"/>
                  <a:gd name="T31" fmla="*/ 107950 h 174"/>
                  <a:gd name="T32" fmla="*/ 12767 w 190"/>
                  <a:gd name="T33" fmla="*/ 98425 h 174"/>
                  <a:gd name="T34" fmla="*/ 3192 w 190"/>
                  <a:gd name="T35" fmla="*/ 85725 h 174"/>
                  <a:gd name="T36" fmla="*/ 9575 w 190"/>
                  <a:gd name="T37" fmla="*/ 73025 h 174"/>
                  <a:gd name="T38" fmla="*/ 25534 w 190"/>
                  <a:gd name="T39" fmla="*/ 63500 h 174"/>
                  <a:gd name="T40" fmla="*/ 41492 w 190"/>
                  <a:gd name="T41" fmla="*/ 63500 h 174"/>
                  <a:gd name="T42" fmla="*/ 54259 w 190"/>
                  <a:gd name="T43" fmla="*/ 69850 h 174"/>
                  <a:gd name="T44" fmla="*/ 70218 w 190"/>
                  <a:gd name="T45" fmla="*/ 73025 h 174"/>
                  <a:gd name="T46" fmla="*/ 73409 w 190"/>
                  <a:gd name="T47" fmla="*/ 63500 h 174"/>
                  <a:gd name="T48" fmla="*/ 67026 w 190"/>
                  <a:gd name="T49" fmla="*/ 57150 h 174"/>
                  <a:gd name="T50" fmla="*/ 76601 w 190"/>
                  <a:gd name="T51" fmla="*/ 44450 h 174"/>
                  <a:gd name="T52" fmla="*/ 95751 w 190"/>
                  <a:gd name="T53" fmla="*/ 50800 h 174"/>
                  <a:gd name="T54" fmla="*/ 111710 w 190"/>
                  <a:gd name="T55" fmla="*/ 50800 h 174"/>
                  <a:gd name="T56" fmla="*/ 114901 w 190"/>
                  <a:gd name="T57" fmla="*/ 38100 h 174"/>
                  <a:gd name="T58" fmla="*/ 137243 w 190"/>
                  <a:gd name="T59" fmla="*/ 25400 h 174"/>
                  <a:gd name="T60" fmla="*/ 146818 w 190"/>
                  <a:gd name="T61" fmla="*/ 12700 h 174"/>
                  <a:gd name="T62" fmla="*/ 165969 w 190"/>
                  <a:gd name="T63" fmla="*/ 0 h 174"/>
                  <a:gd name="T64" fmla="*/ 181927 w 190"/>
                  <a:gd name="T65" fmla="*/ 15875 h 174"/>
                  <a:gd name="T66" fmla="*/ 204269 w 190"/>
                  <a:gd name="T67" fmla="*/ 22225 h 174"/>
                  <a:gd name="T68" fmla="*/ 207461 w 190"/>
                  <a:gd name="T69" fmla="*/ 31750 h 174"/>
                  <a:gd name="T70" fmla="*/ 223419 w 190"/>
                  <a:gd name="T71" fmla="*/ 34925 h 174"/>
                  <a:gd name="T72" fmla="*/ 226611 w 190"/>
                  <a:gd name="T73" fmla="*/ 38100 h 174"/>
                  <a:gd name="T74" fmla="*/ 239378 w 190"/>
                  <a:gd name="T75" fmla="*/ 47625 h 174"/>
                  <a:gd name="T76" fmla="*/ 264912 w 190"/>
                  <a:gd name="T77" fmla="*/ 50800 h 174"/>
                  <a:gd name="T78" fmla="*/ 287253 w 190"/>
                  <a:gd name="T79" fmla="*/ 60325 h 174"/>
                  <a:gd name="T80" fmla="*/ 296829 w 190"/>
                  <a:gd name="T81" fmla="*/ 76200 h 174"/>
                  <a:gd name="T82" fmla="*/ 287253 w 190"/>
                  <a:gd name="T83" fmla="*/ 104775 h 174"/>
                  <a:gd name="T84" fmla="*/ 280870 w 190"/>
                  <a:gd name="T85" fmla="*/ 111125 h 174"/>
                  <a:gd name="T86" fmla="*/ 271295 w 190"/>
                  <a:gd name="T87" fmla="*/ 120650 h 174"/>
                  <a:gd name="T88" fmla="*/ 255336 w 190"/>
                  <a:gd name="T89" fmla="*/ 139700 h 174"/>
                  <a:gd name="T90" fmla="*/ 261720 w 190"/>
                  <a:gd name="T91" fmla="*/ 152400 h 174"/>
                  <a:gd name="T92" fmla="*/ 264912 w 190"/>
                  <a:gd name="T93" fmla="*/ 142875 h 174"/>
                  <a:gd name="T94" fmla="*/ 274487 w 190"/>
                  <a:gd name="T95" fmla="*/ 142875 h 174"/>
                  <a:gd name="T96" fmla="*/ 277678 w 190"/>
                  <a:gd name="T97" fmla="*/ 165100 h 174"/>
                  <a:gd name="T98" fmla="*/ 284062 w 190"/>
                  <a:gd name="T99" fmla="*/ 171450 h 174"/>
                  <a:gd name="T100" fmla="*/ 271295 w 190"/>
                  <a:gd name="T101" fmla="*/ 184150 h 174"/>
                  <a:gd name="T102" fmla="*/ 290445 w 190"/>
                  <a:gd name="T103" fmla="*/ 212725 h 174"/>
                  <a:gd name="T104" fmla="*/ 303212 w 190"/>
                  <a:gd name="T105" fmla="*/ 219075 h 174"/>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90" h="174">
                    <a:moveTo>
                      <a:pt x="190" y="138"/>
                    </a:moveTo>
                    <a:lnTo>
                      <a:pt x="186" y="138"/>
                    </a:lnTo>
                    <a:lnTo>
                      <a:pt x="180" y="142"/>
                    </a:lnTo>
                    <a:lnTo>
                      <a:pt x="174" y="146"/>
                    </a:lnTo>
                    <a:lnTo>
                      <a:pt x="170" y="150"/>
                    </a:lnTo>
                    <a:lnTo>
                      <a:pt x="164" y="152"/>
                    </a:lnTo>
                    <a:lnTo>
                      <a:pt x="156" y="150"/>
                    </a:lnTo>
                    <a:lnTo>
                      <a:pt x="148" y="148"/>
                    </a:lnTo>
                    <a:lnTo>
                      <a:pt x="142" y="144"/>
                    </a:lnTo>
                    <a:lnTo>
                      <a:pt x="134" y="144"/>
                    </a:lnTo>
                    <a:lnTo>
                      <a:pt x="128" y="144"/>
                    </a:lnTo>
                    <a:lnTo>
                      <a:pt x="122" y="148"/>
                    </a:lnTo>
                    <a:lnTo>
                      <a:pt x="118" y="154"/>
                    </a:lnTo>
                    <a:lnTo>
                      <a:pt x="118" y="162"/>
                    </a:lnTo>
                    <a:lnTo>
                      <a:pt x="118" y="174"/>
                    </a:lnTo>
                    <a:lnTo>
                      <a:pt x="102" y="168"/>
                    </a:lnTo>
                    <a:lnTo>
                      <a:pt x="96" y="164"/>
                    </a:lnTo>
                    <a:lnTo>
                      <a:pt x="94" y="162"/>
                    </a:lnTo>
                    <a:lnTo>
                      <a:pt x="92" y="162"/>
                    </a:lnTo>
                    <a:lnTo>
                      <a:pt x="76" y="160"/>
                    </a:lnTo>
                    <a:lnTo>
                      <a:pt x="64" y="158"/>
                    </a:lnTo>
                    <a:lnTo>
                      <a:pt x="40" y="150"/>
                    </a:lnTo>
                    <a:lnTo>
                      <a:pt x="44" y="148"/>
                    </a:lnTo>
                    <a:lnTo>
                      <a:pt x="46" y="146"/>
                    </a:lnTo>
                    <a:lnTo>
                      <a:pt x="50" y="136"/>
                    </a:lnTo>
                    <a:lnTo>
                      <a:pt x="52" y="124"/>
                    </a:lnTo>
                    <a:lnTo>
                      <a:pt x="52" y="114"/>
                    </a:lnTo>
                    <a:lnTo>
                      <a:pt x="52" y="100"/>
                    </a:lnTo>
                    <a:lnTo>
                      <a:pt x="46" y="86"/>
                    </a:lnTo>
                    <a:lnTo>
                      <a:pt x="40" y="74"/>
                    </a:lnTo>
                    <a:lnTo>
                      <a:pt x="36" y="70"/>
                    </a:lnTo>
                    <a:lnTo>
                      <a:pt x="32" y="68"/>
                    </a:lnTo>
                    <a:lnTo>
                      <a:pt x="12" y="64"/>
                    </a:lnTo>
                    <a:lnTo>
                      <a:pt x="8" y="62"/>
                    </a:lnTo>
                    <a:lnTo>
                      <a:pt x="4" y="58"/>
                    </a:lnTo>
                    <a:lnTo>
                      <a:pt x="2" y="54"/>
                    </a:lnTo>
                    <a:lnTo>
                      <a:pt x="0" y="48"/>
                    </a:lnTo>
                    <a:lnTo>
                      <a:pt x="6" y="46"/>
                    </a:lnTo>
                    <a:lnTo>
                      <a:pt x="12" y="44"/>
                    </a:lnTo>
                    <a:lnTo>
                      <a:pt x="16" y="40"/>
                    </a:lnTo>
                    <a:lnTo>
                      <a:pt x="22" y="40"/>
                    </a:lnTo>
                    <a:lnTo>
                      <a:pt x="26" y="40"/>
                    </a:lnTo>
                    <a:lnTo>
                      <a:pt x="30" y="42"/>
                    </a:lnTo>
                    <a:lnTo>
                      <a:pt x="34" y="44"/>
                    </a:lnTo>
                    <a:lnTo>
                      <a:pt x="40" y="46"/>
                    </a:lnTo>
                    <a:lnTo>
                      <a:pt x="44" y="46"/>
                    </a:lnTo>
                    <a:lnTo>
                      <a:pt x="46" y="44"/>
                    </a:lnTo>
                    <a:lnTo>
                      <a:pt x="46" y="40"/>
                    </a:lnTo>
                    <a:lnTo>
                      <a:pt x="46" y="38"/>
                    </a:lnTo>
                    <a:lnTo>
                      <a:pt x="42" y="36"/>
                    </a:lnTo>
                    <a:lnTo>
                      <a:pt x="42" y="28"/>
                    </a:lnTo>
                    <a:lnTo>
                      <a:pt x="48" y="28"/>
                    </a:lnTo>
                    <a:lnTo>
                      <a:pt x="54" y="30"/>
                    </a:lnTo>
                    <a:lnTo>
                      <a:pt x="60" y="32"/>
                    </a:lnTo>
                    <a:lnTo>
                      <a:pt x="66" y="32"/>
                    </a:lnTo>
                    <a:lnTo>
                      <a:pt x="70" y="32"/>
                    </a:lnTo>
                    <a:lnTo>
                      <a:pt x="70" y="30"/>
                    </a:lnTo>
                    <a:lnTo>
                      <a:pt x="72" y="24"/>
                    </a:lnTo>
                    <a:lnTo>
                      <a:pt x="78" y="20"/>
                    </a:lnTo>
                    <a:lnTo>
                      <a:pt x="86" y="16"/>
                    </a:lnTo>
                    <a:lnTo>
                      <a:pt x="92" y="12"/>
                    </a:lnTo>
                    <a:lnTo>
                      <a:pt x="92" y="8"/>
                    </a:lnTo>
                    <a:lnTo>
                      <a:pt x="94" y="2"/>
                    </a:lnTo>
                    <a:lnTo>
                      <a:pt x="104" y="0"/>
                    </a:lnTo>
                    <a:lnTo>
                      <a:pt x="108" y="4"/>
                    </a:lnTo>
                    <a:lnTo>
                      <a:pt x="114" y="10"/>
                    </a:lnTo>
                    <a:lnTo>
                      <a:pt x="120" y="12"/>
                    </a:lnTo>
                    <a:lnTo>
                      <a:pt x="128" y="14"/>
                    </a:lnTo>
                    <a:lnTo>
                      <a:pt x="128" y="18"/>
                    </a:lnTo>
                    <a:lnTo>
                      <a:pt x="130" y="20"/>
                    </a:lnTo>
                    <a:lnTo>
                      <a:pt x="134" y="22"/>
                    </a:lnTo>
                    <a:lnTo>
                      <a:pt x="140" y="22"/>
                    </a:lnTo>
                    <a:lnTo>
                      <a:pt x="140" y="24"/>
                    </a:lnTo>
                    <a:lnTo>
                      <a:pt x="142" y="24"/>
                    </a:lnTo>
                    <a:lnTo>
                      <a:pt x="146" y="28"/>
                    </a:lnTo>
                    <a:lnTo>
                      <a:pt x="150" y="30"/>
                    </a:lnTo>
                    <a:lnTo>
                      <a:pt x="160" y="30"/>
                    </a:lnTo>
                    <a:lnTo>
                      <a:pt x="166" y="32"/>
                    </a:lnTo>
                    <a:lnTo>
                      <a:pt x="172" y="34"/>
                    </a:lnTo>
                    <a:lnTo>
                      <a:pt x="180" y="38"/>
                    </a:lnTo>
                    <a:lnTo>
                      <a:pt x="188" y="40"/>
                    </a:lnTo>
                    <a:lnTo>
                      <a:pt x="186" y="48"/>
                    </a:lnTo>
                    <a:lnTo>
                      <a:pt x="184" y="58"/>
                    </a:lnTo>
                    <a:lnTo>
                      <a:pt x="180" y="66"/>
                    </a:lnTo>
                    <a:lnTo>
                      <a:pt x="178" y="68"/>
                    </a:lnTo>
                    <a:lnTo>
                      <a:pt x="176" y="70"/>
                    </a:lnTo>
                    <a:lnTo>
                      <a:pt x="174" y="74"/>
                    </a:lnTo>
                    <a:lnTo>
                      <a:pt x="170" y="76"/>
                    </a:lnTo>
                    <a:lnTo>
                      <a:pt x="166" y="80"/>
                    </a:lnTo>
                    <a:lnTo>
                      <a:pt x="160" y="88"/>
                    </a:lnTo>
                    <a:lnTo>
                      <a:pt x="160" y="96"/>
                    </a:lnTo>
                    <a:lnTo>
                      <a:pt x="164" y="96"/>
                    </a:lnTo>
                    <a:lnTo>
                      <a:pt x="164" y="94"/>
                    </a:lnTo>
                    <a:lnTo>
                      <a:pt x="166" y="90"/>
                    </a:lnTo>
                    <a:lnTo>
                      <a:pt x="170" y="92"/>
                    </a:lnTo>
                    <a:lnTo>
                      <a:pt x="172" y="90"/>
                    </a:lnTo>
                    <a:lnTo>
                      <a:pt x="174" y="102"/>
                    </a:lnTo>
                    <a:lnTo>
                      <a:pt x="174" y="104"/>
                    </a:lnTo>
                    <a:lnTo>
                      <a:pt x="176" y="106"/>
                    </a:lnTo>
                    <a:lnTo>
                      <a:pt x="178" y="108"/>
                    </a:lnTo>
                    <a:lnTo>
                      <a:pt x="178" y="110"/>
                    </a:lnTo>
                    <a:lnTo>
                      <a:pt x="170" y="116"/>
                    </a:lnTo>
                    <a:lnTo>
                      <a:pt x="178" y="128"/>
                    </a:lnTo>
                    <a:lnTo>
                      <a:pt x="182" y="134"/>
                    </a:lnTo>
                    <a:lnTo>
                      <a:pt x="188" y="138"/>
                    </a:lnTo>
                    <a:lnTo>
                      <a:pt x="190" y="138"/>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52" name="Freeform 153"/>
              <p:cNvSpPr>
                <a:spLocks/>
              </p:cNvSpPr>
              <p:nvPr/>
            </p:nvSpPr>
            <p:spPr bwMode="auto">
              <a:xfrm>
                <a:off x="4081463" y="2185988"/>
                <a:ext cx="85725" cy="82550"/>
              </a:xfrm>
              <a:custGeom>
                <a:avLst/>
                <a:gdLst>
                  <a:gd name="T0" fmla="*/ 85725 w 54"/>
                  <a:gd name="T1" fmla="*/ 0 h 52"/>
                  <a:gd name="T2" fmla="*/ 85725 w 54"/>
                  <a:gd name="T3" fmla="*/ 15875 h 52"/>
                  <a:gd name="T4" fmla="*/ 82550 w 54"/>
                  <a:gd name="T5" fmla="*/ 28575 h 52"/>
                  <a:gd name="T6" fmla="*/ 82550 w 54"/>
                  <a:gd name="T7" fmla="*/ 38100 h 52"/>
                  <a:gd name="T8" fmla="*/ 85725 w 54"/>
                  <a:gd name="T9" fmla="*/ 38100 h 52"/>
                  <a:gd name="T10" fmla="*/ 79375 w 54"/>
                  <a:gd name="T11" fmla="*/ 50800 h 52"/>
                  <a:gd name="T12" fmla="*/ 73025 w 54"/>
                  <a:gd name="T13" fmla="*/ 57150 h 52"/>
                  <a:gd name="T14" fmla="*/ 69850 w 54"/>
                  <a:gd name="T15" fmla="*/ 63500 h 52"/>
                  <a:gd name="T16" fmla="*/ 66675 w 54"/>
                  <a:gd name="T17" fmla="*/ 73025 h 52"/>
                  <a:gd name="T18" fmla="*/ 63500 w 54"/>
                  <a:gd name="T19" fmla="*/ 79375 h 52"/>
                  <a:gd name="T20" fmla="*/ 60325 w 54"/>
                  <a:gd name="T21" fmla="*/ 82550 h 52"/>
                  <a:gd name="T22" fmla="*/ 47625 w 54"/>
                  <a:gd name="T23" fmla="*/ 73025 h 52"/>
                  <a:gd name="T24" fmla="*/ 31750 w 54"/>
                  <a:gd name="T25" fmla="*/ 69850 h 52"/>
                  <a:gd name="T26" fmla="*/ 9525 w 54"/>
                  <a:gd name="T27" fmla="*/ 76200 h 52"/>
                  <a:gd name="T28" fmla="*/ 3175 w 54"/>
                  <a:gd name="T29" fmla="*/ 73025 h 52"/>
                  <a:gd name="T30" fmla="*/ 0 w 54"/>
                  <a:gd name="T31" fmla="*/ 69850 h 52"/>
                  <a:gd name="T32" fmla="*/ 15875 w 54"/>
                  <a:gd name="T33" fmla="*/ 60325 h 52"/>
                  <a:gd name="T34" fmla="*/ 22225 w 54"/>
                  <a:gd name="T35" fmla="*/ 50800 h 52"/>
                  <a:gd name="T36" fmla="*/ 28575 w 54"/>
                  <a:gd name="T37" fmla="*/ 38100 h 52"/>
                  <a:gd name="T38" fmla="*/ 34925 w 54"/>
                  <a:gd name="T39" fmla="*/ 28575 h 52"/>
                  <a:gd name="T40" fmla="*/ 38100 w 54"/>
                  <a:gd name="T41" fmla="*/ 22225 h 52"/>
                  <a:gd name="T42" fmla="*/ 47625 w 54"/>
                  <a:gd name="T43" fmla="*/ 22225 h 52"/>
                  <a:gd name="T44" fmla="*/ 50800 w 54"/>
                  <a:gd name="T45" fmla="*/ 12700 h 52"/>
                  <a:gd name="T46" fmla="*/ 63500 w 54"/>
                  <a:gd name="T47" fmla="*/ 6350 h 52"/>
                  <a:gd name="T48" fmla="*/ 73025 w 54"/>
                  <a:gd name="T49" fmla="*/ 3175 h 52"/>
                  <a:gd name="T50" fmla="*/ 85725 w 54"/>
                  <a:gd name="T51" fmla="*/ 0 h 5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0" t="0" r="r" b="b"/>
                <a:pathLst>
                  <a:path w="54" h="52">
                    <a:moveTo>
                      <a:pt x="54" y="0"/>
                    </a:moveTo>
                    <a:lnTo>
                      <a:pt x="54" y="10"/>
                    </a:lnTo>
                    <a:lnTo>
                      <a:pt x="52" y="18"/>
                    </a:lnTo>
                    <a:lnTo>
                      <a:pt x="52" y="24"/>
                    </a:lnTo>
                    <a:lnTo>
                      <a:pt x="54" y="24"/>
                    </a:lnTo>
                    <a:lnTo>
                      <a:pt x="50" y="32"/>
                    </a:lnTo>
                    <a:lnTo>
                      <a:pt x="46" y="36"/>
                    </a:lnTo>
                    <a:lnTo>
                      <a:pt x="44" y="40"/>
                    </a:lnTo>
                    <a:lnTo>
                      <a:pt x="42" y="46"/>
                    </a:lnTo>
                    <a:lnTo>
                      <a:pt x="40" y="50"/>
                    </a:lnTo>
                    <a:lnTo>
                      <a:pt x="38" y="52"/>
                    </a:lnTo>
                    <a:lnTo>
                      <a:pt x="30" y="46"/>
                    </a:lnTo>
                    <a:lnTo>
                      <a:pt x="20" y="44"/>
                    </a:lnTo>
                    <a:lnTo>
                      <a:pt x="6" y="48"/>
                    </a:lnTo>
                    <a:lnTo>
                      <a:pt x="2" y="46"/>
                    </a:lnTo>
                    <a:lnTo>
                      <a:pt x="0" y="44"/>
                    </a:lnTo>
                    <a:lnTo>
                      <a:pt x="10" y="38"/>
                    </a:lnTo>
                    <a:lnTo>
                      <a:pt x="14" y="32"/>
                    </a:lnTo>
                    <a:lnTo>
                      <a:pt x="18" y="24"/>
                    </a:lnTo>
                    <a:lnTo>
                      <a:pt x="22" y="18"/>
                    </a:lnTo>
                    <a:lnTo>
                      <a:pt x="24" y="14"/>
                    </a:lnTo>
                    <a:lnTo>
                      <a:pt x="30" y="14"/>
                    </a:lnTo>
                    <a:lnTo>
                      <a:pt x="32" y="8"/>
                    </a:lnTo>
                    <a:lnTo>
                      <a:pt x="40" y="4"/>
                    </a:lnTo>
                    <a:lnTo>
                      <a:pt x="46" y="2"/>
                    </a:lnTo>
                    <a:lnTo>
                      <a:pt x="54" y="0"/>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53" name="Freeform 155"/>
              <p:cNvSpPr>
                <a:spLocks/>
              </p:cNvSpPr>
              <p:nvPr/>
            </p:nvSpPr>
            <p:spPr bwMode="auto">
              <a:xfrm>
                <a:off x="4151313" y="2370138"/>
                <a:ext cx="106362" cy="50800"/>
              </a:xfrm>
              <a:custGeom>
                <a:avLst/>
                <a:gdLst>
                  <a:gd name="T0" fmla="*/ 87023 w 66"/>
                  <a:gd name="T1" fmla="*/ 6350 h 32"/>
                  <a:gd name="T2" fmla="*/ 77354 w 66"/>
                  <a:gd name="T3" fmla="*/ 3175 h 32"/>
                  <a:gd name="T4" fmla="*/ 61239 w 66"/>
                  <a:gd name="T5" fmla="*/ 0 h 32"/>
                  <a:gd name="T6" fmla="*/ 45123 w 66"/>
                  <a:gd name="T7" fmla="*/ 0 h 32"/>
                  <a:gd name="T8" fmla="*/ 29008 w 66"/>
                  <a:gd name="T9" fmla="*/ 3175 h 32"/>
                  <a:gd name="T10" fmla="*/ 32231 w 66"/>
                  <a:gd name="T11" fmla="*/ 3175 h 32"/>
                  <a:gd name="T12" fmla="*/ 32231 w 66"/>
                  <a:gd name="T13" fmla="*/ 0 h 32"/>
                  <a:gd name="T14" fmla="*/ 29008 w 66"/>
                  <a:gd name="T15" fmla="*/ 3175 h 32"/>
                  <a:gd name="T16" fmla="*/ 25785 w 66"/>
                  <a:gd name="T17" fmla="*/ 6350 h 32"/>
                  <a:gd name="T18" fmla="*/ 22562 w 66"/>
                  <a:gd name="T19" fmla="*/ 12700 h 32"/>
                  <a:gd name="T20" fmla="*/ 16115 w 66"/>
                  <a:gd name="T21" fmla="*/ 15875 h 32"/>
                  <a:gd name="T22" fmla="*/ 9669 w 66"/>
                  <a:gd name="T23" fmla="*/ 22225 h 32"/>
                  <a:gd name="T24" fmla="*/ 0 w 66"/>
                  <a:gd name="T25" fmla="*/ 34925 h 32"/>
                  <a:gd name="T26" fmla="*/ 0 w 66"/>
                  <a:gd name="T27" fmla="*/ 47625 h 32"/>
                  <a:gd name="T28" fmla="*/ 6446 w 66"/>
                  <a:gd name="T29" fmla="*/ 47625 h 32"/>
                  <a:gd name="T30" fmla="*/ 6446 w 66"/>
                  <a:gd name="T31" fmla="*/ 44450 h 32"/>
                  <a:gd name="T32" fmla="*/ 9669 w 66"/>
                  <a:gd name="T33" fmla="*/ 38100 h 32"/>
                  <a:gd name="T34" fmla="*/ 16115 w 66"/>
                  <a:gd name="T35" fmla="*/ 41275 h 32"/>
                  <a:gd name="T36" fmla="*/ 19339 w 66"/>
                  <a:gd name="T37" fmla="*/ 38100 h 32"/>
                  <a:gd name="T38" fmla="*/ 19339 w 66"/>
                  <a:gd name="T39" fmla="*/ 50800 h 32"/>
                  <a:gd name="T40" fmla="*/ 45123 w 66"/>
                  <a:gd name="T41" fmla="*/ 50800 h 32"/>
                  <a:gd name="T42" fmla="*/ 48346 w 66"/>
                  <a:gd name="T43" fmla="*/ 47625 h 32"/>
                  <a:gd name="T44" fmla="*/ 51569 w 66"/>
                  <a:gd name="T45" fmla="*/ 44450 h 32"/>
                  <a:gd name="T46" fmla="*/ 54793 w 66"/>
                  <a:gd name="T47" fmla="*/ 41275 h 32"/>
                  <a:gd name="T48" fmla="*/ 64462 w 66"/>
                  <a:gd name="T49" fmla="*/ 47625 h 32"/>
                  <a:gd name="T50" fmla="*/ 70908 w 66"/>
                  <a:gd name="T51" fmla="*/ 50800 h 32"/>
                  <a:gd name="T52" fmla="*/ 77354 w 66"/>
                  <a:gd name="T53" fmla="*/ 50800 h 32"/>
                  <a:gd name="T54" fmla="*/ 77354 w 66"/>
                  <a:gd name="T55" fmla="*/ 41275 h 32"/>
                  <a:gd name="T56" fmla="*/ 83800 w 66"/>
                  <a:gd name="T57" fmla="*/ 38100 h 32"/>
                  <a:gd name="T58" fmla="*/ 93470 w 66"/>
                  <a:gd name="T59" fmla="*/ 34925 h 32"/>
                  <a:gd name="T60" fmla="*/ 106362 w 66"/>
                  <a:gd name="T61" fmla="*/ 31750 h 32"/>
                  <a:gd name="T62" fmla="*/ 106362 w 66"/>
                  <a:gd name="T63" fmla="*/ 22225 h 32"/>
                  <a:gd name="T64" fmla="*/ 99916 w 66"/>
                  <a:gd name="T65" fmla="*/ 22225 h 32"/>
                  <a:gd name="T66" fmla="*/ 93470 w 66"/>
                  <a:gd name="T67" fmla="*/ 19050 h 32"/>
                  <a:gd name="T68" fmla="*/ 87023 w 66"/>
                  <a:gd name="T69" fmla="*/ 12700 h 32"/>
                  <a:gd name="T70" fmla="*/ 87023 w 66"/>
                  <a:gd name="T71" fmla="*/ 6350 h 3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66" h="32">
                    <a:moveTo>
                      <a:pt x="54" y="4"/>
                    </a:moveTo>
                    <a:lnTo>
                      <a:pt x="48" y="2"/>
                    </a:lnTo>
                    <a:lnTo>
                      <a:pt x="38" y="0"/>
                    </a:lnTo>
                    <a:lnTo>
                      <a:pt x="28" y="0"/>
                    </a:lnTo>
                    <a:lnTo>
                      <a:pt x="18" y="2"/>
                    </a:lnTo>
                    <a:lnTo>
                      <a:pt x="20" y="2"/>
                    </a:lnTo>
                    <a:lnTo>
                      <a:pt x="20" y="0"/>
                    </a:lnTo>
                    <a:lnTo>
                      <a:pt x="18" y="2"/>
                    </a:lnTo>
                    <a:lnTo>
                      <a:pt x="16" y="4"/>
                    </a:lnTo>
                    <a:lnTo>
                      <a:pt x="14" y="8"/>
                    </a:lnTo>
                    <a:lnTo>
                      <a:pt x="10" y="10"/>
                    </a:lnTo>
                    <a:lnTo>
                      <a:pt x="6" y="14"/>
                    </a:lnTo>
                    <a:lnTo>
                      <a:pt x="0" y="22"/>
                    </a:lnTo>
                    <a:lnTo>
                      <a:pt x="0" y="30"/>
                    </a:lnTo>
                    <a:lnTo>
                      <a:pt x="4" y="30"/>
                    </a:lnTo>
                    <a:lnTo>
                      <a:pt x="4" y="28"/>
                    </a:lnTo>
                    <a:lnTo>
                      <a:pt x="6" y="24"/>
                    </a:lnTo>
                    <a:lnTo>
                      <a:pt x="10" y="26"/>
                    </a:lnTo>
                    <a:lnTo>
                      <a:pt x="12" y="24"/>
                    </a:lnTo>
                    <a:lnTo>
                      <a:pt x="12" y="32"/>
                    </a:lnTo>
                    <a:lnTo>
                      <a:pt x="28" y="32"/>
                    </a:lnTo>
                    <a:lnTo>
                      <a:pt x="30" y="30"/>
                    </a:lnTo>
                    <a:lnTo>
                      <a:pt x="32" y="28"/>
                    </a:lnTo>
                    <a:lnTo>
                      <a:pt x="34" y="26"/>
                    </a:lnTo>
                    <a:lnTo>
                      <a:pt x="40" y="30"/>
                    </a:lnTo>
                    <a:lnTo>
                      <a:pt x="44" y="32"/>
                    </a:lnTo>
                    <a:lnTo>
                      <a:pt x="48" y="32"/>
                    </a:lnTo>
                    <a:lnTo>
                      <a:pt x="48" y="26"/>
                    </a:lnTo>
                    <a:lnTo>
                      <a:pt x="52" y="24"/>
                    </a:lnTo>
                    <a:lnTo>
                      <a:pt x="58" y="22"/>
                    </a:lnTo>
                    <a:lnTo>
                      <a:pt x="66" y="20"/>
                    </a:lnTo>
                    <a:lnTo>
                      <a:pt x="66" y="14"/>
                    </a:lnTo>
                    <a:lnTo>
                      <a:pt x="62" y="14"/>
                    </a:lnTo>
                    <a:lnTo>
                      <a:pt x="58" y="12"/>
                    </a:lnTo>
                    <a:lnTo>
                      <a:pt x="54" y="8"/>
                    </a:lnTo>
                    <a:lnTo>
                      <a:pt x="54" y="4"/>
                    </a:lnTo>
                    <a:close/>
                  </a:path>
                </a:pathLst>
              </a:custGeom>
              <a:grp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sp>
          <p:nvSpPr>
            <p:cNvPr id="545" name="Freeform 128"/>
            <p:cNvSpPr>
              <a:spLocks/>
            </p:cNvSpPr>
            <p:nvPr/>
          </p:nvSpPr>
          <p:spPr bwMode="auto">
            <a:xfrm>
              <a:off x="8074025" y="5110163"/>
              <a:ext cx="311150" cy="196850"/>
            </a:xfrm>
            <a:custGeom>
              <a:avLst/>
              <a:gdLst>
                <a:gd name="T0" fmla="*/ 2147483647 w 196"/>
                <a:gd name="T1" fmla="*/ 2147483647 h 124"/>
                <a:gd name="T2" fmla="*/ 2147483647 w 196"/>
                <a:gd name="T3" fmla="*/ 2147483647 h 124"/>
                <a:gd name="T4" fmla="*/ 2147483647 w 196"/>
                <a:gd name="T5" fmla="*/ 2147483647 h 124"/>
                <a:gd name="T6" fmla="*/ 2147483647 w 196"/>
                <a:gd name="T7" fmla="*/ 2147483647 h 124"/>
                <a:gd name="T8" fmla="*/ 2147483647 w 196"/>
                <a:gd name="T9" fmla="*/ 2147483647 h 124"/>
                <a:gd name="T10" fmla="*/ 2147483647 w 196"/>
                <a:gd name="T11" fmla="*/ 2147483647 h 124"/>
                <a:gd name="T12" fmla="*/ 2147483647 w 196"/>
                <a:gd name="T13" fmla="*/ 2147483647 h 124"/>
                <a:gd name="T14" fmla="*/ 2147483647 w 196"/>
                <a:gd name="T15" fmla="*/ 0 h 124"/>
                <a:gd name="T16" fmla="*/ 2147483647 w 196"/>
                <a:gd name="T17" fmla="*/ 2147483647 h 124"/>
                <a:gd name="T18" fmla="*/ 2147483647 w 196"/>
                <a:gd name="T19" fmla="*/ 2147483647 h 124"/>
                <a:gd name="T20" fmla="*/ 2147483647 w 196"/>
                <a:gd name="T21" fmla="*/ 2147483647 h 124"/>
                <a:gd name="T22" fmla="*/ 2147483647 w 196"/>
                <a:gd name="T23" fmla="*/ 2147483647 h 124"/>
                <a:gd name="T24" fmla="*/ 2147483647 w 196"/>
                <a:gd name="T25" fmla="*/ 2147483647 h 124"/>
                <a:gd name="T26" fmla="*/ 2147483647 w 196"/>
                <a:gd name="T27" fmla="*/ 2147483647 h 124"/>
                <a:gd name="T28" fmla="*/ 2147483647 w 196"/>
                <a:gd name="T29" fmla="*/ 2147483647 h 124"/>
                <a:gd name="T30" fmla="*/ 2147483647 w 196"/>
                <a:gd name="T31" fmla="*/ 2147483647 h 124"/>
                <a:gd name="T32" fmla="*/ 2147483647 w 196"/>
                <a:gd name="T33" fmla="*/ 2147483647 h 124"/>
                <a:gd name="T34" fmla="*/ 2147483647 w 196"/>
                <a:gd name="T35" fmla="*/ 2147483647 h 124"/>
                <a:gd name="T36" fmla="*/ 2147483647 w 196"/>
                <a:gd name="T37" fmla="*/ 2147483647 h 124"/>
                <a:gd name="T38" fmla="*/ 2147483647 w 196"/>
                <a:gd name="T39" fmla="*/ 2147483647 h 124"/>
                <a:gd name="T40" fmla="*/ 2147483647 w 196"/>
                <a:gd name="T41" fmla="*/ 2147483647 h 124"/>
                <a:gd name="T42" fmla="*/ 2147483647 w 196"/>
                <a:gd name="T43" fmla="*/ 2147483647 h 124"/>
                <a:gd name="T44" fmla="*/ 2147483647 w 196"/>
                <a:gd name="T45" fmla="*/ 2147483647 h 124"/>
                <a:gd name="T46" fmla="*/ 2147483647 w 196"/>
                <a:gd name="T47" fmla="*/ 2147483647 h 124"/>
                <a:gd name="T48" fmla="*/ 2147483647 w 196"/>
                <a:gd name="T49" fmla="*/ 2147483647 h 124"/>
                <a:gd name="T50" fmla="*/ 2147483647 w 196"/>
                <a:gd name="T51" fmla="*/ 2147483647 h 124"/>
                <a:gd name="T52" fmla="*/ 2147483647 w 196"/>
                <a:gd name="T53" fmla="*/ 2147483647 h 124"/>
                <a:gd name="T54" fmla="*/ 2147483647 w 196"/>
                <a:gd name="T55" fmla="*/ 2147483647 h 124"/>
                <a:gd name="T56" fmla="*/ 2147483647 w 196"/>
                <a:gd name="T57" fmla="*/ 2147483647 h 124"/>
                <a:gd name="T58" fmla="*/ 2147483647 w 196"/>
                <a:gd name="T59" fmla="*/ 2147483647 h 124"/>
                <a:gd name="T60" fmla="*/ 2147483647 w 196"/>
                <a:gd name="T61" fmla="*/ 2147483647 h 124"/>
                <a:gd name="T62" fmla="*/ 2147483647 w 196"/>
                <a:gd name="T63" fmla="*/ 2147483647 h 124"/>
                <a:gd name="T64" fmla="*/ 2147483647 w 196"/>
                <a:gd name="T65" fmla="*/ 2147483647 h 124"/>
                <a:gd name="T66" fmla="*/ 2147483647 w 196"/>
                <a:gd name="T67" fmla="*/ 2147483647 h 124"/>
                <a:gd name="T68" fmla="*/ 2147483647 w 196"/>
                <a:gd name="T69" fmla="*/ 2147483647 h 124"/>
                <a:gd name="T70" fmla="*/ 2147483647 w 196"/>
                <a:gd name="T71" fmla="*/ 2147483647 h 124"/>
                <a:gd name="T72" fmla="*/ 2147483647 w 196"/>
                <a:gd name="T73" fmla="*/ 2147483647 h 124"/>
                <a:gd name="T74" fmla="*/ 2147483647 w 196"/>
                <a:gd name="T75" fmla="*/ 2147483647 h 124"/>
                <a:gd name="T76" fmla="*/ 2147483647 w 196"/>
                <a:gd name="T77" fmla="*/ 2147483647 h 124"/>
                <a:gd name="T78" fmla="*/ 2147483647 w 196"/>
                <a:gd name="T79" fmla="*/ 2147483647 h 124"/>
                <a:gd name="T80" fmla="*/ 2147483647 w 196"/>
                <a:gd name="T81" fmla="*/ 2147483647 h 124"/>
                <a:gd name="T82" fmla="*/ 2147483647 w 196"/>
                <a:gd name="T83" fmla="*/ 2147483647 h 124"/>
                <a:gd name="T84" fmla="*/ 0 w 196"/>
                <a:gd name="T85" fmla="*/ 2147483647 h 124"/>
                <a:gd name="T86" fmla="*/ 0 w 196"/>
                <a:gd name="T87" fmla="*/ 2147483647 h 124"/>
                <a:gd name="T88" fmla="*/ 2147483647 w 196"/>
                <a:gd name="T89" fmla="*/ 2147483647 h 124"/>
                <a:gd name="T90" fmla="*/ 2147483647 w 196"/>
                <a:gd name="T91" fmla="*/ 2147483647 h 124"/>
                <a:gd name="T92" fmla="*/ 2147483647 w 196"/>
                <a:gd name="T93" fmla="*/ 2147483647 h 124"/>
                <a:gd name="T94" fmla="*/ 2147483647 w 196"/>
                <a:gd name="T95" fmla="*/ 2147483647 h 124"/>
                <a:gd name="T96" fmla="*/ 2147483647 w 196"/>
                <a:gd name="T97" fmla="*/ 2147483647 h 124"/>
                <a:gd name="T98" fmla="*/ 2147483647 w 196"/>
                <a:gd name="T99" fmla="*/ 2147483647 h 124"/>
                <a:gd name="T100" fmla="*/ 2147483647 w 196"/>
                <a:gd name="T101" fmla="*/ 2147483647 h 124"/>
                <a:gd name="T102" fmla="*/ 2147483647 w 196"/>
                <a:gd name="T103" fmla="*/ 2147483647 h 124"/>
                <a:gd name="T104" fmla="*/ 2147483647 w 196"/>
                <a:gd name="T105" fmla="*/ 2147483647 h 124"/>
                <a:gd name="T106" fmla="*/ 2147483647 w 196"/>
                <a:gd name="T107" fmla="*/ 2147483647 h 124"/>
                <a:gd name="T108" fmla="*/ 2147483647 w 196"/>
                <a:gd name="T109" fmla="*/ 2147483647 h 12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96" h="124">
                  <a:moveTo>
                    <a:pt x="116" y="46"/>
                  </a:moveTo>
                  <a:lnTo>
                    <a:pt x="128" y="36"/>
                  </a:lnTo>
                  <a:lnTo>
                    <a:pt x="140" y="26"/>
                  </a:lnTo>
                  <a:lnTo>
                    <a:pt x="148" y="24"/>
                  </a:lnTo>
                  <a:lnTo>
                    <a:pt x="154" y="20"/>
                  </a:lnTo>
                  <a:lnTo>
                    <a:pt x="164" y="8"/>
                  </a:lnTo>
                  <a:lnTo>
                    <a:pt x="172" y="2"/>
                  </a:lnTo>
                  <a:lnTo>
                    <a:pt x="178" y="0"/>
                  </a:lnTo>
                  <a:lnTo>
                    <a:pt x="184" y="2"/>
                  </a:lnTo>
                  <a:lnTo>
                    <a:pt x="180" y="8"/>
                  </a:lnTo>
                  <a:lnTo>
                    <a:pt x="178" y="16"/>
                  </a:lnTo>
                  <a:lnTo>
                    <a:pt x="184" y="14"/>
                  </a:lnTo>
                  <a:lnTo>
                    <a:pt x="188" y="12"/>
                  </a:lnTo>
                  <a:lnTo>
                    <a:pt x="196" y="8"/>
                  </a:lnTo>
                  <a:lnTo>
                    <a:pt x="196" y="18"/>
                  </a:lnTo>
                  <a:lnTo>
                    <a:pt x="190" y="20"/>
                  </a:lnTo>
                  <a:lnTo>
                    <a:pt x="188" y="24"/>
                  </a:lnTo>
                  <a:lnTo>
                    <a:pt x="184" y="32"/>
                  </a:lnTo>
                  <a:lnTo>
                    <a:pt x="180" y="36"/>
                  </a:lnTo>
                  <a:lnTo>
                    <a:pt x="176" y="38"/>
                  </a:lnTo>
                  <a:lnTo>
                    <a:pt x="168" y="40"/>
                  </a:lnTo>
                  <a:lnTo>
                    <a:pt x="150" y="50"/>
                  </a:lnTo>
                  <a:lnTo>
                    <a:pt x="140" y="56"/>
                  </a:lnTo>
                  <a:lnTo>
                    <a:pt x="138" y="58"/>
                  </a:lnTo>
                  <a:lnTo>
                    <a:pt x="136" y="62"/>
                  </a:lnTo>
                  <a:lnTo>
                    <a:pt x="136" y="66"/>
                  </a:lnTo>
                  <a:lnTo>
                    <a:pt x="130" y="70"/>
                  </a:lnTo>
                  <a:lnTo>
                    <a:pt x="122" y="70"/>
                  </a:lnTo>
                  <a:lnTo>
                    <a:pt x="108" y="72"/>
                  </a:lnTo>
                  <a:lnTo>
                    <a:pt x="100" y="76"/>
                  </a:lnTo>
                  <a:lnTo>
                    <a:pt x="92" y="84"/>
                  </a:lnTo>
                  <a:lnTo>
                    <a:pt x="78" y="98"/>
                  </a:lnTo>
                  <a:lnTo>
                    <a:pt x="74" y="102"/>
                  </a:lnTo>
                  <a:lnTo>
                    <a:pt x="70" y="106"/>
                  </a:lnTo>
                  <a:lnTo>
                    <a:pt x="58" y="108"/>
                  </a:lnTo>
                  <a:lnTo>
                    <a:pt x="52" y="112"/>
                  </a:lnTo>
                  <a:lnTo>
                    <a:pt x="44" y="118"/>
                  </a:lnTo>
                  <a:lnTo>
                    <a:pt x="38" y="122"/>
                  </a:lnTo>
                  <a:lnTo>
                    <a:pt x="28" y="124"/>
                  </a:lnTo>
                  <a:lnTo>
                    <a:pt x="20" y="122"/>
                  </a:lnTo>
                  <a:lnTo>
                    <a:pt x="10" y="116"/>
                  </a:lnTo>
                  <a:lnTo>
                    <a:pt x="2" y="110"/>
                  </a:lnTo>
                  <a:lnTo>
                    <a:pt x="0" y="108"/>
                  </a:lnTo>
                  <a:lnTo>
                    <a:pt x="0" y="104"/>
                  </a:lnTo>
                  <a:lnTo>
                    <a:pt x="8" y="98"/>
                  </a:lnTo>
                  <a:lnTo>
                    <a:pt x="20" y="92"/>
                  </a:lnTo>
                  <a:lnTo>
                    <a:pt x="32" y="84"/>
                  </a:lnTo>
                  <a:lnTo>
                    <a:pt x="42" y="78"/>
                  </a:lnTo>
                  <a:lnTo>
                    <a:pt x="66" y="66"/>
                  </a:lnTo>
                  <a:lnTo>
                    <a:pt x="72" y="64"/>
                  </a:lnTo>
                  <a:lnTo>
                    <a:pt x="76" y="64"/>
                  </a:lnTo>
                  <a:lnTo>
                    <a:pt x="86" y="64"/>
                  </a:lnTo>
                  <a:lnTo>
                    <a:pt x="102" y="56"/>
                  </a:lnTo>
                  <a:lnTo>
                    <a:pt x="118" y="46"/>
                  </a:lnTo>
                  <a:lnTo>
                    <a:pt x="116" y="46"/>
                  </a:lnTo>
                  <a:close/>
                </a:path>
              </a:pathLst>
            </a:custGeom>
            <a:grp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46" name="Freeform 129"/>
            <p:cNvSpPr>
              <a:spLocks/>
            </p:cNvSpPr>
            <p:nvPr/>
          </p:nvSpPr>
          <p:spPr bwMode="auto">
            <a:xfrm>
              <a:off x="8391525" y="4922838"/>
              <a:ext cx="180975" cy="225425"/>
            </a:xfrm>
            <a:custGeom>
              <a:avLst/>
              <a:gdLst>
                <a:gd name="T0" fmla="*/ 2147483647 w 114"/>
                <a:gd name="T1" fmla="*/ 2147483647 h 142"/>
                <a:gd name="T2" fmla="*/ 0 w 114"/>
                <a:gd name="T3" fmla="*/ 2147483647 h 142"/>
                <a:gd name="T4" fmla="*/ 2147483647 w 114"/>
                <a:gd name="T5" fmla="*/ 2147483647 h 142"/>
                <a:gd name="T6" fmla="*/ 2147483647 w 114"/>
                <a:gd name="T7" fmla="*/ 2147483647 h 142"/>
                <a:gd name="T8" fmla="*/ 2147483647 w 114"/>
                <a:gd name="T9" fmla="*/ 2147483647 h 142"/>
                <a:gd name="T10" fmla="*/ 2147483647 w 114"/>
                <a:gd name="T11" fmla="*/ 2147483647 h 142"/>
                <a:gd name="T12" fmla="*/ 2147483647 w 114"/>
                <a:gd name="T13" fmla="*/ 2147483647 h 142"/>
                <a:gd name="T14" fmla="*/ 2147483647 w 114"/>
                <a:gd name="T15" fmla="*/ 2147483647 h 142"/>
                <a:gd name="T16" fmla="*/ 2147483647 w 114"/>
                <a:gd name="T17" fmla="*/ 2147483647 h 142"/>
                <a:gd name="T18" fmla="*/ 2147483647 w 114"/>
                <a:gd name="T19" fmla="*/ 2147483647 h 142"/>
                <a:gd name="T20" fmla="*/ 2147483647 w 114"/>
                <a:gd name="T21" fmla="*/ 2147483647 h 142"/>
                <a:gd name="T22" fmla="*/ 2147483647 w 114"/>
                <a:gd name="T23" fmla="*/ 2147483647 h 142"/>
                <a:gd name="T24" fmla="*/ 2147483647 w 114"/>
                <a:gd name="T25" fmla="*/ 2147483647 h 142"/>
                <a:gd name="T26" fmla="*/ 2147483647 w 114"/>
                <a:gd name="T27" fmla="*/ 2147483647 h 142"/>
                <a:gd name="T28" fmla="*/ 2147483647 w 114"/>
                <a:gd name="T29" fmla="*/ 2147483647 h 142"/>
                <a:gd name="T30" fmla="*/ 2147483647 w 114"/>
                <a:gd name="T31" fmla="*/ 2147483647 h 142"/>
                <a:gd name="T32" fmla="*/ 2147483647 w 114"/>
                <a:gd name="T33" fmla="*/ 2147483647 h 142"/>
                <a:gd name="T34" fmla="*/ 2147483647 w 114"/>
                <a:gd name="T35" fmla="*/ 0 h 142"/>
                <a:gd name="T36" fmla="*/ 2147483647 w 114"/>
                <a:gd name="T37" fmla="*/ 2147483647 h 142"/>
                <a:gd name="T38" fmla="*/ 2147483647 w 114"/>
                <a:gd name="T39" fmla="*/ 2147483647 h 142"/>
                <a:gd name="T40" fmla="*/ 2147483647 w 114"/>
                <a:gd name="T41" fmla="*/ 2147483647 h 142"/>
                <a:gd name="T42" fmla="*/ 2147483647 w 114"/>
                <a:gd name="T43" fmla="*/ 2147483647 h 142"/>
                <a:gd name="T44" fmla="*/ 2147483647 w 114"/>
                <a:gd name="T45" fmla="*/ 2147483647 h 142"/>
                <a:gd name="T46" fmla="*/ 2147483647 w 114"/>
                <a:gd name="T47" fmla="*/ 2147483647 h 142"/>
                <a:gd name="T48" fmla="*/ 2147483647 w 114"/>
                <a:gd name="T49" fmla="*/ 2147483647 h 142"/>
                <a:gd name="T50" fmla="*/ 2147483647 w 114"/>
                <a:gd name="T51" fmla="*/ 2147483647 h 142"/>
                <a:gd name="T52" fmla="*/ 2147483647 w 114"/>
                <a:gd name="T53" fmla="*/ 2147483647 h 142"/>
                <a:gd name="T54" fmla="*/ 2147483647 w 114"/>
                <a:gd name="T55" fmla="*/ 2147483647 h 142"/>
                <a:gd name="T56" fmla="*/ 2147483647 w 114"/>
                <a:gd name="T57" fmla="*/ 2147483647 h 142"/>
                <a:gd name="T58" fmla="*/ 2147483647 w 114"/>
                <a:gd name="T59" fmla="*/ 2147483647 h 142"/>
                <a:gd name="T60" fmla="*/ 2147483647 w 114"/>
                <a:gd name="T61" fmla="*/ 2147483647 h 142"/>
                <a:gd name="T62" fmla="*/ 2147483647 w 114"/>
                <a:gd name="T63" fmla="*/ 2147483647 h 142"/>
                <a:gd name="T64" fmla="*/ 2147483647 w 114"/>
                <a:gd name="T65" fmla="*/ 2147483647 h 142"/>
                <a:gd name="T66" fmla="*/ 2147483647 w 114"/>
                <a:gd name="T67" fmla="*/ 2147483647 h 142"/>
                <a:gd name="T68" fmla="*/ 2147483647 w 114"/>
                <a:gd name="T69" fmla="*/ 2147483647 h 142"/>
                <a:gd name="T70" fmla="*/ 2147483647 w 114"/>
                <a:gd name="T71" fmla="*/ 2147483647 h 142"/>
                <a:gd name="T72" fmla="*/ 2147483647 w 114"/>
                <a:gd name="T73" fmla="*/ 2147483647 h 142"/>
                <a:gd name="T74" fmla="*/ 2147483647 w 114"/>
                <a:gd name="T75" fmla="*/ 2147483647 h 142"/>
                <a:gd name="T76" fmla="*/ 2147483647 w 114"/>
                <a:gd name="T77" fmla="*/ 2147483647 h 142"/>
                <a:gd name="T78" fmla="*/ 2147483647 w 114"/>
                <a:gd name="T79" fmla="*/ 2147483647 h 142"/>
                <a:gd name="T80" fmla="*/ 2147483647 w 114"/>
                <a:gd name="T81" fmla="*/ 2147483647 h 142"/>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114" h="142">
                  <a:moveTo>
                    <a:pt x="8" y="142"/>
                  </a:moveTo>
                  <a:lnTo>
                    <a:pt x="2" y="140"/>
                  </a:lnTo>
                  <a:lnTo>
                    <a:pt x="0" y="136"/>
                  </a:lnTo>
                  <a:lnTo>
                    <a:pt x="0" y="132"/>
                  </a:lnTo>
                  <a:lnTo>
                    <a:pt x="2" y="130"/>
                  </a:lnTo>
                  <a:lnTo>
                    <a:pt x="8" y="130"/>
                  </a:lnTo>
                  <a:lnTo>
                    <a:pt x="14" y="126"/>
                  </a:lnTo>
                  <a:lnTo>
                    <a:pt x="20" y="124"/>
                  </a:lnTo>
                  <a:lnTo>
                    <a:pt x="24" y="118"/>
                  </a:lnTo>
                  <a:lnTo>
                    <a:pt x="26" y="112"/>
                  </a:lnTo>
                  <a:lnTo>
                    <a:pt x="18" y="106"/>
                  </a:lnTo>
                  <a:lnTo>
                    <a:pt x="14" y="102"/>
                  </a:lnTo>
                  <a:lnTo>
                    <a:pt x="14" y="98"/>
                  </a:lnTo>
                  <a:lnTo>
                    <a:pt x="16" y="94"/>
                  </a:lnTo>
                  <a:lnTo>
                    <a:pt x="18" y="92"/>
                  </a:lnTo>
                  <a:lnTo>
                    <a:pt x="20" y="90"/>
                  </a:lnTo>
                  <a:lnTo>
                    <a:pt x="22" y="90"/>
                  </a:lnTo>
                  <a:lnTo>
                    <a:pt x="28" y="90"/>
                  </a:lnTo>
                  <a:lnTo>
                    <a:pt x="34" y="88"/>
                  </a:lnTo>
                  <a:lnTo>
                    <a:pt x="38" y="84"/>
                  </a:lnTo>
                  <a:lnTo>
                    <a:pt x="44" y="76"/>
                  </a:lnTo>
                  <a:lnTo>
                    <a:pt x="48" y="74"/>
                  </a:lnTo>
                  <a:lnTo>
                    <a:pt x="52" y="68"/>
                  </a:lnTo>
                  <a:lnTo>
                    <a:pt x="56" y="58"/>
                  </a:lnTo>
                  <a:lnTo>
                    <a:pt x="58" y="48"/>
                  </a:lnTo>
                  <a:lnTo>
                    <a:pt x="62" y="38"/>
                  </a:lnTo>
                  <a:lnTo>
                    <a:pt x="58" y="36"/>
                  </a:lnTo>
                  <a:lnTo>
                    <a:pt x="56" y="32"/>
                  </a:lnTo>
                  <a:lnTo>
                    <a:pt x="56" y="26"/>
                  </a:lnTo>
                  <a:lnTo>
                    <a:pt x="56" y="24"/>
                  </a:lnTo>
                  <a:lnTo>
                    <a:pt x="58" y="22"/>
                  </a:lnTo>
                  <a:lnTo>
                    <a:pt x="56" y="18"/>
                  </a:lnTo>
                  <a:lnTo>
                    <a:pt x="56" y="16"/>
                  </a:lnTo>
                  <a:lnTo>
                    <a:pt x="58" y="6"/>
                  </a:lnTo>
                  <a:lnTo>
                    <a:pt x="60" y="2"/>
                  </a:lnTo>
                  <a:lnTo>
                    <a:pt x="62" y="0"/>
                  </a:lnTo>
                  <a:lnTo>
                    <a:pt x="66" y="6"/>
                  </a:lnTo>
                  <a:lnTo>
                    <a:pt x="70" y="10"/>
                  </a:lnTo>
                  <a:lnTo>
                    <a:pt x="74" y="16"/>
                  </a:lnTo>
                  <a:lnTo>
                    <a:pt x="76" y="22"/>
                  </a:lnTo>
                  <a:lnTo>
                    <a:pt x="76" y="26"/>
                  </a:lnTo>
                  <a:lnTo>
                    <a:pt x="74" y="28"/>
                  </a:lnTo>
                  <a:lnTo>
                    <a:pt x="70" y="30"/>
                  </a:lnTo>
                  <a:lnTo>
                    <a:pt x="68" y="34"/>
                  </a:lnTo>
                  <a:lnTo>
                    <a:pt x="68" y="38"/>
                  </a:lnTo>
                  <a:lnTo>
                    <a:pt x="66" y="42"/>
                  </a:lnTo>
                  <a:lnTo>
                    <a:pt x="64" y="48"/>
                  </a:lnTo>
                  <a:lnTo>
                    <a:pt x="66" y="50"/>
                  </a:lnTo>
                  <a:lnTo>
                    <a:pt x="68" y="52"/>
                  </a:lnTo>
                  <a:lnTo>
                    <a:pt x="72" y="50"/>
                  </a:lnTo>
                  <a:lnTo>
                    <a:pt x="74" y="48"/>
                  </a:lnTo>
                  <a:lnTo>
                    <a:pt x="80" y="42"/>
                  </a:lnTo>
                  <a:lnTo>
                    <a:pt x="80" y="44"/>
                  </a:lnTo>
                  <a:lnTo>
                    <a:pt x="80" y="48"/>
                  </a:lnTo>
                  <a:lnTo>
                    <a:pt x="78" y="52"/>
                  </a:lnTo>
                  <a:lnTo>
                    <a:pt x="76" y="56"/>
                  </a:lnTo>
                  <a:lnTo>
                    <a:pt x="76" y="60"/>
                  </a:lnTo>
                  <a:lnTo>
                    <a:pt x="78" y="66"/>
                  </a:lnTo>
                  <a:lnTo>
                    <a:pt x="82" y="68"/>
                  </a:lnTo>
                  <a:lnTo>
                    <a:pt x="84" y="70"/>
                  </a:lnTo>
                  <a:lnTo>
                    <a:pt x="90" y="68"/>
                  </a:lnTo>
                  <a:lnTo>
                    <a:pt x="96" y="66"/>
                  </a:lnTo>
                  <a:lnTo>
                    <a:pt x="100" y="64"/>
                  </a:lnTo>
                  <a:lnTo>
                    <a:pt x="104" y="62"/>
                  </a:lnTo>
                  <a:lnTo>
                    <a:pt x="110" y="64"/>
                  </a:lnTo>
                  <a:lnTo>
                    <a:pt x="112" y="66"/>
                  </a:lnTo>
                  <a:lnTo>
                    <a:pt x="114" y="68"/>
                  </a:lnTo>
                  <a:lnTo>
                    <a:pt x="112" y="70"/>
                  </a:lnTo>
                  <a:lnTo>
                    <a:pt x="110" y="74"/>
                  </a:lnTo>
                  <a:lnTo>
                    <a:pt x="104" y="76"/>
                  </a:lnTo>
                  <a:lnTo>
                    <a:pt x="86" y="94"/>
                  </a:lnTo>
                  <a:lnTo>
                    <a:pt x="82" y="96"/>
                  </a:lnTo>
                  <a:lnTo>
                    <a:pt x="78" y="94"/>
                  </a:lnTo>
                  <a:lnTo>
                    <a:pt x="74" y="94"/>
                  </a:lnTo>
                  <a:lnTo>
                    <a:pt x="70" y="94"/>
                  </a:lnTo>
                  <a:lnTo>
                    <a:pt x="62" y="100"/>
                  </a:lnTo>
                  <a:lnTo>
                    <a:pt x="58" y="106"/>
                  </a:lnTo>
                  <a:lnTo>
                    <a:pt x="48" y="116"/>
                  </a:lnTo>
                  <a:lnTo>
                    <a:pt x="34" y="128"/>
                  </a:lnTo>
                  <a:lnTo>
                    <a:pt x="20" y="138"/>
                  </a:lnTo>
                  <a:lnTo>
                    <a:pt x="14" y="140"/>
                  </a:lnTo>
                  <a:lnTo>
                    <a:pt x="8" y="142"/>
                  </a:lnTo>
                  <a:close/>
                </a:path>
              </a:pathLst>
            </a:custGeom>
            <a:grp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47" name="Freeform 214"/>
            <p:cNvSpPr>
              <a:spLocks/>
            </p:cNvSpPr>
            <p:nvPr/>
          </p:nvSpPr>
          <p:spPr bwMode="auto">
            <a:xfrm>
              <a:off x="7609656" y="5283737"/>
              <a:ext cx="111125" cy="98425"/>
            </a:xfrm>
            <a:custGeom>
              <a:avLst/>
              <a:gdLst>
                <a:gd name="T0" fmla="*/ 2147483647 w 70"/>
                <a:gd name="T1" fmla="*/ 2147483647 h 62"/>
                <a:gd name="T2" fmla="*/ 2147483647 w 70"/>
                <a:gd name="T3" fmla="*/ 2147483647 h 62"/>
                <a:gd name="T4" fmla="*/ 2147483647 w 70"/>
                <a:gd name="T5" fmla="*/ 2147483647 h 62"/>
                <a:gd name="T6" fmla="*/ 2147483647 w 70"/>
                <a:gd name="T7" fmla="*/ 2147483647 h 62"/>
                <a:gd name="T8" fmla="*/ 2147483647 w 70"/>
                <a:gd name="T9" fmla="*/ 2147483647 h 62"/>
                <a:gd name="T10" fmla="*/ 2147483647 w 70"/>
                <a:gd name="T11" fmla="*/ 2147483647 h 62"/>
                <a:gd name="T12" fmla="*/ 2147483647 w 70"/>
                <a:gd name="T13" fmla="*/ 2147483647 h 62"/>
                <a:gd name="T14" fmla="*/ 2147483647 w 70"/>
                <a:gd name="T15" fmla="*/ 2147483647 h 62"/>
                <a:gd name="T16" fmla="*/ 2147483647 w 70"/>
                <a:gd name="T17" fmla="*/ 2147483647 h 62"/>
                <a:gd name="T18" fmla="*/ 2147483647 w 70"/>
                <a:gd name="T19" fmla="*/ 2147483647 h 62"/>
                <a:gd name="T20" fmla="*/ 2147483647 w 70"/>
                <a:gd name="T21" fmla="*/ 2147483647 h 62"/>
                <a:gd name="T22" fmla="*/ 2147483647 w 70"/>
                <a:gd name="T23" fmla="*/ 2147483647 h 62"/>
                <a:gd name="T24" fmla="*/ 2147483647 w 70"/>
                <a:gd name="T25" fmla="*/ 2147483647 h 62"/>
                <a:gd name="T26" fmla="*/ 2147483647 w 70"/>
                <a:gd name="T27" fmla="*/ 2147483647 h 62"/>
                <a:gd name="T28" fmla="*/ 2147483647 w 70"/>
                <a:gd name="T29" fmla="*/ 2147483647 h 62"/>
                <a:gd name="T30" fmla="*/ 2147483647 w 70"/>
                <a:gd name="T31" fmla="*/ 2147483647 h 62"/>
                <a:gd name="T32" fmla="*/ 2147483647 w 70"/>
                <a:gd name="T33" fmla="*/ 2147483647 h 62"/>
                <a:gd name="T34" fmla="*/ 2147483647 w 70"/>
                <a:gd name="T35" fmla="*/ 2147483647 h 62"/>
                <a:gd name="T36" fmla="*/ 2147483647 w 70"/>
                <a:gd name="T37" fmla="*/ 2147483647 h 62"/>
                <a:gd name="T38" fmla="*/ 2147483647 w 70"/>
                <a:gd name="T39" fmla="*/ 2147483647 h 62"/>
                <a:gd name="T40" fmla="*/ 2147483647 w 70"/>
                <a:gd name="T41" fmla="*/ 2147483647 h 62"/>
                <a:gd name="T42" fmla="*/ 2147483647 w 70"/>
                <a:gd name="T43" fmla="*/ 2147483647 h 62"/>
                <a:gd name="T44" fmla="*/ 2147483647 w 70"/>
                <a:gd name="T45" fmla="*/ 2147483647 h 62"/>
                <a:gd name="T46" fmla="*/ 2147483647 w 70"/>
                <a:gd name="T47" fmla="*/ 2147483647 h 62"/>
                <a:gd name="T48" fmla="*/ 2147483647 w 70"/>
                <a:gd name="T49" fmla="*/ 2147483647 h 62"/>
                <a:gd name="T50" fmla="*/ 0 w 70"/>
                <a:gd name="T51" fmla="*/ 2147483647 h 62"/>
                <a:gd name="T52" fmla="*/ 0 w 70"/>
                <a:gd name="T53" fmla="*/ 2147483647 h 62"/>
                <a:gd name="T54" fmla="*/ 0 w 70"/>
                <a:gd name="T55" fmla="*/ 2147483647 h 62"/>
                <a:gd name="T56" fmla="*/ 0 w 70"/>
                <a:gd name="T57" fmla="*/ 2147483647 h 62"/>
                <a:gd name="T58" fmla="*/ 2147483647 w 70"/>
                <a:gd name="T59" fmla="*/ 2147483647 h 62"/>
                <a:gd name="T60" fmla="*/ 2147483647 w 70"/>
                <a:gd name="T61" fmla="*/ 2147483647 h 62"/>
                <a:gd name="T62" fmla="*/ 2147483647 w 70"/>
                <a:gd name="T63" fmla="*/ 2147483647 h 62"/>
                <a:gd name="T64" fmla="*/ 2147483647 w 70"/>
                <a:gd name="T65" fmla="*/ 2147483647 h 62"/>
                <a:gd name="T66" fmla="*/ 2147483647 w 70"/>
                <a:gd name="T67" fmla="*/ 2147483647 h 62"/>
                <a:gd name="T68" fmla="*/ 2147483647 w 70"/>
                <a:gd name="T69" fmla="*/ 2147483647 h 62"/>
                <a:gd name="T70" fmla="*/ 2147483647 w 70"/>
                <a:gd name="T71" fmla="*/ 2147483647 h 62"/>
                <a:gd name="T72" fmla="*/ 2147483647 w 70"/>
                <a:gd name="T73" fmla="*/ 0 h 62"/>
                <a:gd name="T74" fmla="*/ 2147483647 w 70"/>
                <a:gd name="T75" fmla="*/ 2147483647 h 62"/>
                <a:gd name="T76" fmla="*/ 2147483647 w 70"/>
                <a:gd name="T77" fmla="*/ 2147483647 h 6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0" h="62">
                  <a:moveTo>
                    <a:pt x="18" y="2"/>
                  </a:moveTo>
                  <a:lnTo>
                    <a:pt x="26" y="10"/>
                  </a:lnTo>
                  <a:lnTo>
                    <a:pt x="30" y="12"/>
                  </a:lnTo>
                  <a:lnTo>
                    <a:pt x="34" y="14"/>
                  </a:lnTo>
                  <a:lnTo>
                    <a:pt x="42" y="14"/>
                  </a:lnTo>
                  <a:lnTo>
                    <a:pt x="50" y="12"/>
                  </a:lnTo>
                  <a:lnTo>
                    <a:pt x="62" y="8"/>
                  </a:lnTo>
                  <a:lnTo>
                    <a:pt x="70" y="8"/>
                  </a:lnTo>
                  <a:lnTo>
                    <a:pt x="70" y="10"/>
                  </a:lnTo>
                  <a:lnTo>
                    <a:pt x="68" y="14"/>
                  </a:lnTo>
                  <a:lnTo>
                    <a:pt x="64" y="18"/>
                  </a:lnTo>
                  <a:lnTo>
                    <a:pt x="60" y="26"/>
                  </a:lnTo>
                  <a:lnTo>
                    <a:pt x="58" y="34"/>
                  </a:lnTo>
                  <a:lnTo>
                    <a:pt x="54" y="38"/>
                  </a:lnTo>
                  <a:lnTo>
                    <a:pt x="50" y="40"/>
                  </a:lnTo>
                  <a:lnTo>
                    <a:pt x="44" y="46"/>
                  </a:lnTo>
                  <a:lnTo>
                    <a:pt x="40" y="52"/>
                  </a:lnTo>
                  <a:lnTo>
                    <a:pt x="36" y="54"/>
                  </a:lnTo>
                  <a:lnTo>
                    <a:pt x="34" y="56"/>
                  </a:lnTo>
                  <a:lnTo>
                    <a:pt x="32" y="54"/>
                  </a:lnTo>
                  <a:lnTo>
                    <a:pt x="30" y="50"/>
                  </a:lnTo>
                  <a:lnTo>
                    <a:pt x="20" y="58"/>
                  </a:lnTo>
                  <a:lnTo>
                    <a:pt x="16" y="60"/>
                  </a:lnTo>
                  <a:lnTo>
                    <a:pt x="10" y="62"/>
                  </a:lnTo>
                  <a:lnTo>
                    <a:pt x="4" y="60"/>
                  </a:lnTo>
                  <a:lnTo>
                    <a:pt x="0" y="56"/>
                  </a:lnTo>
                  <a:lnTo>
                    <a:pt x="0" y="52"/>
                  </a:lnTo>
                  <a:lnTo>
                    <a:pt x="0" y="46"/>
                  </a:lnTo>
                  <a:lnTo>
                    <a:pt x="0" y="42"/>
                  </a:lnTo>
                  <a:lnTo>
                    <a:pt x="2" y="40"/>
                  </a:lnTo>
                  <a:lnTo>
                    <a:pt x="6" y="36"/>
                  </a:lnTo>
                  <a:lnTo>
                    <a:pt x="8" y="34"/>
                  </a:lnTo>
                  <a:lnTo>
                    <a:pt x="8" y="30"/>
                  </a:lnTo>
                  <a:lnTo>
                    <a:pt x="6" y="22"/>
                  </a:lnTo>
                  <a:lnTo>
                    <a:pt x="8" y="18"/>
                  </a:lnTo>
                  <a:lnTo>
                    <a:pt x="12" y="10"/>
                  </a:lnTo>
                  <a:lnTo>
                    <a:pt x="18" y="0"/>
                  </a:lnTo>
                  <a:lnTo>
                    <a:pt x="18" y="4"/>
                  </a:lnTo>
                  <a:lnTo>
                    <a:pt x="18" y="2"/>
                  </a:lnTo>
                  <a:close/>
                </a:path>
              </a:pathLst>
            </a:custGeom>
            <a:grpFill/>
            <a:ln w="12700" cap="flat" cmpd="sng">
              <a:solidFill>
                <a:schemeClr val="bg1"/>
              </a:solidFill>
              <a:prstDash val="solid"/>
              <a:round/>
              <a:headEnd type="none" w="med" len="med"/>
              <a:tailEnd type="none" w="med" len="me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grpSp>
      <p:grpSp>
        <p:nvGrpSpPr>
          <p:cNvPr id="577" name="Group 576"/>
          <p:cNvGrpSpPr/>
          <p:nvPr/>
        </p:nvGrpSpPr>
        <p:grpSpPr>
          <a:xfrm>
            <a:off x="1619513" y="5732875"/>
            <a:ext cx="5775062" cy="252000"/>
            <a:chOff x="1476638" y="5732875"/>
            <a:chExt cx="5775062" cy="252000"/>
          </a:xfrm>
        </p:grpSpPr>
        <p:sp>
          <p:nvSpPr>
            <p:cNvPr id="578" name="Rectangle 577"/>
            <p:cNvSpPr>
              <a:spLocks noChangeArrowheads="1"/>
            </p:cNvSpPr>
            <p:nvPr/>
          </p:nvSpPr>
          <p:spPr bwMode="auto">
            <a:xfrm>
              <a:off x="6099700" y="5732875"/>
              <a:ext cx="1152000" cy="252000"/>
            </a:xfrm>
            <a:prstGeom prst="rect">
              <a:avLst/>
            </a:prstGeom>
            <a:solidFill>
              <a:srgbClr val="004758"/>
            </a:solidFill>
            <a:ln w="9525" algn="ctr">
              <a:noFill/>
              <a:miter lim="800000"/>
              <a:headEnd/>
              <a:tailEnd/>
            </a:ln>
          </p:spPr>
          <p:txBody>
            <a:bodyPr lIns="36000" rIns="36000" anchor="ctr"/>
            <a:lstStyle/>
            <a:p>
              <a:pPr algn="ctr" defTabSz="957824" fontAlgn="auto">
                <a:spcBef>
                  <a:spcPct val="50000"/>
                </a:spcBef>
                <a:spcAft>
                  <a:spcPts val="0"/>
                </a:spcAft>
              </a:pPr>
              <a:r>
                <a:rPr lang="en-GB" sz="1000" b="1" dirty="0" smtClean="0">
                  <a:solidFill>
                    <a:srgbClr val="FFFFFF"/>
                  </a:solidFill>
                  <a:latin typeface="Arial"/>
                  <a:cs typeface="+mn-cs"/>
                </a:rPr>
                <a:t>Opaque</a:t>
              </a:r>
              <a:endParaRPr lang="en-GB" sz="1000" b="1" dirty="0">
                <a:solidFill>
                  <a:srgbClr val="FFFFFF"/>
                </a:solidFill>
                <a:latin typeface="Arial"/>
                <a:cs typeface="+mn-cs"/>
              </a:endParaRPr>
            </a:p>
          </p:txBody>
        </p:sp>
        <p:sp>
          <p:nvSpPr>
            <p:cNvPr id="579" name="Rectangle 578"/>
            <p:cNvSpPr/>
            <p:nvPr/>
          </p:nvSpPr>
          <p:spPr>
            <a:xfrm>
              <a:off x="2632403" y="5732875"/>
              <a:ext cx="1152000" cy="252000"/>
            </a:xfrm>
            <a:prstGeom prst="rect">
              <a:avLst/>
            </a:prstGeom>
            <a:solidFill>
              <a:srgbClr val="B6D1D7"/>
            </a:solidFill>
            <a:ln>
              <a:noFill/>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algn="ctr" defTabSz="957824" fontAlgn="auto">
                <a:spcBef>
                  <a:spcPct val="50000"/>
                </a:spcBef>
                <a:spcAft>
                  <a:spcPts val="0"/>
                </a:spcAft>
              </a:pPr>
              <a:r>
                <a:rPr lang="en-GB" sz="1000" b="1" dirty="0">
                  <a:solidFill>
                    <a:srgbClr val="50534D"/>
                  </a:solidFill>
                </a:rPr>
                <a:t>Transparent</a:t>
              </a:r>
            </a:p>
          </p:txBody>
        </p:sp>
        <p:sp>
          <p:nvSpPr>
            <p:cNvPr id="580" name="Rectangle 579"/>
            <p:cNvSpPr/>
            <p:nvPr/>
          </p:nvSpPr>
          <p:spPr>
            <a:xfrm>
              <a:off x="1476638" y="5732875"/>
              <a:ext cx="1152000" cy="252000"/>
            </a:xfrm>
            <a:prstGeom prst="rect">
              <a:avLst/>
            </a:prstGeom>
            <a:solidFill>
              <a:srgbClr val="DAE8EB"/>
            </a:solidFill>
            <a:ln>
              <a:noFill/>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algn="ctr" defTabSz="957824" fontAlgn="auto">
                <a:spcBef>
                  <a:spcPct val="50000"/>
                </a:spcBef>
                <a:spcAft>
                  <a:spcPts val="0"/>
                </a:spcAft>
              </a:pPr>
              <a:r>
                <a:rPr lang="en-GB" sz="1000" b="1" dirty="0" smtClean="0">
                  <a:solidFill>
                    <a:srgbClr val="50534D"/>
                  </a:solidFill>
                </a:rPr>
                <a:t>Highly Transparent</a:t>
              </a:r>
              <a:endParaRPr lang="en-GB" sz="1000" b="1" dirty="0">
                <a:solidFill>
                  <a:srgbClr val="50534D"/>
                </a:solidFill>
              </a:endParaRPr>
            </a:p>
          </p:txBody>
        </p:sp>
        <p:sp>
          <p:nvSpPr>
            <p:cNvPr id="581" name="Rectangle 580"/>
            <p:cNvSpPr/>
            <p:nvPr/>
          </p:nvSpPr>
          <p:spPr>
            <a:xfrm>
              <a:off x="4943933" y="5732875"/>
              <a:ext cx="1152000" cy="252000"/>
            </a:xfrm>
            <a:prstGeom prst="rect">
              <a:avLst/>
            </a:prstGeom>
            <a:solidFill>
              <a:srgbClr val="488B9B"/>
            </a:solidFill>
            <a:ln>
              <a:noFill/>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algn="ctr" defTabSz="957824" fontAlgn="auto">
                <a:spcBef>
                  <a:spcPct val="50000"/>
                </a:spcBef>
                <a:spcAft>
                  <a:spcPts val="0"/>
                </a:spcAft>
              </a:pPr>
              <a:r>
                <a:rPr lang="en-GB" sz="1000" b="1" dirty="0">
                  <a:solidFill>
                    <a:srgbClr val="FFFFFF"/>
                  </a:solidFill>
                </a:rPr>
                <a:t>Low Transparency</a:t>
              </a:r>
            </a:p>
          </p:txBody>
        </p:sp>
        <p:sp>
          <p:nvSpPr>
            <p:cNvPr id="582" name="Rectangle 581"/>
            <p:cNvSpPr/>
            <p:nvPr/>
          </p:nvSpPr>
          <p:spPr>
            <a:xfrm>
              <a:off x="3788168" y="5732875"/>
              <a:ext cx="1152000" cy="252000"/>
            </a:xfrm>
            <a:prstGeom prst="rect">
              <a:avLst/>
            </a:prstGeom>
            <a:solidFill>
              <a:srgbClr val="7FAEB9"/>
            </a:solidFill>
            <a:ln>
              <a:noFill/>
            </a:ln>
            <a:effectLst/>
          </p:spPr>
          <p:style>
            <a:lnRef idx="1">
              <a:schemeClr val="accent1"/>
            </a:lnRef>
            <a:fillRef idx="3">
              <a:schemeClr val="accent1"/>
            </a:fillRef>
            <a:effectRef idx="2">
              <a:schemeClr val="accent1"/>
            </a:effectRef>
            <a:fontRef idx="minor">
              <a:schemeClr val="lt1"/>
            </a:fontRef>
          </p:style>
          <p:txBody>
            <a:bodyPr lIns="36000" rIns="36000" anchor="ctr"/>
            <a:lstStyle/>
            <a:p>
              <a:pPr algn="ctr" defTabSz="957824" fontAlgn="auto">
                <a:spcBef>
                  <a:spcPct val="50000"/>
                </a:spcBef>
                <a:spcAft>
                  <a:spcPts val="0"/>
                </a:spcAft>
              </a:pPr>
              <a:r>
                <a:rPr lang="en-GB" sz="1000" b="1" dirty="0">
                  <a:solidFill>
                    <a:srgbClr val="FFFFFF"/>
                  </a:solidFill>
                </a:rPr>
                <a:t>Semi-Transparent</a:t>
              </a:r>
            </a:p>
          </p:txBody>
        </p:sp>
      </p:grpSp>
      <p:sp>
        <p:nvSpPr>
          <p:cNvPr id="583" name="Freeform 582"/>
          <p:cNvSpPr/>
          <p:nvPr/>
        </p:nvSpPr>
        <p:spPr>
          <a:xfrm>
            <a:off x="4649788" y="3440113"/>
            <a:ext cx="290512" cy="107950"/>
          </a:xfrm>
          <a:custGeom>
            <a:avLst/>
            <a:gdLst>
              <a:gd name="connsiteX0" fmla="*/ 280988 w 280988"/>
              <a:gd name="connsiteY0" fmla="*/ 107324 h 107324"/>
              <a:gd name="connsiteX1" fmla="*/ 261938 w 280988"/>
              <a:gd name="connsiteY1" fmla="*/ 100180 h 107324"/>
              <a:gd name="connsiteX2" fmla="*/ 254794 w 280988"/>
              <a:gd name="connsiteY2" fmla="*/ 97799 h 107324"/>
              <a:gd name="connsiteX3" fmla="*/ 247650 w 280988"/>
              <a:gd name="connsiteY3" fmla="*/ 83511 h 107324"/>
              <a:gd name="connsiteX4" fmla="*/ 245269 w 280988"/>
              <a:gd name="connsiteY4" fmla="*/ 59699 h 107324"/>
              <a:gd name="connsiteX5" fmla="*/ 242888 w 280988"/>
              <a:gd name="connsiteY5" fmla="*/ 2549 h 107324"/>
              <a:gd name="connsiteX6" fmla="*/ 221457 w 280988"/>
              <a:gd name="connsiteY6" fmla="*/ 4930 h 107324"/>
              <a:gd name="connsiteX7" fmla="*/ 214313 w 280988"/>
              <a:gd name="connsiteY7" fmla="*/ 7311 h 107324"/>
              <a:gd name="connsiteX8" fmla="*/ 211932 w 280988"/>
              <a:gd name="connsiteY8" fmla="*/ 28742 h 107324"/>
              <a:gd name="connsiteX9" fmla="*/ 216694 w 280988"/>
              <a:gd name="connsiteY9" fmla="*/ 52555 h 107324"/>
              <a:gd name="connsiteX10" fmla="*/ 214313 w 280988"/>
              <a:gd name="connsiteY10" fmla="*/ 64461 h 107324"/>
              <a:gd name="connsiteX11" fmla="*/ 207169 w 280988"/>
              <a:gd name="connsiteY11" fmla="*/ 69224 h 107324"/>
              <a:gd name="connsiteX12" fmla="*/ 161925 w 280988"/>
              <a:gd name="connsiteY12" fmla="*/ 76367 h 107324"/>
              <a:gd name="connsiteX13" fmla="*/ 90488 w 280988"/>
              <a:gd name="connsiteY13" fmla="*/ 78749 h 107324"/>
              <a:gd name="connsiteX14" fmla="*/ 76200 w 280988"/>
              <a:gd name="connsiteY14" fmla="*/ 71605 h 107324"/>
              <a:gd name="connsiteX15" fmla="*/ 64294 w 280988"/>
              <a:gd name="connsiteY15" fmla="*/ 62080 h 107324"/>
              <a:gd name="connsiteX16" fmla="*/ 59532 w 280988"/>
              <a:gd name="connsiteY16" fmla="*/ 54936 h 107324"/>
              <a:gd name="connsiteX17" fmla="*/ 38100 w 280988"/>
              <a:gd name="connsiteY17" fmla="*/ 64461 h 107324"/>
              <a:gd name="connsiteX18" fmla="*/ 35719 w 280988"/>
              <a:gd name="connsiteY18" fmla="*/ 71605 h 107324"/>
              <a:gd name="connsiteX19" fmla="*/ 33338 w 280988"/>
              <a:gd name="connsiteY19" fmla="*/ 83511 h 107324"/>
              <a:gd name="connsiteX20" fmla="*/ 26194 w 280988"/>
              <a:gd name="connsiteY20" fmla="*/ 88274 h 107324"/>
              <a:gd name="connsiteX21" fmla="*/ 11907 w 280988"/>
              <a:gd name="connsiteY21" fmla="*/ 93036 h 107324"/>
              <a:gd name="connsiteX22" fmla="*/ 0 w 280988"/>
              <a:gd name="connsiteY22" fmla="*/ 102561 h 10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80988" h="107324">
                <a:moveTo>
                  <a:pt x="280988" y="107324"/>
                </a:moveTo>
                <a:lnTo>
                  <a:pt x="261938" y="100180"/>
                </a:lnTo>
                <a:cubicBezTo>
                  <a:pt x="259579" y="99322"/>
                  <a:pt x="256754" y="99367"/>
                  <a:pt x="254794" y="97799"/>
                </a:cubicBezTo>
                <a:cubicBezTo>
                  <a:pt x="250599" y="94443"/>
                  <a:pt x="249219" y="88215"/>
                  <a:pt x="247650" y="83511"/>
                </a:cubicBezTo>
                <a:cubicBezTo>
                  <a:pt x="246856" y="75574"/>
                  <a:pt x="245737" y="67662"/>
                  <a:pt x="245269" y="59699"/>
                </a:cubicBezTo>
                <a:cubicBezTo>
                  <a:pt x="244149" y="40665"/>
                  <a:pt x="250490" y="20034"/>
                  <a:pt x="242888" y="2549"/>
                </a:cubicBezTo>
                <a:cubicBezTo>
                  <a:pt x="240022" y="-4043"/>
                  <a:pt x="228601" y="4136"/>
                  <a:pt x="221457" y="4930"/>
                </a:cubicBezTo>
                <a:cubicBezTo>
                  <a:pt x="219076" y="5724"/>
                  <a:pt x="215245" y="4980"/>
                  <a:pt x="214313" y="7311"/>
                </a:cubicBezTo>
                <a:cubicBezTo>
                  <a:pt x="211644" y="13985"/>
                  <a:pt x="211932" y="21554"/>
                  <a:pt x="211932" y="28742"/>
                </a:cubicBezTo>
                <a:cubicBezTo>
                  <a:pt x="211932" y="39687"/>
                  <a:pt x="213762" y="43757"/>
                  <a:pt x="216694" y="52555"/>
                </a:cubicBezTo>
                <a:cubicBezTo>
                  <a:pt x="215900" y="56524"/>
                  <a:pt x="216321" y="60947"/>
                  <a:pt x="214313" y="64461"/>
                </a:cubicBezTo>
                <a:cubicBezTo>
                  <a:pt x="212893" y="66946"/>
                  <a:pt x="209654" y="67804"/>
                  <a:pt x="207169" y="69224"/>
                </a:cubicBezTo>
                <a:cubicBezTo>
                  <a:pt x="189831" y="79131"/>
                  <a:pt x="191572" y="74391"/>
                  <a:pt x="161925" y="76367"/>
                </a:cubicBezTo>
                <a:cubicBezTo>
                  <a:pt x="129550" y="87160"/>
                  <a:pt x="152654" y="81339"/>
                  <a:pt x="90488" y="78749"/>
                </a:cubicBezTo>
                <a:cubicBezTo>
                  <a:pt x="84680" y="76812"/>
                  <a:pt x="80814" y="76219"/>
                  <a:pt x="76200" y="71605"/>
                </a:cubicBezTo>
                <a:cubicBezTo>
                  <a:pt x="65428" y="60833"/>
                  <a:pt x="78203" y="66716"/>
                  <a:pt x="64294" y="62080"/>
                </a:cubicBezTo>
                <a:cubicBezTo>
                  <a:pt x="62707" y="59699"/>
                  <a:pt x="62326" y="55557"/>
                  <a:pt x="59532" y="54936"/>
                </a:cubicBezTo>
                <a:cubicBezTo>
                  <a:pt x="44164" y="51521"/>
                  <a:pt x="43868" y="55809"/>
                  <a:pt x="38100" y="64461"/>
                </a:cubicBezTo>
                <a:cubicBezTo>
                  <a:pt x="37306" y="66842"/>
                  <a:pt x="36328" y="69170"/>
                  <a:pt x="35719" y="71605"/>
                </a:cubicBezTo>
                <a:cubicBezTo>
                  <a:pt x="34737" y="75531"/>
                  <a:pt x="35346" y="79997"/>
                  <a:pt x="33338" y="83511"/>
                </a:cubicBezTo>
                <a:cubicBezTo>
                  <a:pt x="31918" y="85996"/>
                  <a:pt x="28809" y="87112"/>
                  <a:pt x="26194" y="88274"/>
                </a:cubicBezTo>
                <a:cubicBezTo>
                  <a:pt x="21607" y="90313"/>
                  <a:pt x="11907" y="93036"/>
                  <a:pt x="11907" y="93036"/>
                </a:cubicBezTo>
                <a:cubicBezTo>
                  <a:pt x="3508" y="101435"/>
                  <a:pt x="7775" y="98674"/>
                  <a:pt x="0" y="102561"/>
                </a:cubicBezTo>
              </a:path>
            </a:pathLst>
          </a:custGeom>
          <a:ln>
            <a:solidFill>
              <a:schemeClr val="bg1"/>
            </a:solidFill>
          </a:ln>
        </p:spPr>
        <p:style>
          <a:lnRef idx="1">
            <a:schemeClr val="accent1"/>
          </a:lnRef>
          <a:fillRef idx="0">
            <a:schemeClr val="accent1"/>
          </a:fillRef>
          <a:effectRef idx="0">
            <a:schemeClr val="accent1"/>
          </a:effectRef>
          <a:fontRef idx="minor">
            <a:schemeClr val="tx1"/>
          </a:fontRef>
        </p:style>
        <p:txBody>
          <a:bodyPr anchor="ctr"/>
          <a:lstStyle/>
          <a:p>
            <a:pPr algn="ctr" defTabSz="957824" fontAlgn="auto">
              <a:spcBef>
                <a:spcPts val="0"/>
              </a:spcBef>
              <a:spcAft>
                <a:spcPts val="0"/>
              </a:spcAft>
              <a:defRPr/>
            </a:pPr>
            <a:endParaRPr lang="en-GB" sz="1900">
              <a:solidFill>
                <a:srgbClr val="50534D"/>
              </a:solidFill>
            </a:endParaRPr>
          </a:p>
        </p:txBody>
      </p:sp>
      <p:sp>
        <p:nvSpPr>
          <p:cNvPr id="584" name="Freeform 290"/>
          <p:cNvSpPr>
            <a:spLocks/>
          </p:cNvSpPr>
          <p:nvPr/>
        </p:nvSpPr>
        <p:spPr bwMode="auto">
          <a:xfrm>
            <a:off x="7883525" y="3917950"/>
            <a:ext cx="238125" cy="266700"/>
          </a:xfrm>
          <a:custGeom>
            <a:avLst/>
            <a:gdLst>
              <a:gd name="T0" fmla="*/ 76200 w 150"/>
              <a:gd name="T1" fmla="*/ 41275 h 168"/>
              <a:gd name="T2" fmla="*/ 117475 w 150"/>
              <a:gd name="T3" fmla="*/ 76200 h 168"/>
              <a:gd name="T4" fmla="*/ 117475 w 150"/>
              <a:gd name="T5" fmla="*/ 92075 h 168"/>
              <a:gd name="T6" fmla="*/ 120650 w 150"/>
              <a:gd name="T7" fmla="*/ 101600 h 168"/>
              <a:gd name="T8" fmla="*/ 133350 w 150"/>
              <a:gd name="T9" fmla="*/ 101600 h 168"/>
              <a:gd name="T10" fmla="*/ 146050 w 150"/>
              <a:gd name="T11" fmla="*/ 107950 h 168"/>
              <a:gd name="T12" fmla="*/ 177800 w 150"/>
              <a:gd name="T13" fmla="*/ 123825 h 168"/>
              <a:gd name="T14" fmla="*/ 196850 w 150"/>
              <a:gd name="T15" fmla="*/ 133350 h 168"/>
              <a:gd name="T16" fmla="*/ 187325 w 150"/>
              <a:gd name="T17" fmla="*/ 142875 h 168"/>
              <a:gd name="T18" fmla="*/ 171450 w 150"/>
              <a:gd name="T19" fmla="*/ 146050 h 168"/>
              <a:gd name="T20" fmla="*/ 142875 w 150"/>
              <a:gd name="T21" fmla="*/ 146050 h 168"/>
              <a:gd name="T22" fmla="*/ 165100 w 150"/>
              <a:gd name="T23" fmla="*/ 168275 h 168"/>
              <a:gd name="T24" fmla="*/ 171450 w 150"/>
              <a:gd name="T25" fmla="*/ 180975 h 168"/>
              <a:gd name="T26" fmla="*/ 180975 w 150"/>
              <a:gd name="T27" fmla="*/ 200025 h 168"/>
              <a:gd name="T28" fmla="*/ 193675 w 150"/>
              <a:gd name="T29" fmla="*/ 203200 h 168"/>
              <a:gd name="T30" fmla="*/ 203200 w 150"/>
              <a:gd name="T31" fmla="*/ 209550 h 168"/>
              <a:gd name="T32" fmla="*/ 212725 w 150"/>
              <a:gd name="T33" fmla="*/ 228600 h 168"/>
              <a:gd name="T34" fmla="*/ 225425 w 150"/>
              <a:gd name="T35" fmla="*/ 238125 h 168"/>
              <a:gd name="T36" fmla="*/ 234950 w 150"/>
              <a:gd name="T37" fmla="*/ 250825 h 168"/>
              <a:gd name="T38" fmla="*/ 234950 w 150"/>
              <a:gd name="T39" fmla="*/ 260350 h 168"/>
              <a:gd name="T40" fmla="*/ 222250 w 150"/>
              <a:gd name="T41" fmla="*/ 266700 h 168"/>
              <a:gd name="T42" fmla="*/ 212725 w 150"/>
              <a:gd name="T43" fmla="*/ 260350 h 168"/>
              <a:gd name="T44" fmla="*/ 184150 w 150"/>
              <a:gd name="T45" fmla="*/ 250825 h 168"/>
              <a:gd name="T46" fmla="*/ 149225 w 150"/>
              <a:gd name="T47" fmla="*/ 238125 h 168"/>
              <a:gd name="T48" fmla="*/ 136525 w 150"/>
              <a:gd name="T49" fmla="*/ 225425 h 168"/>
              <a:gd name="T50" fmla="*/ 136525 w 150"/>
              <a:gd name="T51" fmla="*/ 215900 h 168"/>
              <a:gd name="T52" fmla="*/ 130175 w 150"/>
              <a:gd name="T53" fmla="*/ 196850 h 168"/>
              <a:gd name="T54" fmla="*/ 120650 w 150"/>
              <a:gd name="T55" fmla="*/ 184150 h 168"/>
              <a:gd name="T56" fmla="*/ 69850 w 150"/>
              <a:gd name="T57" fmla="*/ 171450 h 168"/>
              <a:gd name="T58" fmla="*/ 53975 w 150"/>
              <a:gd name="T59" fmla="*/ 180975 h 168"/>
              <a:gd name="T60" fmla="*/ 50800 w 150"/>
              <a:gd name="T61" fmla="*/ 203200 h 168"/>
              <a:gd name="T62" fmla="*/ 44450 w 150"/>
              <a:gd name="T63" fmla="*/ 203200 h 168"/>
              <a:gd name="T64" fmla="*/ 34925 w 150"/>
              <a:gd name="T65" fmla="*/ 215900 h 168"/>
              <a:gd name="T66" fmla="*/ 22225 w 150"/>
              <a:gd name="T67" fmla="*/ 225425 h 168"/>
              <a:gd name="T68" fmla="*/ 7938 w 150"/>
              <a:gd name="T69" fmla="*/ 0 h 168"/>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50" h="168">
                <a:moveTo>
                  <a:pt x="22" y="14"/>
                </a:moveTo>
                <a:lnTo>
                  <a:pt x="48" y="26"/>
                </a:lnTo>
                <a:lnTo>
                  <a:pt x="72" y="42"/>
                </a:lnTo>
                <a:lnTo>
                  <a:pt x="74" y="48"/>
                </a:lnTo>
                <a:lnTo>
                  <a:pt x="74" y="52"/>
                </a:lnTo>
                <a:lnTo>
                  <a:pt x="74" y="58"/>
                </a:lnTo>
                <a:lnTo>
                  <a:pt x="76" y="62"/>
                </a:lnTo>
                <a:lnTo>
                  <a:pt x="76" y="64"/>
                </a:lnTo>
                <a:lnTo>
                  <a:pt x="80" y="64"/>
                </a:lnTo>
                <a:lnTo>
                  <a:pt x="84" y="64"/>
                </a:lnTo>
                <a:lnTo>
                  <a:pt x="88" y="66"/>
                </a:lnTo>
                <a:lnTo>
                  <a:pt x="92" y="68"/>
                </a:lnTo>
                <a:lnTo>
                  <a:pt x="100" y="72"/>
                </a:lnTo>
                <a:lnTo>
                  <a:pt x="112" y="78"/>
                </a:lnTo>
                <a:lnTo>
                  <a:pt x="118" y="82"/>
                </a:lnTo>
                <a:lnTo>
                  <a:pt x="124" y="84"/>
                </a:lnTo>
                <a:lnTo>
                  <a:pt x="122" y="88"/>
                </a:lnTo>
                <a:lnTo>
                  <a:pt x="118" y="90"/>
                </a:lnTo>
                <a:lnTo>
                  <a:pt x="114" y="92"/>
                </a:lnTo>
                <a:lnTo>
                  <a:pt x="108" y="92"/>
                </a:lnTo>
                <a:lnTo>
                  <a:pt x="98" y="92"/>
                </a:lnTo>
                <a:lnTo>
                  <a:pt x="90" y="92"/>
                </a:lnTo>
                <a:lnTo>
                  <a:pt x="98" y="102"/>
                </a:lnTo>
                <a:lnTo>
                  <a:pt x="104" y="106"/>
                </a:lnTo>
                <a:lnTo>
                  <a:pt x="108" y="108"/>
                </a:lnTo>
                <a:lnTo>
                  <a:pt x="108" y="114"/>
                </a:lnTo>
                <a:lnTo>
                  <a:pt x="110" y="118"/>
                </a:lnTo>
                <a:lnTo>
                  <a:pt x="114" y="126"/>
                </a:lnTo>
                <a:lnTo>
                  <a:pt x="118" y="128"/>
                </a:lnTo>
                <a:lnTo>
                  <a:pt x="122" y="128"/>
                </a:lnTo>
                <a:lnTo>
                  <a:pt x="126" y="130"/>
                </a:lnTo>
                <a:lnTo>
                  <a:pt x="128" y="132"/>
                </a:lnTo>
                <a:lnTo>
                  <a:pt x="130" y="142"/>
                </a:lnTo>
                <a:lnTo>
                  <a:pt x="134" y="144"/>
                </a:lnTo>
                <a:lnTo>
                  <a:pt x="140" y="146"/>
                </a:lnTo>
                <a:lnTo>
                  <a:pt x="142" y="150"/>
                </a:lnTo>
                <a:lnTo>
                  <a:pt x="146" y="154"/>
                </a:lnTo>
                <a:lnTo>
                  <a:pt x="148" y="158"/>
                </a:lnTo>
                <a:lnTo>
                  <a:pt x="150" y="162"/>
                </a:lnTo>
                <a:lnTo>
                  <a:pt x="148" y="164"/>
                </a:lnTo>
                <a:lnTo>
                  <a:pt x="146" y="166"/>
                </a:lnTo>
                <a:lnTo>
                  <a:pt x="140" y="168"/>
                </a:lnTo>
                <a:lnTo>
                  <a:pt x="136" y="166"/>
                </a:lnTo>
                <a:lnTo>
                  <a:pt x="134" y="164"/>
                </a:lnTo>
                <a:lnTo>
                  <a:pt x="130" y="162"/>
                </a:lnTo>
                <a:lnTo>
                  <a:pt x="116" y="158"/>
                </a:lnTo>
                <a:lnTo>
                  <a:pt x="100" y="154"/>
                </a:lnTo>
                <a:lnTo>
                  <a:pt x="94" y="150"/>
                </a:lnTo>
                <a:lnTo>
                  <a:pt x="90" y="146"/>
                </a:lnTo>
                <a:lnTo>
                  <a:pt x="86" y="142"/>
                </a:lnTo>
                <a:lnTo>
                  <a:pt x="84" y="134"/>
                </a:lnTo>
                <a:lnTo>
                  <a:pt x="86" y="136"/>
                </a:lnTo>
                <a:lnTo>
                  <a:pt x="84" y="130"/>
                </a:lnTo>
                <a:lnTo>
                  <a:pt x="82" y="124"/>
                </a:lnTo>
                <a:lnTo>
                  <a:pt x="80" y="120"/>
                </a:lnTo>
                <a:lnTo>
                  <a:pt x="76" y="116"/>
                </a:lnTo>
                <a:lnTo>
                  <a:pt x="60" y="108"/>
                </a:lnTo>
                <a:lnTo>
                  <a:pt x="44" y="108"/>
                </a:lnTo>
                <a:lnTo>
                  <a:pt x="38" y="108"/>
                </a:lnTo>
                <a:lnTo>
                  <a:pt x="34" y="114"/>
                </a:lnTo>
                <a:lnTo>
                  <a:pt x="32" y="120"/>
                </a:lnTo>
                <a:lnTo>
                  <a:pt x="32" y="128"/>
                </a:lnTo>
                <a:lnTo>
                  <a:pt x="22" y="128"/>
                </a:lnTo>
                <a:lnTo>
                  <a:pt x="28" y="128"/>
                </a:lnTo>
                <a:lnTo>
                  <a:pt x="26" y="132"/>
                </a:lnTo>
                <a:lnTo>
                  <a:pt x="22" y="136"/>
                </a:lnTo>
                <a:lnTo>
                  <a:pt x="18" y="142"/>
                </a:lnTo>
                <a:lnTo>
                  <a:pt x="14" y="142"/>
                </a:lnTo>
                <a:lnTo>
                  <a:pt x="0" y="142"/>
                </a:lnTo>
                <a:lnTo>
                  <a:pt x="5" y="0"/>
                </a:lnTo>
              </a:path>
            </a:pathLst>
          </a:custGeom>
          <a:pattFill prst="dkDnDiag">
            <a:fgClr>
              <a:schemeClr val="bg1">
                <a:lumMod val="85000"/>
              </a:schemeClr>
            </a:fgClr>
            <a:bgClr>
              <a:schemeClr val="bg1"/>
            </a:bgClr>
          </a:pattFill>
          <a:ln w="12700" cap="flat" cmpd="sng">
            <a:solidFill>
              <a:schemeClr val="bg1"/>
            </a:solidFill>
            <a:prstDash val="solid"/>
            <a:round/>
            <a:headEnd type="none" w="med" len="med"/>
            <a:tailEnd type="none" w="med" len="med"/>
          </a:ln>
          <a:effectLst/>
        </p:spPr>
        <p:txBody>
          <a:bodyPr/>
          <a:lstStyle/>
          <a:p>
            <a:pPr defTabSz="957824" fontAlgn="auto">
              <a:spcBef>
                <a:spcPts val="0"/>
              </a:spcBef>
              <a:spcAft>
                <a:spcPts val="0"/>
              </a:spcAft>
              <a:defRPr/>
            </a:pPr>
            <a:endParaRPr lang="en-GB" sz="1900">
              <a:solidFill>
                <a:srgbClr val="50534D"/>
              </a:solidFill>
              <a:latin typeface="Arial"/>
              <a:cs typeface="+mn-cs"/>
            </a:endParaRPr>
          </a:p>
        </p:txBody>
      </p:sp>
      <p:sp>
        <p:nvSpPr>
          <p:cNvPr id="585" name="Freeform 584"/>
          <p:cNvSpPr/>
          <p:nvPr/>
        </p:nvSpPr>
        <p:spPr>
          <a:xfrm>
            <a:off x="4655344" y="3438194"/>
            <a:ext cx="336104" cy="300369"/>
          </a:xfrm>
          <a:custGeom>
            <a:avLst/>
            <a:gdLst>
              <a:gd name="connsiteX0" fmla="*/ 47625 w 336104"/>
              <a:gd name="connsiteY0" fmla="*/ 55100 h 300369"/>
              <a:gd name="connsiteX1" fmla="*/ 47625 w 336104"/>
              <a:gd name="connsiteY1" fmla="*/ 55100 h 300369"/>
              <a:gd name="connsiteX2" fmla="*/ 73819 w 336104"/>
              <a:gd name="connsiteY2" fmla="*/ 67006 h 300369"/>
              <a:gd name="connsiteX3" fmla="*/ 85725 w 336104"/>
              <a:gd name="connsiteY3" fmla="*/ 78912 h 300369"/>
              <a:gd name="connsiteX4" fmla="*/ 107156 w 336104"/>
              <a:gd name="connsiteY4" fmla="*/ 86056 h 300369"/>
              <a:gd name="connsiteX5" fmla="*/ 114300 w 336104"/>
              <a:gd name="connsiteY5" fmla="*/ 88437 h 300369"/>
              <a:gd name="connsiteX6" fmla="*/ 161925 w 336104"/>
              <a:gd name="connsiteY6" fmla="*/ 86056 h 300369"/>
              <a:gd name="connsiteX7" fmla="*/ 176212 w 336104"/>
              <a:gd name="connsiteY7" fmla="*/ 81294 h 300369"/>
              <a:gd name="connsiteX8" fmla="*/ 190500 w 336104"/>
              <a:gd name="connsiteY8" fmla="*/ 78912 h 300369"/>
              <a:gd name="connsiteX9" fmla="*/ 197644 w 336104"/>
              <a:gd name="connsiteY9" fmla="*/ 76531 h 300369"/>
              <a:gd name="connsiteX10" fmla="*/ 211931 w 336104"/>
              <a:gd name="connsiteY10" fmla="*/ 74150 h 300369"/>
              <a:gd name="connsiteX11" fmla="*/ 219075 w 336104"/>
              <a:gd name="connsiteY11" fmla="*/ 69387 h 300369"/>
              <a:gd name="connsiteX12" fmla="*/ 223837 w 336104"/>
              <a:gd name="connsiteY12" fmla="*/ 55100 h 300369"/>
              <a:gd name="connsiteX13" fmla="*/ 219075 w 336104"/>
              <a:gd name="connsiteY13" fmla="*/ 47956 h 300369"/>
              <a:gd name="connsiteX14" fmla="*/ 219075 w 336104"/>
              <a:gd name="connsiteY14" fmla="*/ 9856 h 300369"/>
              <a:gd name="connsiteX15" fmla="*/ 233362 w 336104"/>
              <a:gd name="connsiteY15" fmla="*/ 5094 h 300369"/>
              <a:gd name="connsiteX16" fmla="*/ 247650 w 336104"/>
              <a:gd name="connsiteY16" fmla="*/ 2712 h 300369"/>
              <a:gd name="connsiteX17" fmla="*/ 250031 w 336104"/>
              <a:gd name="connsiteY17" fmla="*/ 9856 h 300369"/>
              <a:gd name="connsiteX18" fmla="*/ 252412 w 336104"/>
              <a:gd name="connsiteY18" fmla="*/ 81294 h 300369"/>
              <a:gd name="connsiteX19" fmla="*/ 257175 w 336104"/>
              <a:gd name="connsiteY19" fmla="*/ 95581 h 300369"/>
              <a:gd name="connsiteX20" fmla="*/ 278606 w 336104"/>
              <a:gd name="connsiteY20" fmla="*/ 107487 h 300369"/>
              <a:gd name="connsiteX21" fmla="*/ 290512 w 336104"/>
              <a:gd name="connsiteY21" fmla="*/ 119394 h 300369"/>
              <a:gd name="connsiteX22" fmla="*/ 285750 w 336104"/>
              <a:gd name="connsiteY22" fmla="*/ 126537 h 300369"/>
              <a:gd name="connsiteX23" fmla="*/ 280987 w 336104"/>
              <a:gd name="connsiteY23" fmla="*/ 143206 h 300369"/>
              <a:gd name="connsiteX24" fmla="*/ 273844 w 336104"/>
              <a:gd name="connsiteY24" fmla="*/ 147969 h 300369"/>
              <a:gd name="connsiteX25" fmla="*/ 269081 w 336104"/>
              <a:gd name="connsiteY25" fmla="*/ 155112 h 300369"/>
              <a:gd name="connsiteX26" fmla="*/ 261937 w 336104"/>
              <a:gd name="connsiteY26" fmla="*/ 159875 h 300369"/>
              <a:gd name="connsiteX27" fmla="*/ 259556 w 336104"/>
              <a:gd name="connsiteY27" fmla="*/ 167019 h 300369"/>
              <a:gd name="connsiteX28" fmla="*/ 264319 w 336104"/>
              <a:gd name="connsiteY28" fmla="*/ 174162 h 300369"/>
              <a:gd name="connsiteX29" fmla="*/ 278606 w 336104"/>
              <a:gd name="connsiteY29" fmla="*/ 183687 h 300369"/>
              <a:gd name="connsiteX30" fmla="*/ 283369 w 336104"/>
              <a:gd name="connsiteY30" fmla="*/ 190831 h 300369"/>
              <a:gd name="connsiteX31" fmla="*/ 290512 w 336104"/>
              <a:gd name="connsiteY31" fmla="*/ 193212 h 300369"/>
              <a:gd name="connsiteX32" fmla="*/ 297656 w 336104"/>
              <a:gd name="connsiteY32" fmla="*/ 197975 h 300369"/>
              <a:gd name="connsiteX33" fmla="*/ 309562 w 336104"/>
              <a:gd name="connsiteY33" fmla="*/ 219406 h 300369"/>
              <a:gd name="connsiteX34" fmla="*/ 311944 w 336104"/>
              <a:gd name="connsiteY34" fmla="*/ 226550 h 300369"/>
              <a:gd name="connsiteX35" fmla="*/ 316706 w 336104"/>
              <a:gd name="connsiteY35" fmla="*/ 233694 h 300369"/>
              <a:gd name="connsiteX36" fmla="*/ 321469 w 336104"/>
              <a:gd name="connsiteY36" fmla="*/ 247981 h 300369"/>
              <a:gd name="connsiteX37" fmla="*/ 330994 w 336104"/>
              <a:gd name="connsiteY37" fmla="*/ 262269 h 300369"/>
              <a:gd name="connsiteX38" fmla="*/ 328612 w 336104"/>
              <a:gd name="connsiteY38" fmla="*/ 278937 h 300369"/>
              <a:gd name="connsiteX39" fmla="*/ 283369 w 336104"/>
              <a:gd name="connsiteY39" fmla="*/ 281319 h 300369"/>
              <a:gd name="connsiteX40" fmla="*/ 276225 w 336104"/>
              <a:gd name="connsiteY40" fmla="*/ 283700 h 300369"/>
              <a:gd name="connsiteX41" fmla="*/ 269081 w 336104"/>
              <a:gd name="connsiteY41" fmla="*/ 288462 h 300369"/>
              <a:gd name="connsiteX42" fmla="*/ 235744 w 336104"/>
              <a:gd name="connsiteY42" fmla="*/ 293225 h 300369"/>
              <a:gd name="connsiteX43" fmla="*/ 226219 w 336104"/>
              <a:gd name="connsiteY43" fmla="*/ 295606 h 300369"/>
              <a:gd name="connsiteX44" fmla="*/ 211931 w 336104"/>
              <a:gd name="connsiteY44" fmla="*/ 300369 h 300369"/>
              <a:gd name="connsiteX45" fmla="*/ 180975 w 336104"/>
              <a:gd name="connsiteY45" fmla="*/ 295606 h 300369"/>
              <a:gd name="connsiteX46" fmla="*/ 173831 w 336104"/>
              <a:gd name="connsiteY46" fmla="*/ 290844 h 300369"/>
              <a:gd name="connsiteX47" fmla="*/ 157162 w 336104"/>
              <a:gd name="connsiteY47" fmla="*/ 274175 h 300369"/>
              <a:gd name="connsiteX48" fmla="*/ 142875 w 336104"/>
              <a:gd name="connsiteY48" fmla="*/ 267031 h 300369"/>
              <a:gd name="connsiteX49" fmla="*/ 135731 w 336104"/>
              <a:gd name="connsiteY49" fmla="*/ 262269 h 300369"/>
              <a:gd name="connsiteX50" fmla="*/ 128587 w 336104"/>
              <a:gd name="connsiteY50" fmla="*/ 259887 h 300369"/>
              <a:gd name="connsiteX51" fmla="*/ 114300 w 336104"/>
              <a:gd name="connsiteY51" fmla="*/ 252744 h 300369"/>
              <a:gd name="connsiteX52" fmla="*/ 100012 w 336104"/>
              <a:gd name="connsiteY52" fmla="*/ 243219 h 300369"/>
              <a:gd name="connsiteX53" fmla="*/ 95250 w 336104"/>
              <a:gd name="connsiteY53" fmla="*/ 236075 h 300369"/>
              <a:gd name="connsiteX54" fmla="*/ 92869 w 336104"/>
              <a:gd name="connsiteY54" fmla="*/ 228931 h 300369"/>
              <a:gd name="connsiteX55" fmla="*/ 83344 w 336104"/>
              <a:gd name="connsiteY55" fmla="*/ 214644 h 300369"/>
              <a:gd name="connsiteX56" fmla="*/ 78581 w 336104"/>
              <a:gd name="connsiteY56" fmla="*/ 207500 h 300369"/>
              <a:gd name="connsiteX57" fmla="*/ 73819 w 336104"/>
              <a:gd name="connsiteY57" fmla="*/ 200356 h 300369"/>
              <a:gd name="connsiteX58" fmla="*/ 66675 w 336104"/>
              <a:gd name="connsiteY58" fmla="*/ 195594 h 300369"/>
              <a:gd name="connsiteX59" fmla="*/ 61912 w 336104"/>
              <a:gd name="connsiteY59" fmla="*/ 188450 h 300369"/>
              <a:gd name="connsiteX60" fmla="*/ 54769 w 336104"/>
              <a:gd name="connsiteY60" fmla="*/ 186069 h 300369"/>
              <a:gd name="connsiteX61" fmla="*/ 52387 w 336104"/>
              <a:gd name="connsiteY61" fmla="*/ 178925 h 300369"/>
              <a:gd name="connsiteX62" fmla="*/ 45244 w 336104"/>
              <a:gd name="connsiteY62" fmla="*/ 174162 h 300369"/>
              <a:gd name="connsiteX63" fmla="*/ 33337 w 336104"/>
              <a:gd name="connsiteY63" fmla="*/ 152731 h 300369"/>
              <a:gd name="connsiteX64" fmla="*/ 26194 w 336104"/>
              <a:gd name="connsiteY64" fmla="*/ 147969 h 300369"/>
              <a:gd name="connsiteX65" fmla="*/ 21431 w 336104"/>
              <a:gd name="connsiteY65" fmla="*/ 140825 h 300369"/>
              <a:gd name="connsiteX66" fmla="*/ 14287 w 336104"/>
              <a:gd name="connsiteY66" fmla="*/ 138444 h 300369"/>
              <a:gd name="connsiteX67" fmla="*/ 7144 w 336104"/>
              <a:gd name="connsiteY67" fmla="*/ 133681 h 300369"/>
              <a:gd name="connsiteX68" fmla="*/ 2381 w 336104"/>
              <a:gd name="connsiteY68" fmla="*/ 119394 h 300369"/>
              <a:gd name="connsiteX69" fmla="*/ 0 w 336104"/>
              <a:gd name="connsiteY69" fmla="*/ 112250 h 300369"/>
              <a:gd name="connsiteX70" fmla="*/ 7144 w 336104"/>
              <a:gd name="connsiteY70" fmla="*/ 95581 h 300369"/>
              <a:gd name="connsiteX71" fmla="*/ 21431 w 336104"/>
              <a:gd name="connsiteY71" fmla="*/ 90819 h 300369"/>
              <a:gd name="connsiteX72" fmla="*/ 33337 w 336104"/>
              <a:gd name="connsiteY72" fmla="*/ 78912 h 300369"/>
              <a:gd name="connsiteX73" fmla="*/ 35719 w 336104"/>
              <a:gd name="connsiteY73" fmla="*/ 71769 h 300369"/>
              <a:gd name="connsiteX74" fmla="*/ 47625 w 336104"/>
              <a:gd name="connsiteY74" fmla="*/ 59862 h 300369"/>
              <a:gd name="connsiteX75" fmla="*/ 47625 w 336104"/>
              <a:gd name="connsiteY75" fmla="*/ 55100 h 300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336104" h="300369">
                <a:moveTo>
                  <a:pt x="47625" y="55100"/>
                </a:moveTo>
                <a:lnTo>
                  <a:pt x="47625" y="55100"/>
                </a:lnTo>
                <a:cubicBezTo>
                  <a:pt x="53189" y="57187"/>
                  <a:pt x="67854" y="61041"/>
                  <a:pt x="73819" y="67006"/>
                </a:cubicBezTo>
                <a:cubicBezTo>
                  <a:pt x="82077" y="75264"/>
                  <a:pt x="74291" y="73830"/>
                  <a:pt x="85725" y="78912"/>
                </a:cubicBezTo>
                <a:cubicBezTo>
                  <a:pt x="85739" y="78918"/>
                  <a:pt x="103577" y="84863"/>
                  <a:pt x="107156" y="86056"/>
                </a:cubicBezTo>
                <a:lnTo>
                  <a:pt x="114300" y="88437"/>
                </a:lnTo>
                <a:cubicBezTo>
                  <a:pt x="130175" y="87643"/>
                  <a:pt x="146135" y="87878"/>
                  <a:pt x="161925" y="86056"/>
                </a:cubicBezTo>
                <a:cubicBezTo>
                  <a:pt x="166912" y="85481"/>
                  <a:pt x="171260" y="82119"/>
                  <a:pt x="176212" y="81294"/>
                </a:cubicBezTo>
                <a:cubicBezTo>
                  <a:pt x="180975" y="80500"/>
                  <a:pt x="185787" y="79959"/>
                  <a:pt x="190500" y="78912"/>
                </a:cubicBezTo>
                <a:cubicBezTo>
                  <a:pt x="192950" y="78367"/>
                  <a:pt x="195194" y="77075"/>
                  <a:pt x="197644" y="76531"/>
                </a:cubicBezTo>
                <a:cubicBezTo>
                  <a:pt x="202357" y="75484"/>
                  <a:pt x="207169" y="74944"/>
                  <a:pt x="211931" y="74150"/>
                </a:cubicBezTo>
                <a:cubicBezTo>
                  <a:pt x="214312" y="72562"/>
                  <a:pt x="217558" y="71814"/>
                  <a:pt x="219075" y="69387"/>
                </a:cubicBezTo>
                <a:cubicBezTo>
                  <a:pt x="221736" y="65130"/>
                  <a:pt x="223837" y="55100"/>
                  <a:pt x="223837" y="55100"/>
                </a:cubicBezTo>
                <a:cubicBezTo>
                  <a:pt x="222250" y="52719"/>
                  <a:pt x="219897" y="50697"/>
                  <a:pt x="219075" y="47956"/>
                </a:cubicBezTo>
                <a:cubicBezTo>
                  <a:pt x="216687" y="39995"/>
                  <a:pt x="214782" y="16603"/>
                  <a:pt x="219075" y="9856"/>
                </a:cubicBezTo>
                <a:cubicBezTo>
                  <a:pt x="221770" y="5621"/>
                  <a:pt x="233362" y="5094"/>
                  <a:pt x="233362" y="5094"/>
                </a:cubicBezTo>
                <a:cubicBezTo>
                  <a:pt x="238098" y="1937"/>
                  <a:pt x="241735" y="-3203"/>
                  <a:pt x="247650" y="2712"/>
                </a:cubicBezTo>
                <a:cubicBezTo>
                  <a:pt x="249425" y="4487"/>
                  <a:pt x="249237" y="7475"/>
                  <a:pt x="250031" y="9856"/>
                </a:cubicBezTo>
                <a:cubicBezTo>
                  <a:pt x="250825" y="33669"/>
                  <a:pt x="250433" y="57550"/>
                  <a:pt x="252412" y="81294"/>
                </a:cubicBezTo>
                <a:cubicBezTo>
                  <a:pt x="252829" y="86297"/>
                  <a:pt x="252998" y="92796"/>
                  <a:pt x="257175" y="95581"/>
                </a:cubicBezTo>
                <a:cubicBezTo>
                  <a:pt x="273551" y="106498"/>
                  <a:pt x="266032" y="103296"/>
                  <a:pt x="278606" y="107487"/>
                </a:cubicBezTo>
                <a:cubicBezTo>
                  <a:pt x="281781" y="109604"/>
                  <a:pt x="290512" y="114102"/>
                  <a:pt x="290512" y="119394"/>
                </a:cubicBezTo>
                <a:cubicBezTo>
                  <a:pt x="290512" y="122256"/>
                  <a:pt x="287337" y="124156"/>
                  <a:pt x="285750" y="126537"/>
                </a:cubicBezTo>
                <a:cubicBezTo>
                  <a:pt x="285593" y="127163"/>
                  <a:pt x="282231" y="141651"/>
                  <a:pt x="280987" y="143206"/>
                </a:cubicBezTo>
                <a:cubicBezTo>
                  <a:pt x="279199" y="145441"/>
                  <a:pt x="276225" y="146381"/>
                  <a:pt x="273844" y="147969"/>
                </a:cubicBezTo>
                <a:cubicBezTo>
                  <a:pt x="272256" y="150350"/>
                  <a:pt x="271105" y="153088"/>
                  <a:pt x="269081" y="155112"/>
                </a:cubicBezTo>
                <a:cubicBezTo>
                  <a:pt x="267057" y="157136"/>
                  <a:pt x="263725" y="157640"/>
                  <a:pt x="261937" y="159875"/>
                </a:cubicBezTo>
                <a:cubicBezTo>
                  <a:pt x="260369" y="161835"/>
                  <a:pt x="260350" y="164638"/>
                  <a:pt x="259556" y="167019"/>
                </a:cubicBezTo>
                <a:cubicBezTo>
                  <a:pt x="261144" y="169400"/>
                  <a:pt x="262165" y="172278"/>
                  <a:pt x="264319" y="174162"/>
                </a:cubicBezTo>
                <a:cubicBezTo>
                  <a:pt x="268627" y="177931"/>
                  <a:pt x="278606" y="183687"/>
                  <a:pt x="278606" y="183687"/>
                </a:cubicBezTo>
                <a:cubicBezTo>
                  <a:pt x="280194" y="186068"/>
                  <a:pt x="281134" y="189043"/>
                  <a:pt x="283369" y="190831"/>
                </a:cubicBezTo>
                <a:cubicBezTo>
                  <a:pt x="285329" y="192399"/>
                  <a:pt x="288267" y="192090"/>
                  <a:pt x="290512" y="193212"/>
                </a:cubicBezTo>
                <a:cubicBezTo>
                  <a:pt x="293072" y="194492"/>
                  <a:pt x="295275" y="196387"/>
                  <a:pt x="297656" y="197975"/>
                </a:cubicBezTo>
                <a:cubicBezTo>
                  <a:pt x="301847" y="210549"/>
                  <a:pt x="298645" y="203030"/>
                  <a:pt x="309562" y="219406"/>
                </a:cubicBezTo>
                <a:cubicBezTo>
                  <a:pt x="310954" y="221495"/>
                  <a:pt x="310821" y="224305"/>
                  <a:pt x="311944" y="226550"/>
                </a:cubicBezTo>
                <a:cubicBezTo>
                  <a:pt x="313224" y="229110"/>
                  <a:pt x="315544" y="231079"/>
                  <a:pt x="316706" y="233694"/>
                </a:cubicBezTo>
                <a:cubicBezTo>
                  <a:pt x="318745" y="238281"/>
                  <a:pt x="318684" y="243804"/>
                  <a:pt x="321469" y="247981"/>
                </a:cubicBezTo>
                <a:lnTo>
                  <a:pt x="330994" y="262269"/>
                </a:lnTo>
                <a:cubicBezTo>
                  <a:pt x="334683" y="273336"/>
                  <a:pt x="341452" y="277770"/>
                  <a:pt x="328612" y="278937"/>
                </a:cubicBezTo>
                <a:cubicBezTo>
                  <a:pt x="313572" y="280304"/>
                  <a:pt x="298450" y="280525"/>
                  <a:pt x="283369" y="281319"/>
                </a:cubicBezTo>
                <a:cubicBezTo>
                  <a:pt x="280988" y="282113"/>
                  <a:pt x="278470" y="282578"/>
                  <a:pt x="276225" y="283700"/>
                </a:cubicBezTo>
                <a:cubicBezTo>
                  <a:pt x="273665" y="284980"/>
                  <a:pt x="271761" y="287457"/>
                  <a:pt x="269081" y="288462"/>
                </a:cubicBezTo>
                <a:cubicBezTo>
                  <a:pt x="262692" y="290858"/>
                  <a:pt x="238884" y="292876"/>
                  <a:pt x="235744" y="293225"/>
                </a:cubicBezTo>
                <a:cubicBezTo>
                  <a:pt x="232569" y="294019"/>
                  <a:pt x="229354" y="294666"/>
                  <a:pt x="226219" y="295606"/>
                </a:cubicBezTo>
                <a:cubicBezTo>
                  <a:pt x="221410" y="297049"/>
                  <a:pt x="211931" y="300369"/>
                  <a:pt x="211931" y="300369"/>
                </a:cubicBezTo>
                <a:cubicBezTo>
                  <a:pt x="205104" y="299686"/>
                  <a:pt x="189556" y="299896"/>
                  <a:pt x="180975" y="295606"/>
                </a:cubicBezTo>
                <a:cubicBezTo>
                  <a:pt x="178415" y="294326"/>
                  <a:pt x="176212" y="292431"/>
                  <a:pt x="173831" y="290844"/>
                </a:cubicBezTo>
                <a:cubicBezTo>
                  <a:pt x="162914" y="274467"/>
                  <a:pt x="169736" y="278366"/>
                  <a:pt x="157162" y="274175"/>
                </a:cubicBezTo>
                <a:cubicBezTo>
                  <a:pt x="136706" y="260535"/>
                  <a:pt x="162579" y="276882"/>
                  <a:pt x="142875" y="267031"/>
                </a:cubicBezTo>
                <a:cubicBezTo>
                  <a:pt x="140315" y="265751"/>
                  <a:pt x="138291" y="263549"/>
                  <a:pt x="135731" y="262269"/>
                </a:cubicBezTo>
                <a:cubicBezTo>
                  <a:pt x="133486" y="261146"/>
                  <a:pt x="130832" y="261010"/>
                  <a:pt x="128587" y="259887"/>
                </a:cubicBezTo>
                <a:cubicBezTo>
                  <a:pt x="110130" y="250658"/>
                  <a:pt x="132251" y="258727"/>
                  <a:pt x="114300" y="252744"/>
                </a:cubicBezTo>
                <a:cubicBezTo>
                  <a:pt x="109537" y="249569"/>
                  <a:pt x="103187" y="247982"/>
                  <a:pt x="100012" y="243219"/>
                </a:cubicBezTo>
                <a:cubicBezTo>
                  <a:pt x="98425" y="240838"/>
                  <a:pt x="96530" y="238635"/>
                  <a:pt x="95250" y="236075"/>
                </a:cubicBezTo>
                <a:cubicBezTo>
                  <a:pt x="94128" y="233830"/>
                  <a:pt x="94088" y="231125"/>
                  <a:pt x="92869" y="228931"/>
                </a:cubicBezTo>
                <a:cubicBezTo>
                  <a:pt x="90089" y="223928"/>
                  <a:pt x="86519" y="219406"/>
                  <a:pt x="83344" y="214644"/>
                </a:cubicBezTo>
                <a:lnTo>
                  <a:pt x="78581" y="207500"/>
                </a:lnTo>
                <a:cubicBezTo>
                  <a:pt x="76994" y="205119"/>
                  <a:pt x="76200" y="201943"/>
                  <a:pt x="73819" y="200356"/>
                </a:cubicBezTo>
                <a:lnTo>
                  <a:pt x="66675" y="195594"/>
                </a:lnTo>
                <a:cubicBezTo>
                  <a:pt x="65087" y="193213"/>
                  <a:pt x="64147" y="190238"/>
                  <a:pt x="61912" y="188450"/>
                </a:cubicBezTo>
                <a:cubicBezTo>
                  <a:pt x="59952" y="186882"/>
                  <a:pt x="56544" y="187844"/>
                  <a:pt x="54769" y="186069"/>
                </a:cubicBezTo>
                <a:cubicBezTo>
                  <a:pt x="52994" y="184294"/>
                  <a:pt x="53955" y="180885"/>
                  <a:pt x="52387" y="178925"/>
                </a:cubicBezTo>
                <a:cubicBezTo>
                  <a:pt x="50599" y="176690"/>
                  <a:pt x="47625" y="175750"/>
                  <a:pt x="45244" y="174162"/>
                </a:cubicBezTo>
                <a:cubicBezTo>
                  <a:pt x="41051" y="161589"/>
                  <a:pt x="44254" y="169107"/>
                  <a:pt x="33337" y="152731"/>
                </a:cubicBezTo>
                <a:cubicBezTo>
                  <a:pt x="31750" y="150350"/>
                  <a:pt x="28575" y="149556"/>
                  <a:pt x="26194" y="147969"/>
                </a:cubicBezTo>
                <a:cubicBezTo>
                  <a:pt x="24606" y="145588"/>
                  <a:pt x="23666" y="142613"/>
                  <a:pt x="21431" y="140825"/>
                </a:cubicBezTo>
                <a:cubicBezTo>
                  <a:pt x="19471" y="139257"/>
                  <a:pt x="16532" y="139567"/>
                  <a:pt x="14287" y="138444"/>
                </a:cubicBezTo>
                <a:cubicBezTo>
                  <a:pt x="11727" y="137164"/>
                  <a:pt x="9525" y="135269"/>
                  <a:pt x="7144" y="133681"/>
                </a:cubicBezTo>
                <a:lnTo>
                  <a:pt x="2381" y="119394"/>
                </a:lnTo>
                <a:lnTo>
                  <a:pt x="0" y="112250"/>
                </a:lnTo>
                <a:cubicBezTo>
                  <a:pt x="1125" y="107748"/>
                  <a:pt x="2271" y="98627"/>
                  <a:pt x="7144" y="95581"/>
                </a:cubicBezTo>
                <a:cubicBezTo>
                  <a:pt x="11401" y="92920"/>
                  <a:pt x="21431" y="90819"/>
                  <a:pt x="21431" y="90819"/>
                </a:cubicBezTo>
                <a:cubicBezTo>
                  <a:pt x="28576" y="86055"/>
                  <a:pt x="29367" y="86851"/>
                  <a:pt x="33337" y="78912"/>
                </a:cubicBezTo>
                <a:cubicBezTo>
                  <a:pt x="34460" y="76667"/>
                  <a:pt x="34596" y="74014"/>
                  <a:pt x="35719" y="71769"/>
                </a:cubicBezTo>
                <a:cubicBezTo>
                  <a:pt x="38895" y="65418"/>
                  <a:pt x="41274" y="63038"/>
                  <a:pt x="47625" y="59862"/>
                </a:cubicBezTo>
                <a:cubicBezTo>
                  <a:pt x="48335" y="59507"/>
                  <a:pt x="47625" y="55894"/>
                  <a:pt x="47625" y="55100"/>
                </a:cubicBez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pPr>
            <a:endParaRPr lang="en-GB" sz="1900">
              <a:solidFill>
                <a:srgbClr val="50534D"/>
              </a:solidFill>
              <a:latin typeface="Arial Narrow" pitchFamily="34" charset="0"/>
              <a:cs typeface="+mn-cs"/>
            </a:endParaRPr>
          </a:p>
        </p:txBody>
      </p:sp>
      <p:sp>
        <p:nvSpPr>
          <p:cNvPr id="586" name="Freeform 91"/>
          <p:cNvSpPr>
            <a:spLocks/>
          </p:cNvSpPr>
          <p:nvPr/>
        </p:nvSpPr>
        <p:spPr bwMode="auto">
          <a:xfrm>
            <a:off x="4405313" y="3506788"/>
            <a:ext cx="354806" cy="263525"/>
          </a:xfrm>
          <a:custGeom>
            <a:avLst/>
            <a:gdLst>
              <a:gd name="T0" fmla="*/ 347662 w 221"/>
              <a:gd name="T1" fmla="*/ 184150 h 166"/>
              <a:gd name="T2" fmla="*/ 347662 w 221"/>
              <a:gd name="T3" fmla="*/ 168275 h 166"/>
              <a:gd name="T4" fmla="*/ 334962 w 221"/>
              <a:gd name="T5" fmla="*/ 152400 h 166"/>
              <a:gd name="T6" fmla="*/ 303212 w 221"/>
              <a:gd name="T7" fmla="*/ 123825 h 166"/>
              <a:gd name="T8" fmla="*/ 290512 w 221"/>
              <a:gd name="T9" fmla="*/ 107950 h 166"/>
              <a:gd name="T10" fmla="*/ 287337 w 221"/>
              <a:gd name="T11" fmla="*/ 95250 h 166"/>
              <a:gd name="T12" fmla="*/ 268287 w 221"/>
              <a:gd name="T13" fmla="*/ 82550 h 166"/>
              <a:gd name="T14" fmla="*/ 265112 w 221"/>
              <a:gd name="T15" fmla="*/ 73025 h 166"/>
              <a:gd name="T16" fmla="*/ 246062 w 221"/>
              <a:gd name="T17" fmla="*/ 50800 h 166"/>
              <a:gd name="T18" fmla="*/ 239712 w 221"/>
              <a:gd name="T19" fmla="*/ 25400 h 166"/>
              <a:gd name="T20" fmla="*/ 230187 w 221"/>
              <a:gd name="T21" fmla="*/ 0 h 166"/>
              <a:gd name="T22" fmla="*/ 230187 w 221"/>
              <a:gd name="T23" fmla="*/ 3175 h 166"/>
              <a:gd name="T24" fmla="*/ 211137 w 221"/>
              <a:gd name="T25" fmla="*/ 3175 h 166"/>
              <a:gd name="T26" fmla="*/ 192087 w 221"/>
              <a:gd name="T27" fmla="*/ 19050 h 166"/>
              <a:gd name="T28" fmla="*/ 179387 w 221"/>
              <a:gd name="T29" fmla="*/ 50800 h 166"/>
              <a:gd name="T30" fmla="*/ 169862 w 221"/>
              <a:gd name="T31" fmla="*/ 57150 h 166"/>
              <a:gd name="T32" fmla="*/ 120650 w 221"/>
              <a:gd name="T33" fmla="*/ 63500 h 166"/>
              <a:gd name="T34" fmla="*/ 114300 w 221"/>
              <a:gd name="T35" fmla="*/ 85725 h 166"/>
              <a:gd name="T36" fmla="*/ 98425 w 221"/>
              <a:gd name="T37" fmla="*/ 98425 h 166"/>
              <a:gd name="T38" fmla="*/ 57150 w 221"/>
              <a:gd name="T39" fmla="*/ 107950 h 166"/>
              <a:gd name="T40" fmla="*/ 47625 w 221"/>
              <a:gd name="T41" fmla="*/ 101600 h 166"/>
              <a:gd name="T42" fmla="*/ 34925 w 221"/>
              <a:gd name="T43" fmla="*/ 111125 h 166"/>
              <a:gd name="T44" fmla="*/ 28575 w 221"/>
              <a:gd name="T45" fmla="*/ 111125 h 166"/>
              <a:gd name="T46" fmla="*/ 12700 w 221"/>
              <a:gd name="T47" fmla="*/ 130175 h 166"/>
              <a:gd name="T48" fmla="*/ 0 w 221"/>
              <a:gd name="T49" fmla="*/ 161925 h 166"/>
              <a:gd name="T50" fmla="*/ 3175 w 221"/>
              <a:gd name="T51" fmla="*/ 193675 h 166"/>
              <a:gd name="T52" fmla="*/ 31750 w 221"/>
              <a:gd name="T53" fmla="*/ 241300 h 166"/>
              <a:gd name="T54" fmla="*/ 53975 w 221"/>
              <a:gd name="T55" fmla="*/ 250825 h 166"/>
              <a:gd name="T56" fmla="*/ 69850 w 221"/>
              <a:gd name="T57" fmla="*/ 234950 h 166"/>
              <a:gd name="T58" fmla="*/ 104775 w 221"/>
              <a:gd name="T59" fmla="*/ 234950 h 166"/>
              <a:gd name="T60" fmla="*/ 111125 w 221"/>
              <a:gd name="T61" fmla="*/ 203200 h 166"/>
              <a:gd name="T62" fmla="*/ 120650 w 221"/>
              <a:gd name="T63" fmla="*/ 193675 h 166"/>
              <a:gd name="T64" fmla="*/ 133350 w 221"/>
              <a:gd name="T65" fmla="*/ 187325 h 166"/>
              <a:gd name="T66" fmla="*/ 152400 w 221"/>
              <a:gd name="T67" fmla="*/ 190500 h 166"/>
              <a:gd name="T68" fmla="*/ 192087 w 221"/>
              <a:gd name="T69" fmla="*/ 209550 h 166"/>
              <a:gd name="T70" fmla="*/ 217487 w 221"/>
              <a:gd name="T71" fmla="*/ 212725 h 166"/>
              <a:gd name="T72" fmla="*/ 223837 w 221"/>
              <a:gd name="T73" fmla="*/ 206375 h 166"/>
              <a:gd name="T74" fmla="*/ 230187 w 221"/>
              <a:gd name="T75" fmla="*/ 196850 h 166"/>
              <a:gd name="T76" fmla="*/ 239712 w 221"/>
              <a:gd name="T77" fmla="*/ 200025 h 166"/>
              <a:gd name="T78" fmla="*/ 255587 w 221"/>
              <a:gd name="T79" fmla="*/ 193675 h 166"/>
              <a:gd name="T80" fmla="*/ 274637 w 221"/>
              <a:gd name="T81" fmla="*/ 190500 h 166"/>
              <a:gd name="T82" fmla="*/ 296862 w 221"/>
              <a:gd name="T83" fmla="*/ 180975 h 166"/>
              <a:gd name="T84" fmla="*/ 315912 w 221"/>
              <a:gd name="T85" fmla="*/ 180975 h 166"/>
              <a:gd name="T86" fmla="*/ 350837 w 221"/>
              <a:gd name="T87" fmla="*/ 184150 h 16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21" h="166">
                <a:moveTo>
                  <a:pt x="221" y="118"/>
                </a:moveTo>
                <a:lnTo>
                  <a:pt x="219" y="116"/>
                </a:lnTo>
                <a:lnTo>
                  <a:pt x="219" y="112"/>
                </a:lnTo>
                <a:lnTo>
                  <a:pt x="219" y="106"/>
                </a:lnTo>
                <a:lnTo>
                  <a:pt x="215" y="100"/>
                </a:lnTo>
                <a:lnTo>
                  <a:pt x="211" y="96"/>
                </a:lnTo>
                <a:lnTo>
                  <a:pt x="201" y="88"/>
                </a:lnTo>
                <a:lnTo>
                  <a:pt x="191" y="78"/>
                </a:lnTo>
                <a:lnTo>
                  <a:pt x="187" y="74"/>
                </a:lnTo>
                <a:lnTo>
                  <a:pt x="183" y="68"/>
                </a:lnTo>
                <a:lnTo>
                  <a:pt x="183" y="62"/>
                </a:lnTo>
                <a:lnTo>
                  <a:pt x="181" y="60"/>
                </a:lnTo>
                <a:lnTo>
                  <a:pt x="175" y="56"/>
                </a:lnTo>
                <a:lnTo>
                  <a:pt x="169" y="52"/>
                </a:lnTo>
                <a:lnTo>
                  <a:pt x="167" y="50"/>
                </a:lnTo>
                <a:lnTo>
                  <a:pt x="167" y="46"/>
                </a:lnTo>
                <a:lnTo>
                  <a:pt x="155" y="46"/>
                </a:lnTo>
                <a:lnTo>
                  <a:pt x="155" y="32"/>
                </a:lnTo>
                <a:lnTo>
                  <a:pt x="153" y="24"/>
                </a:lnTo>
                <a:lnTo>
                  <a:pt x="151" y="16"/>
                </a:lnTo>
                <a:lnTo>
                  <a:pt x="147" y="8"/>
                </a:lnTo>
                <a:lnTo>
                  <a:pt x="145" y="0"/>
                </a:lnTo>
                <a:lnTo>
                  <a:pt x="143" y="0"/>
                </a:lnTo>
                <a:lnTo>
                  <a:pt x="145" y="2"/>
                </a:lnTo>
                <a:lnTo>
                  <a:pt x="137" y="2"/>
                </a:lnTo>
                <a:lnTo>
                  <a:pt x="133" y="2"/>
                </a:lnTo>
                <a:lnTo>
                  <a:pt x="129" y="4"/>
                </a:lnTo>
                <a:lnTo>
                  <a:pt x="121" y="12"/>
                </a:lnTo>
                <a:lnTo>
                  <a:pt x="117" y="22"/>
                </a:lnTo>
                <a:lnTo>
                  <a:pt x="113" y="32"/>
                </a:lnTo>
                <a:lnTo>
                  <a:pt x="111" y="34"/>
                </a:lnTo>
                <a:lnTo>
                  <a:pt x="107" y="36"/>
                </a:lnTo>
                <a:lnTo>
                  <a:pt x="96" y="38"/>
                </a:lnTo>
                <a:lnTo>
                  <a:pt x="76" y="40"/>
                </a:lnTo>
                <a:lnTo>
                  <a:pt x="74" y="48"/>
                </a:lnTo>
                <a:lnTo>
                  <a:pt x="72" y="54"/>
                </a:lnTo>
                <a:lnTo>
                  <a:pt x="68" y="58"/>
                </a:lnTo>
                <a:lnTo>
                  <a:pt x="62" y="62"/>
                </a:lnTo>
                <a:lnTo>
                  <a:pt x="48" y="66"/>
                </a:lnTo>
                <a:lnTo>
                  <a:pt x="36" y="68"/>
                </a:lnTo>
                <a:lnTo>
                  <a:pt x="32" y="66"/>
                </a:lnTo>
                <a:lnTo>
                  <a:pt x="30" y="64"/>
                </a:lnTo>
                <a:lnTo>
                  <a:pt x="26" y="66"/>
                </a:lnTo>
                <a:lnTo>
                  <a:pt x="22" y="70"/>
                </a:lnTo>
                <a:lnTo>
                  <a:pt x="20" y="72"/>
                </a:lnTo>
                <a:lnTo>
                  <a:pt x="18" y="70"/>
                </a:lnTo>
                <a:lnTo>
                  <a:pt x="14" y="74"/>
                </a:lnTo>
                <a:lnTo>
                  <a:pt x="8" y="82"/>
                </a:lnTo>
                <a:lnTo>
                  <a:pt x="2" y="92"/>
                </a:lnTo>
                <a:lnTo>
                  <a:pt x="0" y="102"/>
                </a:lnTo>
                <a:lnTo>
                  <a:pt x="0" y="112"/>
                </a:lnTo>
                <a:lnTo>
                  <a:pt x="2" y="122"/>
                </a:lnTo>
                <a:lnTo>
                  <a:pt x="10" y="138"/>
                </a:lnTo>
                <a:lnTo>
                  <a:pt x="20" y="152"/>
                </a:lnTo>
                <a:lnTo>
                  <a:pt x="30" y="166"/>
                </a:lnTo>
                <a:lnTo>
                  <a:pt x="34" y="158"/>
                </a:lnTo>
                <a:lnTo>
                  <a:pt x="38" y="152"/>
                </a:lnTo>
                <a:lnTo>
                  <a:pt x="44" y="148"/>
                </a:lnTo>
                <a:lnTo>
                  <a:pt x="56" y="148"/>
                </a:lnTo>
                <a:lnTo>
                  <a:pt x="66" y="148"/>
                </a:lnTo>
                <a:lnTo>
                  <a:pt x="68" y="138"/>
                </a:lnTo>
                <a:lnTo>
                  <a:pt x="70" y="128"/>
                </a:lnTo>
                <a:lnTo>
                  <a:pt x="72" y="124"/>
                </a:lnTo>
                <a:lnTo>
                  <a:pt x="76" y="122"/>
                </a:lnTo>
                <a:lnTo>
                  <a:pt x="80" y="118"/>
                </a:lnTo>
                <a:lnTo>
                  <a:pt x="84" y="118"/>
                </a:lnTo>
                <a:lnTo>
                  <a:pt x="90" y="118"/>
                </a:lnTo>
                <a:lnTo>
                  <a:pt x="96" y="120"/>
                </a:lnTo>
                <a:lnTo>
                  <a:pt x="109" y="126"/>
                </a:lnTo>
                <a:lnTo>
                  <a:pt x="121" y="132"/>
                </a:lnTo>
                <a:lnTo>
                  <a:pt x="129" y="134"/>
                </a:lnTo>
                <a:lnTo>
                  <a:pt x="137" y="134"/>
                </a:lnTo>
                <a:lnTo>
                  <a:pt x="139" y="134"/>
                </a:lnTo>
                <a:lnTo>
                  <a:pt x="141" y="130"/>
                </a:lnTo>
                <a:lnTo>
                  <a:pt x="143" y="126"/>
                </a:lnTo>
                <a:lnTo>
                  <a:pt x="145" y="124"/>
                </a:lnTo>
                <a:lnTo>
                  <a:pt x="149" y="126"/>
                </a:lnTo>
                <a:lnTo>
                  <a:pt x="151" y="126"/>
                </a:lnTo>
                <a:lnTo>
                  <a:pt x="157" y="124"/>
                </a:lnTo>
                <a:lnTo>
                  <a:pt x="161" y="122"/>
                </a:lnTo>
                <a:lnTo>
                  <a:pt x="167" y="120"/>
                </a:lnTo>
                <a:lnTo>
                  <a:pt x="173" y="120"/>
                </a:lnTo>
                <a:lnTo>
                  <a:pt x="185" y="120"/>
                </a:lnTo>
                <a:lnTo>
                  <a:pt x="187" y="114"/>
                </a:lnTo>
                <a:lnTo>
                  <a:pt x="191" y="112"/>
                </a:lnTo>
                <a:lnTo>
                  <a:pt x="199" y="114"/>
                </a:lnTo>
                <a:lnTo>
                  <a:pt x="207" y="116"/>
                </a:lnTo>
                <a:lnTo>
                  <a:pt x="221" y="116"/>
                </a:lnTo>
                <a:lnTo>
                  <a:pt x="221" y="118"/>
                </a:lnTo>
                <a:close/>
              </a:path>
            </a:pathLst>
          </a:custGeom>
          <a:pattFill prst="dkDnDiag">
            <a:fgClr>
              <a:schemeClr val="bg1">
                <a:lumMod val="85000"/>
              </a:schemeClr>
            </a:fgClr>
            <a:bgClr>
              <a:schemeClr val="bg1"/>
            </a:bgClr>
          </a:pattFill>
          <a:ln w="12700" cmpd="sng">
            <a:solidFill>
              <a:schemeClr val="bg1"/>
            </a:solidFill>
            <a:prstDash val="solid"/>
            <a:round/>
            <a:headEnd/>
            <a:tailEnd/>
          </a:ln>
        </p:spPr>
        <p:txBody>
          <a:bodyPr/>
          <a:lstStyle/>
          <a:p>
            <a:pPr defTabSz="957824" fontAlgn="auto">
              <a:spcBef>
                <a:spcPts val="0"/>
              </a:spcBef>
              <a:spcAft>
                <a:spcPts val="0"/>
              </a:spcAft>
              <a:defRPr/>
            </a:pPr>
            <a:endParaRPr lang="en-GB" sz="1900">
              <a:solidFill>
                <a:srgbClr val="50534D"/>
              </a:solidFill>
              <a:latin typeface="Arial"/>
              <a:cs typeface="+mn-cs"/>
            </a:endParaRPr>
          </a:p>
        </p:txBody>
      </p:sp>
    </p:spTree>
    <p:extLst>
      <p:ext uri="{BB962C8B-B14F-4D97-AF65-F5344CB8AC3E}">
        <p14:creationId xmlns:p14="http://schemas.microsoft.com/office/powerpoint/2010/main" val="3631284994"/>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27993" y="1926162"/>
            <a:ext cx="9135967" cy="4223952"/>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Wrap Up</a:t>
            </a:r>
          </a:p>
          <a:p>
            <a:pPr marL="0" indent="0" algn="ctr" eaLnBrk="1" hangingPunct="1">
              <a:buFont typeface="Wingdings 2" pitchFamily="18" charset="2"/>
              <a:buNone/>
            </a:pPr>
            <a:r>
              <a:rPr lang="en-US" sz="3000" b="1" i="1" dirty="0" smtClean="0">
                <a:effectLst>
                  <a:outerShdw blurRad="38100" dist="38100" dir="2700000" algn="tl">
                    <a:srgbClr val="000000">
                      <a:alpha val="43137"/>
                    </a:srgbClr>
                  </a:outerShdw>
                </a:effectLst>
              </a:rPr>
              <a:t>Questions and Answers</a:t>
            </a:r>
            <a:endParaRPr lang="en-US" sz="3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endParaRPr lang="en-US" sz="2400" b="1" i="1" dirty="0" smtClean="0">
              <a:solidFill>
                <a:srgbClr val="002060"/>
              </a:solidFill>
              <a:effectLst>
                <a:outerShdw blurRad="38100" dist="38100" dir="2700000" algn="tl">
                  <a:srgbClr val="000000">
                    <a:alpha val="43137"/>
                  </a:srgbClr>
                </a:outerShdw>
              </a:effectLst>
            </a:endParaRPr>
          </a:p>
          <a:p>
            <a:pPr indent="0" algn="ctr" eaLnBrk="1" hangingPunct="1">
              <a:spcAft>
                <a:spcPts val="0"/>
              </a:spcAft>
              <a:buNone/>
            </a:pPr>
            <a:r>
              <a:rPr lang="en-US" sz="2400" b="1" i="1" dirty="0">
                <a:effectLst>
                  <a:outerShdw blurRad="38100" dist="38100" dir="2700000" algn="tl">
                    <a:srgbClr val="000000">
                      <a:alpha val="43137"/>
                    </a:srgbClr>
                  </a:outerShdw>
                </a:effectLst>
              </a:rPr>
              <a:t> </a:t>
            </a:r>
            <a:r>
              <a:rPr lang="en-US" sz="2400" b="1" i="1" dirty="0" smtClean="0">
                <a:effectLst>
                  <a:outerShdw blurRad="38100" dist="38100" dir="2700000" algn="tl">
                    <a:srgbClr val="000000">
                      <a:alpha val="43137"/>
                    </a:srgbClr>
                  </a:outerShdw>
                </a:effectLst>
              </a:rPr>
              <a:t>Michael G. Trotsky, CFA</a:t>
            </a:r>
          </a:p>
          <a:p>
            <a:pPr indent="0" algn="ctr" eaLnBrk="1" hangingPunct="1">
              <a:spcAft>
                <a:spcPts val="0"/>
              </a:spcAft>
              <a:buNone/>
            </a:pPr>
            <a:r>
              <a:rPr lang="en-US" sz="2400" b="1" i="1" dirty="0" smtClean="0">
                <a:effectLst>
                  <a:outerShdw blurRad="38100" dist="38100" dir="2700000" algn="tl">
                    <a:srgbClr val="000000">
                      <a:alpha val="43137"/>
                    </a:srgbClr>
                  </a:outerShdw>
                </a:effectLst>
              </a:rPr>
              <a:t>PRIM Executive Director </a:t>
            </a:r>
          </a:p>
          <a:p>
            <a:pPr indent="0" algn="ctr" eaLnBrk="1" hangingPunct="1">
              <a:spcAft>
                <a:spcPts val="0"/>
              </a:spcAft>
              <a:buNone/>
            </a:pPr>
            <a:r>
              <a:rPr lang="en-US" sz="2400" b="1" i="1" dirty="0" smtClean="0">
                <a:solidFill>
                  <a:srgbClr val="002060"/>
                </a:solidFill>
                <a:effectLst>
                  <a:outerShdw blurRad="38100" dist="38100" dir="2700000" algn="tl">
                    <a:srgbClr val="000000">
                      <a:alpha val="43137"/>
                    </a:srgbClr>
                  </a:outerShdw>
                </a:effectLst>
              </a:rPr>
              <a:t>Chief Investment Officer</a:t>
            </a: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774174302"/>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27993" y="2245881"/>
            <a:ext cx="9135967" cy="4223952"/>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Appendix </a:t>
            </a:r>
          </a:p>
          <a:p>
            <a:pPr marL="0" indent="0" algn="ctr" eaLnBrk="1" hangingPunct="1">
              <a:buFont typeface="Wingdings 2" pitchFamily="18" charset="2"/>
              <a:buNone/>
            </a:pPr>
            <a:endParaRPr lang="en-US" sz="2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r>
              <a:rPr lang="en-US" sz="2800" b="1" i="1" dirty="0" smtClean="0">
                <a:solidFill>
                  <a:srgbClr val="002060"/>
                </a:solidFill>
                <a:effectLst>
                  <a:outerShdw blurRad="38100" dist="38100" dir="2700000" algn="tl">
                    <a:srgbClr val="000000">
                      <a:alpha val="43137"/>
                    </a:srgbClr>
                  </a:outerShdw>
                </a:effectLst>
              </a:rPr>
              <a:t>The PRIT Fund</a:t>
            </a: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3833367537"/>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a:xfrm>
            <a:off x="254000" y="0"/>
            <a:ext cx="9067800" cy="6096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smtClean="0">
                <a:latin typeface="Calibri"/>
                <a:ea typeface="+mn-ea"/>
                <a:cs typeface="Calibri"/>
              </a:rPr>
              <a:t>Global Equity Portfolio</a:t>
            </a:r>
            <a:endParaRPr lang="en-US" i="1" dirty="0"/>
          </a:p>
        </p:txBody>
      </p:sp>
      <p:sp>
        <p:nvSpPr>
          <p:cNvPr id="6" name="Rectangle 3"/>
          <p:cNvSpPr>
            <a:spLocks noGrp="1" noChangeArrowheads="1"/>
          </p:cNvSpPr>
          <p:nvPr>
            <p:ph idx="1"/>
          </p:nvPr>
        </p:nvSpPr>
        <p:spPr>
          <a:xfrm>
            <a:off x="107504" y="692150"/>
            <a:ext cx="9036496" cy="5545162"/>
          </a:xfrm>
        </p:spPr>
        <p:txBody>
          <a:bodyPr/>
          <a:lstStyle/>
          <a:p>
            <a:pPr marL="285750" indent="-285750">
              <a:spcAft>
                <a:spcPts val="600"/>
              </a:spcAft>
              <a:buSzPct val="75000"/>
            </a:pPr>
            <a:r>
              <a:rPr lang="en-US" sz="1800" dirty="0" smtClean="0">
                <a:solidFill>
                  <a:srgbClr val="002060"/>
                </a:solidFill>
              </a:rPr>
              <a:t>$24.2 billion in the Global Equity Portfolio</a:t>
            </a:r>
          </a:p>
          <a:p>
            <a:pPr lvl="1">
              <a:spcAft>
                <a:spcPts val="600"/>
              </a:spcAft>
            </a:pPr>
            <a:r>
              <a:rPr lang="en-US" sz="1600" dirty="0" smtClean="0"/>
              <a:t>Active Global Equity Portfolios: 35.3% of the PRIT Core Fund (10 Portfolios)</a:t>
            </a:r>
          </a:p>
          <a:p>
            <a:pPr lvl="1">
              <a:spcAft>
                <a:spcPts val="600"/>
              </a:spcAft>
            </a:pPr>
            <a:r>
              <a:rPr lang="en-US" sz="1600" dirty="0" smtClean="0">
                <a:solidFill>
                  <a:srgbClr val="002060"/>
                </a:solidFill>
              </a:rPr>
              <a:t>Passive Global Equity Portfolios: 64.7% of the PRIT Core Fund (4 Portfolios)</a:t>
            </a:r>
          </a:p>
          <a:p>
            <a:pPr marL="285750" indent="-285750">
              <a:spcAft>
                <a:spcPts val="600"/>
              </a:spcAft>
              <a:buSzPct val="75000"/>
            </a:pPr>
            <a:r>
              <a:rPr lang="en-US" sz="1800" dirty="0" smtClean="0">
                <a:solidFill>
                  <a:srgbClr val="002060"/>
                </a:solidFill>
              </a:rPr>
              <a:t>Asset Allocation as of 3/31/2013</a:t>
            </a:r>
          </a:p>
          <a:p>
            <a:pPr lvl="1">
              <a:spcAft>
                <a:spcPts val="600"/>
              </a:spcAft>
            </a:pPr>
            <a:r>
              <a:rPr lang="en-US" sz="1600" dirty="0" smtClean="0">
                <a:solidFill>
                  <a:srgbClr val="002060"/>
                </a:solidFill>
              </a:rPr>
              <a:t>Current Global Equity Portfolio: 45.1% of the PRIT Core Fund</a:t>
            </a:r>
          </a:p>
          <a:p>
            <a:pPr lvl="1">
              <a:spcAft>
                <a:spcPts val="600"/>
              </a:spcAft>
            </a:pPr>
            <a:r>
              <a:rPr lang="en-US" sz="1600" dirty="0" smtClean="0">
                <a:solidFill>
                  <a:srgbClr val="002060"/>
                </a:solidFill>
              </a:rPr>
              <a:t>Long-term Global Equity Portfolio Target: 43.0% of the PRIT Core Fund</a:t>
            </a:r>
          </a:p>
          <a:p>
            <a:pPr marL="285750" indent="-285750">
              <a:spcAft>
                <a:spcPts val="600"/>
              </a:spcAft>
              <a:buSzPct val="75000"/>
            </a:pPr>
            <a:r>
              <a:rPr lang="en-US" sz="1800" dirty="0" smtClean="0">
                <a:solidFill>
                  <a:srgbClr val="002060"/>
                </a:solidFill>
              </a:rPr>
              <a:t>11 Managers, 14 Portfolios, 3 Sub-Asset Classes: Domestic Equity, International Equity, and Emerging Markets Equity</a:t>
            </a:r>
          </a:p>
          <a:p>
            <a:pPr marL="285750" indent="-285750">
              <a:spcAft>
                <a:spcPts val="600"/>
              </a:spcAft>
              <a:buSzPct val="75000"/>
            </a:pPr>
            <a:r>
              <a:rPr lang="en-US" sz="1800" dirty="0" smtClean="0"/>
              <a:t>Global Equity Benchmark:  Currently, 35% S&amp;P 500, 9% Russell 2500, 40% Custom MSCI World ex-US Net Dividends Investable Market Index (IMI), 16% Custom MSCI EM Net Dividends IMI</a:t>
            </a:r>
            <a:endParaRPr lang="en-US" sz="1800" dirty="0" smtClean="0">
              <a:solidFill>
                <a:srgbClr val="002060"/>
              </a:solidFill>
            </a:endParaRPr>
          </a:p>
          <a:p>
            <a:pPr marL="109537" indent="0">
              <a:lnSpc>
                <a:spcPct val="90000"/>
              </a:lnSpc>
              <a:spcAft>
                <a:spcPts val="600"/>
              </a:spcAft>
              <a:buSzPct val="75000"/>
              <a:buNone/>
            </a:pPr>
            <a:endParaRPr lang="en-US" sz="1000" b="1" i="1" u="sng" dirty="0" smtClean="0">
              <a:effectLst>
                <a:outerShdw blurRad="38100" dist="38100" dir="2700000" algn="tl">
                  <a:srgbClr val="000000">
                    <a:alpha val="43137"/>
                  </a:srgbClr>
                </a:outerShdw>
              </a:effectLst>
            </a:endParaRPr>
          </a:p>
          <a:p>
            <a:pPr marL="109537" indent="0">
              <a:lnSpc>
                <a:spcPct val="90000"/>
              </a:lnSpc>
              <a:spcAft>
                <a:spcPts val="600"/>
              </a:spcAft>
              <a:buSzPct val="75000"/>
              <a:buNone/>
            </a:pPr>
            <a:r>
              <a:rPr lang="en-US" sz="2000" b="1" i="1" u="sng" dirty="0" smtClean="0">
                <a:effectLst>
                  <a:outerShdw blurRad="38100" dist="38100" dir="2700000" algn="tl">
                    <a:srgbClr val="000000">
                      <a:alpha val="43137"/>
                    </a:srgbClr>
                  </a:outerShdw>
                </a:effectLst>
              </a:rPr>
              <a:t>Domestic Equity</a:t>
            </a:r>
          </a:p>
          <a:p>
            <a:pPr>
              <a:lnSpc>
                <a:spcPct val="90000"/>
              </a:lnSpc>
              <a:spcAft>
                <a:spcPts val="600"/>
              </a:spcAft>
              <a:buSzPct val="75000"/>
            </a:pPr>
            <a:r>
              <a:rPr lang="en-US" sz="1800" dirty="0" smtClean="0">
                <a:solidFill>
                  <a:srgbClr val="002060"/>
                </a:solidFill>
              </a:rPr>
              <a:t>$10.9 Billion in Domestic Equity, 20.3% of PRIT </a:t>
            </a:r>
            <a:r>
              <a:rPr lang="en-US" sz="1800" dirty="0" smtClean="0"/>
              <a:t>Core </a:t>
            </a:r>
            <a:r>
              <a:rPr lang="en-US" sz="1800" dirty="0" smtClean="0">
                <a:solidFill>
                  <a:srgbClr val="002060"/>
                </a:solidFill>
              </a:rPr>
              <a:t>Fund</a:t>
            </a:r>
          </a:p>
          <a:p>
            <a:pPr lvl="1">
              <a:lnSpc>
                <a:spcPct val="90000"/>
              </a:lnSpc>
              <a:spcAft>
                <a:spcPts val="600"/>
              </a:spcAft>
              <a:buSzPct val="100000"/>
            </a:pPr>
            <a:r>
              <a:rPr lang="en-US" sz="1600" dirty="0" smtClean="0"/>
              <a:t>Active Portfolios: 15.4% of Domestic Equity (2 Portfolios)</a:t>
            </a:r>
          </a:p>
          <a:p>
            <a:pPr lvl="1">
              <a:lnSpc>
                <a:spcPct val="90000"/>
              </a:lnSpc>
              <a:spcAft>
                <a:spcPts val="600"/>
              </a:spcAft>
              <a:buSzPct val="100000"/>
            </a:pPr>
            <a:r>
              <a:rPr lang="en-US" sz="1600" dirty="0" smtClean="0">
                <a:solidFill>
                  <a:srgbClr val="002060"/>
                </a:solidFill>
              </a:rPr>
              <a:t>Passive Portfolios: 84.6% of Domestic Equity (2 Portfolios)</a:t>
            </a:r>
          </a:p>
          <a:p>
            <a:pPr lvl="1">
              <a:lnSpc>
                <a:spcPct val="90000"/>
              </a:lnSpc>
              <a:spcAft>
                <a:spcPts val="600"/>
              </a:spcAft>
              <a:buSzPct val="100000"/>
            </a:pPr>
            <a:r>
              <a:rPr lang="en-US" sz="1600" dirty="0" smtClean="0">
                <a:solidFill>
                  <a:srgbClr val="002060"/>
                </a:solidFill>
              </a:rPr>
              <a:t>U.S. Large Cap - $8.5 billion in one passive and two “enhanced” </a:t>
            </a:r>
            <a:r>
              <a:rPr lang="en-US" sz="1600" dirty="0" smtClean="0"/>
              <a:t>passive </a:t>
            </a:r>
            <a:r>
              <a:rPr lang="en-US" sz="1600" dirty="0"/>
              <a:t>S&amp;P 500 portfolios </a:t>
            </a:r>
            <a:r>
              <a:rPr lang="en-US" sz="1600" dirty="0" smtClean="0">
                <a:solidFill>
                  <a:srgbClr val="002060"/>
                </a:solidFill>
              </a:rPr>
              <a:t>managed by </a:t>
            </a:r>
            <a:r>
              <a:rPr lang="en-US" sz="1600" dirty="0"/>
              <a:t>State Street Global Advisors (SSgA</a:t>
            </a:r>
            <a:r>
              <a:rPr lang="en-US" sz="1600" dirty="0" smtClean="0"/>
              <a:t>), </a:t>
            </a:r>
            <a:r>
              <a:rPr lang="en-US" sz="1600" dirty="0" smtClean="0">
                <a:solidFill>
                  <a:srgbClr val="002060"/>
                </a:solidFill>
              </a:rPr>
              <a:t>INTECH</a:t>
            </a:r>
            <a:r>
              <a:rPr lang="en-US" sz="1600" dirty="0" smtClean="0"/>
              <a:t>, and PIMCO</a:t>
            </a:r>
            <a:r>
              <a:rPr lang="en-US" sz="1600" dirty="0"/>
              <a:t>, </a:t>
            </a:r>
            <a:r>
              <a:rPr lang="en-US" sz="1600" dirty="0" smtClean="0"/>
              <a:t>respectively</a:t>
            </a:r>
          </a:p>
          <a:p>
            <a:pPr lvl="1">
              <a:lnSpc>
                <a:spcPct val="90000"/>
              </a:lnSpc>
              <a:spcAft>
                <a:spcPts val="600"/>
              </a:spcAft>
              <a:buSzPct val="100000"/>
            </a:pPr>
            <a:r>
              <a:rPr lang="en-US" sz="1600" dirty="0" smtClean="0">
                <a:solidFill>
                  <a:srgbClr val="002060"/>
                </a:solidFill>
              </a:rPr>
              <a:t>U.S. Small Cap - $</a:t>
            </a:r>
            <a:r>
              <a:rPr lang="en-US" sz="1600" dirty="0" smtClean="0"/>
              <a:t>2.4</a:t>
            </a:r>
            <a:r>
              <a:rPr lang="en-US" sz="1600" dirty="0" smtClean="0">
                <a:solidFill>
                  <a:srgbClr val="002060"/>
                </a:solidFill>
              </a:rPr>
              <a:t> billion is invested with SSgA in a Russell 2500 index fund</a:t>
            </a:r>
          </a:p>
          <a:p>
            <a:pPr>
              <a:lnSpc>
                <a:spcPct val="90000"/>
              </a:lnSpc>
              <a:spcAft>
                <a:spcPts val="600"/>
              </a:spcAft>
              <a:buSzPct val="75000"/>
            </a:pPr>
            <a:r>
              <a:rPr lang="en-US" sz="1800" dirty="0" smtClean="0"/>
              <a:t>Domestic </a:t>
            </a:r>
            <a:r>
              <a:rPr lang="en-US" sz="1800" dirty="0"/>
              <a:t>Equity Benchmark: Currently, </a:t>
            </a:r>
            <a:r>
              <a:rPr lang="en-US" sz="1800" dirty="0" smtClean="0"/>
              <a:t>80% </a:t>
            </a:r>
            <a:r>
              <a:rPr lang="en-US" sz="1800" dirty="0"/>
              <a:t>S&amp;P 500, </a:t>
            </a:r>
            <a:r>
              <a:rPr lang="en-US" sz="1800" dirty="0" smtClean="0"/>
              <a:t>20% </a:t>
            </a:r>
            <a:r>
              <a:rPr lang="en-US" sz="1800" dirty="0"/>
              <a:t>Russell </a:t>
            </a:r>
            <a:r>
              <a:rPr lang="en-US" sz="1800" dirty="0" smtClean="0"/>
              <a:t>2500</a:t>
            </a:r>
            <a:endParaRPr lang="en-US" sz="1800" dirty="0" smtClean="0">
              <a:solidFill>
                <a:srgbClr val="002060"/>
              </a:solidFill>
            </a:endParaRPr>
          </a:p>
          <a:p>
            <a:pPr lvl="2">
              <a:lnSpc>
                <a:spcPct val="90000"/>
              </a:lnSpc>
              <a:spcAft>
                <a:spcPts val="600"/>
              </a:spcAft>
              <a:buClr>
                <a:srgbClr val="002060"/>
              </a:buClr>
              <a:buSzPct val="75000"/>
            </a:pPr>
            <a:endParaRPr lang="en-US" b="1" dirty="0" smtClean="0">
              <a:solidFill>
                <a:srgbClr val="002060"/>
              </a:solidFill>
            </a:endParaRPr>
          </a:p>
        </p:txBody>
      </p:sp>
    </p:spTree>
    <p:extLst>
      <p:ext uri="{BB962C8B-B14F-4D97-AF65-F5344CB8AC3E}">
        <p14:creationId xmlns:p14="http://schemas.microsoft.com/office/powerpoint/2010/main" val="1663205967"/>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 name="Title 2"/>
          <p:cNvSpPr>
            <a:spLocks noGrp="1"/>
          </p:cNvSpPr>
          <p:nvPr>
            <p:ph type="title"/>
          </p:nvPr>
        </p:nvSpPr>
        <p:spPr>
          <a:xfrm>
            <a:off x="215677" y="-99392"/>
            <a:ext cx="8712646" cy="6858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smtClean="0">
                <a:latin typeface="Calibri"/>
                <a:ea typeface="+mn-ea"/>
                <a:cs typeface="Calibri"/>
              </a:rPr>
              <a:t>International and Emerging Markets Equity Portfolios</a:t>
            </a:r>
            <a:endParaRPr lang="en-US" sz="2700" i="1" dirty="0"/>
          </a:p>
        </p:txBody>
      </p:sp>
      <p:sp>
        <p:nvSpPr>
          <p:cNvPr id="5" name="Rectangle 3"/>
          <p:cNvSpPr txBox="1">
            <a:spLocks noChangeArrowheads="1"/>
          </p:cNvSpPr>
          <p:nvPr/>
        </p:nvSpPr>
        <p:spPr bwMode="auto">
          <a:xfrm>
            <a:off x="-180528" y="692696"/>
            <a:ext cx="8640960" cy="5679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pitchFamily="2" charset="2"/>
              <a:buChar char="q"/>
              <a:defRPr sz="2700" kern="1200">
                <a:solidFill>
                  <a:schemeClr val="tx1"/>
                </a:solidFill>
                <a:latin typeface="Calibri" pitchFamily="34" charset="0"/>
                <a:ea typeface="+mn-ea"/>
                <a:cs typeface="Calibri" pitchFamily="34" charset="0"/>
              </a:defRPr>
            </a:lvl1pPr>
            <a:lvl2pPr marL="620713" indent="-228600" algn="l" rtl="0" fontAlgn="base">
              <a:spcBef>
                <a:spcPts val="325"/>
              </a:spcBef>
              <a:spcAft>
                <a:spcPct val="0"/>
              </a:spcAft>
              <a:buClr>
                <a:schemeClr val="accent1"/>
              </a:buClr>
              <a:buFont typeface="Wingdings" pitchFamily="2" charset="2"/>
              <a:buChar char="§"/>
              <a:defRPr sz="2300" kern="1200">
                <a:solidFill>
                  <a:schemeClr val="tx1"/>
                </a:solidFill>
                <a:latin typeface="Calibri" pitchFamily="34" charset="0"/>
                <a:ea typeface="+mn-ea"/>
                <a:cs typeface="Calibri" pitchFamily="34" charset="0"/>
              </a:defRPr>
            </a:lvl2pPr>
            <a:lvl3pPr marL="858838" indent="-228600" algn="l" rtl="0" fontAlgn="base">
              <a:spcBef>
                <a:spcPts val="350"/>
              </a:spcBef>
              <a:spcAft>
                <a:spcPct val="0"/>
              </a:spcAft>
              <a:buClr>
                <a:schemeClr val="accent2"/>
              </a:buClr>
              <a:buSzPct val="100000"/>
              <a:buFont typeface="Wingdings" pitchFamily="2" charset="2"/>
              <a:buChar char="§"/>
              <a:defRPr sz="2100" kern="1200">
                <a:solidFill>
                  <a:schemeClr val="tx1"/>
                </a:solidFill>
                <a:latin typeface="Calibri" pitchFamily="34" charset="0"/>
                <a:ea typeface="+mn-ea"/>
                <a:cs typeface="Calibri" pitchFamily="34" charset="0"/>
              </a:defRPr>
            </a:lvl3pPr>
            <a:lvl4pPr marL="1143000" indent="-228600" algn="l" rtl="0" fontAlgn="base">
              <a:spcBef>
                <a:spcPts val="350"/>
              </a:spcBef>
              <a:spcAft>
                <a:spcPct val="0"/>
              </a:spcAft>
              <a:buClr>
                <a:schemeClr val="accent2"/>
              </a:buClr>
              <a:buFont typeface="Wingdings" pitchFamily="2" charset="2"/>
              <a:buChar char="§"/>
              <a:defRPr sz="1900" kern="1200">
                <a:solidFill>
                  <a:schemeClr val="tx1"/>
                </a:solidFill>
                <a:latin typeface="Calibri" pitchFamily="34" charset="0"/>
                <a:ea typeface="+mn-ea"/>
                <a:cs typeface="Calibri" pitchFamily="34" charset="0"/>
              </a:defRPr>
            </a:lvl4pPr>
            <a:lvl5pPr marL="1371600" indent="-228600" algn="l" rtl="0" fontAlgn="base">
              <a:spcBef>
                <a:spcPts val="350"/>
              </a:spcBef>
              <a:spcAft>
                <a:spcPct val="0"/>
              </a:spcAft>
              <a:buClr>
                <a:schemeClr val="accent2"/>
              </a:buClr>
              <a:buFont typeface="Wingdings" pitchFamily="2" charset="2"/>
              <a:buChar char="§"/>
              <a:defRPr kern="1200">
                <a:solidFill>
                  <a:schemeClr val="tx1"/>
                </a:solidFill>
                <a:latin typeface="Calibri" pitchFamily="34" charset="0"/>
                <a:ea typeface="+mn-ea"/>
                <a:cs typeface="Calibri" pitchFamily="34"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392113" lvl="1" indent="0">
              <a:buClr>
                <a:srgbClr val="0070C0"/>
              </a:buClr>
              <a:buSzPct val="75000"/>
              <a:buFont typeface="Wingdings" pitchFamily="2" charset="2"/>
              <a:buNone/>
            </a:pPr>
            <a:r>
              <a:rPr lang="en-US" sz="2000" b="1" dirty="0">
                <a:solidFill>
                  <a:srgbClr val="002060"/>
                </a:solidFill>
              </a:rPr>
              <a:t>International Equity</a:t>
            </a:r>
          </a:p>
          <a:p>
            <a:pPr lvl="1">
              <a:spcAft>
                <a:spcPts val="200"/>
              </a:spcAft>
              <a:buClr>
                <a:srgbClr val="002060"/>
              </a:buClr>
              <a:buSzPct val="75000"/>
              <a:buFont typeface="Wingdings" pitchFamily="2" charset="2"/>
              <a:buChar char="q"/>
            </a:pPr>
            <a:r>
              <a:rPr lang="en-US" sz="1800" dirty="0" smtClean="0">
                <a:solidFill>
                  <a:srgbClr val="002060"/>
                </a:solidFill>
              </a:rPr>
              <a:t>$9.5 billion in </a:t>
            </a:r>
            <a:r>
              <a:rPr lang="en-US" sz="1800" dirty="0">
                <a:solidFill>
                  <a:srgbClr val="002060"/>
                </a:solidFill>
              </a:rPr>
              <a:t>International Equity, </a:t>
            </a:r>
            <a:r>
              <a:rPr lang="en-US" sz="1800" dirty="0" smtClean="0">
                <a:solidFill>
                  <a:srgbClr val="002060"/>
                </a:solidFill>
              </a:rPr>
              <a:t>17.9% </a:t>
            </a:r>
            <a:r>
              <a:rPr lang="en-US" sz="1800" dirty="0">
                <a:solidFill>
                  <a:srgbClr val="002060"/>
                </a:solidFill>
              </a:rPr>
              <a:t>of </a:t>
            </a:r>
            <a:r>
              <a:rPr lang="en-US" sz="1800" dirty="0" smtClean="0">
                <a:solidFill>
                  <a:srgbClr val="002060"/>
                </a:solidFill>
              </a:rPr>
              <a:t>the PRIT Core Fund.</a:t>
            </a:r>
          </a:p>
          <a:p>
            <a:pPr lvl="2">
              <a:spcAft>
                <a:spcPts val="200"/>
              </a:spcAft>
              <a:buClr>
                <a:srgbClr val="002060"/>
              </a:buClr>
            </a:pPr>
            <a:r>
              <a:rPr lang="en-US" sz="1600" dirty="0">
                <a:solidFill>
                  <a:srgbClr val="002060"/>
                </a:solidFill>
              </a:rPr>
              <a:t>Active Portfolios: </a:t>
            </a:r>
            <a:r>
              <a:rPr lang="en-US" sz="1600" dirty="0" smtClean="0">
                <a:solidFill>
                  <a:srgbClr val="002060"/>
                </a:solidFill>
              </a:rPr>
              <a:t>51.8% </a:t>
            </a:r>
            <a:r>
              <a:rPr lang="en-US" sz="1600" dirty="0">
                <a:solidFill>
                  <a:srgbClr val="002060"/>
                </a:solidFill>
              </a:rPr>
              <a:t>of </a:t>
            </a:r>
            <a:r>
              <a:rPr lang="en-US" sz="1600" dirty="0" smtClean="0">
                <a:solidFill>
                  <a:srgbClr val="002060"/>
                </a:solidFill>
              </a:rPr>
              <a:t>International Equity (3 Portfolios).</a:t>
            </a:r>
            <a:endParaRPr lang="en-US" sz="1600" dirty="0">
              <a:solidFill>
                <a:srgbClr val="002060"/>
              </a:solidFill>
            </a:endParaRPr>
          </a:p>
          <a:p>
            <a:pPr lvl="2">
              <a:spcAft>
                <a:spcPts val="200"/>
              </a:spcAft>
              <a:buClr>
                <a:srgbClr val="002060"/>
              </a:buClr>
            </a:pPr>
            <a:r>
              <a:rPr lang="en-US" sz="1600" dirty="0">
                <a:solidFill>
                  <a:srgbClr val="002060"/>
                </a:solidFill>
              </a:rPr>
              <a:t>Passive Portfolios: </a:t>
            </a:r>
            <a:r>
              <a:rPr lang="en-US" sz="1600" dirty="0" smtClean="0">
                <a:solidFill>
                  <a:srgbClr val="002060"/>
                </a:solidFill>
              </a:rPr>
              <a:t>48.2% </a:t>
            </a:r>
            <a:r>
              <a:rPr lang="en-US" sz="1600" dirty="0">
                <a:solidFill>
                  <a:srgbClr val="002060"/>
                </a:solidFill>
              </a:rPr>
              <a:t>of </a:t>
            </a:r>
            <a:r>
              <a:rPr lang="en-US" sz="1600" dirty="0" smtClean="0">
                <a:solidFill>
                  <a:srgbClr val="002060"/>
                </a:solidFill>
              </a:rPr>
              <a:t>International Equity (1 Portfolio).</a:t>
            </a:r>
          </a:p>
          <a:p>
            <a:pPr lvl="2">
              <a:spcAft>
                <a:spcPts val="200"/>
              </a:spcAft>
              <a:buClr>
                <a:srgbClr val="002060"/>
              </a:buClr>
            </a:pPr>
            <a:r>
              <a:rPr lang="en-US" sz="1600" dirty="0" smtClean="0">
                <a:solidFill>
                  <a:srgbClr val="002060"/>
                </a:solidFill>
              </a:rPr>
              <a:t>$4.6 </a:t>
            </a:r>
            <a:r>
              <a:rPr lang="en-US" sz="1600" dirty="0">
                <a:solidFill>
                  <a:srgbClr val="002060"/>
                </a:solidFill>
              </a:rPr>
              <a:t>billion is invested in a MSCI World Ex-US IMI Index Net Dividends index fund managed by SSgA.</a:t>
            </a:r>
          </a:p>
          <a:p>
            <a:pPr lvl="2">
              <a:spcAft>
                <a:spcPts val="200"/>
              </a:spcAft>
              <a:buClr>
                <a:srgbClr val="002060"/>
              </a:buClr>
            </a:pPr>
            <a:r>
              <a:rPr lang="en-US" sz="1600" dirty="0">
                <a:solidFill>
                  <a:srgbClr val="002060"/>
                </a:solidFill>
              </a:rPr>
              <a:t>$</a:t>
            </a:r>
            <a:r>
              <a:rPr lang="en-US" sz="1600" dirty="0" smtClean="0">
                <a:solidFill>
                  <a:srgbClr val="002060"/>
                </a:solidFill>
              </a:rPr>
              <a:t>4.9 billion </a:t>
            </a:r>
            <a:r>
              <a:rPr lang="en-US" sz="1600" dirty="0">
                <a:solidFill>
                  <a:srgbClr val="002060"/>
                </a:solidFill>
              </a:rPr>
              <a:t>is invested in </a:t>
            </a:r>
            <a:r>
              <a:rPr lang="en-US" sz="1600" dirty="0" smtClean="0">
                <a:solidFill>
                  <a:srgbClr val="002060"/>
                </a:solidFill>
              </a:rPr>
              <a:t>three active </a:t>
            </a:r>
            <a:r>
              <a:rPr lang="en-US" sz="1600" dirty="0">
                <a:solidFill>
                  <a:srgbClr val="002060"/>
                </a:solidFill>
              </a:rPr>
              <a:t>EAFE portfolios managed by: Baillie Gifford, Marathon Asset Management, and Mondrian</a:t>
            </a:r>
            <a:r>
              <a:rPr lang="en-US" sz="1600" dirty="0" smtClean="0">
                <a:solidFill>
                  <a:srgbClr val="002060"/>
                </a:solidFill>
              </a:rPr>
              <a:t>.</a:t>
            </a:r>
          </a:p>
          <a:p>
            <a:pPr lvl="1">
              <a:spcAft>
                <a:spcPts val="200"/>
              </a:spcAft>
              <a:buClr>
                <a:srgbClr val="002060"/>
              </a:buClr>
              <a:buSzPct val="75000"/>
              <a:buFont typeface="Wingdings" pitchFamily="2" charset="2"/>
              <a:buChar char="q"/>
            </a:pPr>
            <a:r>
              <a:rPr lang="en-US" sz="1800" dirty="0" smtClean="0">
                <a:solidFill>
                  <a:srgbClr val="002060"/>
                </a:solidFill>
              </a:rPr>
              <a:t>International Equity Benchmark: Custom MSCI World ex-US Net Dividends IMI.</a:t>
            </a:r>
            <a:endParaRPr lang="en-US" sz="1800" dirty="0">
              <a:solidFill>
                <a:srgbClr val="002060"/>
              </a:solidFill>
            </a:endParaRPr>
          </a:p>
          <a:p>
            <a:pPr marL="392113" lvl="1" indent="0">
              <a:buClr>
                <a:srgbClr val="0070C0"/>
              </a:buClr>
              <a:buSzPct val="75000"/>
              <a:buFont typeface="Wingdings" pitchFamily="2" charset="2"/>
              <a:buNone/>
            </a:pPr>
            <a:r>
              <a:rPr lang="en-US" sz="2000" b="1" dirty="0" smtClean="0">
                <a:solidFill>
                  <a:srgbClr val="002060"/>
                </a:solidFill>
              </a:rPr>
              <a:t>Emerging Markets Equity</a:t>
            </a:r>
          </a:p>
          <a:p>
            <a:pPr lvl="1">
              <a:spcBef>
                <a:spcPts val="0"/>
              </a:spcBef>
              <a:spcAft>
                <a:spcPts val="200"/>
              </a:spcAft>
              <a:buClr>
                <a:srgbClr val="002060"/>
              </a:buClr>
              <a:buSzPct val="75000"/>
              <a:buFont typeface="Wingdings" pitchFamily="2" charset="2"/>
              <a:buChar char="q"/>
            </a:pPr>
            <a:r>
              <a:rPr lang="en-US" sz="1800" dirty="0" smtClean="0">
                <a:solidFill>
                  <a:srgbClr val="002060"/>
                </a:solidFill>
              </a:rPr>
              <a:t>$3.7 billion in Emerging Markets Equity, 6.9% of total PRIT Core Fund.</a:t>
            </a:r>
          </a:p>
          <a:p>
            <a:pPr lvl="2">
              <a:spcBef>
                <a:spcPts val="0"/>
              </a:spcBef>
              <a:spcAft>
                <a:spcPts val="200"/>
              </a:spcAft>
              <a:buClr>
                <a:srgbClr val="002060"/>
              </a:buClr>
            </a:pPr>
            <a:r>
              <a:rPr lang="en-US" sz="1600" dirty="0" smtClean="0">
                <a:solidFill>
                  <a:srgbClr val="002060"/>
                </a:solidFill>
              </a:rPr>
              <a:t>Invest in emerging equity markets of newly industrializing countries in Asia, Latin America, Southern/Eastern Europe, and Africa.</a:t>
            </a:r>
          </a:p>
          <a:p>
            <a:pPr lvl="2">
              <a:spcBef>
                <a:spcPts val="0"/>
              </a:spcBef>
              <a:spcAft>
                <a:spcPts val="200"/>
              </a:spcAft>
              <a:buClr>
                <a:srgbClr val="002060"/>
              </a:buClr>
            </a:pPr>
            <a:r>
              <a:rPr lang="en-US" sz="1600" dirty="0" smtClean="0">
                <a:solidFill>
                  <a:srgbClr val="002060"/>
                </a:solidFill>
              </a:rPr>
              <a:t>Active </a:t>
            </a:r>
            <a:r>
              <a:rPr lang="en-US" sz="1600" dirty="0">
                <a:solidFill>
                  <a:srgbClr val="002060"/>
                </a:solidFill>
              </a:rPr>
              <a:t>Portfolios: </a:t>
            </a:r>
            <a:r>
              <a:rPr lang="en-US" sz="1600" dirty="0" smtClean="0">
                <a:solidFill>
                  <a:srgbClr val="002060"/>
                </a:solidFill>
              </a:rPr>
              <a:t>51.0% </a:t>
            </a:r>
            <a:r>
              <a:rPr lang="en-US" sz="1600" dirty="0">
                <a:solidFill>
                  <a:srgbClr val="002060"/>
                </a:solidFill>
              </a:rPr>
              <a:t>of </a:t>
            </a:r>
            <a:r>
              <a:rPr lang="en-US" sz="1600" dirty="0" smtClean="0">
                <a:solidFill>
                  <a:srgbClr val="002060"/>
                </a:solidFill>
              </a:rPr>
              <a:t>Emerging Markets Equity (5 Portfolios).</a:t>
            </a:r>
            <a:endParaRPr lang="en-US" sz="1600" dirty="0">
              <a:solidFill>
                <a:srgbClr val="002060"/>
              </a:solidFill>
            </a:endParaRPr>
          </a:p>
          <a:p>
            <a:pPr lvl="2">
              <a:spcBef>
                <a:spcPts val="0"/>
              </a:spcBef>
              <a:spcAft>
                <a:spcPts val="200"/>
              </a:spcAft>
              <a:buClr>
                <a:srgbClr val="002060"/>
              </a:buClr>
            </a:pPr>
            <a:r>
              <a:rPr lang="en-US" sz="1600" dirty="0" smtClean="0">
                <a:solidFill>
                  <a:srgbClr val="002060"/>
                </a:solidFill>
              </a:rPr>
              <a:t>Passive </a:t>
            </a:r>
            <a:r>
              <a:rPr lang="en-US" sz="1600" dirty="0">
                <a:solidFill>
                  <a:srgbClr val="002060"/>
                </a:solidFill>
              </a:rPr>
              <a:t>Portfolios: </a:t>
            </a:r>
            <a:r>
              <a:rPr lang="en-US" sz="1600" dirty="0" smtClean="0">
                <a:solidFill>
                  <a:srgbClr val="002060"/>
                </a:solidFill>
              </a:rPr>
              <a:t>49.0% </a:t>
            </a:r>
            <a:r>
              <a:rPr lang="en-US" sz="1600" dirty="0">
                <a:solidFill>
                  <a:srgbClr val="002060"/>
                </a:solidFill>
              </a:rPr>
              <a:t>of </a:t>
            </a:r>
            <a:r>
              <a:rPr lang="en-US" sz="1600" dirty="0" smtClean="0">
                <a:solidFill>
                  <a:srgbClr val="002060"/>
                </a:solidFill>
              </a:rPr>
              <a:t>Emerging Markets Equity (1 Portfolio).</a:t>
            </a:r>
          </a:p>
          <a:p>
            <a:pPr lvl="2">
              <a:spcBef>
                <a:spcPts val="0"/>
              </a:spcBef>
              <a:spcAft>
                <a:spcPts val="200"/>
              </a:spcAft>
              <a:buClr>
                <a:srgbClr val="002060"/>
              </a:buClr>
            </a:pPr>
            <a:r>
              <a:rPr lang="en-US" sz="1600" dirty="0" smtClean="0">
                <a:solidFill>
                  <a:srgbClr val="002060"/>
                </a:solidFill>
              </a:rPr>
              <a:t>$1.8 billion invested </a:t>
            </a:r>
            <a:r>
              <a:rPr lang="en-US" sz="1600" dirty="0">
                <a:solidFill>
                  <a:srgbClr val="002060"/>
                </a:solidFill>
              </a:rPr>
              <a:t>in an index fund managed by SSgA.</a:t>
            </a:r>
          </a:p>
          <a:p>
            <a:pPr lvl="2">
              <a:spcBef>
                <a:spcPts val="0"/>
              </a:spcBef>
              <a:spcAft>
                <a:spcPts val="200"/>
              </a:spcAft>
              <a:buClr>
                <a:srgbClr val="002060"/>
              </a:buClr>
            </a:pPr>
            <a:r>
              <a:rPr lang="en-US" sz="1600" dirty="0" smtClean="0">
                <a:solidFill>
                  <a:srgbClr val="002060"/>
                </a:solidFill>
              </a:rPr>
              <a:t>$1.7 billion invested in three active Emerging Markets Equity portfolios managed by: Ashmore-EMM, GMO (Grantham, Mayo, Van Otterloo), T</a:t>
            </a:r>
            <a:r>
              <a:rPr lang="en-US" sz="1600" dirty="0">
                <a:solidFill>
                  <a:srgbClr val="002060"/>
                </a:solidFill>
              </a:rPr>
              <a:t>. Rowe </a:t>
            </a:r>
            <a:r>
              <a:rPr lang="en-US" sz="1600" dirty="0" smtClean="0">
                <a:solidFill>
                  <a:srgbClr val="002060"/>
                </a:solidFill>
              </a:rPr>
              <a:t>Price,  </a:t>
            </a:r>
          </a:p>
          <a:p>
            <a:pPr lvl="2">
              <a:spcBef>
                <a:spcPts val="0"/>
              </a:spcBef>
              <a:spcAft>
                <a:spcPts val="200"/>
              </a:spcAft>
              <a:buClr>
                <a:srgbClr val="002060"/>
              </a:buClr>
            </a:pPr>
            <a:r>
              <a:rPr lang="en-US" sz="1600" dirty="0" smtClean="0">
                <a:solidFill>
                  <a:srgbClr val="002060"/>
                </a:solidFill>
              </a:rPr>
              <a:t>$234 million invested in two active small cap portfolios managed by Acadian</a:t>
            </a:r>
            <a:r>
              <a:rPr lang="en-US" sz="1600" dirty="0">
                <a:solidFill>
                  <a:srgbClr val="002060"/>
                </a:solidFill>
              </a:rPr>
              <a:t> </a:t>
            </a:r>
            <a:r>
              <a:rPr lang="en-US" sz="1600" dirty="0" smtClean="0">
                <a:solidFill>
                  <a:srgbClr val="002060"/>
                </a:solidFill>
              </a:rPr>
              <a:t>and Wasatch.</a:t>
            </a:r>
          </a:p>
          <a:p>
            <a:pPr lvl="1">
              <a:spcBef>
                <a:spcPts val="0"/>
              </a:spcBef>
              <a:spcAft>
                <a:spcPts val="200"/>
              </a:spcAft>
              <a:buClr>
                <a:srgbClr val="002060"/>
              </a:buClr>
              <a:buSzPct val="75000"/>
              <a:buFont typeface="Wingdings" pitchFamily="2" charset="2"/>
              <a:buChar char="q"/>
            </a:pPr>
            <a:r>
              <a:rPr lang="en-US" sz="1800" dirty="0" smtClean="0">
                <a:solidFill>
                  <a:srgbClr val="002060"/>
                </a:solidFill>
              </a:rPr>
              <a:t>Emerging Markets Equity Benchmark: Custom MSCI Emerging Markets Net Dividends IMI.</a:t>
            </a:r>
            <a:endParaRPr lang="en-US" sz="1800" dirty="0">
              <a:solidFill>
                <a:srgbClr val="002060"/>
              </a:solidFill>
            </a:endParaRPr>
          </a:p>
        </p:txBody>
      </p:sp>
    </p:spTree>
    <p:extLst>
      <p:ext uri="{BB962C8B-B14F-4D97-AF65-F5344CB8AC3E}">
        <p14:creationId xmlns:p14="http://schemas.microsoft.com/office/powerpoint/2010/main" val="927402096"/>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38073" y="1219200"/>
            <a:ext cx="8229600" cy="44196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23850" y="381000"/>
            <a:ext cx="8362950" cy="990600"/>
          </a:xfrm>
        </p:spPr>
        <p:txBody>
          <a:bodyPr>
            <a:normAutofit fontScale="90000"/>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sz="3300" i="1" dirty="0">
                <a:latin typeface="Calibri"/>
                <a:ea typeface="+mn-ea"/>
                <a:cs typeface="+mn-cs"/>
              </a:rPr>
              <a:t>Total Global </a:t>
            </a:r>
            <a:r>
              <a:rPr lang="en-US" sz="3300" i="1" dirty="0" smtClean="0">
                <a:latin typeface="Calibri"/>
                <a:ea typeface="+mn-ea"/>
                <a:cs typeface="+mn-cs"/>
              </a:rPr>
              <a:t>Equity</a:t>
            </a:r>
            <a:r>
              <a:rPr lang="en-US" sz="3300" i="1" dirty="0">
                <a:latin typeface="Calibri"/>
                <a:ea typeface="+mn-ea"/>
                <a:cs typeface="+mn-cs"/>
              </a:rPr>
              <a:t/>
            </a:r>
            <a:br>
              <a:rPr lang="en-US" sz="3300" i="1" dirty="0">
                <a:latin typeface="Calibri"/>
                <a:ea typeface="+mn-ea"/>
                <a:cs typeface="+mn-cs"/>
              </a:rPr>
            </a:br>
            <a:r>
              <a:rPr lang="en-US" sz="2900" i="1" dirty="0">
                <a:latin typeface="Calibri"/>
                <a:ea typeface="+mn-ea"/>
                <a:cs typeface="+mn-cs"/>
              </a:rPr>
              <a:t>Gross of Fees Performance </a:t>
            </a:r>
            <a:r>
              <a:rPr lang="en-US" sz="2900" i="1" dirty="0" smtClean="0">
                <a:latin typeface="Calibri"/>
                <a:ea typeface="+mn-ea"/>
                <a:cs typeface="+mn-cs"/>
              </a:rPr>
              <a:t>as of March 31, 2013</a:t>
            </a:r>
            <a:r>
              <a:rPr lang="en-US" sz="2900" i="1" dirty="0" smtClean="0">
                <a:effectLst/>
                <a:latin typeface="Calibri"/>
                <a:ea typeface="+mn-ea"/>
                <a:cs typeface="+mn-cs"/>
              </a:rPr>
              <a:t/>
            </a:r>
            <a:br>
              <a:rPr lang="en-US" sz="2900" i="1" dirty="0" smtClean="0">
                <a:effectLst/>
                <a:latin typeface="Calibri"/>
                <a:ea typeface="+mn-ea"/>
                <a:cs typeface="+mn-cs"/>
              </a:rPr>
            </a:br>
            <a:endParaRPr lang="en-US" sz="2900" i="1" dirty="0">
              <a:solidFill>
                <a:schemeClr val="tx1"/>
              </a:solidFill>
            </a:endParaRPr>
          </a:p>
        </p:txBody>
      </p:sp>
      <p:graphicFrame>
        <p:nvGraphicFramePr>
          <p:cNvPr id="5" name="Object 3"/>
          <p:cNvGraphicFramePr>
            <a:graphicFrameLocks/>
          </p:cNvGraphicFramePr>
          <p:nvPr>
            <p:extLst>
              <p:ext uri="{D42A27DB-BD31-4B8C-83A1-F6EECF244321}">
                <p14:modId xmlns:p14="http://schemas.microsoft.com/office/powerpoint/2010/main" val="2283680726"/>
              </p:ext>
            </p:extLst>
          </p:nvPr>
        </p:nvGraphicFramePr>
        <p:xfrm>
          <a:off x="-71437" y="980728"/>
          <a:ext cx="9144000" cy="503068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Box 4"/>
          <p:cNvSpPr txBox="1">
            <a:spLocks noChangeArrowheads="1"/>
          </p:cNvSpPr>
          <p:nvPr/>
        </p:nvSpPr>
        <p:spPr bwMode="auto">
          <a:xfrm>
            <a:off x="0" y="6213431"/>
            <a:ext cx="8100392" cy="339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nchor="b">
            <a:spAutoFit/>
          </a:bodyPr>
          <a:lstStyle>
            <a:lvl1pPr>
              <a:defRPr sz="2000" b="1">
                <a:solidFill>
                  <a:schemeClr val="tx1"/>
                </a:solidFill>
                <a:latin typeface="Book Antiqua" pitchFamily="18" charset="0"/>
              </a:defRPr>
            </a:lvl1pPr>
            <a:lvl2pPr marL="742950" indent="-285750">
              <a:defRPr sz="2000" b="1">
                <a:solidFill>
                  <a:schemeClr val="tx1"/>
                </a:solidFill>
                <a:latin typeface="Book Antiqua" pitchFamily="18" charset="0"/>
              </a:defRPr>
            </a:lvl2pPr>
            <a:lvl3pPr marL="1143000" indent="-228600">
              <a:defRPr sz="2000" b="1">
                <a:solidFill>
                  <a:schemeClr val="tx1"/>
                </a:solidFill>
                <a:latin typeface="Book Antiqua" pitchFamily="18" charset="0"/>
              </a:defRPr>
            </a:lvl3pPr>
            <a:lvl4pPr marL="1600200" indent="-228600">
              <a:defRPr sz="2000" b="1">
                <a:solidFill>
                  <a:schemeClr val="tx1"/>
                </a:solidFill>
                <a:latin typeface="Book Antiqua" pitchFamily="18" charset="0"/>
              </a:defRPr>
            </a:lvl4pPr>
            <a:lvl5pPr marL="2057400" indent="-228600">
              <a:defRPr sz="2000" b="1">
                <a:solidFill>
                  <a:schemeClr val="tx1"/>
                </a:solidFill>
                <a:latin typeface="Book Antiqua" pitchFamily="18" charset="0"/>
              </a:defRPr>
            </a:lvl5pPr>
            <a:lvl6pPr marL="2514600" indent="-228600" eaLnBrk="0" fontAlgn="base" hangingPunct="0">
              <a:spcBef>
                <a:spcPct val="0"/>
              </a:spcBef>
              <a:spcAft>
                <a:spcPct val="0"/>
              </a:spcAft>
              <a:defRPr sz="2000" b="1">
                <a:solidFill>
                  <a:schemeClr val="tx1"/>
                </a:solidFill>
                <a:latin typeface="Book Antiqua" pitchFamily="18" charset="0"/>
              </a:defRPr>
            </a:lvl6pPr>
            <a:lvl7pPr marL="2971800" indent="-228600" eaLnBrk="0" fontAlgn="base" hangingPunct="0">
              <a:spcBef>
                <a:spcPct val="0"/>
              </a:spcBef>
              <a:spcAft>
                <a:spcPct val="0"/>
              </a:spcAft>
              <a:defRPr sz="2000" b="1">
                <a:solidFill>
                  <a:schemeClr val="tx1"/>
                </a:solidFill>
                <a:latin typeface="Book Antiqua" pitchFamily="18" charset="0"/>
              </a:defRPr>
            </a:lvl7pPr>
            <a:lvl8pPr marL="3429000" indent="-228600" eaLnBrk="0" fontAlgn="base" hangingPunct="0">
              <a:spcBef>
                <a:spcPct val="0"/>
              </a:spcBef>
              <a:spcAft>
                <a:spcPct val="0"/>
              </a:spcAft>
              <a:defRPr sz="2000" b="1">
                <a:solidFill>
                  <a:schemeClr val="tx1"/>
                </a:solidFill>
                <a:latin typeface="Book Antiqua" pitchFamily="18" charset="0"/>
              </a:defRPr>
            </a:lvl8pPr>
            <a:lvl9pPr marL="3886200" indent="-228600" eaLnBrk="0" fontAlgn="base" hangingPunct="0">
              <a:spcBef>
                <a:spcPct val="0"/>
              </a:spcBef>
              <a:spcAft>
                <a:spcPct val="0"/>
              </a:spcAft>
              <a:defRPr sz="2000" b="1">
                <a:solidFill>
                  <a:schemeClr val="tx1"/>
                </a:solidFill>
                <a:latin typeface="Book Antiqua" pitchFamily="18" charset="0"/>
              </a:defRPr>
            </a:lvl9pPr>
          </a:lstStyle>
          <a:p>
            <a:r>
              <a:rPr lang="en-US" sz="800" b="0" i="1" dirty="0" smtClean="0">
                <a:solidFill>
                  <a:srgbClr val="002060"/>
                </a:solidFill>
                <a:latin typeface="Calibri" pitchFamily="34" charset="0"/>
                <a:cs typeface="Calibri" pitchFamily="34" charset="0"/>
              </a:rPr>
              <a:t>Benchmark: MSCI All Country World Index (ACWI) through 10/30/11, </a:t>
            </a:r>
            <a:r>
              <a:rPr lang="en-US" sz="800" b="0" i="1" dirty="0">
                <a:solidFill>
                  <a:srgbClr val="002060"/>
                </a:solidFill>
                <a:latin typeface="Calibri" pitchFamily="34" charset="0"/>
                <a:cs typeface="Calibri" pitchFamily="34" charset="0"/>
              </a:rPr>
              <a:t>35% S&amp;P 500/8% Russell 2500/42% Custom MSCI World Ex-US Net Divs. IMI/15% Custom MSCI EM IMI Net </a:t>
            </a:r>
            <a:r>
              <a:rPr lang="en-US" sz="800" b="0" i="1" dirty="0" smtClean="0">
                <a:solidFill>
                  <a:srgbClr val="002060"/>
                </a:solidFill>
                <a:latin typeface="Calibri" pitchFamily="34" charset="0"/>
                <a:cs typeface="Calibri" pitchFamily="34" charset="0"/>
              </a:rPr>
              <a:t>Divs. through 4/30/2012,  currently </a:t>
            </a:r>
            <a:r>
              <a:rPr lang="en-US" sz="800" b="0" i="1" dirty="0">
                <a:solidFill>
                  <a:srgbClr val="002060"/>
                </a:solidFill>
                <a:latin typeface="Calibri" pitchFamily="34" charset="0"/>
                <a:cs typeface="Calibri" pitchFamily="34" charset="0"/>
              </a:rPr>
              <a:t>35% S&amp;P 500, 9% Russell 2500, 40% Custom MSCI World Ex-US Net Dividends Investable Markets Index (IMI), and 16% Custom MSCI EM IMI Net Dividends</a:t>
            </a:r>
            <a:r>
              <a:rPr lang="en-US" sz="800" b="0" i="1" dirty="0" smtClean="0">
                <a:solidFill>
                  <a:srgbClr val="002060"/>
                </a:solidFill>
                <a:latin typeface="Calibri" pitchFamily="34" charset="0"/>
                <a:cs typeface="Calibri" pitchFamily="34" charset="0"/>
              </a:rPr>
              <a:t>.</a:t>
            </a:r>
            <a:endParaRPr lang="en-US" sz="800" b="0" i="1" dirty="0">
              <a:solidFill>
                <a:srgbClr val="002060"/>
              </a:solidFill>
              <a:latin typeface="Calibri" pitchFamily="34" charset="0"/>
              <a:cs typeface="Calibri" pitchFamily="34" charset="0"/>
            </a:endParaRPr>
          </a:p>
        </p:txBody>
      </p:sp>
      <p:sp>
        <p:nvSpPr>
          <p:cNvPr id="7" name="Text Box 4"/>
          <p:cNvSpPr txBox="1">
            <a:spLocks noChangeArrowheads="1"/>
          </p:cNvSpPr>
          <p:nvPr/>
        </p:nvSpPr>
        <p:spPr bwMode="auto">
          <a:xfrm>
            <a:off x="2130919" y="5852336"/>
            <a:ext cx="5314950" cy="246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b">
            <a:spAutoFit/>
          </a:bodyPr>
          <a:lstStyle>
            <a:lvl1pPr>
              <a:defRPr sz="2000" b="1">
                <a:solidFill>
                  <a:schemeClr val="tx1"/>
                </a:solidFill>
                <a:latin typeface="Book Antiqua" pitchFamily="18" charset="0"/>
              </a:defRPr>
            </a:lvl1pPr>
            <a:lvl2pPr marL="742950" indent="-285750">
              <a:defRPr sz="2000" b="1">
                <a:solidFill>
                  <a:schemeClr val="tx1"/>
                </a:solidFill>
                <a:latin typeface="Book Antiqua" pitchFamily="18" charset="0"/>
              </a:defRPr>
            </a:lvl2pPr>
            <a:lvl3pPr marL="1143000" indent="-228600">
              <a:defRPr sz="2000" b="1">
                <a:solidFill>
                  <a:schemeClr val="tx1"/>
                </a:solidFill>
                <a:latin typeface="Book Antiqua" pitchFamily="18" charset="0"/>
              </a:defRPr>
            </a:lvl3pPr>
            <a:lvl4pPr marL="1600200" indent="-228600">
              <a:defRPr sz="2000" b="1">
                <a:solidFill>
                  <a:schemeClr val="tx1"/>
                </a:solidFill>
                <a:latin typeface="Book Antiqua" pitchFamily="18" charset="0"/>
              </a:defRPr>
            </a:lvl4pPr>
            <a:lvl5pPr marL="2057400" indent="-228600">
              <a:defRPr sz="2000" b="1">
                <a:solidFill>
                  <a:schemeClr val="tx1"/>
                </a:solidFill>
                <a:latin typeface="Book Antiqua" pitchFamily="18" charset="0"/>
              </a:defRPr>
            </a:lvl5pPr>
            <a:lvl6pPr marL="2514600" indent="-228600" eaLnBrk="0" fontAlgn="base" hangingPunct="0">
              <a:spcBef>
                <a:spcPct val="0"/>
              </a:spcBef>
              <a:spcAft>
                <a:spcPct val="0"/>
              </a:spcAft>
              <a:defRPr sz="2000" b="1">
                <a:solidFill>
                  <a:schemeClr val="tx1"/>
                </a:solidFill>
                <a:latin typeface="Book Antiqua" pitchFamily="18" charset="0"/>
              </a:defRPr>
            </a:lvl6pPr>
            <a:lvl7pPr marL="2971800" indent="-228600" eaLnBrk="0" fontAlgn="base" hangingPunct="0">
              <a:spcBef>
                <a:spcPct val="0"/>
              </a:spcBef>
              <a:spcAft>
                <a:spcPct val="0"/>
              </a:spcAft>
              <a:defRPr sz="2000" b="1">
                <a:solidFill>
                  <a:schemeClr val="tx1"/>
                </a:solidFill>
                <a:latin typeface="Book Antiqua" pitchFamily="18" charset="0"/>
              </a:defRPr>
            </a:lvl7pPr>
            <a:lvl8pPr marL="3429000" indent="-228600" eaLnBrk="0" fontAlgn="base" hangingPunct="0">
              <a:spcBef>
                <a:spcPct val="0"/>
              </a:spcBef>
              <a:spcAft>
                <a:spcPct val="0"/>
              </a:spcAft>
              <a:defRPr sz="2000" b="1">
                <a:solidFill>
                  <a:schemeClr val="tx1"/>
                </a:solidFill>
                <a:latin typeface="Book Antiqua" pitchFamily="18" charset="0"/>
              </a:defRPr>
            </a:lvl8pPr>
            <a:lvl9pPr marL="3886200" indent="-228600" eaLnBrk="0" fontAlgn="base" hangingPunct="0">
              <a:spcBef>
                <a:spcPct val="0"/>
              </a:spcBef>
              <a:spcAft>
                <a:spcPct val="0"/>
              </a:spcAft>
              <a:defRPr sz="2000" b="1">
                <a:solidFill>
                  <a:schemeClr val="tx1"/>
                </a:solidFill>
                <a:latin typeface="Book Antiqua" pitchFamily="18" charset="0"/>
              </a:defRPr>
            </a:lvl9pPr>
          </a:lstStyle>
          <a:p>
            <a:pPr algn="ctr"/>
            <a:r>
              <a:rPr lang="en-US" sz="1000" b="0" i="1" dirty="0" smtClean="0">
                <a:solidFill>
                  <a:srgbClr val="002060"/>
                </a:solidFill>
                <a:latin typeface="Calibri" pitchFamily="34" charset="0"/>
                <a:cs typeface="Calibri" pitchFamily="34" charset="0"/>
              </a:rPr>
              <a:t>Currently 20.3% </a:t>
            </a:r>
            <a:r>
              <a:rPr lang="en-US" sz="1000" b="0" i="1" dirty="0">
                <a:solidFill>
                  <a:srgbClr val="002060"/>
                </a:solidFill>
                <a:latin typeface="Calibri" pitchFamily="34" charset="0"/>
                <a:cs typeface="Calibri" pitchFamily="34" charset="0"/>
              </a:rPr>
              <a:t>Domestic Equity; </a:t>
            </a:r>
            <a:r>
              <a:rPr lang="en-US" sz="1000" b="0" i="1" dirty="0" smtClean="0">
                <a:solidFill>
                  <a:srgbClr val="002060"/>
                </a:solidFill>
                <a:latin typeface="Calibri" pitchFamily="34" charset="0"/>
                <a:cs typeface="Calibri" pitchFamily="34" charset="0"/>
              </a:rPr>
              <a:t>17.9% </a:t>
            </a:r>
            <a:r>
              <a:rPr lang="en-US" sz="1000" b="0" i="1" dirty="0">
                <a:solidFill>
                  <a:srgbClr val="002060"/>
                </a:solidFill>
                <a:latin typeface="Calibri" pitchFamily="34" charset="0"/>
                <a:cs typeface="Calibri" pitchFamily="34" charset="0"/>
              </a:rPr>
              <a:t>International Equity; </a:t>
            </a:r>
            <a:r>
              <a:rPr lang="en-US" sz="1000" b="0" i="1" dirty="0" smtClean="0">
                <a:solidFill>
                  <a:srgbClr val="002060"/>
                </a:solidFill>
                <a:latin typeface="Calibri" pitchFamily="34" charset="0"/>
                <a:cs typeface="Calibri" pitchFamily="34" charset="0"/>
              </a:rPr>
              <a:t>6.9% </a:t>
            </a:r>
            <a:r>
              <a:rPr lang="en-US" sz="1000" b="0" i="1" dirty="0">
                <a:solidFill>
                  <a:srgbClr val="002060"/>
                </a:solidFill>
                <a:latin typeface="Calibri" pitchFamily="34" charset="0"/>
                <a:cs typeface="Calibri" pitchFamily="34" charset="0"/>
              </a:rPr>
              <a:t>Emerging Markets Equity</a:t>
            </a:r>
          </a:p>
        </p:txBody>
      </p:sp>
    </p:spTree>
    <p:extLst>
      <p:ext uri="{BB962C8B-B14F-4D97-AF65-F5344CB8AC3E}">
        <p14:creationId xmlns:p14="http://schemas.microsoft.com/office/powerpoint/2010/main" val="5852376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4800" y="1052736"/>
            <a:ext cx="8515350" cy="5029200"/>
          </a:xfrm>
        </p:spPr>
        <p:txBody>
          <a:bodyPr/>
          <a:lstStyle/>
          <a:p>
            <a:pPr marL="457200">
              <a:spcBef>
                <a:spcPts val="0"/>
              </a:spcBef>
              <a:spcAft>
                <a:spcPts val="2000"/>
              </a:spcAft>
            </a:pPr>
            <a:r>
              <a:rPr lang="en-US" sz="2600" dirty="0" smtClean="0"/>
              <a:t>Project SAVE – </a:t>
            </a:r>
            <a:r>
              <a:rPr lang="en-US" sz="2600" dirty="0"/>
              <a:t> To understand, analyze and evaluate the expense structure of PRIM, and recommend the ideal configuration of activities to optimize costs to benefit the plan participants and the taxpayers, while maintaining the PRIT Fund’s overall return and risk </a:t>
            </a:r>
            <a:r>
              <a:rPr lang="en-US" sz="2600" dirty="0" smtClean="0"/>
              <a:t>characteristics</a:t>
            </a:r>
            <a:endParaRPr lang="en-US" sz="2600" dirty="0"/>
          </a:p>
          <a:p>
            <a:pPr marL="457200">
              <a:spcBef>
                <a:spcPts val="0"/>
              </a:spcBef>
              <a:spcAft>
                <a:spcPts val="2000"/>
              </a:spcAft>
            </a:pPr>
            <a:r>
              <a:rPr lang="en-US" sz="2600" dirty="0"/>
              <a:t>Manager monitoring – As new CIO I will be spending a significant amount of time getting to know each of our investment managers and their </a:t>
            </a:r>
            <a:r>
              <a:rPr lang="en-US" sz="2600" dirty="0" smtClean="0"/>
              <a:t>strategies</a:t>
            </a:r>
            <a:endParaRPr lang="en-US" sz="2600" dirty="0"/>
          </a:p>
          <a:p>
            <a:pPr marL="457200">
              <a:spcBef>
                <a:spcPts val="0"/>
              </a:spcBef>
              <a:spcAft>
                <a:spcPts val="2000"/>
              </a:spcAft>
            </a:pPr>
            <a:r>
              <a:rPr lang="en-US" sz="2600" dirty="0"/>
              <a:t>Transition and guide new senior level investment </a:t>
            </a:r>
            <a:r>
              <a:rPr lang="en-US" sz="2600" dirty="0" smtClean="0"/>
              <a:t>officers</a:t>
            </a:r>
            <a:endParaRPr lang="en-US" sz="2600" dirty="0"/>
          </a:p>
          <a:p>
            <a:pPr marL="457200">
              <a:spcBef>
                <a:spcPts val="0"/>
              </a:spcBef>
              <a:spcAft>
                <a:spcPts val="2000"/>
              </a:spcAft>
            </a:pPr>
            <a:r>
              <a:rPr lang="en-US" sz="2600" dirty="0"/>
              <a:t>Complete hiring of </a:t>
            </a:r>
            <a:r>
              <a:rPr lang="en-US" sz="2600" dirty="0" smtClean="0"/>
              <a:t>three vacant positions</a:t>
            </a:r>
            <a:endParaRPr lang="en-US" sz="2600" dirty="0"/>
          </a:p>
          <a:p>
            <a:endParaRPr lang="en-US" dirty="0"/>
          </a:p>
        </p:txBody>
      </p:sp>
      <p:sp>
        <p:nvSpPr>
          <p:cNvPr id="3" name="Title 2"/>
          <p:cNvSpPr>
            <a:spLocks noGrp="1"/>
          </p:cNvSpPr>
          <p:nvPr>
            <p:ph type="title"/>
          </p:nvPr>
        </p:nvSpPr>
        <p:spPr>
          <a:xfrm>
            <a:off x="381000" y="76200"/>
            <a:ext cx="8229600" cy="563562"/>
          </a:xfrm>
        </p:spPr>
        <p:txBody>
          <a:bodyPr/>
          <a:lstStyle/>
          <a:p>
            <a:r>
              <a:rPr lang="en-US" dirty="0"/>
              <a:t>2013 Organizational Goals</a:t>
            </a:r>
          </a:p>
        </p:txBody>
      </p:sp>
    </p:spTree>
    <p:extLst>
      <p:ext uri="{BB962C8B-B14F-4D97-AF65-F5344CB8AC3E}">
        <p14:creationId xmlns:p14="http://schemas.microsoft.com/office/powerpoint/2010/main" val="2476266039"/>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27186" y="722"/>
            <a:ext cx="8229600" cy="9906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a:latin typeface="Calibri"/>
                <a:ea typeface="+mn-ea"/>
                <a:cs typeface="+mn-cs"/>
              </a:rPr>
              <a:t>PRIT Domestic Equity </a:t>
            </a:r>
            <a:br>
              <a:rPr lang="en-US" i="1" dirty="0">
                <a:latin typeface="Calibri"/>
                <a:ea typeface="+mn-ea"/>
                <a:cs typeface="+mn-cs"/>
              </a:rPr>
            </a:br>
            <a:r>
              <a:rPr lang="en-US" sz="2600" i="1" dirty="0">
                <a:latin typeface="Calibri"/>
                <a:ea typeface="+mn-ea"/>
                <a:cs typeface="+mn-cs"/>
              </a:rPr>
              <a:t>Gross of Fees Performance </a:t>
            </a:r>
            <a:r>
              <a:rPr lang="en-US" sz="2600" i="1" dirty="0" smtClean="0">
                <a:latin typeface="Calibri"/>
                <a:ea typeface="+mn-ea"/>
                <a:cs typeface="+mn-cs"/>
              </a:rPr>
              <a:t>as of March 31, 2013</a:t>
            </a:r>
            <a:endParaRPr lang="en-US" sz="2600" dirty="0"/>
          </a:p>
        </p:txBody>
      </p:sp>
      <p:graphicFrame>
        <p:nvGraphicFramePr>
          <p:cNvPr id="5" name="Object 3"/>
          <p:cNvGraphicFramePr>
            <a:graphicFrameLocks/>
          </p:cNvGraphicFramePr>
          <p:nvPr>
            <p:extLst>
              <p:ext uri="{D42A27DB-BD31-4B8C-83A1-F6EECF244321}">
                <p14:modId xmlns:p14="http://schemas.microsoft.com/office/powerpoint/2010/main" val="11974435"/>
              </p:ext>
            </p:extLst>
          </p:nvPr>
        </p:nvGraphicFramePr>
        <p:xfrm>
          <a:off x="10236" y="1268760"/>
          <a:ext cx="9144000" cy="4903788"/>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Box 7"/>
          <p:cNvSpPr txBox="1">
            <a:spLocks noChangeArrowheads="1"/>
          </p:cNvSpPr>
          <p:nvPr/>
        </p:nvSpPr>
        <p:spPr bwMode="auto">
          <a:xfrm>
            <a:off x="10236" y="6315796"/>
            <a:ext cx="794614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Book Antiqua" pitchFamily="18" charset="0"/>
              </a:defRPr>
            </a:lvl1pPr>
            <a:lvl2pPr marL="742950" indent="-285750">
              <a:defRPr sz="2000" b="1">
                <a:solidFill>
                  <a:schemeClr val="tx1"/>
                </a:solidFill>
                <a:latin typeface="Book Antiqua" pitchFamily="18" charset="0"/>
              </a:defRPr>
            </a:lvl2pPr>
            <a:lvl3pPr marL="1143000" indent="-228600">
              <a:defRPr sz="2000" b="1">
                <a:solidFill>
                  <a:schemeClr val="tx1"/>
                </a:solidFill>
                <a:latin typeface="Book Antiqua" pitchFamily="18" charset="0"/>
              </a:defRPr>
            </a:lvl3pPr>
            <a:lvl4pPr marL="1600200" indent="-228600">
              <a:defRPr sz="2000" b="1">
                <a:solidFill>
                  <a:schemeClr val="tx1"/>
                </a:solidFill>
                <a:latin typeface="Book Antiqua" pitchFamily="18" charset="0"/>
              </a:defRPr>
            </a:lvl4pPr>
            <a:lvl5pPr marL="2057400" indent="-228600">
              <a:defRPr sz="2000" b="1">
                <a:solidFill>
                  <a:schemeClr val="tx1"/>
                </a:solidFill>
                <a:latin typeface="Book Antiqua" pitchFamily="18" charset="0"/>
              </a:defRPr>
            </a:lvl5pPr>
            <a:lvl6pPr marL="2514600" indent="-228600" eaLnBrk="0" fontAlgn="base" hangingPunct="0">
              <a:spcBef>
                <a:spcPct val="0"/>
              </a:spcBef>
              <a:spcAft>
                <a:spcPct val="0"/>
              </a:spcAft>
              <a:defRPr sz="2000" b="1">
                <a:solidFill>
                  <a:schemeClr val="tx1"/>
                </a:solidFill>
                <a:latin typeface="Book Antiqua" pitchFamily="18" charset="0"/>
              </a:defRPr>
            </a:lvl6pPr>
            <a:lvl7pPr marL="2971800" indent="-228600" eaLnBrk="0" fontAlgn="base" hangingPunct="0">
              <a:spcBef>
                <a:spcPct val="0"/>
              </a:spcBef>
              <a:spcAft>
                <a:spcPct val="0"/>
              </a:spcAft>
              <a:defRPr sz="2000" b="1">
                <a:solidFill>
                  <a:schemeClr val="tx1"/>
                </a:solidFill>
                <a:latin typeface="Book Antiqua" pitchFamily="18" charset="0"/>
              </a:defRPr>
            </a:lvl7pPr>
            <a:lvl8pPr marL="3429000" indent="-228600" eaLnBrk="0" fontAlgn="base" hangingPunct="0">
              <a:spcBef>
                <a:spcPct val="0"/>
              </a:spcBef>
              <a:spcAft>
                <a:spcPct val="0"/>
              </a:spcAft>
              <a:defRPr sz="2000" b="1">
                <a:solidFill>
                  <a:schemeClr val="tx1"/>
                </a:solidFill>
                <a:latin typeface="Book Antiqua" pitchFamily="18" charset="0"/>
              </a:defRPr>
            </a:lvl8pPr>
            <a:lvl9pPr marL="3886200" indent="-228600" eaLnBrk="0" fontAlgn="base" hangingPunct="0">
              <a:spcBef>
                <a:spcPct val="0"/>
              </a:spcBef>
              <a:spcAft>
                <a:spcPct val="0"/>
              </a:spcAft>
              <a:defRPr sz="2000" b="1">
                <a:solidFill>
                  <a:schemeClr val="tx1"/>
                </a:solidFill>
                <a:latin typeface="Book Antiqua" pitchFamily="18" charset="0"/>
              </a:defRPr>
            </a:lvl9pPr>
          </a:lstStyle>
          <a:p>
            <a:r>
              <a:rPr lang="en-US" sz="800" b="0" i="1" dirty="0" smtClean="0">
                <a:solidFill>
                  <a:srgbClr val="002060"/>
                </a:solidFill>
                <a:latin typeface="Calibri" pitchFamily="34" charset="0"/>
                <a:cs typeface="Calibri" pitchFamily="34" charset="0"/>
              </a:rPr>
              <a:t>Benchmark: Dow </a:t>
            </a:r>
            <a:r>
              <a:rPr lang="en-US" sz="800" b="0" i="1" dirty="0">
                <a:solidFill>
                  <a:srgbClr val="002060"/>
                </a:solidFill>
                <a:latin typeface="Calibri" pitchFamily="34" charset="0"/>
                <a:cs typeface="Calibri" pitchFamily="34" charset="0"/>
              </a:rPr>
              <a:t>Jones Wilshire 5000 thru 4/30/08; Russell 3000 thru 6/30/09; 78% Russell 3000/22% 3 Month Libor +3% thru 12/31/09, </a:t>
            </a:r>
            <a:r>
              <a:rPr lang="en-US" sz="800" b="0" i="1" dirty="0" smtClean="0">
                <a:solidFill>
                  <a:srgbClr val="002060"/>
                </a:solidFill>
                <a:latin typeface="Calibri" pitchFamily="34" charset="0"/>
                <a:cs typeface="Calibri" pitchFamily="34" charset="0"/>
              </a:rPr>
              <a:t>Russell 3000 thru 10/31/11, currently 80% S&amp;P 500/20% Russell 2500.</a:t>
            </a:r>
            <a:endParaRPr lang="en-US" sz="800" b="0" i="1" dirty="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2978051969"/>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23850" y="363178"/>
            <a:ext cx="8229600" cy="657944"/>
          </a:xfrm>
        </p:spPr>
        <p:txBody>
          <a:bodyPr>
            <a:normAutofit fontScale="90000"/>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sz="3300" i="1" dirty="0">
                <a:latin typeface="Calibri"/>
                <a:ea typeface="+mn-ea"/>
                <a:cs typeface="+mn-cs"/>
              </a:rPr>
              <a:t>PRIT International Equity </a:t>
            </a:r>
            <a:br>
              <a:rPr lang="en-US" sz="3300" i="1" dirty="0">
                <a:latin typeface="Calibri"/>
                <a:ea typeface="+mn-ea"/>
                <a:cs typeface="+mn-cs"/>
              </a:rPr>
            </a:br>
            <a:r>
              <a:rPr lang="en-US" sz="2900" i="1" dirty="0">
                <a:latin typeface="Calibri"/>
                <a:ea typeface="+mn-ea"/>
                <a:cs typeface="+mn-cs"/>
              </a:rPr>
              <a:t>Gross of Fees Performance </a:t>
            </a:r>
            <a:r>
              <a:rPr lang="en-US" sz="2900" i="1" dirty="0" smtClean="0">
                <a:latin typeface="Calibri"/>
                <a:ea typeface="+mn-ea"/>
                <a:cs typeface="+mn-cs"/>
              </a:rPr>
              <a:t>as of March 31, 2013</a:t>
            </a:r>
            <a:endParaRPr lang="en-US" sz="2900" dirty="0"/>
          </a:p>
        </p:txBody>
      </p:sp>
      <p:graphicFrame>
        <p:nvGraphicFramePr>
          <p:cNvPr id="5" name="Object 3"/>
          <p:cNvGraphicFramePr>
            <a:graphicFrameLocks/>
          </p:cNvGraphicFramePr>
          <p:nvPr>
            <p:extLst>
              <p:ext uri="{D42A27DB-BD31-4B8C-83A1-F6EECF244321}">
                <p14:modId xmlns:p14="http://schemas.microsoft.com/office/powerpoint/2010/main" val="3024194292"/>
              </p:ext>
            </p:extLst>
          </p:nvPr>
        </p:nvGraphicFramePr>
        <p:xfrm>
          <a:off x="251520" y="1276180"/>
          <a:ext cx="8892480" cy="5111741"/>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Box 4"/>
          <p:cNvSpPr txBox="1">
            <a:spLocks noChangeArrowheads="1"/>
          </p:cNvSpPr>
          <p:nvPr/>
        </p:nvSpPr>
        <p:spPr bwMode="auto">
          <a:xfrm>
            <a:off x="323850" y="6387921"/>
            <a:ext cx="78485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Book Antiqua" pitchFamily="18" charset="0"/>
              </a:defRPr>
            </a:lvl1pPr>
            <a:lvl2pPr marL="742950" indent="-285750">
              <a:defRPr sz="2000" b="1">
                <a:solidFill>
                  <a:schemeClr val="tx1"/>
                </a:solidFill>
                <a:latin typeface="Book Antiqua" pitchFamily="18" charset="0"/>
              </a:defRPr>
            </a:lvl2pPr>
            <a:lvl3pPr marL="1143000" indent="-228600">
              <a:defRPr sz="2000" b="1">
                <a:solidFill>
                  <a:schemeClr val="tx1"/>
                </a:solidFill>
                <a:latin typeface="Book Antiqua" pitchFamily="18" charset="0"/>
              </a:defRPr>
            </a:lvl3pPr>
            <a:lvl4pPr marL="1600200" indent="-228600">
              <a:defRPr sz="2000" b="1">
                <a:solidFill>
                  <a:schemeClr val="tx1"/>
                </a:solidFill>
                <a:latin typeface="Book Antiqua" pitchFamily="18" charset="0"/>
              </a:defRPr>
            </a:lvl4pPr>
            <a:lvl5pPr marL="2057400" indent="-228600">
              <a:defRPr sz="2000" b="1">
                <a:solidFill>
                  <a:schemeClr val="tx1"/>
                </a:solidFill>
                <a:latin typeface="Book Antiqua" pitchFamily="18" charset="0"/>
              </a:defRPr>
            </a:lvl5pPr>
            <a:lvl6pPr marL="2514600" indent="-228600" eaLnBrk="0" fontAlgn="base" hangingPunct="0">
              <a:spcBef>
                <a:spcPct val="0"/>
              </a:spcBef>
              <a:spcAft>
                <a:spcPct val="0"/>
              </a:spcAft>
              <a:defRPr sz="2000" b="1">
                <a:solidFill>
                  <a:schemeClr val="tx1"/>
                </a:solidFill>
                <a:latin typeface="Book Antiqua" pitchFamily="18" charset="0"/>
              </a:defRPr>
            </a:lvl6pPr>
            <a:lvl7pPr marL="2971800" indent="-228600" eaLnBrk="0" fontAlgn="base" hangingPunct="0">
              <a:spcBef>
                <a:spcPct val="0"/>
              </a:spcBef>
              <a:spcAft>
                <a:spcPct val="0"/>
              </a:spcAft>
              <a:defRPr sz="2000" b="1">
                <a:solidFill>
                  <a:schemeClr val="tx1"/>
                </a:solidFill>
                <a:latin typeface="Book Antiqua" pitchFamily="18" charset="0"/>
              </a:defRPr>
            </a:lvl7pPr>
            <a:lvl8pPr marL="3429000" indent="-228600" eaLnBrk="0" fontAlgn="base" hangingPunct="0">
              <a:spcBef>
                <a:spcPct val="0"/>
              </a:spcBef>
              <a:spcAft>
                <a:spcPct val="0"/>
              </a:spcAft>
              <a:defRPr sz="2000" b="1">
                <a:solidFill>
                  <a:schemeClr val="tx1"/>
                </a:solidFill>
                <a:latin typeface="Book Antiqua" pitchFamily="18" charset="0"/>
              </a:defRPr>
            </a:lvl8pPr>
            <a:lvl9pPr marL="3886200" indent="-228600" eaLnBrk="0" fontAlgn="base" hangingPunct="0">
              <a:spcBef>
                <a:spcPct val="0"/>
              </a:spcBef>
              <a:spcAft>
                <a:spcPct val="0"/>
              </a:spcAft>
              <a:defRPr sz="2000" b="1">
                <a:solidFill>
                  <a:schemeClr val="tx1"/>
                </a:solidFill>
                <a:latin typeface="Book Antiqua" pitchFamily="18" charset="0"/>
              </a:defRPr>
            </a:lvl9pPr>
          </a:lstStyle>
          <a:p>
            <a:r>
              <a:rPr lang="en-US" sz="800" b="0" i="1" dirty="0" smtClean="0">
                <a:solidFill>
                  <a:srgbClr val="002060"/>
                </a:solidFill>
                <a:latin typeface="Calibri" pitchFamily="34" charset="0"/>
                <a:cs typeface="Calibri" pitchFamily="34" charset="0"/>
              </a:rPr>
              <a:t>Benchmark: MSCI </a:t>
            </a:r>
            <a:r>
              <a:rPr lang="en-US" sz="800" b="0" i="1" dirty="0">
                <a:solidFill>
                  <a:srgbClr val="002060"/>
                </a:solidFill>
                <a:latin typeface="Calibri" pitchFamily="34" charset="0"/>
                <a:cs typeface="Calibri" pitchFamily="34" charset="0"/>
              </a:rPr>
              <a:t>EAFE Net Divs thru 9/30/07; MSCI EAFE Net Divs Provisional Std thru 5/31/08; MSCI EAFE Net Divs Std thru 12/31/09, currently</a:t>
            </a:r>
            <a:r>
              <a:rPr lang="en-US" sz="800" i="1" dirty="0">
                <a:solidFill>
                  <a:srgbClr val="002060"/>
                </a:solidFill>
                <a:latin typeface="Calibri" pitchFamily="34" charset="0"/>
                <a:cs typeface="Calibri" pitchFamily="34" charset="0"/>
              </a:rPr>
              <a:t> </a:t>
            </a:r>
            <a:r>
              <a:rPr lang="en-US" sz="800" i="1" dirty="0" smtClean="0">
                <a:solidFill>
                  <a:srgbClr val="002060"/>
                </a:solidFill>
                <a:latin typeface="Calibri" pitchFamily="34" charset="0"/>
                <a:cs typeface="Calibri" pitchFamily="34" charset="0"/>
              </a:rPr>
              <a:t>Custom MSCI </a:t>
            </a:r>
            <a:r>
              <a:rPr lang="en-US" sz="800" i="1" dirty="0">
                <a:solidFill>
                  <a:srgbClr val="002060"/>
                </a:solidFill>
                <a:latin typeface="Calibri" pitchFamily="34" charset="0"/>
                <a:cs typeface="Calibri" pitchFamily="34" charset="0"/>
              </a:rPr>
              <a:t>World </a:t>
            </a:r>
            <a:r>
              <a:rPr lang="en-US" sz="800" i="1" dirty="0" smtClean="0">
                <a:solidFill>
                  <a:srgbClr val="002060"/>
                </a:solidFill>
                <a:latin typeface="Calibri" pitchFamily="34" charset="0"/>
                <a:cs typeface="Calibri" pitchFamily="34" charset="0"/>
              </a:rPr>
              <a:t>Ex-US </a:t>
            </a:r>
            <a:r>
              <a:rPr lang="en-US" sz="800" i="1" dirty="0">
                <a:solidFill>
                  <a:srgbClr val="002060"/>
                </a:solidFill>
                <a:latin typeface="Calibri" pitchFamily="34" charset="0"/>
                <a:cs typeface="Calibri" pitchFamily="34" charset="0"/>
              </a:rPr>
              <a:t>IMI Net </a:t>
            </a:r>
            <a:r>
              <a:rPr lang="en-US" sz="800" i="1" dirty="0" smtClean="0">
                <a:solidFill>
                  <a:srgbClr val="002060"/>
                </a:solidFill>
                <a:latin typeface="Calibri" pitchFamily="34" charset="0"/>
                <a:cs typeface="Calibri" pitchFamily="34" charset="0"/>
              </a:rPr>
              <a:t>Dividends </a:t>
            </a:r>
            <a:r>
              <a:rPr lang="en-US" sz="800" b="0" i="1" dirty="0">
                <a:solidFill>
                  <a:srgbClr val="002060"/>
                </a:solidFill>
                <a:latin typeface="Calibri" pitchFamily="34" charset="0"/>
                <a:cs typeface="Calibri" pitchFamily="34" charset="0"/>
              </a:rPr>
              <a:t>customized to exclude legislatively prohibited tobacco, Sudan </a:t>
            </a:r>
            <a:r>
              <a:rPr lang="en-US" sz="800" b="0" i="1" dirty="0" smtClean="0">
                <a:solidFill>
                  <a:srgbClr val="002060"/>
                </a:solidFill>
                <a:latin typeface="Calibri" pitchFamily="34" charset="0"/>
                <a:cs typeface="Calibri" pitchFamily="34" charset="0"/>
              </a:rPr>
              <a:t>and, Iran </a:t>
            </a:r>
            <a:r>
              <a:rPr lang="en-US" sz="800" b="0" i="1" dirty="0">
                <a:solidFill>
                  <a:srgbClr val="002060"/>
                </a:solidFill>
                <a:latin typeface="Calibri" pitchFamily="34" charset="0"/>
                <a:cs typeface="Calibri" pitchFamily="34" charset="0"/>
              </a:rPr>
              <a:t>securities.</a:t>
            </a:r>
            <a:endParaRPr lang="en-US" sz="800" i="1" dirty="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336006338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23850" y="21215"/>
            <a:ext cx="8362950" cy="9906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a:latin typeface="Calibri"/>
                <a:ea typeface="+mn-ea"/>
                <a:cs typeface="+mn-cs"/>
              </a:rPr>
              <a:t>PRIT Emerging Markets Equity </a:t>
            </a:r>
            <a:br>
              <a:rPr lang="en-US" i="1" dirty="0">
                <a:latin typeface="Calibri"/>
                <a:ea typeface="+mn-ea"/>
                <a:cs typeface="+mn-cs"/>
              </a:rPr>
            </a:br>
            <a:r>
              <a:rPr lang="en-US" sz="2600" i="1" dirty="0">
                <a:latin typeface="Calibri"/>
                <a:ea typeface="+mn-ea"/>
                <a:cs typeface="+mn-cs"/>
              </a:rPr>
              <a:t>Gross of Fees Performance </a:t>
            </a:r>
            <a:r>
              <a:rPr lang="en-US" sz="2600" i="1" dirty="0" smtClean="0">
                <a:latin typeface="Calibri"/>
                <a:ea typeface="+mn-ea"/>
                <a:cs typeface="+mn-cs"/>
              </a:rPr>
              <a:t>as of March 31, 2013</a:t>
            </a:r>
            <a:endParaRPr lang="en-US" sz="2600" dirty="0"/>
          </a:p>
        </p:txBody>
      </p:sp>
      <p:graphicFrame>
        <p:nvGraphicFramePr>
          <p:cNvPr id="5" name="Object 3"/>
          <p:cNvGraphicFramePr>
            <a:graphicFrameLocks/>
          </p:cNvGraphicFramePr>
          <p:nvPr>
            <p:extLst>
              <p:ext uri="{D42A27DB-BD31-4B8C-83A1-F6EECF244321}">
                <p14:modId xmlns:p14="http://schemas.microsoft.com/office/powerpoint/2010/main" val="1623676301"/>
              </p:ext>
            </p:extLst>
          </p:nvPr>
        </p:nvGraphicFramePr>
        <p:xfrm>
          <a:off x="152400" y="864305"/>
          <a:ext cx="8839200" cy="5156984"/>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 Box 4"/>
          <p:cNvSpPr txBox="1">
            <a:spLocks noChangeArrowheads="1"/>
          </p:cNvSpPr>
          <p:nvPr/>
        </p:nvSpPr>
        <p:spPr bwMode="auto">
          <a:xfrm>
            <a:off x="17318" y="6130342"/>
            <a:ext cx="801106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Book Antiqua" pitchFamily="18" charset="0"/>
              </a:defRPr>
            </a:lvl1pPr>
            <a:lvl2pPr marL="742950" indent="-285750">
              <a:defRPr sz="2000" b="1">
                <a:solidFill>
                  <a:schemeClr val="tx1"/>
                </a:solidFill>
                <a:latin typeface="Book Antiqua" pitchFamily="18" charset="0"/>
              </a:defRPr>
            </a:lvl2pPr>
            <a:lvl3pPr marL="1143000" indent="-228600">
              <a:defRPr sz="2000" b="1">
                <a:solidFill>
                  <a:schemeClr val="tx1"/>
                </a:solidFill>
                <a:latin typeface="Book Antiqua" pitchFamily="18" charset="0"/>
              </a:defRPr>
            </a:lvl3pPr>
            <a:lvl4pPr marL="1600200" indent="-228600">
              <a:defRPr sz="2000" b="1">
                <a:solidFill>
                  <a:schemeClr val="tx1"/>
                </a:solidFill>
                <a:latin typeface="Book Antiqua" pitchFamily="18" charset="0"/>
              </a:defRPr>
            </a:lvl4pPr>
            <a:lvl5pPr marL="2057400" indent="-228600">
              <a:defRPr sz="2000" b="1">
                <a:solidFill>
                  <a:schemeClr val="tx1"/>
                </a:solidFill>
                <a:latin typeface="Book Antiqua" pitchFamily="18" charset="0"/>
              </a:defRPr>
            </a:lvl5pPr>
            <a:lvl6pPr marL="2514600" indent="-228600" eaLnBrk="0" fontAlgn="base" hangingPunct="0">
              <a:spcBef>
                <a:spcPct val="0"/>
              </a:spcBef>
              <a:spcAft>
                <a:spcPct val="0"/>
              </a:spcAft>
              <a:defRPr sz="2000" b="1">
                <a:solidFill>
                  <a:schemeClr val="tx1"/>
                </a:solidFill>
                <a:latin typeface="Book Antiqua" pitchFamily="18" charset="0"/>
              </a:defRPr>
            </a:lvl6pPr>
            <a:lvl7pPr marL="2971800" indent="-228600" eaLnBrk="0" fontAlgn="base" hangingPunct="0">
              <a:spcBef>
                <a:spcPct val="0"/>
              </a:spcBef>
              <a:spcAft>
                <a:spcPct val="0"/>
              </a:spcAft>
              <a:defRPr sz="2000" b="1">
                <a:solidFill>
                  <a:schemeClr val="tx1"/>
                </a:solidFill>
                <a:latin typeface="Book Antiqua" pitchFamily="18" charset="0"/>
              </a:defRPr>
            </a:lvl7pPr>
            <a:lvl8pPr marL="3429000" indent="-228600" eaLnBrk="0" fontAlgn="base" hangingPunct="0">
              <a:spcBef>
                <a:spcPct val="0"/>
              </a:spcBef>
              <a:spcAft>
                <a:spcPct val="0"/>
              </a:spcAft>
              <a:defRPr sz="2000" b="1">
                <a:solidFill>
                  <a:schemeClr val="tx1"/>
                </a:solidFill>
                <a:latin typeface="Book Antiqua" pitchFamily="18" charset="0"/>
              </a:defRPr>
            </a:lvl8pPr>
            <a:lvl9pPr marL="3886200" indent="-228600" eaLnBrk="0" fontAlgn="base" hangingPunct="0">
              <a:spcBef>
                <a:spcPct val="0"/>
              </a:spcBef>
              <a:spcAft>
                <a:spcPct val="0"/>
              </a:spcAft>
              <a:defRPr sz="2000" b="1">
                <a:solidFill>
                  <a:schemeClr val="tx1"/>
                </a:solidFill>
                <a:latin typeface="Book Antiqua" pitchFamily="18" charset="0"/>
              </a:defRPr>
            </a:lvl9pPr>
          </a:lstStyle>
          <a:p>
            <a:pPr algn="just"/>
            <a:r>
              <a:rPr lang="en-US" sz="800" b="0" i="1" dirty="0" smtClean="0">
                <a:solidFill>
                  <a:prstClr val="black"/>
                </a:solidFill>
                <a:latin typeface="Calibri" pitchFamily="34" charset="0"/>
                <a:cs typeface="Calibri" pitchFamily="34" charset="0"/>
              </a:rPr>
              <a:t>Benchmark: </a:t>
            </a:r>
            <a:r>
              <a:rPr lang="en-US" sz="800" b="0" i="1" dirty="0">
                <a:solidFill>
                  <a:prstClr val="black"/>
                </a:solidFill>
                <a:latin typeface="Calibri" pitchFamily="34" charset="0"/>
                <a:cs typeface="Calibri" pitchFamily="34" charset="0"/>
              </a:rPr>
              <a:t>MSCI EMF through 6/30/2004; MSCI Emerging Markets Net Dividends through 9/30/2007; MSCI Emerging Markets Net Dividends Provisional Standard Index through 5/31/2008; MSCI Emerging Markets Net Dividends Standard Index through 4/30/2010; </a:t>
            </a:r>
            <a:r>
              <a:rPr lang="en-US" sz="800" b="0" i="1" dirty="0" smtClean="0">
                <a:solidFill>
                  <a:prstClr val="black"/>
                </a:solidFill>
                <a:latin typeface="Calibri" pitchFamily="34" charset="0"/>
                <a:cs typeface="Calibri" pitchFamily="34" charset="0"/>
              </a:rPr>
              <a:t>MSCI Emerging </a:t>
            </a:r>
            <a:r>
              <a:rPr lang="en-US" sz="800" b="0" i="1" dirty="0">
                <a:solidFill>
                  <a:prstClr val="black"/>
                </a:solidFill>
                <a:latin typeface="Calibri" pitchFamily="34" charset="0"/>
                <a:cs typeface="Calibri" pitchFamily="34" charset="0"/>
              </a:rPr>
              <a:t>Markets IMI Net Dividends through 12/31/2010; </a:t>
            </a:r>
            <a:r>
              <a:rPr lang="en-US" sz="800" i="1" dirty="0">
                <a:solidFill>
                  <a:prstClr val="black"/>
                </a:solidFill>
                <a:latin typeface="Calibri" pitchFamily="34" charset="0"/>
                <a:cs typeface="Calibri" pitchFamily="34" charset="0"/>
              </a:rPr>
              <a:t>currently Custom MSCI Emerging Markets IMI Net Dividends</a:t>
            </a:r>
            <a:r>
              <a:rPr lang="en-US" sz="800" b="0" i="1" dirty="0">
                <a:solidFill>
                  <a:prstClr val="black"/>
                </a:solidFill>
                <a:latin typeface="Calibri" pitchFamily="34" charset="0"/>
                <a:cs typeface="Calibri" pitchFamily="34" charset="0"/>
              </a:rPr>
              <a:t>, customized to exclude legislatively prohibited tobacco, Sudan and Iran securities.</a:t>
            </a:r>
            <a:endParaRPr lang="en-US" sz="800" i="1" dirty="0">
              <a:solidFill>
                <a:prstClr val="black"/>
              </a:solidFill>
              <a:latin typeface="Calibri" pitchFamily="34" charset="0"/>
              <a:cs typeface="Calibri" pitchFamily="34" charset="0"/>
            </a:endParaRPr>
          </a:p>
        </p:txBody>
      </p:sp>
    </p:spTree>
    <p:extLst>
      <p:ext uri="{BB962C8B-B14F-4D97-AF65-F5344CB8AC3E}">
        <p14:creationId xmlns:p14="http://schemas.microsoft.com/office/powerpoint/2010/main" val="363806311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215900" y="722"/>
            <a:ext cx="9144000" cy="586261"/>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smtClean="0">
                <a:latin typeface="Calibri"/>
                <a:ea typeface="+mn-ea"/>
                <a:cs typeface="Calibri"/>
              </a:rPr>
              <a:t>Core Fixed Income Portfolio</a:t>
            </a:r>
            <a:endParaRPr lang="en-US" i="1" dirty="0"/>
          </a:p>
        </p:txBody>
      </p:sp>
      <p:sp>
        <p:nvSpPr>
          <p:cNvPr id="5" name="Rectangle 3"/>
          <p:cNvSpPr txBox="1">
            <a:spLocks noChangeArrowheads="1"/>
          </p:cNvSpPr>
          <p:nvPr/>
        </p:nvSpPr>
        <p:spPr bwMode="auto">
          <a:xfrm>
            <a:off x="179513" y="764704"/>
            <a:ext cx="8721568" cy="563041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pitchFamily="2" charset="2"/>
              <a:buChar char="q"/>
              <a:defRPr sz="2700" kern="1200">
                <a:solidFill>
                  <a:schemeClr val="tx1"/>
                </a:solidFill>
                <a:latin typeface="Calibri" pitchFamily="34" charset="0"/>
                <a:ea typeface="+mn-ea"/>
                <a:cs typeface="Calibri" pitchFamily="34" charset="0"/>
              </a:defRPr>
            </a:lvl1pPr>
            <a:lvl2pPr marL="620713" indent="-228600" algn="l" rtl="0" fontAlgn="base">
              <a:spcBef>
                <a:spcPts val="325"/>
              </a:spcBef>
              <a:spcAft>
                <a:spcPct val="0"/>
              </a:spcAft>
              <a:buClr>
                <a:schemeClr val="accent1"/>
              </a:buClr>
              <a:buFont typeface="Wingdings" pitchFamily="2" charset="2"/>
              <a:buChar char="§"/>
              <a:defRPr sz="2300" kern="1200">
                <a:solidFill>
                  <a:schemeClr val="tx1"/>
                </a:solidFill>
                <a:latin typeface="Calibri" pitchFamily="34" charset="0"/>
                <a:ea typeface="+mn-ea"/>
                <a:cs typeface="Calibri" pitchFamily="34" charset="0"/>
              </a:defRPr>
            </a:lvl2pPr>
            <a:lvl3pPr marL="858838" indent="-228600" algn="l" rtl="0" fontAlgn="base">
              <a:spcBef>
                <a:spcPts val="350"/>
              </a:spcBef>
              <a:spcAft>
                <a:spcPct val="0"/>
              </a:spcAft>
              <a:buClr>
                <a:schemeClr val="accent2"/>
              </a:buClr>
              <a:buSzPct val="100000"/>
              <a:buFont typeface="Wingdings" pitchFamily="2" charset="2"/>
              <a:buChar char="§"/>
              <a:defRPr sz="2100" kern="1200">
                <a:solidFill>
                  <a:schemeClr val="tx1"/>
                </a:solidFill>
                <a:latin typeface="Calibri" pitchFamily="34" charset="0"/>
                <a:ea typeface="+mn-ea"/>
                <a:cs typeface="Calibri" pitchFamily="34" charset="0"/>
              </a:defRPr>
            </a:lvl3pPr>
            <a:lvl4pPr marL="1143000" indent="-228600" algn="l" rtl="0" fontAlgn="base">
              <a:spcBef>
                <a:spcPts val="350"/>
              </a:spcBef>
              <a:spcAft>
                <a:spcPct val="0"/>
              </a:spcAft>
              <a:buClr>
                <a:schemeClr val="accent2"/>
              </a:buClr>
              <a:buFont typeface="Wingdings" pitchFamily="2" charset="2"/>
              <a:buChar char="§"/>
              <a:defRPr sz="1900" kern="1200">
                <a:solidFill>
                  <a:schemeClr val="tx1"/>
                </a:solidFill>
                <a:latin typeface="Calibri" pitchFamily="34" charset="0"/>
                <a:ea typeface="+mn-ea"/>
                <a:cs typeface="Calibri" pitchFamily="34" charset="0"/>
              </a:defRPr>
            </a:lvl4pPr>
            <a:lvl5pPr marL="1371600" indent="-228600" algn="l" rtl="0" fontAlgn="base">
              <a:spcBef>
                <a:spcPts val="350"/>
              </a:spcBef>
              <a:spcAft>
                <a:spcPct val="0"/>
              </a:spcAft>
              <a:buClr>
                <a:schemeClr val="accent2"/>
              </a:buClr>
              <a:buFont typeface="Wingdings" pitchFamily="2" charset="2"/>
              <a:buChar char="§"/>
              <a:defRPr kern="1200">
                <a:solidFill>
                  <a:schemeClr val="tx1"/>
                </a:solidFill>
                <a:latin typeface="Calibri" pitchFamily="34" charset="0"/>
                <a:ea typeface="+mn-ea"/>
                <a:cs typeface="Calibri" pitchFamily="34"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lnSpc>
                <a:spcPct val="80000"/>
              </a:lnSpc>
              <a:spcAft>
                <a:spcPts val="600"/>
              </a:spcAft>
              <a:buClr>
                <a:srgbClr val="002060"/>
              </a:buClr>
              <a:buSzPct val="75000"/>
            </a:pPr>
            <a:r>
              <a:rPr lang="en-US" sz="2000" dirty="0" smtClean="0">
                <a:solidFill>
                  <a:srgbClr val="002060"/>
                </a:solidFill>
              </a:rPr>
              <a:t>$6.9 billion in the Core Fixed Income Portfolio (formerly Fixed Income).</a:t>
            </a:r>
          </a:p>
          <a:p>
            <a:pPr lvl="1">
              <a:spcAft>
                <a:spcPts val="600"/>
              </a:spcAft>
              <a:buClr>
                <a:srgbClr val="002060"/>
              </a:buClr>
              <a:buSzPct val="75000"/>
            </a:pPr>
            <a:r>
              <a:rPr lang="en-US" sz="1800" dirty="0">
                <a:solidFill>
                  <a:srgbClr val="002060"/>
                </a:solidFill>
              </a:rPr>
              <a:t>Active Portfolios: </a:t>
            </a:r>
            <a:r>
              <a:rPr lang="en-US" sz="1800" dirty="0" smtClean="0">
                <a:solidFill>
                  <a:srgbClr val="002060"/>
                </a:solidFill>
              </a:rPr>
              <a:t>53.5% </a:t>
            </a:r>
            <a:r>
              <a:rPr lang="en-US" sz="1800" dirty="0">
                <a:solidFill>
                  <a:srgbClr val="002060"/>
                </a:solidFill>
              </a:rPr>
              <a:t>of </a:t>
            </a:r>
            <a:r>
              <a:rPr lang="en-US" sz="1800" dirty="0" smtClean="0">
                <a:solidFill>
                  <a:srgbClr val="002060"/>
                </a:solidFill>
              </a:rPr>
              <a:t>Core Fixed Income.</a:t>
            </a:r>
            <a:endParaRPr lang="en-US" sz="1800" dirty="0">
              <a:solidFill>
                <a:srgbClr val="002060"/>
              </a:solidFill>
            </a:endParaRPr>
          </a:p>
          <a:p>
            <a:pPr lvl="1">
              <a:spcAft>
                <a:spcPts val="600"/>
              </a:spcAft>
              <a:buClr>
                <a:srgbClr val="002060"/>
              </a:buClr>
              <a:buSzPct val="75000"/>
            </a:pPr>
            <a:r>
              <a:rPr lang="en-US" sz="1800" dirty="0">
                <a:solidFill>
                  <a:srgbClr val="002060"/>
                </a:solidFill>
              </a:rPr>
              <a:t>Passive Portfolios: </a:t>
            </a:r>
            <a:r>
              <a:rPr lang="en-US" sz="1800" dirty="0" smtClean="0">
                <a:solidFill>
                  <a:srgbClr val="002060"/>
                </a:solidFill>
              </a:rPr>
              <a:t>46.5% </a:t>
            </a:r>
            <a:r>
              <a:rPr lang="en-US" sz="1800" dirty="0">
                <a:solidFill>
                  <a:srgbClr val="002060"/>
                </a:solidFill>
              </a:rPr>
              <a:t>of </a:t>
            </a:r>
            <a:r>
              <a:rPr lang="en-US" sz="1800" dirty="0" smtClean="0">
                <a:solidFill>
                  <a:srgbClr val="002060"/>
                </a:solidFill>
              </a:rPr>
              <a:t>Core Fixed Income.</a:t>
            </a:r>
          </a:p>
          <a:p>
            <a:pPr>
              <a:lnSpc>
                <a:spcPct val="80000"/>
              </a:lnSpc>
              <a:spcAft>
                <a:spcPts val="600"/>
              </a:spcAft>
              <a:buClr>
                <a:srgbClr val="002060"/>
              </a:buClr>
              <a:buSzPct val="75000"/>
            </a:pPr>
            <a:r>
              <a:rPr lang="en-US" sz="2000" dirty="0" smtClean="0">
                <a:solidFill>
                  <a:srgbClr val="002060"/>
                </a:solidFill>
              </a:rPr>
              <a:t>6 Managers, 8 Portfolios.</a:t>
            </a:r>
          </a:p>
          <a:p>
            <a:pPr>
              <a:lnSpc>
                <a:spcPct val="80000"/>
              </a:lnSpc>
              <a:spcAft>
                <a:spcPts val="600"/>
              </a:spcAft>
              <a:buClr>
                <a:srgbClr val="002060"/>
              </a:buClr>
              <a:buSzPct val="75000"/>
            </a:pPr>
            <a:r>
              <a:rPr lang="en-US" sz="2000" dirty="0" smtClean="0">
                <a:solidFill>
                  <a:srgbClr val="002060"/>
                </a:solidFill>
              </a:rPr>
              <a:t>Asset Allocation as of 3/31/2013:</a:t>
            </a:r>
          </a:p>
          <a:p>
            <a:pPr lvl="1">
              <a:lnSpc>
                <a:spcPct val="90000"/>
              </a:lnSpc>
              <a:spcAft>
                <a:spcPts val="600"/>
              </a:spcAft>
              <a:buClrTx/>
              <a:buSzPct val="75000"/>
            </a:pPr>
            <a:r>
              <a:rPr lang="en-US" sz="1800" dirty="0">
                <a:solidFill>
                  <a:srgbClr val="002060"/>
                </a:solidFill>
              </a:rPr>
              <a:t>Current Core Fixed Income Portfolio: </a:t>
            </a:r>
            <a:r>
              <a:rPr lang="en-US" sz="1800" dirty="0" smtClean="0">
                <a:solidFill>
                  <a:srgbClr val="002060"/>
                </a:solidFill>
              </a:rPr>
              <a:t>12.9% </a:t>
            </a:r>
            <a:r>
              <a:rPr lang="en-US" sz="1800" dirty="0">
                <a:solidFill>
                  <a:srgbClr val="002060"/>
                </a:solidFill>
              </a:rPr>
              <a:t>of the PRIT Core Fund.</a:t>
            </a:r>
          </a:p>
          <a:p>
            <a:pPr lvl="1">
              <a:lnSpc>
                <a:spcPct val="90000"/>
              </a:lnSpc>
              <a:spcAft>
                <a:spcPts val="600"/>
              </a:spcAft>
              <a:buClrTx/>
              <a:buSzPct val="75000"/>
            </a:pPr>
            <a:r>
              <a:rPr lang="en-US" sz="1800" dirty="0">
                <a:solidFill>
                  <a:srgbClr val="002060"/>
                </a:solidFill>
              </a:rPr>
              <a:t>Long-term </a:t>
            </a:r>
            <a:r>
              <a:rPr lang="en-US" sz="1800" dirty="0" smtClean="0">
                <a:solidFill>
                  <a:srgbClr val="002060"/>
                </a:solidFill>
              </a:rPr>
              <a:t>Core Fixed Income Target: 13.0% of the PRIT Core Fund.</a:t>
            </a:r>
          </a:p>
          <a:p>
            <a:pPr>
              <a:lnSpc>
                <a:spcPct val="80000"/>
              </a:lnSpc>
              <a:spcAft>
                <a:spcPts val="600"/>
              </a:spcAft>
              <a:buClr>
                <a:srgbClr val="002060"/>
              </a:buClr>
              <a:buSzPct val="75000"/>
            </a:pPr>
            <a:r>
              <a:rPr lang="en-US" sz="2000" dirty="0" smtClean="0">
                <a:solidFill>
                  <a:srgbClr val="002060"/>
                </a:solidFill>
              </a:rPr>
              <a:t>$5.1 billion is invested in Core portfolios managed by Blackrock (Passive), Loomis Sayles, and PIMCO.</a:t>
            </a:r>
          </a:p>
          <a:p>
            <a:pPr>
              <a:lnSpc>
                <a:spcPct val="80000"/>
              </a:lnSpc>
              <a:spcAft>
                <a:spcPts val="600"/>
              </a:spcAft>
              <a:buClr>
                <a:srgbClr val="002060"/>
              </a:buClr>
              <a:buSzPct val="75000"/>
            </a:pPr>
            <a:r>
              <a:rPr lang="en-US" sz="2000" dirty="0" smtClean="0">
                <a:solidFill>
                  <a:srgbClr val="002060"/>
                </a:solidFill>
              </a:rPr>
              <a:t>$537 million is invested in a Passive U.S. TIPS portfolio managed by Blackrock.</a:t>
            </a:r>
          </a:p>
          <a:p>
            <a:pPr>
              <a:lnSpc>
                <a:spcPct val="80000"/>
              </a:lnSpc>
              <a:spcAft>
                <a:spcPts val="600"/>
              </a:spcAft>
              <a:buClr>
                <a:srgbClr val="002060"/>
              </a:buClr>
              <a:buSzPct val="75000"/>
            </a:pPr>
            <a:r>
              <a:rPr lang="en-US" sz="2000" dirty="0" smtClean="0">
                <a:solidFill>
                  <a:srgbClr val="002060"/>
                </a:solidFill>
              </a:rPr>
              <a:t>$1.1 billion is invested in and Inflation-Linked Bonds (“ILBs”) portfolio managed by Blackrock.</a:t>
            </a:r>
          </a:p>
          <a:p>
            <a:pPr>
              <a:lnSpc>
                <a:spcPct val="80000"/>
              </a:lnSpc>
              <a:spcAft>
                <a:spcPts val="600"/>
              </a:spcAft>
              <a:buClr>
                <a:srgbClr val="002060"/>
              </a:buClr>
              <a:buSzPct val="75000"/>
            </a:pPr>
            <a:r>
              <a:rPr lang="en-US" sz="2000" dirty="0" smtClean="0">
                <a:solidFill>
                  <a:srgbClr val="002060"/>
                </a:solidFill>
              </a:rPr>
              <a:t>$245 million invested in three Economically Targeted Investment (“ETI”) portfolios managed by Access Capital, Community Capital Management, and AFL-CIO Housing Investment.</a:t>
            </a:r>
          </a:p>
          <a:p>
            <a:pPr>
              <a:lnSpc>
                <a:spcPct val="80000"/>
              </a:lnSpc>
              <a:spcAft>
                <a:spcPts val="600"/>
              </a:spcAft>
              <a:buClr>
                <a:srgbClr val="002060"/>
              </a:buClr>
              <a:buSzPct val="75000"/>
            </a:pPr>
            <a:r>
              <a:rPr lang="en-US" sz="2000" dirty="0" smtClean="0">
                <a:solidFill>
                  <a:srgbClr val="002060"/>
                </a:solidFill>
              </a:rPr>
              <a:t>Core Fixed Income Benchmark: 77% Barclays Capital (BC) Aggregate (core bonds); 8% BC US TIPS; 15% BC ILB US$ Hedged.</a:t>
            </a:r>
          </a:p>
          <a:p>
            <a:pPr>
              <a:lnSpc>
                <a:spcPct val="80000"/>
              </a:lnSpc>
              <a:buClr>
                <a:prstClr val="black"/>
              </a:buClr>
              <a:buFont typeface="Monotype Sorts" pitchFamily="2" charset="2"/>
              <a:buNone/>
            </a:pPr>
            <a:endParaRPr lang="en-US" sz="1800" dirty="0" smtClean="0">
              <a:solidFill>
                <a:srgbClr val="002060"/>
              </a:solidFill>
            </a:endParaRPr>
          </a:p>
          <a:p>
            <a:pPr>
              <a:lnSpc>
                <a:spcPct val="80000"/>
              </a:lnSpc>
              <a:buClr>
                <a:prstClr val="black"/>
              </a:buClr>
              <a:buFont typeface="Wingdings" pitchFamily="2" charset="2"/>
              <a:buNone/>
            </a:pPr>
            <a:r>
              <a:rPr lang="en-US" sz="1200" dirty="0" smtClean="0">
                <a:solidFill>
                  <a:srgbClr val="002060"/>
                </a:solidFill>
              </a:rPr>
              <a:t>	</a:t>
            </a:r>
            <a:endParaRPr lang="en-US" sz="1800" dirty="0" smtClean="0">
              <a:solidFill>
                <a:srgbClr val="002060"/>
              </a:solidFill>
            </a:endParaRPr>
          </a:p>
        </p:txBody>
      </p:sp>
    </p:spTree>
    <p:extLst>
      <p:ext uri="{BB962C8B-B14F-4D97-AF65-F5344CB8AC3E}">
        <p14:creationId xmlns:p14="http://schemas.microsoft.com/office/powerpoint/2010/main" val="1662835504"/>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5763" y="1124744"/>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23850" y="34094"/>
            <a:ext cx="8229600" cy="9906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smtClean="0">
                <a:ea typeface="+mn-ea"/>
              </a:rPr>
              <a:t>PRIT Core Fixed Income</a:t>
            </a:r>
            <a:r>
              <a:rPr lang="en-US" sz="2400" i="1" dirty="0" smtClean="0">
                <a:effectLst/>
                <a:ea typeface="+mn-ea"/>
              </a:rPr>
              <a:t/>
            </a:r>
            <a:br>
              <a:rPr lang="en-US" sz="2400" i="1" dirty="0" smtClean="0">
                <a:effectLst/>
                <a:ea typeface="+mn-ea"/>
              </a:rPr>
            </a:br>
            <a:r>
              <a:rPr lang="en-US" sz="2600" i="1" dirty="0" smtClean="0">
                <a:ea typeface="+mn-ea"/>
              </a:rPr>
              <a:t>Gross of Fees Performance as of March 31, 2013</a:t>
            </a:r>
            <a:endParaRPr lang="en-US" sz="2600" i="1" dirty="0"/>
          </a:p>
        </p:txBody>
      </p:sp>
      <p:graphicFrame>
        <p:nvGraphicFramePr>
          <p:cNvPr id="6" name="Object 3"/>
          <p:cNvGraphicFramePr>
            <a:graphicFrameLocks/>
          </p:cNvGraphicFramePr>
          <p:nvPr>
            <p:extLst>
              <p:ext uri="{D42A27DB-BD31-4B8C-83A1-F6EECF244321}">
                <p14:modId xmlns:p14="http://schemas.microsoft.com/office/powerpoint/2010/main" val="1713120732"/>
              </p:ext>
            </p:extLst>
          </p:nvPr>
        </p:nvGraphicFramePr>
        <p:xfrm>
          <a:off x="-323850" y="1196752"/>
          <a:ext cx="9144000" cy="518457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3386714"/>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90550" y="1124744"/>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215900" y="-12879"/>
            <a:ext cx="9144000" cy="6096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a:latin typeface="Calibri"/>
                <a:cs typeface="Calibri"/>
              </a:rPr>
              <a:t>Value-Added Fixed Income Portfolio</a:t>
            </a:r>
            <a:endParaRPr lang="en-US" i="1" dirty="0"/>
          </a:p>
        </p:txBody>
      </p:sp>
      <p:sp>
        <p:nvSpPr>
          <p:cNvPr id="5" name="Rectangle 3"/>
          <p:cNvSpPr txBox="1">
            <a:spLocks noChangeArrowheads="1"/>
          </p:cNvSpPr>
          <p:nvPr/>
        </p:nvSpPr>
        <p:spPr bwMode="auto">
          <a:xfrm>
            <a:off x="-76199" y="577754"/>
            <a:ext cx="8752655" cy="60916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pitchFamily="2" charset="2"/>
              <a:buChar char="q"/>
              <a:defRPr sz="2700" kern="1200">
                <a:solidFill>
                  <a:schemeClr val="tx1"/>
                </a:solidFill>
                <a:latin typeface="Calibri" pitchFamily="34" charset="0"/>
                <a:ea typeface="+mn-ea"/>
                <a:cs typeface="Calibri" pitchFamily="34" charset="0"/>
              </a:defRPr>
            </a:lvl1pPr>
            <a:lvl2pPr marL="620713" indent="-228600" algn="l" rtl="0" fontAlgn="base">
              <a:spcBef>
                <a:spcPts val="325"/>
              </a:spcBef>
              <a:spcAft>
                <a:spcPct val="0"/>
              </a:spcAft>
              <a:buClr>
                <a:schemeClr val="accent1"/>
              </a:buClr>
              <a:buFont typeface="Wingdings" pitchFamily="2" charset="2"/>
              <a:buChar char="§"/>
              <a:defRPr sz="2300" kern="1200">
                <a:solidFill>
                  <a:schemeClr val="tx1"/>
                </a:solidFill>
                <a:latin typeface="Calibri" pitchFamily="34" charset="0"/>
                <a:ea typeface="+mn-ea"/>
                <a:cs typeface="Calibri" pitchFamily="34" charset="0"/>
              </a:defRPr>
            </a:lvl2pPr>
            <a:lvl3pPr marL="858838" indent="-228600" algn="l" rtl="0" fontAlgn="base">
              <a:spcBef>
                <a:spcPts val="350"/>
              </a:spcBef>
              <a:spcAft>
                <a:spcPct val="0"/>
              </a:spcAft>
              <a:buClr>
                <a:schemeClr val="accent2"/>
              </a:buClr>
              <a:buSzPct val="100000"/>
              <a:buFont typeface="Wingdings" pitchFamily="2" charset="2"/>
              <a:buChar char="§"/>
              <a:defRPr sz="2100" kern="1200">
                <a:solidFill>
                  <a:schemeClr val="tx1"/>
                </a:solidFill>
                <a:latin typeface="Calibri" pitchFamily="34" charset="0"/>
                <a:ea typeface="+mn-ea"/>
                <a:cs typeface="Calibri" pitchFamily="34" charset="0"/>
              </a:defRPr>
            </a:lvl3pPr>
            <a:lvl4pPr marL="1143000" indent="-228600" algn="l" rtl="0" fontAlgn="base">
              <a:spcBef>
                <a:spcPts val="350"/>
              </a:spcBef>
              <a:spcAft>
                <a:spcPct val="0"/>
              </a:spcAft>
              <a:buClr>
                <a:schemeClr val="accent2"/>
              </a:buClr>
              <a:buFont typeface="Wingdings" pitchFamily="2" charset="2"/>
              <a:buChar char="§"/>
              <a:defRPr sz="1900" kern="1200">
                <a:solidFill>
                  <a:schemeClr val="tx1"/>
                </a:solidFill>
                <a:latin typeface="Calibri" pitchFamily="34" charset="0"/>
                <a:ea typeface="+mn-ea"/>
                <a:cs typeface="Calibri" pitchFamily="34" charset="0"/>
              </a:defRPr>
            </a:lvl4pPr>
            <a:lvl5pPr marL="1371600" indent="-228600" algn="l" rtl="0" fontAlgn="base">
              <a:spcBef>
                <a:spcPts val="350"/>
              </a:spcBef>
              <a:spcAft>
                <a:spcPct val="0"/>
              </a:spcAft>
              <a:buClr>
                <a:schemeClr val="accent2"/>
              </a:buClr>
              <a:buFont typeface="Wingdings" pitchFamily="2" charset="2"/>
              <a:buChar char="§"/>
              <a:defRPr kern="1200">
                <a:solidFill>
                  <a:schemeClr val="tx1"/>
                </a:solidFill>
                <a:latin typeface="Calibri" pitchFamily="34" charset="0"/>
                <a:ea typeface="+mn-ea"/>
                <a:cs typeface="Calibri" pitchFamily="34"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a:spcBef>
                <a:spcPts val="0"/>
              </a:spcBef>
              <a:spcAft>
                <a:spcPts val="200"/>
              </a:spcAft>
              <a:buClr>
                <a:srgbClr val="002060"/>
              </a:buClr>
              <a:buSzPct val="28000"/>
            </a:pPr>
            <a:r>
              <a:rPr lang="en-US" sz="1800" dirty="0" smtClean="0">
                <a:solidFill>
                  <a:srgbClr val="002060"/>
                </a:solidFill>
              </a:rPr>
              <a:t>$4.4 billion in the Value-Added Fixed Income Portfolio (formerly High Yield Debt).</a:t>
            </a:r>
          </a:p>
          <a:p>
            <a:pPr lvl="1">
              <a:spcBef>
                <a:spcPts val="0"/>
              </a:spcBef>
              <a:spcAft>
                <a:spcPts val="200"/>
              </a:spcAft>
              <a:buClr>
                <a:srgbClr val="002060"/>
              </a:buClr>
              <a:buSzPct val="28000"/>
            </a:pPr>
            <a:r>
              <a:rPr lang="en-US" sz="1600" dirty="0">
                <a:solidFill>
                  <a:srgbClr val="002060"/>
                </a:solidFill>
              </a:rPr>
              <a:t>Active Portfolios: </a:t>
            </a:r>
            <a:r>
              <a:rPr lang="en-US" sz="1600" dirty="0" smtClean="0">
                <a:solidFill>
                  <a:srgbClr val="002060"/>
                </a:solidFill>
              </a:rPr>
              <a:t>100.0% </a:t>
            </a:r>
            <a:r>
              <a:rPr lang="en-US" sz="1600" dirty="0">
                <a:solidFill>
                  <a:srgbClr val="002060"/>
                </a:solidFill>
              </a:rPr>
              <a:t>of </a:t>
            </a:r>
            <a:r>
              <a:rPr lang="en-US" sz="1600" dirty="0" smtClean="0">
                <a:solidFill>
                  <a:srgbClr val="002060"/>
                </a:solidFill>
              </a:rPr>
              <a:t>Value-Added Fixed </a:t>
            </a:r>
            <a:r>
              <a:rPr lang="en-US" sz="1600" dirty="0">
                <a:solidFill>
                  <a:srgbClr val="002060"/>
                </a:solidFill>
              </a:rPr>
              <a:t>Income.</a:t>
            </a:r>
          </a:p>
          <a:p>
            <a:pPr>
              <a:lnSpc>
                <a:spcPct val="80000"/>
              </a:lnSpc>
              <a:spcBef>
                <a:spcPts val="0"/>
              </a:spcBef>
              <a:spcAft>
                <a:spcPts val="200"/>
              </a:spcAft>
              <a:buClr>
                <a:srgbClr val="002060"/>
              </a:buClr>
              <a:buSzPct val="28000"/>
            </a:pPr>
            <a:r>
              <a:rPr lang="en-US" sz="1800" dirty="0">
                <a:solidFill>
                  <a:srgbClr val="002060"/>
                </a:solidFill>
              </a:rPr>
              <a:t>Asset Allocation as of </a:t>
            </a:r>
            <a:r>
              <a:rPr lang="en-US" sz="1800" dirty="0" smtClean="0">
                <a:solidFill>
                  <a:srgbClr val="002060"/>
                </a:solidFill>
              </a:rPr>
              <a:t>3/31/13:</a:t>
            </a:r>
            <a:endParaRPr lang="en-US" sz="1800" dirty="0">
              <a:solidFill>
                <a:srgbClr val="002060"/>
              </a:solidFill>
            </a:endParaRPr>
          </a:p>
          <a:p>
            <a:pPr lvl="1">
              <a:lnSpc>
                <a:spcPct val="90000"/>
              </a:lnSpc>
              <a:spcBef>
                <a:spcPts val="0"/>
              </a:spcBef>
              <a:spcAft>
                <a:spcPts val="200"/>
              </a:spcAft>
              <a:buClr>
                <a:srgbClr val="002060"/>
              </a:buClr>
              <a:buSzPct val="28000"/>
            </a:pPr>
            <a:r>
              <a:rPr lang="en-US" sz="1600" dirty="0">
                <a:solidFill>
                  <a:srgbClr val="002060"/>
                </a:solidFill>
              </a:rPr>
              <a:t>Current </a:t>
            </a:r>
            <a:r>
              <a:rPr lang="en-US" sz="1600" dirty="0" smtClean="0">
                <a:solidFill>
                  <a:srgbClr val="002060"/>
                </a:solidFill>
              </a:rPr>
              <a:t>Value-Added Fixed Income </a:t>
            </a:r>
            <a:r>
              <a:rPr lang="en-US" sz="1600" dirty="0">
                <a:solidFill>
                  <a:srgbClr val="002060"/>
                </a:solidFill>
              </a:rPr>
              <a:t>Portfolio: </a:t>
            </a:r>
            <a:r>
              <a:rPr lang="en-US" sz="1600" dirty="0" smtClean="0">
                <a:solidFill>
                  <a:srgbClr val="002060"/>
                </a:solidFill>
              </a:rPr>
              <a:t>8.3% </a:t>
            </a:r>
            <a:r>
              <a:rPr lang="en-US" sz="1600" dirty="0">
                <a:solidFill>
                  <a:srgbClr val="002060"/>
                </a:solidFill>
              </a:rPr>
              <a:t>of the PRIT Core Fund.</a:t>
            </a:r>
          </a:p>
          <a:p>
            <a:pPr lvl="1">
              <a:lnSpc>
                <a:spcPct val="90000"/>
              </a:lnSpc>
              <a:spcBef>
                <a:spcPts val="0"/>
              </a:spcBef>
              <a:spcAft>
                <a:spcPts val="200"/>
              </a:spcAft>
              <a:buClr>
                <a:srgbClr val="002060"/>
              </a:buClr>
              <a:buSzPct val="28000"/>
            </a:pPr>
            <a:r>
              <a:rPr lang="en-US" sz="1600" dirty="0">
                <a:solidFill>
                  <a:srgbClr val="002060"/>
                </a:solidFill>
              </a:rPr>
              <a:t>Long-term </a:t>
            </a:r>
            <a:r>
              <a:rPr lang="en-US" sz="1600" dirty="0" smtClean="0">
                <a:solidFill>
                  <a:srgbClr val="002060"/>
                </a:solidFill>
              </a:rPr>
              <a:t>Value-Added Fixed Income </a:t>
            </a:r>
            <a:r>
              <a:rPr lang="en-US" sz="1600" dirty="0">
                <a:solidFill>
                  <a:srgbClr val="002060"/>
                </a:solidFill>
              </a:rPr>
              <a:t>Target: </a:t>
            </a:r>
            <a:r>
              <a:rPr lang="en-US" sz="1600" dirty="0" smtClean="0">
                <a:solidFill>
                  <a:srgbClr val="002060"/>
                </a:solidFill>
              </a:rPr>
              <a:t>10.0</a:t>
            </a:r>
            <a:r>
              <a:rPr lang="en-US" sz="1600" dirty="0">
                <a:solidFill>
                  <a:srgbClr val="002060"/>
                </a:solidFill>
              </a:rPr>
              <a:t>% of the PRIT Core Fund.</a:t>
            </a:r>
          </a:p>
          <a:p>
            <a:pPr>
              <a:spcBef>
                <a:spcPts val="0"/>
              </a:spcBef>
              <a:spcAft>
                <a:spcPts val="200"/>
              </a:spcAft>
              <a:buClr>
                <a:srgbClr val="002060"/>
              </a:buClr>
              <a:buSzPct val="28000"/>
            </a:pPr>
            <a:r>
              <a:rPr lang="en-US" sz="1800" dirty="0" smtClean="0">
                <a:solidFill>
                  <a:srgbClr val="002060"/>
                </a:solidFill>
              </a:rPr>
              <a:t>21 managers in 5 sub-portfolios.</a:t>
            </a:r>
          </a:p>
          <a:p>
            <a:pPr>
              <a:spcBef>
                <a:spcPts val="0"/>
              </a:spcBef>
              <a:spcAft>
                <a:spcPts val="200"/>
              </a:spcAft>
              <a:buClr>
                <a:srgbClr val="002060"/>
              </a:buClr>
              <a:buSzPct val="28000"/>
            </a:pPr>
            <a:r>
              <a:rPr lang="en-US" sz="1800" dirty="0" smtClean="0">
                <a:solidFill>
                  <a:srgbClr val="002060"/>
                </a:solidFill>
              </a:rPr>
              <a:t>$854 is managed in three high yield portfolios by: Fidelity,  Loomis, Sayles &amp; Co, and Shenkman Capital Management.</a:t>
            </a:r>
          </a:p>
          <a:p>
            <a:pPr>
              <a:spcBef>
                <a:spcPts val="0"/>
              </a:spcBef>
              <a:spcAft>
                <a:spcPts val="200"/>
              </a:spcAft>
              <a:buClr>
                <a:srgbClr val="002060"/>
              </a:buClr>
              <a:buSzPct val="28000"/>
            </a:pPr>
            <a:r>
              <a:rPr lang="en-US" sz="1800" dirty="0" smtClean="0">
                <a:solidFill>
                  <a:srgbClr val="002060"/>
                </a:solidFill>
              </a:rPr>
              <a:t>$797 million is managed in two emerging market debt (US Dollar denominated) portfolios by: Ashmore and PIMCO.</a:t>
            </a:r>
          </a:p>
          <a:p>
            <a:pPr>
              <a:spcBef>
                <a:spcPts val="0"/>
              </a:spcBef>
              <a:spcAft>
                <a:spcPts val="200"/>
              </a:spcAft>
              <a:buClr>
                <a:srgbClr val="002060"/>
              </a:buClr>
              <a:buSzPct val="28000"/>
            </a:pPr>
            <a:r>
              <a:rPr lang="en-US" sz="1800" dirty="0" smtClean="0">
                <a:solidFill>
                  <a:srgbClr val="002060"/>
                </a:solidFill>
              </a:rPr>
              <a:t>$945 million invested in three emerging markets local currency portfolios by: Investec, Pictet, and Stone Harbor.</a:t>
            </a:r>
          </a:p>
          <a:p>
            <a:pPr>
              <a:spcBef>
                <a:spcPts val="0"/>
              </a:spcBef>
              <a:spcAft>
                <a:spcPts val="200"/>
              </a:spcAft>
              <a:buClr>
                <a:srgbClr val="002060"/>
              </a:buClr>
              <a:buSzPct val="28000"/>
            </a:pPr>
            <a:r>
              <a:rPr lang="en-US" sz="1800" dirty="0" smtClean="0">
                <a:solidFill>
                  <a:srgbClr val="002060"/>
                </a:solidFill>
              </a:rPr>
              <a:t>$540 million is invested in senior bank loans by: Eaton Vance and ING.</a:t>
            </a:r>
          </a:p>
          <a:p>
            <a:pPr>
              <a:spcBef>
                <a:spcPts val="0"/>
              </a:spcBef>
              <a:spcAft>
                <a:spcPts val="200"/>
              </a:spcAft>
              <a:buClr>
                <a:srgbClr val="002060"/>
              </a:buClr>
              <a:buSzPct val="28000"/>
            </a:pPr>
            <a:r>
              <a:rPr lang="en-US" sz="1800" dirty="0" smtClean="0">
                <a:solidFill>
                  <a:srgbClr val="002060"/>
                </a:solidFill>
              </a:rPr>
              <a:t>$1.3 billion is invested in distressed debt limited partnerships managed by: Angelo Gordon &amp; Co., Avenue Capital Group,, Centerbridge Special Credit Partners, Crescent Capital Group, GSO Capital Opportunities, H.I.G. Capital Partners, Oaktree Capital Management, Providence TMT Special Situations, Summit Partners Subordinated Debt Fund, TCW Asset Management, Wayzata Investment Partners.</a:t>
            </a:r>
          </a:p>
          <a:p>
            <a:pPr>
              <a:spcBef>
                <a:spcPts val="0"/>
              </a:spcBef>
              <a:spcAft>
                <a:spcPts val="200"/>
              </a:spcAft>
              <a:buClr>
                <a:srgbClr val="002060"/>
              </a:buClr>
              <a:buSzPct val="28000"/>
            </a:pPr>
            <a:r>
              <a:rPr lang="en-US" sz="1800" dirty="0" smtClean="0">
                <a:solidFill>
                  <a:srgbClr val="002060"/>
                </a:solidFill>
              </a:rPr>
              <a:t>Value-Added Fixed Income Benchmark:  Currently, 23.55</a:t>
            </a:r>
            <a:r>
              <a:rPr lang="en-US" sz="1800" dirty="0">
                <a:solidFill>
                  <a:srgbClr val="002060"/>
                </a:solidFill>
              </a:rPr>
              <a:t>% ML Master II HY Constrained Index/10.63% S&amp;P LSTA </a:t>
            </a:r>
            <a:r>
              <a:rPr lang="en-US" sz="1800" dirty="0" smtClean="0">
                <a:solidFill>
                  <a:srgbClr val="002060"/>
                </a:solidFill>
              </a:rPr>
              <a:t>Leveraged Loan </a:t>
            </a:r>
            <a:r>
              <a:rPr lang="en-US" sz="1800" dirty="0">
                <a:solidFill>
                  <a:srgbClr val="002060"/>
                </a:solidFill>
              </a:rPr>
              <a:t>Index/16.61% JPM EMBI Global/20.36% JPM GBI-EM Global Diversified/28.85% Altman Index</a:t>
            </a:r>
            <a:r>
              <a:rPr lang="en-US" sz="1800" dirty="0" smtClean="0">
                <a:solidFill>
                  <a:srgbClr val="002060"/>
                </a:solidFill>
              </a:rPr>
              <a:t>.</a:t>
            </a:r>
          </a:p>
        </p:txBody>
      </p:sp>
    </p:spTree>
    <p:extLst>
      <p:ext uri="{BB962C8B-B14F-4D97-AF65-F5344CB8AC3E}">
        <p14:creationId xmlns:p14="http://schemas.microsoft.com/office/powerpoint/2010/main" val="252109862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52425" y="34094"/>
            <a:ext cx="8439150" cy="9906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a:latin typeface="Calibri"/>
                <a:ea typeface="+mn-ea"/>
                <a:cs typeface="+mn-cs"/>
              </a:rPr>
              <a:t>PRIT Value-Added Fixed Income </a:t>
            </a:r>
            <a:br>
              <a:rPr lang="en-US" i="1" dirty="0">
                <a:latin typeface="Calibri"/>
                <a:ea typeface="+mn-ea"/>
                <a:cs typeface="+mn-cs"/>
              </a:rPr>
            </a:br>
            <a:r>
              <a:rPr lang="en-US" sz="2600" i="1" dirty="0">
                <a:latin typeface="Calibri"/>
                <a:ea typeface="+mn-ea"/>
                <a:cs typeface="+mn-cs"/>
              </a:rPr>
              <a:t>Gross of Fees Performance </a:t>
            </a:r>
            <a:r>
              <a:rPr lang="en-US" sz="2600" i="1" dirty="0" smtClean="0">
                <a:latin typeface="Calibri"/>
                <a:ea typeface="+mn-ea"/>
                <a:cs typeface="+mn-cs"/>
              </a:rPr>
              <a:t>as of </a:t>
            </a:r>
            <a:r>
              <a:rPr lang="en-US" sz="2600" dirty="0" smtClean="0">
                <a:latin typeface="Calibri"/>
                <a:ea typeface="+mn-ea"/>
                <a:cs typeface="+mn-cs"/>
              </a:rPr>
              <a:t>March 31, 2013</a:t>
            </a:r>
            <a:endParaRPr lang="en-US" sz="2600" dirty="0"/>
          </a:p>
        </p:txBody>
      </p:sp>
      <p:graphicFrame>
        <p:nvGraphicFramePr>
          <p:cNvPr id="5" name="Object 3"/>
          <p:cNvGraphicFramePr>
            <a:graphicFrameLocks/>
          </p:cNvGraphicFramePr>
          <p:nvPr>
            <p:extLst>
              <p:ext uri="{D42A27DB-BD31-4B8C-83A1-F6EECF244321}">
                <p14:modId xmlns:p14="http://schemas.microsoft.com/office/powerpoint/2010/main" val="2558861865"/>
              </p:ext>
            </p:extLst>
          </p:nvPr>
        </p:nvGraphicFramePr>
        <p:xfrm>
          <a:off x="65054" y="689659"/>
          <a:ext cx="9060550" cy="5105400"/>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Box 4"/>
          <p:cNvSpPr txBox="1">
            <a:spLocks noChangeArrowheads="1"/>
          </p:cNvSpPr>
          <p:nvPr/>
        </p:nvSpPr>
        <p:spPr bwMode="auto">
          <a:xfrm>
            <a:off x="65054" y="5934670"/>
            <a:ext cx="8107346" cy="846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Book Antiqua" pitchFamily="18" charset="0"/>
              </a:defRPr>
            </a:lvl1pPr>
            <a:lvl2pPr marL="742950" indent="-285750">
              <a:defRPr sz="2000" b="1">
                <a:solidFill>
                  <a:schemeClr val="tx1"/>
                </a:solidFill>
                <a:latin typeface="Book Antiqua" pitchFamily="18" charset="0"/>
              </a:defRPr>
            </a:lvl2pPr>
            <a:lvl3pPr marL="1143000" indent="-228600">
              <a:defRPr sz="2000" b="1">
                <a:solidFill>
                  <a:schemeClr val="tx1"/>
                </a:solidFill>
                <a:latin typeface="Book Antiqua" pitchFamily="18" charset="0"/>
              </a:defRPr>
            </a:lvl3pPr>
            <a:lvl4pPr marL="1600200" indent="-228600">
              <a:defRPr sz="2000" b="1">
                <a:solidFill>
                  <a:schemeClr val="tx1"/>
                </a:solidFill>
                <a:latin typeface="Book Antiqua" pitchFamily="18" charset="0"/>
              </a:defRPr>
            </a:lvl4pPr>
            <a:lvl5pPr marL="2057400" indent="-228600">
              <a:defRPr sz="2000" b="1">
                <a:solidFill>
                  <a:schemeClr val="tx1"/>
                </a:solidFill>
                <a:latin typeface="Book Antiqua" pitchFamily="18" charset="0"/>
              </a:defRPr>
            </a:lvl5pPr>
            <a:lvl6pPr marL="2514600" indent="-228600" eaLnBrk="0" fontAlgn="base" hangingPunct="0">
              <a:spcBef>
                <a:spcPct val="0"/>
              </a:spcBef>
              <a:spcAft>
                <a:spcPct val="0"/>
              </a:spcAft>
              <a:defRPr sz="2000" b="1">
                <a:solidFill>
                  <a:schemeClr val="tx1"/>
                </a:solidFill>
                <a:latin typeface="Book Antiqua" pitchFamily="18" charset="0"/>
              </a:defRPr>
            </a:lvl6pPr>
            <a:lvl7pPr marL="2971800" indent="-228600" eaLnBrk="0" fontAlgn="base" hangingPunct="0">
              <a:spcBef>
                <a:spcPct val="0"/>
              </a:spcBef>
              <a:spcAft>
                <a:spcPct val="0"/>
              </a:spcAft>
              <a:defRPr sz="2000" b="1">
                <a:solidFill>
                  <a:schemeClr val="tx1"/>
                </a:solidFill>
                <a:latin typeface="Book Antiqua" pitchFamily="18" charset="0"/>
              </a:defRPr>
            </a:lvl7pPr>
            <a:lvl8pPr marL="3429000" indent="-228600" eaLnBrk="0" fontAlgn="base" hangingPunct="0">
              <a:spcBef>
                <a:spcPct val="0"/>
              </a:spcBef>
              <a:spcAft>
                <a:spcPct val="0"/>
              </a:spcAft>
              <a:defRPr sz="2000" b="1">
                <a:solidFill>
                  <a:schemeClr val="tx1"/>
                </a:solidFill>
                <a:latin typeface="Book Antiqua" pitchFamily="18" charset="0"/>
              </a:defRPr>
            </a:lvl8pPr>
            <a:lvl9pPr marL="3886200" indent="-228600" eaLnBrk="0" fontAlgn="base" hangingPunct="0">
              <a:spcBef>
                <a:spcPct val="0"/>
              </a:spcBef>
              <a:spcAft>
                <a:spcPct val="0"/>
              </a:spcAft>
              <a:defRPr sz="2000" b="1">
                <a:solidFill>
                  <a:schemeClr val="tx1"/>
                </a:solidFill>
                <a:latin typeface="Book Antiqua" pitchFamily="18" charset="0"/>
              </a:defRPr>
            </a:lvl9pPr>
          </a:lstStyle>
          <a:p>
            <a:r>
              <a:rPr lang="en-US" sz="800" b="0" i="1" dirty="0" smtClean="0">
                <a:solidFill>
                  <a:srgbClr val="002060"/>
                </a:solidFill>
                <a:latin typeface="Calibri" pitchFamily="34" charset="0"/>
                <a:cs typeface="Calibri" pitchFamily="34" charset="0"/>
              </a:rPr>
              <a:t>Benchmark: CSFB </a:t>
            </a:r>
            <a:r>
              <a:rPr lang="en-US" sz="800" b="0" i="1" dirty="0">
                <a:solidFill>
                  <a:srgbClr val="002060"/>
                </a:solidFill>
                <a:latin typeface="Calibri" pitchFamily="34" charset="0"/>
                <a:cs typeface="Calibri" pitchFamily="34" charset="0"/>
              </a:rPr>
              <a:t>thru 7/02; 43% ML HY Master II/43% JPM EMBI Global/14% Actual Dist. Debt thru 2/07; 60% ML Master II HY Const./40% JPM EMBI Global thru 6/30/08; 50% ML Master II HY Const./33% JPM EMBI Global/17% S&amp;P LSTA Lev. thru 6/30/09; 58% ML Master II </a:t>
            </a:r>
            <a:r>
              <a:rPr lang="en-US" sz="800" b="0" i="1" dirty="0" smtClean="0">
                <a:solidFill>
                  <a:srgbClr val="002060"/>
                </a:solidFill>
                <a:latin typeface="Calibri" pitchFamily="34" charset="0"/>
                <a:cs typeface="Calibri" pitchFamily="34" charset="0"/>
              </a:rPr>
              <a:t>HY Const./</a:t>
            </a:r>
            <a:r>
              <a:rPr lang="en-US" sz="800" b="0" i="1" dirty="0">
                <a:solidFill>
                  <a:srgbClr val="002060"/>
                </a:solidFill>
                <a:latin typeface="Calibri" pitchFamily="34" charset="0"/>
                <a:cs typeface="Calibri" pitchFamily="34" charset="0"/>
              </a:rPr>
              <a:t>25% JPM EMBI Global/17% S&amp;P LSTA Lev. thru </a:t>
            </a:r>
            <a:r>
              <a:rPr lang="en-US" sz="800" b="0" i="1" dirty="0" smtClean="0">
                <a:solidFill>
                  <a:srgbClr val="002060"/>
                </a:solidFill>
                <a:latin typeface="Calibri" pitchFamily="34" charset="0"/>
                <a:cs typeface="Calibri" pitchFamily="34" charset="0"/>
              </a:rPr>
              <a:t>12/31/09/, 24</a:t>
            </a:r>
            <a:r>
              <a:rPr lang="en-US" sz="800" b="0" i="1" dirty="0">
                <a:solidFill>
                  <a:srgbClr val="002060"/>
                </a:solidFill>
                <a:latin typeface="Calibri" pitchFamily="34" charset="0"/>
                <a:cs typeface="Calibri" pitchFamily="34" charset="0"/>
              </a:rPr>
              <a:t>% ML HY Master II/17% S&amp;P LSTA Lev./20% JPM EMBI Global//39% Altman </a:t>
            </a:r>
            <a:r>
              <a:rPr lang="en-US" sz="800" b="0" i="1" dirty="0" smtClean="0">
                <a:solidFill>
                  <a:srgbClr val="002060"/>
                </a:solidFill>
                <a:latin typeface="Calibri" pitchFamily="34" charset="0"/>
                <a:cs typeface="Calibri" pitchFamily="34" charset="0"/>
              </a:rPr>
              <a:t>Index thru 10/31/11, 21.58</a:t>
            </a:r>
            <a:r>
              <a:rPr lang="en-US" sz="800" b="0" i="1" dirty="0">
                <a:solidFill>
                  <a:srgbClr val="002060"/>
                </a:solidFill>
                <a:latin typeface="Calibri" pitchFamily="34" charset="0"/>
                <a:cs typeface="Calibri" pitchFamily="34" charset="0"/>
              </a:rPr>
              <a:t>% ML Master II High Yield Constrained Index; 11.08% S&amp;P LSTA Leveraged Loan Index; 24% JPM EMBI Global; 45.10% Altman </a:t>
            </a:r>
            <a:r>
              <a:rPr lang="en-US" sz="800" b="0" i="1" dirty="0" smtClean="0">
                <a:solidFill>
                  <a:srgbClr val="002060"/>
                </a:solidFill>
                <a:latin typeface="Calibri" pitchFamily="34" charset="0"/>
                <a:cs typeface="Calibri" pitchFamily="34" charset="0"/>
              </a:rPr>
              <a:t>Index through April 30, 2012, currently </a:t>
            </a:r>
            <a:r>
              <a:rPr lang="en-US" sz="800" i="1" dirty="0">
                <a:solidFill>
                  <a:srgbClr val="002060"/>
                </a:solidFill>
                <a:latin typeface="Calibri" pitchFamily="34" charset="0"/>
                <a:cs typeface="Calibri" pitchFamily="34" charset="0"/>
              </a:rPr>
              <a:t>23.55% ML Master II HY Constrained Index/10.63% S&amp;P LSTA Leveraged Loan Index/16.61% JPM EMBI Global/20.36% JPM GBI-EM Global Diversified/28.85% Altman Index.</a:t>
            </a:r>
          </a:p>
          <a:p>
            <a:endParaRPr lang="en-US" sz="900" b="0" dirty="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1429934319"/>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2091" y="784584"/>
            <a:ext cx="8496944" cy="5257800"/>
          </a:xfrm>
        </p:spPr>
        <p:txBody>
          <a:bodyPr/>
          <a:lstStyle/>
          <a:p>
            <a:pPr marL="342900" indent="-342900">
              <a:spcBef>
                <a:spcPts val="0"/>
              </a:spcBef>
              <a:spcAft>
                <a:spcPts val="600"/>
              </a:spcAft>
              <a:buClr>
                <a:srgbClr val="002060"/>
              </a:buClr>
              <a:buSzPct val="75000"/>
            </a:pPr>
            <a:r>
              <a:rPr lang="en-US" sz="2200" dirty="0" smtClean="0"/>
              <a:t>$4.8 billion </a:t>
            </a:r>
            <a:r>
              <a:rPr lang="en-US" sz="2200" dirty="0"/>
              <a:t>in the Real Estate Portfolio, </a:t>
            </a:r>
            <a:r>
              <a:rPr lang="en-US" sz="2200" dirty="0" smtClean="0"/>
              <a:t>13 Managers.</a:t>
            </a:r>
          </a:p>
          <a:p>
            <a:pPr marL="342900" indent="-342900">
              <a:spcBef>
                <a:spcPts val="0"/>
              </a:spcBef>
              <a:spcAft>
                <a:spcPts val="600"/>
              </a:spcAft>
              <a:buClr>
                <a:srgbClr val="002060"/>
              </a:buClr>
              <a:buSzPct val="75000"/>
            </a:pPr>
            <a:r>
              <a:rPr lang="en-US" sz="2200" dirty="0" smtClean="0"/>
              <a:t>9.0% </a:t>
            </a:r>
            <a:r>
              <a:rPr lang="en-US" sz="2200" dirty="0"/>
              <a:t>of the PRIT Fund as of </a:t>
            </a:r>
            <a:r>
              <a:rPr lang="en-US" sz="2200" dirty="0" smtClean="0"/>
              <a:t>3/31/2013;  </a:t>
            </a:r>
            <a:r>
              <a:rPr lang="en-US" sz="2200" dirty="0"/>
              <a:t>Current Long-term Target is 10.0</a:t>
            </a:r>
            <a:r>
              <a:rPr lang="en-US" sz="2200" dirty="0" smtClean="0"/>
              <a:t>%.</a:t>
            </a:r>
          </a:p>
          <a:p>
            <a:pPr marL="342900" indent="-342900">
              <a:spcBef>
                <a:spcPts val="0"/>
              </a:spcBef>
              <a:spcAft>
                <a:spcPts val="600"/>
              </a:spcAft>
              <a:buClr>
                <a:srgbClr val="002060"/>
              </a:buClr>
              <a:buSzPct val="75000"/>
            </a:pPr>
            <a:r>
              <a:rPr lang="en-US" sz="2200" dirty="0" smtClean="0"/>
              <a:t>$3.6 </a:t>
            </a:r>
            <a:r>
              <a:rPr lang="en-US" sz="2200" dirty="0"/>
              <a:t>billion is invested in Core portfolios managed by INVESCO, </a:t>
            </a:r>
            <a:r>
              <a:rPr lang="en-US" sz="2200" dirty="0" smtClean="0"/>
              <a:t>LaSalle, </a:t>
            </a:r>
            <a:r>
              <a:rPr lang="en-US" sz="2200" dirty="0"/>
              <a:t>AEW, J.P Morgan, and TA Associates Realty</a:t>
            </a:r>
            <a:r>
              <a:rPr lang="en-US" sz="2200" dirty="0" smtClean="0"/>
              <a:t>. (Portfolio debt of $1 billion).</a:t>
            </a:r>
          </a:p>
          <a:p>
            <a:pPr marL="342900" indent="-342900">
              <a:spcBef>
                <a:spcPts val="0"/>
              </a:spcBef>
              <a:spcAft>
                <a:spcPts val="600"/>
              </a:spcAft>
              <a:buClr>
                <a:srgbClr val="002060"/>
              </a:buClr>
              <a:buSzPct val="75000"/>
            </a:pPr>
            <a:r>
              <a:rPr lang="en-US" sz="2200" dirty="0" smtClean="0"/>
              <a:t>$1.4 billion million </a:t>
            </a:r>
            <a:r>
              <a:rPr lang="en-US" sz="2200" dirty="0"/>
              <a:t>is invested in three publicly-traded </a:t>
            </a:r>
            <a:r>
              <a:rPr lang="en-US" sz="2200" dirty="0" smtClean="0"/>
              <a:t>Global </a:t>
            </a:r>
            <a:r>
              <a:rPr lang="en-US" sz="2200" dirty="0"/>
              <a:t>REIT portfolios </a:t>
            </a:r>
            <a:r>
              <a:rPr lang="en-US" sz="2200" dirty="0" smtClean="0"/>
              <a:t>managed </a:t>
            </a:r>
            <a:r>
              <a:rPr lang="en-US" sz="2200" dirty="0"/>
              <a:t>by </a:t>
            </a:r>
            <a:r>
              <a:rPr lang="en-US" sz="2200" dirty="0" smtClean="0"/>
              <a:t>Urdang, INVESCO</a:t>
            </a:r>
            <a:r>
              <a:rPr lang="en-US" sz="2200" dirty="0"/>
              <a:t>,</a:t>
            </a:r>
            <a:r>
              <a:rPr lang="en-US" sz="2200" dirty="0" smtClean="0"/>
              <a:t> and European </a:t>
            </a:r>
            <a:r>
              <a:rPr lang="en-US" sz="2200" dirty="0"/>
              <a:t>Investors, Inc. (EII</a:t>
            </a:r>
            <a:r>
              <a:rPr lang="en-US" sz="2200" dirty="0" smtClean="0"/>
              <a:t>).</a:t>
            </a:r>
          </a:p>
          <a:p>
            <a:pPr marL="342900" indent="-342900">
              <a:spcBef>
                <a:spcPts val="0"/>
              </a:spcBef>
              <a:spcAft>
                <a:spcPts val="600"/>
              </a:spcAft>
              <a:buClr>
                <a:srgbClr val="002060"/>
              </a:buClr>
              <a:buSzPct val="75000"/>
            </a:pPr>
            <a:r>
              <a:rPr lang="en-US" sz="2200" dirty="0" smtClean="0"/>
              <a:t>$201 million invested in the Non-Core 2011  portfolio (Carlyle Group and Divco West).</a:t>
            </a:r>
          </a:p>
          <a:p>
            <a:pPr marL="342900" indent="-342900">
              <a:spcBef>
                <a:spcPts val="0"/>
              </a:spcBef>
              <a:spcAft>
                <a:spcPts val="600"/>
              </a:spcAft>
              <a:buClr>
                <a:srgbClr val="002060"/>
              </a:buClr>
              <a:buSzPct val="75000"/>
            </a:pPr>
            <a:r>
              <a:rPr lang="en-US" sz="2200" dirty="0" smtClean="0"/>
              <a:t>$20.4 </a:t>
            </a:r>
            <a:r>
              <a:rPr lang="en-US" sz="2200" dirty="0"/>
              <a:t>million invested in the Economically Targeted Investment portfolio: Canyon Johnson II, Intercontinental IV, and New Boston Urban I</a:t>
            </a:r>
            <a:r>
              <a:rPr lang="en-US" sz="2200" dirty="0" smtClean="0"/>
              <a:t>.</a:t>
            </a:r>
          </a:p>
          <a:p>
            <a:pPr marL="342900" indent="-342900">
              <a:spcBef>
                <a:spcPts val="0"/>
              </a:spcBef>
              <a:spcAft>
                <a:spcPts val="600"/>
              </a:spcAft>
              <a:buClr>
                <a:srgbClr val="002060"/>
              </a:buClr>
              <a:buSzPct val="75000"/>
            </a:pPr>
            <a:r>
              <a:rPr lang="en-US" sz="2200" dirty="0" smtClean="0"/>
              <a:t>Portfolio </a:t>
            </a:r>
            <a:r>
              <a:rPr lang="en-US" sz="2200" dirty="0"/>
              <a:t>Benchmark: 80% NCREIF Property One Qtr Lag; </a:t>
            </a:r>
            <a:r>
              <a:rPr lang="en-US" sz="2200" dirty="0" smtClean="0"/>
              <a:t>20% FTSE </a:t>
            </a:r>
            <a:r>
              <a:rPr lang="en-US" sz="2200" dirty="0"/>
              <a:t>EPRA NAREIT Developed </a:t>
            </a:r>
            <a:r>
              <a:rPr lang="en-US" sz="2200" dirty="0" smtClean="0"/>
              <a:t>Net.</a:t>
            </a:r>
          </a:p>
          <a:p>
            <a:pPr>
              <a:lnSpc>
                <a:spcPct val="80000"/>
              </a:lnSpc>
              <a:spcAft>
                <a:spcPts val="600"/>
              </a:spcAft>
              <a:buClr>
                <a:schemeClr val="tx1"/>
              </a:buClr>
              <a:buFont typeface="Monotype Sorts" pitchFamily="2" charset="2"/>
              <a:buNone/>
            </a:pPr>
            <a:endParaRPr lang="en-US" sz="2200" dirty="0" smtClean="0"/>
          </a:p>
        </p:txBody>
      </p:sp>
      <p:sp>
        <p:nvSpPr>
          <p:cNvPr id="3" name="Title 2"/>
          <p:cNvSpPr>
            <a:spLocks noGrp="1"/>
          </p:cNvSpPr>
          <p:nvPr>
            <p:ph type="title"/>
          </p:nvPr>
        </p:nvSpPr>
        <p:spPr>
          <a:xfrm>
            <a:off x="323850" y="-32287"/>
            <a:ext cx="8820150" cy="6858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a:latin typeface="Calibri"/>
                <a:cs typeface="Calibri"/>
              </a:rPr>
              <a:t>Real Estate Portfolio</a:t>
            </a:r>
            <a:endParaRPr lang="en-US" i="1" dirty="0"/>
          </a:p>
        </p:txBody>
      </p:sp>
    </p:spTree>
    <p:extLst>
      <p:ext uri="{BB962C8B-B14F-4D97-AF65-F5344CB8AC3E}">
        <p14:creationId xmlns:p14="http://schemas.microsoft.com/office/powerpoint/2010/main" val="429337506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23850" y="0"/>
            <a:ext cx="8362950" cy="9906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a:latin typeface="Calibri"/>
                <a:ea typeface="+mn-ea"/>
                <a:cs typeface="+mn-cs"/>
              </a:rPr>
              <a:t>PRIT Real Estate </a:t>
            </a:r>
            <a:br>
              <a:rPr lang="en-US" i="1" dirty="0">
                <a:latin typeface="Calibri"/>
                <a:ea typeface="+mn-ea"/>
                <a:cs typeface="+mn-cs"/>
              </a:rPr>
            </a:br>
            <a:r>
              <a:rPr lang="en-US" sz="2600" i="1" dirty="0">
                <a:latin typeface="Calibri"/>
                <a:ea typeface="+mn-ea"/>
                <a:cs typeface="+mn-cs"/>
              </a:rPr>
              <a:t>Gross of Fees Performance </a:t>
            </a:r>
            <a:r>
              <a:rPr lang="en-US" sz="2600" i="1" dirty="0" smtClean="0">
                <a:latin typeface="Calibri"/>
                <a:ea typeface="+mn-ea"/>
                <a:cs typeface="+mn-cs"/>
              </a:rPr>
              <a:t>as of March 31, 2013</a:t>
            </a:r>
            <a:endParaRPr lang="en-US" sz="2600" dirty="0"/>
          </a:p>
        </p:txBody>
      </p:sp>
      <p:sp>
        <p:nvSpPr>
          <p:cNvPr id="5" name="Rectangle 3"/>
          <p:cNvSpPr>
            <a:spLocks noChangeArrowheads="1"/>
          </p:cNvSpPr>
          <p:nvPr/>
        </p:nvSpPr>
        <p:spPr bwMode="auto">
          <a:xfrm>
            <a:off x="948509" y="990600"/>
            <a:ext cx="7204891"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a:spcBef>
                <a:spcPct val="20000"/>
              </a:spcBef>
              <a:buClr>
                <a:srgbClr val="0070C0"/>
              </a:buClr>
              <a:buSzPct val="75000"/>
            </a:pPr>
            <a:endParaRPr lang="en-US" sz="2000" dirty="0">
              <a:solidFill>
                <a:prstClr val="black"/>
              </a:solidFill>
              <a:latin typeface="Calibri" pitchFamily="34" charset="0"/>
              <a:cs typeface="Calibri" pitchFamily="34" charset="0"/>
            </a:endParaRPr>
          </a:p>
        </p:txBody>
      </p:sp>
      <p:graphicFrame>
        <p:nvGraphicFramePr>
          <p:cNvPr id="6" name="Object 3"/>
          <p:cNvGraphicFramePr>
            <a:graphicFrameLocks/>
          </p:cNvGraphicFramePr>
          <p:nvPr>
            <p:extLst>
              <p:ext uri="{D42A27DB-BD31-4B8C-83A1-F6EECF244321}">
                <p14:modId xmlns:p14="http://schemas.microsoft.com/office/powerpoint/2010/main" val="677635374"/>
              </p:ext>
            </p:extLst>
          </p:nvPr>
        </p:nvGraphicFramePr>
        <p:xfrm>
          <a:off x="225909" y="990600"/>
          <a:ext cx="8829817" cy="4832056"/>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Box 4"/>
          <p:cNvSpPr txBox="1">
            <a:spLocks noChangeArrowheads="1"/>
          </p:cNvSpPr>
          <p:nvPr/>
        </p:nvSpPr>
        <p:spPr bwMode="auto">
          <a:xfrm>
            <a:off x="19334" y="5949280"/>
            <a:ext cx="813406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square">
            <a:spAutoFit/>
          </a:bodyPr>
          <a:lstStyle>
            <a:lvl1pPr>
              <a:defRPr sz="2000" b="1">
                <a:solidFill>
                  <a:schemeClr val="tx1"/>
                </a:solidFill>
                <a:latin typeface="Book Antiqua" pitchFamily="18" charset="0"/>
              </a:defRPr>
            </a:lvl1pPr>
            <a:lvl2pPr marL="742950" indent="-285750">
              <a:defRPr sz="2000" b="1">
                <a:solidFill>
                  <a:schemeClr val="tx1"/>
                </a:solidFill>
                <a:latin typeface="Book Antiqua" pitchFamily="18" charset="0"/>
              </a:defRPr>
            </a:lvl2pPr>
            <a:lvl3pPr marL="1143000" indent="-228600">
              <a:defRPr sz="2000" b="1">
                <a:solidFill>
                  <a:schemeClr val="tx1"/>
                </a:solidFill>
                <a:latin typeface="Book Antiqua" pitchFamily="18" charset="0"/>
              </a:defRPr>
            </a:lvl3pPr>
            <a:lvl4pPr marL="1600200" indent="-228600">
              <a:defRPr sz="2000" b="1">
                <a:solidFill>
                  <a:schemeClr val="tx1"/>
                </a:solidFill>
                <a:latin typeface="Book Antiqua" pitchFamily="18" charset="0"/>
              </a:defRPr>
            </a:lvl4pPr>
            <a:lvl5pPr marL="2057400" indent="-228600">
              <a:defRPr sz="2000" b="1">
                <a:solidFill>
                  <a:schemeClr val="tx1"/>
                </a:solidFill>
                <a:latin typeface="Book Antiqua" pitchFamily="18" charset="0"/>
              </a:defRPr>
            </a:lvl5pPr>
            <a:lvl6pPr marL="2514600" indent="-228600" eaLnBrk="0" fontAlgn="base" hangingPunct="0">
              <a:spcBef>
                <a:spcPct val="0"/>
              </a:spcBef>
              <a:spcAft>
                <a:spcPct val="0"/>
              </a:spcAft>
              <a:defRPr sz="2000" b="1">
                <a:solidFill>
                  <a:schemeClr val="tx1"/>
                </a:solidFill>
                <a:latin typeface="Book Antiqua" pitchFamily="18" charset="0"/>
              </a:defRPr>
            </a:lvl6pPr>
            <a:lvl7pPr marL="2971800" indent="-228600" eaLnBrk="0" fontAlgn="base" hangingPunct="0">
              <a:spcBef>
                <a:spcPct val="0"/>
              </a:spcBef>
              <a:spcAft>
                <a:spcPct val="0"/>
              </a:spcAft>
              <a:defRPr sz="2000" b="1">
                <a:solidFill>
                  <a:schemeClr val="tx1"/>
                </a:solidFill>
                <a:latin typeface="Book Antiqua" pitchFamily="18" charset="0"/>
              </a:defRPr>
            </a:lvl7pPr>
            <a:lvl8pPr marL="3429000" indent="-228600" eaLnBrk="0" fontAlgn="base" hangingPunct="0">
              <a:spcBef>
                <a:spcPct val="0"/>
              </a:spcBef>
              <a:spcAft>
                <a:spcPct val="0"/>
              </a:spcAft>
              <a:defRPr sz="2000" b="1">
                <a:solidFill>
                  <a:schemeClr val="tx1"/>
                </a:solidFill>
                <a:latin typeface="Book Antiqua" pitchFamily="18" charset="0"/>
              </a:defRPr>
            </a:lvl8pPr>
            <a:lvl9pPr marL="3886200" indent="-228600" eaLnBrk="0" fontAlgn="base" hangingPunct="0">
              <a:spcBef>
                <a:spcPct val="0"/>
              </a:spcBef>
              <a:spcAft>
                <a:spcPct val="0"/>
              </a:spcAft>
              <a:defRPr sz="2000" b="1">
                <a:solidFill>
                  <a:schemeClr val="tx1"/>
                </a:solidFill>
                <a:latin typeface="Book Antiqua" pitchFamily="18" charset="0"/>
              </a:defRPr>
            </a:lvl9pPr>
          </a:lstStyle>
          <a:p>
            <a:pPr algn="just"/>
            <a:r>
              <a:rPr lang="en-US" sz="800" b="0" i="1" dirty="0" smtClean="0">
                <a:solidFill>
                  <a:srgbClr val="002060"/>
                </a:solidFill>
                <a:latin typeface="Calibri" pitchFamily="34" charset="0"/>
                <a:cs typeface="Calibri" pitchFamily="34" charset="0"/>
              </a:rPr>
              <a:t>Benchmark: </a:t>
            </a:r>
            <a:r>
              <a:rPr lang="en-US" sz="800" b="0" i="1" dirty="0">
                <a:solidFill>
                  <a:srgbClr val="002060"/>
                </a:solidFill>
                <a:latin typeface="Calibri" pitchFamily="34" charset="0"/>
                <a:cs typeface="Calibri" pitchFamily="34" charset="0"/>
              </a:rPr>
              <a:t>NCREIF through 6/30/03; 67% NCREIF/33% FTSE NAREIT ALL EQUITY REITS through 12/31/06; NCREIF + Ratio of 2% FTSE NAREIT ALL EQUITY REITS to PRIT Fund through 03/31/08; 73% NCREIF Property One </a:t>
            </a:r>
            <a:r>
              <a:rPr lang="en-US" sz="800" b="0" i="1" dirty="0" smtClean="0">
                <a:solidFill>
                  <a:srgbClr val="002060"/>
                </a:solidFill>
                <a:latin typeface="Calibri" pitchFamily="34" charset="0"/>
                <a:cs typeface="Calibri" pitchFamily="34" charset="0"/>
              </a:rPr>
              <a:t>Qtr. </a:t>
            </a:r>
            <a:r>
              <a:rPr lang="en-US" sz="800" b="0" i="1" dirty="0">
                <a:solidFill>
                  <a:srgbClr val="002060"/>
                </a:solidFill>
                <a:latin typeface="Calibri" pitchFamily="34" charset="0"/>
                <a:cs typeface="Calibri" pitchFamily="34" charset="0"/>
              </a:rPr>
              <a:t>Lag/17% FTSE NAREIT </a:t>
            </a:r>
            <a:r>
              <a:rPr lang="en-US" sz="800" b="0" i="1" dirty="0" smtClean="0">
                <a:solidFill>
                  <a:srgbClr val="002060"/>
                </a:solidFill>
                <a:latin typeface="Calibri" pitchFamily="34" charset="0"/>
                <a:cs typeface="Calibri" pitchFamily="34" charset="0"/>
              </a:rPr>
              <a:t>ALL EQUITY </a:t>
            </a:r>
            <a:r>
              <a:rPr lang="en-US" sz="800" b="0" i="1" dirty="0">
                <a:solidFill>
                  <a:srgbClr val="002060"/>
                </a:solidFill>
                <a:latin typeface="Calibri" pitchFamily="34" charset="0"/>
                <a:cs typeface="Calibri" pitchFamily="34" charset="0"/>
              </a:rPr>
              <a:t>REITS/7.25% NAREIT Global REIT/2.75% NAREIT Intl REIT through 06/30/09; 82% NCREIF Property One </a:t>
            </a:r>
            <a:r>
              <a:rPr lang="en-US" sz="800" b="0" i="1" dirty="0" smtClean="0">
                <a:solidFill>
                  <a:srgbClr val="002060"/>
                </a:solidFill>
                <a:latin typeface="Calibri" pitchFamily="34" charset="0"/>
                <a:cs typeface="Calibri" pitchFamily="34" charset="0"/>
              </a:rPr>
              <a:t>Qtr. </a:t>
            </a:r>
            <a:r>
              <a:rPr lang="en-US" sz="800" b="0" i="1" dirty="0">
                <a:solidFill>
                  <a:srgbClr val="002060"/>
                </a:solidFill>
                <a:latin typeface="Calibri" pitchFamily="34" charset="0"/>
                <a:cs typeface="Calibri" pitchFamily="34" charset="0"/>
              </a:rPr>
              <a:t>Lag/9% FTSE NAREIT ALL EQUITY REITS/9% FTSE EPRA NAREIT Developed Ex US REIT through 7/31/09; 80% NCREIF </a:t>
            </a:r>
            <a:r>
              <a:rPr lang="en-US" sz="800" b="0" i="1" dirty="0" smtClean="0">
                <a:solidFill>
                  <a:srgbClr val="002060"/>
                </a:solidFill>
                <a:latin typeface="Calibri" pitchFamily="34" charset="0"/>
                <a:cs typeface="Calibri" pitchFamily="34" charset="0"/>
              </a:rPr>
              <a:t>Property One Qtr. </a:t>
            </a:r>
            <a:r>
              <a:rPr lang="en-US" sz="800" b="0" i="1" dirty="0">
                <a:solidFill>
                  <a:srgbClr val="002060"/>
                </a:solidFill>
                <a:latin typeface="Calibri" pitchFamily="34" charset="0"/>
                <a:cs typeface="Calibri" pitchFamily="34" charset="0"/>
              </a:rPr>
              <a:t>Lag/10% FTSE NAREIT ALL EQUITY REITS/10% FTSE EPRA NAREIT Developed Ex US REIT through 4/30/2012; </a:t>
            </a:r>
            <a:r>
              <a:rPr lang="en-US" sz="800" i="1" dirty="0">
                <a:solidFill>
                  <a:srgbClr val="002060"/>
                </a:solidFill>
                <a:latin typeface="Calibri" pitchFamily="34" charset="0"/>
                <a:cs typeface="Calibri" pitchFamily="34" charset="0"/>
              </a:rPr>
              <a:t>currently 80% NCREIF PROPERTY ONE QTR LAG/20% FTSE EPRA NAREIT Developed Net Total Return</a:t>
            </a:r>
          </a:p>
        </p:txBody>
      </p:sp>
    </p:spTree>
    <p:extLst>
      <p:ext uri="{BB962C8B-B14F-4D97-AF65-F5344CB8AC3E}">
        <p14:creationId xmlns:p14="http://schemas.microsoft.com/office/powerpoint/2010/main" val="3259584273"/>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35368" y="-99392"/>
            <a:ext cx="8229600" cy="6858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smtClean="0">
                <a:latin typeface="Calibri"/>
                <a:ea typeface="+mn-ea"/>
                <a:cs typeface="+mn-cs"/>
              </a:rPr>
              <a:t>Timberland and Natural </a:t>
            </a:r>
            <a:r>
              <a:rPr lang="en-US" i="1" dirty="0">
                <a:latin typeface="Calibri"/>
                <a:ea typeface="+mn-ea"/>
                <a:cs typeface="+mn-cs"/>
              </a:rPr>
              <a:t>Resources Portfolio</a:t>
            </a:r>
            <a:endParaRPr lang="en-US" dirty="0"/>
          </a:p>
        </p:txBody>
      </p:sp>
      <p:sp>
        <p:nvSpPr>
          <p:cNvPr id="5" name="Rectangle 3"/>
          <p:cNvSpPr>
            <a:spLocks noChangeArrowheads="1"/>
          </p:cNvSpPr>
          <p:nvPr/>
        </p:nvSpPr>
        <p:spPr bwMode="auto">
          <a:xfrm>
            <a:off x="162356" y="713571"/>
            <a:ext cx="8318691"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lstStyle/>
          <a:p>
            <a:pPr marL="342900" indent="-342900">
              <a:spcBef>
                <a:spcPts val="0"/>
              </a:spcBef>
              <a:spcAft>
                <a:spcPts val="800"/>
              </a:spcAft>
              <a:buClr>
                <a:srgbClr val="002060"/>
              </a:buClr>
              <a:buSzPct val="75000"/>
              <a:buFont typeface="Wingdings" pitchFamily="2" charset="2"/>
              <a:buChar char="q"/>
            </a:pPr>
            <a:r>
              <a:rPr lang="en-US" sz="2200" dirty="0" smtClean="0">
                <a:solidFill>
                  <a:srgbClr val="002060"/>
                </a:solidFill>
                <a:latin typeface="Calibri" pitchFamily="34" charset="0"/>
                <a:cs typeface="Calibri" pitchFamily="34" charset="0"/>
              </a:rPr>
              <a:t>$2.1 </a:t>
            </a:r>
            <a:r>
              <a:rPr lang="en-US" sz="2200" dirty="0">
                <a:solidFill>
                  <a:srgbClr val="002060"/>
                </a:solidFill>
                <a:latin typeface="Calibri" pitchFamily="34" charset="0"/>
                <a:cs typeface="Calibri" pitchFamily="34" charset="0"/>
              </a:rPr>
              <a:t>billion in Timber/Natural </a:t>
            </a:r>
            <a:r>
              <a:rPr lang="en-US" sz="2200" dirty="0" smtClean="0">
                <a:solidFill>
                  <a:srgbClr val="002060"/>
                </a:solidFill>
                <a:latin typeface="Calibri" pitchFamily="34" charset="0"/>
                <a:cs typeface="Calibri" pitchFamily="34" charset="0"/>
              </a:rPr>
              <a:t>Resources.</a:t>
            </a:r>
          </a:p>
          <a:p>
            <a:pPr marL="342900" indent="-342900">
              <a:spcBef>
                <a:spcPts val="0"/>
              </a:spcBef>
              <a:spcAft>
                <a:spcPts val="800"/>
              </a:spcAft>
              <a:buClr>
                <a:srgbClr val="002060"/>
              </a:buClr>
              <a:buSzPct val="75000"/>
              <a:buFont typeface="Wingdings" pitchFamily="2" charset="2"/>
              <a:buChar char="q"/>
            </a:pPr>
            <a:r>
              <a:rPr lang="en-US" sz="2200" dirty="0" smtClean="0">
                <a:solidFill>
                  <a:srgbClr val="002060"/>
                </a:solidFill>
                <a:latin typeface="Calibri" pitchFamily="34" charset="0"/>
                <a:cs typeface="Calibri" pitchFamily="34" charset="0"/>
              </a:rPr>
              <a:t>3.9% </a:t>
            </a:r>
            <a:r>
              <a:rPr lang="en-US" sz="2200" dirty="0">
                <a:solidFill>
                  <a:srgbClr val="002060"/>
                </a:solidFill>
                <a:latin typeface="Calibri" pitchFamily="34" charset="0"/>
                <a:cs typeface="Calibri" pitchFamily="34" charset="0"/>
              </a:rPr>
              <a:t>of the total PRIT Fund a/o </a:t>
            </a:r>
            <a:r>
              <a:rPr lang="en-US" sz="2200" dirty="0" smtClean="0">
                <a:solidFill>
                  <a:srgbClr val="002060"/>
                </a:solidFill>
                <a:latin typeface="Calibri" pitchFamily="34" charset="0"/>
                <a:cs typeface="Calibri" pitchFamily="34" charset="0"/>
              </a:rPr>
              <a:t>3/31/2013; </a:t>
            </a:r>
            <a:r>
              <a:rPr lang="en-US" sz="2200" dirty="0">
                <a:solidFill>
                  <a:srgbClr val="002060"/>
                </a:solidFill>
                <a:latin typeface="Calibri" pitchFamily="34" charset="0"/>
                <a:cs typeface="Calibri" pitchFamily="34" charset="0"/>
              </a:rPr>
              <a:t>Target Allocation is </a:t>
            </a:r>
            <a:r>
              <a:rPr lang="en-US" sz="2200" dirty="0" smtClean="0">
                <a:solidFill>
                  <a:srgbClr val="002060"/>
                </a:solidFill>
                <a:latin typeface="Calibri" pitchFamily="34" charset="0"/>
                <a:cs typeface="Calibri" pitchFamily="34" charset="0"/>
              </a:rPr>
              <a:t>4.0%.</a:t>
            </a:r>
          </a:p>
          <a:p>
            <a:pPr marL="342900" indent="-342900">
              <a:spcBef>
                <a:spcPts val="0"/>
              </a:spcBef>
              <a:spcAft>
                <a:spcPts val="800"/>
              </a:spcAft>
              <a:buClr>
                <a:srgbClr val="002060"/>
              </a:buClr>
              <a:buSzPct val="75000"/>
              <a:buFont typeface="Wingdings" pitchFamily="2" charset="2"/>
              <a:buChar char="q"/>
            </a:pPr>
            <a:r>
              <a:rPr lang="en-US" sz="2200" dirty="0" smtClean="0">
                <a:solidFill>
                  <a:srgbClr val="002060"/>
                </a:solidFill>
                <a:latin typeface="Calibri" pitchFamily="34" charset="0"/>
                <a:cs typeface="Calibri" pitchFamily="34" charset="0"/>
              </a:rPr>
              <a:t>Forest </a:t>
            </a:r>
            <a:r>
              <a:rPr lang="en-US" sz="2200" dirty="0">
                <a:solidFill>
                  <a:srgbClr val="002060"/>
                </a:solidFill>
                <a:latin typeface="Calibri" pitchFamily="34" charset="0"/>
                <a:cs typeface="Calibri" pitchFamily="34" charset="0"/>
              </a:rPr>
              <a:t>Investment Associates manages </a:t>
            </a:r>
            <a:r>
              <a:rPr lang="en-US" sz="2200" dirty="0" smtClean="0">
                <a:solidFill>
                  <a:srgbClr val="002060"/>
                </a:solidFill>
                <a:latin typeface="Calibri" pitchFamily="34" charset="0"/>
                <a:cs typeface="Calibri" pitchFamily="34" charset="0"/>
              </a:rPr>
              <a:t>$1.0 billion in </a:t>
            </a:r>
            <a:r>
              <a:rPr lang="en-US" sz="2200" dirty="0">
                <a:solidFill>
                  <a:srgbClr val="002060"/>
                </a:solidFill>
                <a:latin typeface="Calibri" pitchFamily="34" charset="0"/>
                <a:cs typeface="Calibri" pitchFamily="34" charset="0"/>
              </a:rPr>
              <a:t>timberland properties located in the Southeast U.S. and The Commonwealth of Pennsylvania</a:t>
            </a:r>
            <a:r>
              <a:rPr lang="en-US" sz="2200" dirty="0" smtClean="0">
                <a:solidFill>
                  <a:srgbClr val="002060"/>
                </a:solidFill>
                <a:latin typeface="Calibri" pitchFamily="34" charset="0"/>
                <a:cs typeface="Calibri" pitchFamily="34" charset="0"/>
              </a:rPr>
              <a:t>.  The Campbell Group manages $333 million in timberland properties located in the Northwestern U.S. and South Australia.</a:t>
            </a:r>
          </a:p>
          <a:p>
            <a:pPr marL="342900" indent="-342900">
              <a:spcBef>
                <a:spcPts val="0"/>
              </a:spcBef>
              <a:spcAft>
                <a:spcPts val="800"/>
              </a:spcAft>
              <a:buClr>
                <a:srgbClr val="002060"/>
              </a:buClr>
              <a:buSzPct val="75000"/>
              <a:buFont typeface="Wingdings" pitchFamily="2" charset="2"/>
              <a:buChar char="q"/>
            </a:pPr>
            <a:r>
              <a:rPr lang="en-US" sz="2200" dirty="0" smtClean="0">
                <a:solidFill>
                  <a:srgbClr val="002060"/>
                </a:solidFill>
                <a:latin typeface="Calibri" pitchFamily="34" charset="0"/>
                <a:cs typeface="Calibri" pitchFamily="34" charset="0"/>
              </a:rPr>
              <a:t>$380 million </a:t>
            </a:r>
            <a:r>
              <a:rPr lang="en-US" sz="2200" dirty="0">
                <a:solidFill>
                  <a:srgbClr val="002060"/>
                </a:solidFill>
                <a:latin typeface="Calibri" pitchFamily="34" charset="0"/>
                <a:cs typeface="Calibri" pitchFamily="34" charset="0"/>
              </a:rPr>
              <a:t>is invested in two publicly-traded Natural Resources portfolios: Jennison manages </a:t>
            </a:r>
            <a:r>
              <a:rPr lang="en-US" sz="2200" dirty="0" smtClean="0">
                <a:solidFill>
                  <a:srgbClr val="002060"/>
                </a:solidFill>
                <a:latin typeface="Calibri" pitchFamily="34" charset="0"/>
                <a:cs typeface="Calibri" pitchFamily="34" charset="0"/>
              </a:rPr>
              <a:t>$200 million </a:t>
            </a:r>
            <a:r>
              <a:rPr lang="en-US" sz="2200" dirty="0">
                <a:solidFill>
                  <a:srgbClr val="002060"/>
                </a:solidFill>
                <a:latin typeface="Calibri" pitchFamily="34" charset="0"/>
                <a:cs typeface="Calibri" pitchFamily="34" charset="0"/>
              </a:rPr>
              <a:t>and T. Rowe Price manages </a:t>
            </a:r>
            <a:r>
              <a:rPr lang="en-US" sz="2200" dirty="0" smtClean="0">
                <a:solidFill>
                  <a:srgbClr val="002060"/>
                </a:solidFill>
                <a:latin typeface="Calibri" pitchFamily="34" charset="0"/>
                <a:cs typeface="Calibri" pitchFamily="34" charset="0"/>
              </a:rPr>
              <a:t>$171 million.</a:t>
            </a:r>
          </a:p>
          <a:p>
            <a:pPr marL="342900" indent="-342900">
              <a:spcBef>
                <a:spcPts val="0"/>
              </a:spcBef>
              <a:spcAft>
                <a:spcPts val="800"/>
              </a:spcAft>
              <a:buClr>
                <a:srgbClr val="002060"/>
              </a:buClr>
              <a:buSzPct val="75000"/>
              <a:buFont typeface="Wingdings" pitchFamily="2" charset="2"/>
              <a:buChar char="q"/>
            </a:pPr>
            <a:r>
              <a:rPr lang="en-US" sz="2200" dirty="0" smtClean="0">
                <a:solidFill>
                  <a:srgbClr val="002060"/>
                </a:solidFill>
                <a:latin typeface="Calibri" pitchFamily="34" charset="0"/>
                <a:cs typeface="Calibri" pitchFamily="34" charset="0"/>
              </a:rPr>
              <a:t>$318 million </a:t>
            </a:r>
            <a:r>
              <a:rPr lang="en-US" sz="2200" dirty="0">
                <a:solidFill>
                  <a:srgbClr val="002060"/>
                </a:solidFill>
                <a:latin typeface="Calibri" pitchFamily="34" charset="0"/>
                <a:cs typeface="Calibri" pitchFamily="34" charset="0"/>
              </a:rPr>
              <a:t>is currently invested in </a:t>
            </a:r>
            <a:r>
              <a:rPr lang="en-US" sz="2200" dirty="0" smtClean="0">
                <a:solidFill>
                  <a:srgbClr val="002060"/>
                </a:solidFill>
                <a:latin typeface="Calibri" pitchFamily="34" charset="0"/>
                <a:cs typeface="Calibri" pitchFamily="34" charset="0"/>
              </a:rPr>
              <a:t>Private Equity </a:t>
            </a:r>
            <a:r>
              <a:rPr lang="en-US" sz="2200" dirty="0">
                <a:solidFill>
                  <a:srgbClr val="002060"/>
                </a:solidFill>
                <a:latin typeface="Calibri" pitchFamily="34" charset="0"/>
                <a:cs typeface="Calibri" pitchFamily="34" charset="0"/>
              </a:rPr>
              <a:t>Natural Resources limited partnerships with Quantum Energy Partners, Tenaska Power Fund, and </a:t>
            </a:r>
            <a:r>
              <a:rPr lang="en-US" sz="2200" dirty="0" smtClean="0">
                <a:solidFill>
                  <a:srgbClr val="002060"/>
                </a:solidFill>
                <a:latin typeface="Calibri" pitchFamily="34" charset="0"/>
                <a:cs typeface="Calibri" pitchFamily="34" charset="0"/>
              </a:rPr>
              <a:t>Denham.</a:t>
            </a:r>
          </a:p>
          <a:p>
            <a:pPr marL="342900" indent="-342900">
              <a:spcBef>
                <a:spcPts val="0"/>
              </a:spcBef>
              <a:spcAft>
                <a:spcPts val="800"/>
              </a:spcAft>
              <a:buClr>
                <a:srgbClr val="002060"/>
              </a:buClr>
              <a:buSzPct val="75000"/>
              <a:buFont typeface="Wingdings" pitchFamily="2" charset="2"/>
              <a:buChar char="q"/>
            </a:pPr>
            <a:r>
              <a:rPr lang="en-US" sz="2200" dirty="0" smtClean="0">
                <a:solidFill>
                  <a:srgbClr val="002060"/>
                </a:solidFill>
                <a:latin typeface="Calibri" pitchFamily="34" charset="0"/>
                <a:cs typeface="Calibri" pitchFamily="34" charset="0"/>
              </a:rPr>
              <a:t>Portfolio </a:t>
            </a:r>
            <a:r>
              <a:rPr lang="en-US" sz="2200" dirty="0">
                <a:solidFill>
                  <a:srgbClr val="002060"/>
                </a:solidFill>
                <a:latin typeface="Calibri" pitchFamily="34" charset="0"/>
                <a:cs typeface="Calibri" pitchFamily="34" charset="0"/>
              </a:rPr>
              <a:t>Benchmark: </a:t>
            </a:r>
            <a:r>
              <a:rPr lang="en-US" sz="2200" dirty="0" smtClean="0">
                <a:solidFill>
                  <a:srgbClr val="002060"/>
                </a:solidFill>
                <a:latin typeface="Calibri" pitchFamily="34" charset="0"/>
                <a:cs typeface="Calibri" pitchFamily="34" charset="0"/>
              </a:rPr>
              <a:t>53% </a:t>
            </a:r>
            <a:r>
              <a:rPr lang="en-US" sz="2200" dirty="0">
                <a:solidFill>
                  <a:srgbClr val="002060"/>
                </a:solidFill>
                <a:latin typeface="Calibri" pitchFamily="34" charset="0"/>
                <a:cs typeface="Calibri" pitchFamily="34" charset="0"/>
              </a:rPr>
              <a:t>NCREIF Timber; </a:t>
            </a:r>
            <a:r>
              <a:rPr lang="en-US" sz="2200" dirty="0" smtClean="0">
                <a:solidFill>
                  <a:srgbClr val="002060"/>
                </a:solidFill>
                <a:latin typeface="Calibri" pitchFamily="34" charset="0"/>
                <a:cs typeface="Calibri" pitchFamily="34" charset="0"/>
              </a:rPr>
              <a:t>39% </a:t>
            </a:r>
            <a:r>
              <a:rPr lang="en-US" sz="2200" dirty="0">
                <a:solidFill>
                  <a:srgbClr val="002060"/>
                </a:solidFill>
                <a:latin typeface="Calibri" pitchFamily="34" charset="0"/>
                <a:cs typeface="Calibri" pitchFamily="34" charset="0"/>
              </a:rPr>
              <a:t>Lipper Natural Resources </a:t>
            </a:r>
            <a:r>
              <a:rPr lang="en-US" sz="2200" dirty="0" smtClean="0">
                <a:solidFill>
                  <a:srgbClr val="002060"/>
                </a:solidFill>
                <a:latin typeface="Calibri" pitchFamily="34" charset="0"/>
                <a:cs typeface="Calibri" pitchFamily="34" charset="0"/>
              </a:rPr>
              <a:t>Global </a:t>
            </a:r>
            <a:r>
              <a:rPr lang="en-US" sz="2200" dirty="0">
                <a:solidFill>
                  <a:srgbClr val="002060"/>
                </a:solidFill>
                <a:latin typeface="Calibri" pitchFamily="34" charset="0"/>
                <a:cs typeface="Calibri" pitchFamily="34" charset="0"/>
              </a:rPr>
              <a:t>Fund Index; 8% Actual Natural Resources Return for Private </a:t>
            </a:r>
            <a:r>
              <a:rPr lang="en-US" sz="2200" dirty="0" smtClean="0">
                <a:solidFill>
                  <a:srgbClr val="002060"/>
                </a:solidFill>
                <a:latin typeface="Calibri" pitchFamily="34" charset="0"/>
                <a:cs typeface="Calibri" pitchFamily="34" charset="0"/>
              </a:rPr>
              <a:t>Equity.</a:t>
            </a:r>
            <a:endParaRPr lang="en-US" sz="2200" dirty="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65862362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338302" y="2276872"/>
            <a:ext cx="8515350" cy="2016224"/>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2013 PRIM Investment Plan Highlights</a:t>
            </a:r>
          </a:p>
          <a:p>
            <a:pPr marL="0" indent="0" algn="ctr" eaLnBrk="1" hangingPunct="1">
              <a:buFont typeface="Wingdings 2" pitchFamily="18" charset="2"/>
              <a:buNone/>
            </a:pPr>
            <a:r>
              <a:rPr lang="en-US" sz="2800" b="1" i="1" dirty="0" smtClean="0">
                <a:solidFill>
                  <a:srgbClr val="002060"/>
                </a:solidFill>
                <a:effectLst>
                  <a:outerShdw blurRad="38100" dist="38100" dir="2700000" algn="tl">
                    <a:srgbClr val="000000">
                      <a:alpha val="43137"/>
                    </a:srgbClr>
                  </a:outerShdw>
                </a:effectLst>
              </a:rPr>
              <a:t>PRIM Staff Panel Discussion</a:t>
            </a:r>
            <a:endParaRPr lang="en-US" sz="2600" b="1" i="1" dirty="0" smtClean="0">
              <a:solidFill>
                <a:srgbClr val="002060"/>
              </a:solidFill>
              <a:effectLst>
                <a:outerShdw blurRad="38100" dist="38100" dir="2700000" algn="tl">
                  <a:srgbClr val="000000">
                    <a:alpha val="43137"/>
                  </a:srgbClr>
                </a:outerShdw>
              </a:effectLst>
            </a:endParaRP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1925123724"/>
      </p:ext>
    </p:extLst>
  </p:cSld>
  <p:clrMapOvr>
    <a:masterClrMapping/>
  </p:clrMapOvr>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85763" y="0"/>
            <a:ext cx="8229600" cy="9906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a:latin typeface="Calibri"/>
                <a:ea typeface="+mn-ea"/>
                <a:cs typeface="+mn-cs"/>
              </a:rPr>
              <a:t>PRIT </a:t>
            </a:r>
            <a:r>
              <a:rPr lang="en-US" i="1" dirty="0" smtClean="0">
                <a:latin typeface="Calibri"/>
                <a:ea typeface="+mn-ea"/>
                <a:cs typeface="+mn-cs"/>
              </a:rPr>
              <a:t>Timberland/ </a:t>
            </a:r>
            <a:r>
              <a:rPr lang="en-US" i="1" dirty="0">
                <a:latin typeface="Calibri"/>
                <a:ea typeface="+mn-ea"/>
                <a:cs typeface="+mn-cs"/>
              </a:rPr>
              <a:t>Natural Resources</a:t>
            </a:r>
            <a:br>
              <a:rPr lang="en-US" i="1" dirty="0">
                <a:latin typeface="Calibri"/>
                <a:ea typeface="+mn-ea"/>
                <a:cs typeface="+mn-cs"/>
              </a:rPr>
            </a:br>
            <a:r>
              <a:rPr lang="en-US" sz="2600" i="1" dirty="0">
                <a:latin typeface="Calibri"/>
                <a:ea typeface="+mn-ea"/>
                <a:cs typeface="+mn-cs"/>
              </a:rPr>
              <a:t>Gross of Fees Performance </a:t>
            </a:r>
            <a:r>
              <a:rPr lang="en-US" sz="2600" i="1" dirty="0" smtClean="0">
                <a:latin typeface="Calibri"/>
                <a:ea typeface="+mn-ea"/>
                <a:cs typeface="+mn-cs"/>
              </a:rPr>
              <a:t>as of March 31, 2013</a:t>
            </a:r>
            <a:endParaRPr lang="en-US" sz="2600" dirty="0"/>
          </a:p>
        </p:txBody>
      </p:sp>
      <p:graphicFrame>
        <p:nvGraphicFramePr>
          <p:cNvPr id="5" name="Object 3"/>
          <p:cNvGraphicFramePr>
            <a:graphicFrameLocks/>
          </p:cNvGraphicFramePr>
          <p:nvPr>
            <p:extLst>
              <p:ext uri="{D42A27DB-BD31-4B8C-83A1-F6EECF244321}">
                <p14:modId xmlns:p14="http://schemas.microsoft.com/office/powerpoint/2010/main" val="1826620555"/>
              </p:ext>
            </p:extLst>
          </p:nvPr>
        </p:nvGraphicFramePr>
        <p:xfrm>
          <a:off x="179512" y="1279734"/>
          <a:ext cx="8856984" cy="4892466"/>
        </p:xfrm>
        <a:graphic>
          <a:graphicData uri="http://schemas.openxmlformats.org/drawingml/2006/chart">
            <c:chart xmlns:c="http://schemas.openxmlformats.org/drawingml/2006/chart" xmlns:r="http://schemas.openxmlformats.org/officeDocument/2006/relationships" r:id="rId2"/>
          </a:graphicData>
        </a:graphic>
      </p:graphicFrame>
      <p:sp>
        <p:nvSpPr>
          <p:cNvPr id="6" name="Text Box 4"/>
          <p:cNvSpPr txBox="1">
            <a:spLocks noChangeArrowheads="1"/>
          </p:cNvSpPr>
          <p:nvPr/>
        </p:nvSpPr>
        <p:spPr bwMode="auto">
          <a:xfrm>
            <a:off x="0" y="6172200"/>
            <a:ext cx="810039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square">
            <a:spAutoFit/>
          </a:bodyPr>
          <a:lstStyle>
            <a:lvl1pPr>
              <a:defRPr sz="2000" b="1">
                <a:solidFill>
                  <a:schemeClr val="tx1"/>
                </a:solidFill>
                <a:latin typeface="Book Antiqua" pitchFamily="18" charset="0"/>
              </a:defRPr>
            </a:lvl1pPr>
            <a:lvl2pPr marL="742950" indent="-285750">
              <a:defRPr sz="2000" b="1">
                <a:solidFill>
                  <a:schemeClr val="tx1"/>
                </a:solidFill>
                <a:latin typeface="Book Antiqua" pitchFamily="18" charset="0"/>
              </a:defRPr>
            </a:lvl2pPr>
            <a:lvl3pPr marL="1143000" indent="-228600">
              <a:defRPr sz="2000" b="1">
                <a:solidFill>
                  <a:schemeClr val="tx1"/>
                </a:solidFill>
                <a:latin typeface="Book Antiqua" pitchFamily="18" charset="0"/>
              </a:defRPr>
            </a:lvl3pPr>
            <a:lvl4pPr marL="1600200" indent="-228600">
              <a:defRPr sz="2000" b="1">
                <a:solidFill>
                  <a:schemeClr val="tx1"/>
                </a:solidFill>
                <a:latin typeface="Book Antiqua" pitchFamily="18" charset="0"/>
              </a:defRPr>
            </a:lvl4pPr>
            <a:lvl5pPr marL="2057400" indent="-228600">
              <a:defRPr sz="2000" b="1">
                <a:solidFill>
                  <a:schemeClr val="tx1"/>
                </a:solidFill>
                <a:latin typeface="Book Antiqua" pitchFamily="18" charset="0"/>
              </a:defRPr>
            </a:lvl5pPr>
            <a:lvl6pPr marL="2514600" indent="-228600" eaLnBrk="0" fontAlgn="base" hangingPunct="0">
              <a:spcBef>
                <a:spcPct val="0"/>
              </a:spcBef>
              <a:spcAft>
                <a:spcPct val="0"/>
              </a:spcAft>
              <a:defRPr sz="2000" b="1">
                <a:solidFill>
                  <a:schemeClr val="tx1"/>
                </a:solidFill>
                <a:latin typeface="Book Antiqua" pitchFamily="18" charset="0"/>
              </a:defRPr>
            </a:lvl6pPr>
            <a:lvl7pPr marL="2971800" indent="-228600" eaLnBrk="0" fontAlgn="base" hangingPunct="0">
              <a:spcBef>
                <a:spcPct val="0"/>
              </a:spcBef>
              <a:spcAft>
                <a:spcPct val="0"/>
              </a:spcAft>
              <a:defRPr sz="2000" b="1">
                <a:solidFill>
                  <a:schemeClr val="tx1"/>
                </a:solidFill>
                <a:latin typeface="Book Antiqua" pitchFamily="18" charset="0"/>
              </a:defRPr>
            </a:lvl7pPr>
            <a:lvl8pPr marL="3429000" indent="-228600" eaLnBrk="0" fontAlgn="base" hangingPunct="0">
              <a:spcBef>
                <a:spcPct val="0"/>
              </a:spcBef>
              <a:spcAft>
                <a:spcPct val="0"/>
              </a:spcAft>
              <a:defRPr sz="2000" b="1">
                <a:solidFill>
                  <a:schemeClr val="tx1"/>
                </a:solidFill>
                <a:latin typeface="Book Antiqua" pitchFamily="18" charset="0"/>
              </a:defRPr>
            </a:lvl8pPr>
            <a:lvl9pPr marL="3886200" indent="-228600" eaLnBrk="0" fontAlgn="base" hangingPunct="0">
              <a:spcBef>
                <a:spcPct val="0"/>
              </a:spcBef>
              <a:spcAft>
                <a:spcPct val="0"/>
              </a:spcAft>
              <a:defRPr sz="2000" b="1">
                <a:solidFill>
                  <a:schemeClr val="tx1"/>
                </a:solidFill>
                <a:latin typeface="Book Antiqua" pitchFamily="18" charset="0"/>
              </a:defRPr>
            </a:lvl9pPr>
          </a:lstStyle>
          <a:p>
            <a:pPr>
              <a:spcBef>
                <a:spcPct val="50000"/>
              </a:spcBef>
              <a:defRPr/>
            </a:pPr>
            <a:r>
              <a:rPr lang="en-US" sz="800" b="0" i="1" dirty="0" smtClean="0">
                <a:solidFill>
                  <a:srgbClr val="002060"/>
                </a:solidFill>
                <a:latin typeface="Calibri" pitchFamily="34" charset="0"/>
                <a:cs typeface="Calibri" pitchFamily="34" charset="0"/>
              </a:rPr>
              <a:t>Benchmark: NCREIF </a:t>
            </a:r>
            <a:r>
              <a:rPr lang="en-US" sz="800" b="0" i="1" dirty="0">
                <a:solidFill>
                  <a:srgbClr val="002060"/>
                </a:solidFill>
                <a:latin typeface="Calibri" pitchFamily="34" charset="0"/>
                <a:cs typeface="Calibri" pitchFamily="34" charset="0"/>
              </a:rPr>
              <a:t>Timber Index  thru 6/30/03; NCREIF Timber Index Ex-PRIM thru </a:t>
            </a:r>
            <a:r>
              <a:rPr lang="en-US" sz="800" b="0" i="1" dirty="0" smtClean="0">
                <a:solidFill>
                  <a:srgbClr val="002060"/>
                </a:solidFill>
                <a:latin typeface="Calibri" pitchFamily="34" charset="0"/>
                <a:cs typeface="Calibri" pitchFamily="34" charset="0"/>
              </a:rPr>
              <a:t>6/30/08; 50</a:t>
            </a:r>
            <a:r>
              <a:rPr lang="en-US" sz="800" b="0" i="1" dirty="0">
                <a:solidFill>
                  <a:srgbClr val="002060"/>
                </a:solidFill>
                <a:latin typeface="Calibri" pitchFamily="34" charset="0"/>
                <a:cs typeface="Calibri" pitchFamily="34" charset="0"/>
              </a:rPr>
              <a:t>% NCREIF TIMBER/42% LIPPER NATURAL RESOURCES GLOBAL FUND INDEX/8% ACTUAL NATURAL </a:t>
            </a:r>
            <a:r>
              <a:rPr lang="en-US" sz="800" b="0" i="1" dirty="0" smtClean="0">
                <a:solidFill>
                  <a:srgbClr val="002060"/>
                </a:solidFill>
                <a:latin typeface="Calibri" pitchFamily="34" charset="0"/>
                <a:cs typeface="Calibri" pitchFamily="34" charset="0"/>
              </a:rPr>
              <a:t>RESOURCES-PRIVATE thru 10/31/11</a:t>
            </a:r>
            <a:r>
              <a:rPr lang="en-US" sz="800" i="1" dirty="0" smtClean="0">
                <a:solidFill>
                  <a:srgbClr val="002060"/>
                </a:solidFill>
                <a:latin typeface="Calibri" pitchFamily="34" charset="0"/>
                <a:cs typeface="Calibri" pitchFamily="34" charset="0"/>
              </a:rPr>
              <a:t>; </a:t>
            </a:r>
            <a:r>
              <a:rPr lang="en-US" sz="800" b="0" i="1" dirty="0" smtClean="0">
                <a:solidFill>
                  <a:srgbClr val="002060"/>
                </a:solidFill>
                <a:latin typeface="Calibri" pitchFamily="34" charset="0"/>
                <a:cs typeface="Calibri" pitchFamily="34" charset="0"/>
              </a:rPr>
              <a:t>currently</a:t>
            </a:r>
            <a:r>
              <a:rPr lang="en-US" sz="800" b="0" i="1" dirty="0">
                <a:solidFill>
                  <a:srgbClr val="002060"/>
                </a:solidFill>
                <a:latin typeface="Calibri" pitchFamily="34" charset="0"/>
                <a:cs typeface="Calibri" pitchFamily="34" charset="0"/>
              </a:rPr>
              <a:t>,</a:t>
            </a:r>
            <a:r>
              <a:rPr lang="en-US" sz="800" i="1" dirty="0">
                <a:solidFill>
                  <a:srgbClr val="002060"/>
                </a:solidFill>
                <a:latin typeface="Calibri" pitchFamily="34" charset="0"/>
                <a:cs typeface="Calibri" pitchFamily="34" charset="0"/>
              </a:rPr>
              <a:t> </a:t>
            </a:r>
            <a:r>
              <a:rPr lang="en-US" sz="800" i="1" dirty="0" smtClean="0">
                <a:solidFill>
                  <a:srgbClr val="002060"/>
                </a:solidFill>
                <a:latin typeface="Calibri" pitchFamily="34" charset="0"/>
                <a:cs typeface="Calibri" pitchFamily="34" charset="0"/>
              </a:rPr>
              <a:t>53% </a:t>
            </a:r>
            <a:r>
              <a:rPr lang="en-US" sz="800" i="1" dirty="0">
                <a:solidFill>
                  <a:srgbClr val="002060"/>
                </a:solidFill>
                <a:latin typeface="Calibri" pitchFamily="34" charset="0"/>
                <a:cs typeface="Calibri" pitchFamily="34" charset="0"/>
              </a:rPr>
              <a:t>NCREIF </a:t>
            </a:r>
            <a:r>
              <a:rPr lang="en-US" sz="800" i="1" dirty="0" smtClean="0">
                <a:solidFill>
                  <a:srgbClr val="002060"/>
                </a:solidFill>
                <a:latin typeface="Calibri" pitchFamily="34" charset="0"/>
                <a:cs typeface="Calibri" pitchFamily="34" charset="0"/>
              </a:rPr>
              <a:t>TIMBER/39% </a:t>
            </a:r>
            <a:r>
              <a:rPr lang="en-US" sz="800" i="1" dirty="0">
                <a:solidFill>
                  <a:srgbClr val="002060"/>
                </a:solidFill>
                <a:latin typeface="Calibri" pitchFamily="34" charset="0"/>
                <a:cs typeface="Calibri" pitchFamily="34" charset="0"/>
              </a:rPr>
              <a:t>LIPPER NATURAL RESOURCES GLOBAL FUND INDEX/8% ACTUAL NATURAL RESOURCES-PRIVATE</a:t>
            </a:r>
          </a:p>
        </p:txBody>
      </p:sp>
    </p:spTree>
    <p:extLst>
      <p:ext uri="{BB962C8B-B14F-4D97-AF65-F5344CB8AC3E}">
        <p14:creationId xmlns:p14="http://schemas.microsoft.com/office/powerpoint/2010/main" val="257359240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285750" y="0"/>
            <a:ext cx="8534400" cy="533400"/>
          </a:xfrm>
        </p:spPr>
        <p:txBody>
          <a:bodyPr>
            <a:no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smtClean="0">
                <a:latin typeface="Calibri"/>
                <a:ea typeface="+mn-ea"/>
                <a:cs typeface="Calibri"/>
              </a:rPr>
              <a:t>Hedge Funds Portfolio</a:t>
            </a:r>
            <a:endParaRPr lang="en-US" i="1" dirty="0"/>
          </a:p>
        </p:txBody>
      </p:sp>
      <p:sp>
        <p:nvSpPr>
          <p:cNvPr id="5" name="Rectangle 2"/>
          <p:cNvSpPr txBox="1">
            <a:spLocks noChangeArrowheads="1"/>
          </p:cNvSpPr>
          <p:nvPr/>
        </p:nvSpPr>
        <p:spPr bwMode="auto">
          <a:xfrm>
            <a:off x="-261937" y="697919"/>
            <a:ext cx="9525000" cy="5715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pitchFamily="2" charset="2"/>
              <a:buChar char="q"/>
              <a:defRPr sz="2700" kern="1200">
                <a:solidFill>
                  <a:schemeClr val="tx1"/>
                </a:solidFill>
                <a:latin typeface="Calibri" pitchFamily="34" charset="0"/>
                <a:ea typeface="+mn-ea"/>
                <a:cs typeface="Calibri" pitchFamily="34" charset="0"/>
              </a:defRPr>
            </a:lvl1pPr>
            <a:lvl2pPr marL="620713" indent="-228600" algn="l" rtl="0" fontAlgn="base">
              <a:spcBef>
                <a:spcPts val="325"/>
              </a:spcBef>
              <a:spcAft>
                <a:spcPct val="0"/>
              </a:spcAft>
              <a:buClr>
                <a:schemeClr val="accent1"/>
              </a:buClr>
              <a:buFont typeface="Wingdings" pitchFamily="2" charset="2"/>
              <a:buChar char="§"/>
              <a:defRPr sz="2300" kern="1200">
                <a:solidFill>
                  <a:schemeClr val="tx1"/>
                </a:solidFill>
                <a:latin typeface="Calibri" pitchFamily="34" charset="0"/>
                <a:ea typeface="+mn-ea"/>
                <a:cs typeface="Calibri" pitchFamily="34" charset="0"/>
              </a:defRPr>
            </a:lvl2pPr>
            <a:lvl3pPr marL="858838" indent="-228600" algn="l" rtl="0" fontAlgn="base">
              <a:spcBef>
                <a:spcPts val="350"/>
              </a:spcBef>
              <a:spcAft>
                <a:spcPct val="0"/>
              </a:spcAft>
              <a:buClr>
                <a:schemeClr val="accent2"/>
              </a:buClr>
              <a:buSzPct val="100000"/>
              <a:buFont typeface="Wingdings" pitchFamily="2" charset="2"/>
              <a:buChar char="§"/>
              <a:defRPr sz="2100" kern="1200">
                <a:solidFill>
                  <a:schemeClr val="tx1"/>
                </a:solidFill>
                <a:latin typeface="Calibri" pitchFamily="34" charset="0"/>
                <a:ea typeface="+mn-ea"/>
                <a:cs typeface="Calibri" pitchFamily="34" charset="0"/>
              </a:defRPr>
            </a:lvl3pPr>
            <a:lvl4pPr marL="1143000" indent="-228600" algn="l" rtl="0" fontAlgn="base">
              <a:spcBef>
                <a:spcPts val="350"/>
              </a:spcBef>
              <a:spcAft>
                <a:spcPct val="0"/>
              </a:spcAft>
              <a:buClr>
                <a:schemeClr val="accent2"/>
              </a:buClr>
              <a:buFont typeface="Wingdings" pitchFamily="2" charset="2"/>
              <a:buChar char="§"/>
              <a:defRPr sz="1900" kern="1200">
                <a:solidFill>
                  <a:schemeClr val="tx1"/>
                </a:solidFill>
                <a:latin typeface="Calibri" pitchFamily="34" charset="0"/>
                <a:ea typeface="+mn-ea"/>
                <a:cs typeface="Calibri" pitchFamily="34" charset="0"/>
              </a:defRPr>
            </a:lvl4pPr>
            <a:lvl5pPr marL="1371600" indent="-228600" algn="l" rtl="0" fontAlgn="base">
              <a:spcBef>
                <a:spcPts val="350"/>
              </a:spcBef>
              <a:spcAft>
                <a:spcPct val="0"/>
              </a:spcAft>
              <a:buClr>
                <a:schemeClr val="accent2"/>
              </a:buClr>
              <a:buFont typeface="Wingdings" pitchFamily="2" charset="2"/>
              <a:buChar char="§"/>
              <a:defRPr kern="1200">
                <a:solidFill>
                  <a:schemeClr val="tx1"/>
                </a:solidFill>
                <a:latin typeface="Calibri" pitchFamily="34" charset="0"/>
                <a:ea typeface="+mn-ea"/>
                <a:cs typeface="Calibri" pitchFamily="34"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marL="457200" lvl="1" indent="0">
              <a:lnSpc>
                <a:spcPct val="90000"/>
              </a:lnSpc>
              <a:spcBef>
                <a:spcPct val="35000"/>
              </a:spcBef>
              <a:buClrTx/>
              <a:buFont typeface="Wingdings" pitchFamily="2" charset="2"/>
              <a:buNone/>
            </a:pPr>
            <a:r>
              <a:rPr lang="en-US" sz="1900" dirty="0" smtClean="0">
                <a:solidFill>
                  <a:srgbClr val="002060"/>
                </a:solidFill>
              </a:rPr>
              <a:t>The goal of the Hedge Fund component is to provide diversification from core assets (stocks and bonds) and returns between stocks and bonds over time.  The expectation over a three- to five-year period is to earn a return in excess of T-Bills + 3% and a volatility approximately half of that of the U.S. stock market.</a:t>
            </a:r>
          </a:p>
          <a:p>
            <a:pPr marL="457200" lvl="1" indent="0">
              <a:lnSpc>
                <a:spcPct val="90000"/>
              </a:lnSpc>
              <a:spcBef>
                <a:spcPct val="35000"/>
              </a:spcBef>
              <a:buClrTx/>
              <a:buFont typeface="Wingdings" pitchFamily="2" charset="2"/>
              <a:buNone/>
            </a:pPr>
            <a:endParaRPr lang="en-US" sz="1900" dirty="0" smtClean="0">
              <a:solidFill>
                <a:srgbClr val="002060"/>
              </a:solidFill>
            </a:endParaRPr>
          </a:p>
          <a:p>
            <a:pPr lvl="1">
              <a:lnSpc>
                <a:spcPct val="90000"/>
              </a:lnSpc>
              <a:spcBef>
                <a:spcPts val="0"/>
              </a:spcBef>
              <a:spcAft>
                <a:spcPts val="1200"/>
              </a:spcAft>
              <a:buClr>
                <a:srgbClr val="002060"/>
              </a:buClr>
              <a:buSzPct val="75000"/>
              <a:buFont typeface="Wingdings" pitchFamily="2" charset="2"/>
              <a:buChar char="q"/>
            </a:pPr>
            <a:r>
              <a:rPr lang="en-US" sz="1900" dirty="0" smtClean="0">
                <a:solidFill>
                  <a:srgbClr val="002060"/>
                </a:solidFill>
              </a:rPr>
              <a:t>$5.0 billion market value, 9.3% of total PRIT assets a/o 3/31/2013;  Current Long-term Target is 10.0%.</a:t>
            </a:r>
          </a:p>
          <a:p>
            <a:pPr lvl="2">
              <a:lnSpc>
                <a:spcPct val="90000"/>
              </a:lnSpc>
              <a:spcBef>
                <a:spcPts val="0"/>
              </a:spcBef>
              <a:spcAft>
                <a:spcPts val="1200"/>
              </a:spcAft>
              <a:buClrTx/>
              <a:buSzTx/>
            </a:pPr>
            <a:r>
              <a:rPr lang="en-US" sz="1900" dirty="0" smtClean="0">
                <a:solidFill>
                  <a:srgbClr val="002060"/>
                </a:solidFill>
              </a:rPr>
              <a:t>1 Fund-of-Fund Manager, 1 Transition Manager, and 21 Direct Hedge Fund Managers: </a:t>
            </a:r>
          </a:p>
          <a:p>
            <a:pPr lvl="3">
              <a:lnSpc>
                <a:spcPct val="90000"/>
              </a:lnSpc>
              <a:spcBef>
                <a:spcPts val="0"/>
              </a:spcBef>
              <a:spcAft>
                <a:spcPts val="1200"/>
              </a:spcAft>
              <a:buClrTx/>
              <a:buFont typeface="Wingdings" pitchFamily="2" charset="2"/>
              <a:buChar char="Ø"/>
            </a:pPr>
            <a:r>
              <a:rPr lang="en-US" sz="1800" b="1" dirty="0">
                <a:solidFill>
                  <a:srgbClr val="002060"/>
                </a:solidFill>
              </a:rPr>
              <a:t>PAAMCO</a:t>
            </a:r>
            <a:r>
              <a:rPr lang="en-US" sz="1800" dirty="0">
                <a:solidFill>
                  <a:srgbClr val="002060"/>
                </a:solidFill>
              </a:rPr>
              <a:t> </a:t>
            </a:r>
            <a:r>
              <a:rPr lang="en-US" sz="1800" dirty="0" smtClean="0">
                <a:solidFill>
                  <a:srgbClr val="002060"/>
                </a:solidFill>
              </a:rPr>
              <a:t>(HFOF) currently </a:t>
            </a:r>
            <a:r>
              <a:rPr lang="en-US" sz="1800" dirty="0">
                <a:solidFill>
                  <a:srgbClr val="002060"/>
                </a:solidFill>
              </a:rPr>
              <a:t>manages $</a:t>
            </a:r>
            <a:r>
              <a:rPr lang="en-US" sz="1800" dirty="0" smtClean="0">
                <a:solidFill>
                  <a:srgbClr val="002060"/>
                </a:solidFill>
              </a:rPr>
              <a:t>790 million</a:t>
            </a:r>
            <a:r>
              <a:rPr lang="en-US" sz="1800" dirty="0">
                <a:solidFill>
                  <a:srgbClr val="002060"/>
                </a:solidFill>
              </a:rPr>
              <a:t>; broad mandate with sole focus on emerging managers. Geographic exposure primarily U.S. </a:t>
            </a:r>
          </a:p>
          <a:p>
            <a:pPr lvl="3">
              <a:lnSpc>
                <a:spcPct val="90000"/>
              </a:lnSpc>
              <a:spcBef>
                <a:spcPts val="0"/>
              </a:spcBef>
              <a:spcAft>
                <a:spcPts val="1200"/>
              </a:spcAft>
              <a:buClrTx/>
              <a:buFont typeface="Wingdings" pitchFamily="2" charset="2"/>
              <a:buChar char="Ø"/>
            </a:pPr>
            <a:r>
              <a:rPr lang="en-US" sz="1800" b="1" dirty="0" smtClean="0">
                <a:solidFill>
                  <a:srgbClr val="002060"/>
                </a:solidFill>
              </a:rPr>
              <a:t>Arden HFOF Liquidation </a:t>
            </a:r>
            <a:r>
              <a:rPr lang="en-US" sz="1800" dirty="0" smtClean="0">
                <a:solidFill>
                  <a:srgbClr val="002060"/>
                </a:solidFill>
              </a:rPr>
              <a:t>$498 million in assets being transitioned  from Fund-of-Funds to Direct Hedge Funds managers.</a:t>
            </a:r>
          </a:p>
          <a:p>
            <a:pPr lvl="3">
              <a:lnSpc>
                <a:spcPct val="90000"/>
              </a:lnSpc>
              <a:spcBef>
                <a:spcPts val="0"/>
              </a:spcBef>
              <a:spcAft>
                <a:spcPts val="1200"/>
              </a:spcAft>
              <a:buClrTx/>
              <a:buFont typeface="Wingdings" pitchFamily="2" charset="2"/>
              <a:buChar char="Ø"/>
            </a:pPr>
            <a:r>
              <a:rPr lang="en-US" sz="1800" dirty="0" smtClean="0">
                <a:solidFill>
                  <a:srgbClr val="002060"/>
                </a:solidFill>
              </a:rPr>
              <a:t>Ivy Liquidation $12.9 million. (</a:t>
            </a:r>
            <a:r>
              <a:rPr lang="en-US" sz="1800" i="1" dirty="0" smtClean="0">
                <a:solidFill>
                  <a:srgbClr val="002060"/>
                </a:solidFill>
              </a:rPr>
              <a:t>Ivy was terminated </a:t>
            </a:r>
            <a:r>
              <a:rPr lang="en-US" sz="1800" i="1" dirty="0">
                <a:solidFill>
                  <a:srgbClr val="002060"/>
                </a:solidFill>
              </a:rPr>
              <a:t>at </a:t>
            </a:r>
            <a:r>
              <a:rPr lang="en-US" sz="1800" i="1" dirty="0" smtClean="0">
                <a:solidFill>
                  <a:srgbClr val="002060"/>
                </a:solidFill>
              </a:rPr>
              <a:t>the February </a:t>
            </a:r>
            <a:r>
              <a:rPr lang="en-US" sz="1800" i="1" dirty="0">
                <a:solidFill>
                  <a:srgbClr val="002060"/>
                </a:solidFill>
              </a:rPr>
              <a:t>3, 2009 PRIM Board meeting</a:t>
            </a:r>
            <a:r>
              <a:rPr lang="en-US" sz="1800" i="1" dirty="0" smtClean="0">
                <a:solidFill>
                  <a:srgbClr val="002060"/>
                </a:solidFill>
              </a:rPr>
              <a:t>.)</a:t>
            </a:r>
            <a:endParaRPr lang="en-US" sz="1800" dirty="0">
              <a:solidFill>
                <a:srgbClr val="002060"/>
              </a:solidFill>
            </a:endParaRPr>
          </a:p>
          <a:p>
            <a:pPr lvl="3">
              <a:lnSpc>
                <a:spcPct val="90000"/>
              </a:lnSpc>
              <a:spcBef>
                <a:spcPts val="0"/>
              </a:spcBef>
              <a:spcAft>
                <a:spcPts val="1200"/>
              </a:spcAft>
              <a:buClrTx/>
              <a:buFont typeface="Wingdings" pitchFamily="2" charset="2"/>
              <a:buChar char="Ø"/>
            </a:pPr>
            <a:r>
              <a:rPr lang="en-US" sz="1800" b="1" dirty="0" smtClean="0">
                <a:solidFill>
                  <a:srgbClr val="002060"/>
                </a:solidFill>
              </a:rPr>
              <a:t>Direct Hedge Funds </a:t>
            </a:r>
            <a:r>
              <a:rPr lang="en-US" sz="1800" dirty="0" smtClean="0">
                <a:solidFill>
                  <a:srgbClr val="002060"/>
                </a:solidFill>
              </a:rPr>
              <a:t>– currently $3.7 billion is invested in differentiated hedge fund managers that form the foundation for PRIM’s direct hedge fund program, spanning strategies, geographies, sizes and years in business.</a:t>
            </a:r>
          </a:p>
          <a:p>
            <a:pPr lvl="1">
              <a:lnSpc>
                <a:spcPct val="90000"/>
              </a:lnSpc>
              <a:spcBef>
                <a:spcPts val="0"/>
              </a:spcBef>
              <a:spcAft>
                <a:spcPts val="1200"/>
              </a:spcAft>
              <a:buClr>
                <a:srgbClr val="002060"/>
              </a:buClr>
              <a:buSzPct val="75000"/>
              <a:buFont typeface="Wingdings" pitchFamily="2" charset="2"/>
              <a:buChar char="q"/>
            </a:pPr>
            <a:r>
              <a:rPr lang="en-US" sz="1900" dirty="0" smtClean="0">
                <a:solidFill>
                  <a:srgbClr val="002060"/>
                </a:solidFill>
              </a:rPr>
              <a:t>Portfolio Benchmark: HFRI Fund of Fund Composite Index.</a:t>
            </a:r>
          </a:p>
          <a:p>
            <a:pPr lvl="1">
              <a:lnSpc>
                <a:spcPct val="90000"/>
              </a:lnSpc>
              <a:spcBef>
                <a:spcPct val="35000"/>
              </a:spcBef>
              <a:buClrTx/>
              <a:buFont typeface="Arial" pitchFamily="34" charset="0"/>
              <a:buChar char="•"/>
            </a:pPr>
            <a:endParaRPr lang="en-US" sz="1600" b="1" dirty="0" smtClean="0">
              <a:solidFill>
                <a:srgbClr val="002060"/>
              </a:solidFill>
            </a:endParaRPr>
          </a:p>
        </p:txBody>
      </p:sp>
    </p:spTree>
    <p:extLst>
      <p:ext uri="{BB962C8B-B14F-4D97-AF65-F5344CB8AC3E}">
        <p14:creationId xmlns:p14="http://schemas.microsoft.com/office/powerpoint/2010/main" val="418970744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2951" y="0"/>
            <a:ext cx="8598097" cy="548680"/>
          </a:xfrm>
        </p:spPr>
        <p:txBody>
          <a:bodyPr>
            <a:no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dirty="0" smtClean="0">
                <a:latin typeface="Calibri"/>
                <a:ea typeface="+mn-ea"/>
                <a:cs typeface="Calibri"/>
              </a:rPr>
              <a:t>Direct Hedge Fund Investments as of February 1, 2013</a:t>
            </a:r>
            <a:endParaRPr lang="en-US" i="1" dirty="0"/>
          </a:p>
        </p:txBody>
      </p:sp>
      <p:pic>
        <p:nvPicPr>
          <p:cNvPr id="1028" name="Picture 4"/>
          <p:cNvPicPr>
            <a:picLocks noGrp="1" noChangeAspect="1" noChangeArrowheads="1"/>
          </p:cNvPicPr>
          <p:nvPr>
            <p:ph idx="1"/>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9685" y="1052736"/>
            <a:ext cx="8589095" cy="4905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462459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02071" y="1341438"/>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23850" y="359174"/>
            <a:ext cx="8640638" cy="990600"/>
          </a:xfrm>
        </p:spPr>
        <p:txBody>
          <a:bodyPr>
            <a:no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a:latin typeface="Calibri"/>
                <a:ea typeface="+mn-ea"/>
                <a:cs typeface="Calibri"/>
              </a:rPr>
              <a:t>PRIT Hedge Funds </a:t>
            </a:r>
            <a:br>
              <a:rPr lang="en-US" i="1" dirty="0">
                <a:latin typeface="Calibri"/>
                <a:ea typeface="+mn-ea"/>
                <a:cs typeface="Calibri"/>
              </a:rPr>
            </a:br>
            <a:r>
              <a:rPr lang="en-US" sz="2600" i="1" dirty="0">
                <a:latin typeface="Calibri"/>
                <a:ea typeface="+mn-ea"/>
                <a:cs typeface="Calibri"/>
              </a:rPr>
              <a:t>Net of Fees Performance </a:t>
            </a:r>
            <a:r>
              <a:rPr lang="en-US" sz="2600" i="1" dirty="0" smtClean="0">
                <a:latin typeface="Calibri"/>
                <a:ea typeface="+mn-ea"/>
                <a:cs typeface="Calibri"/>
              </a:rPr>
              <a:t>as of </a:t>
            </a:r>
            <a:r>
              <a:rPr lang="en-US" sz="2600" dirty="0" smtClean="0">
                <a:latin typeface="Calibri"/>
                <a:ea typeface="+mn-ea"/>
                <a:cs typeface="Calibri"/>
              </a:rPr>
              <a:t>March 31, 2013</a:t>
            </a:r>
            <a:r>
              <a:rPr lang="en-US" sz="2600" i="1" dirty="0" smtClean="0">
                <a:latin typeface="Calibri"/>
                <a:ea typeface="+mn-ea"/>
                <a:cs typeface="Calibri"/>
              </a:rPr>
              <a:t/>
            </a:r>
            <a:br>
              <a:rPr lang="en-US" sz="2600" i="1" dirty="0" smtClean="0">
                <a:latin typeface="Calibri"/>
                <a:ea typeface="+mn-ea"/>
                <a:cs typeface="Calibri"/>
              </a:rPr>
            </a:br>
            <a:endParaRPr lang="en-US" sz="2600" dirty="0"/>
          </a:p>
        </p:txBody>
      </p:sp>
      <p:graphicFrame>
        <p:nvGraphicFramePr>
          <p:cNvPr id="6" name="Object 3"/>
          <p:cNvGraphicFramePr>
            <a:graphicFrameLocks/>
          </p:cNvGraphicFramePr>
          <p:nvPr>
            <p:extLst>
              <p:ext uri="{D42A27DB-BD31-4B8C-83A1-F6EECF244321}">
                <p14:modId xmlns:p14="http://schemas.microsoft.com/office/powerpoint/2010/main" val="2228263752"/>
              </p:ext>
            </p:extLst>
          </p:nvPr>
        </p:nvGraphicFramePr>
        <p:xfrm>
          <a:off x="-381000" y="1052736"/>
          <a:ext cx="9525000" cy="505855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 Box 4"/>
          <p:cNvSpPr txBox="1">
            <a:spLocks noChangeArrowheads="1"/>
          </p:cNvSpPr>
          <p:nvPr/>
        </p:nvSpPr>
        <p:spPr bwMode="auto">
          <a:xfrm>
            <a:off x="323850" y="6100694"/>
            <a:ext cx="73914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alpha val="50000"/>
                    </a:schemeClr>
                  </a:outerShdw>
                </a:effectLst>
              </a14:hiddenEffects>
            </a:ext>
          </a:extLst>
        </p:spPr>
        <p:txBody>
          <a:bodyPr wrap="square">
            <a:spAutoFit/>
          </a:bodyPr>
          <a:lstStyle>
            <a:lvl1pPr>
              <a:defRPr sz="2000" b="1">
                <a:solidFill>
                  <a:schemeClr val="tx1"/>
                </a:solidFill>
                <a:latin typeface="Book Antiqua" pitchFamily="18" charset="0"/>
              </a:defRPr>
            </a:lvl1pPr>
            <a:lvl2pPr marL="742950" indent="-285750">
              <a:defRPr sz="2000" b="1">
                <a:solidFill>
                  <a:schemeClr val="tx1"/>
                </a:solidFill>
                <a:latin typeface="Book Antiqua" pitchFamily="18" charset="0"/>
              </a:defRPr>
            </a:lvl2pPr>
            <a:lvl3pPr marL="1143000" indent="-228600">
              <a:defRPr sz="2000" b="1">
                <a:solidFill>
                  <a:schemeClr val="tx1"/>
                </a:solidFill>
                <a:latin typeface="Book Antiqua" pitchFamily="18" charset="0"/>
              </a:defRPr>
            </a:lvl3pPr>
            <a:lvl4pPr marL="1600200" indent="-228600">
              <a:defRPr sz="2000" b="1">
                <a:solidFill>
                  <a:schemeClr val="tx1"/>
                </a:solidFill>
                <a:latin typeface="Book Antiqua" pitchFamily="18" charset="0"/>
              </a:defRPr>
            </a:lvl4pPr>
            <a:lvl5pPr marL="2057400" indent="-228600">
              <a:defRPr sz="2000" b="1">
                <a:solidFill>
                  <a:schemeClr val="tx1"/>
                </a:solidFill>
                <a:latin typeface="Book Antiqua" pitchFamily="18" charset="0"/>
              </a:defRPr>
            </a:lvl5pPr>
            <a:lvl6pPr marL="2514600" indent="-228600" eaLnBrk="0" fontAlgn="base" hangingPunct="0">
              <a:spcBef>
                <a:spcPct val="0"/>
              </a:spcBef>
              <a:spcAft>
                <a:spcPct val="0"/>
              </a:spcAft>
              <a:defRPr sz="2000" b="1">
                <a:solidFill>
                  <a:schemeClr val="tx1"/>
                </a:solidFill>
                <a:latin typeface="Book Antiqua" pitchFamily="18" charset="0"/>
              </a:defRPr>
            </a:lvl6pPr>
            <a:lvl7pPr marL="2971800" indent="-228600" eaLnBrk="0" fontAlgn="base" hangingPunct="0">
              <a:spcBef>
                <a:spcPct val="0"/>
              </a:spcBef>
              <a:spcAft>
                <a:spcPct val="0"/>
              </a:spcAft>
              <a:defRPr sz="2000" b="1">
                <a:solidFill>
                  <a:schemeClr val="tx1"/>
                </a:solidFill>
                <a:latin typeface="Book Antiqua" pitchFamily="18" charset="0"/>
              </a:defRPr>
            </a:lvl7pPr>
            <a:lvl8pPr marL="3429000" indent="-228600" eaLnBrk="0" fontAlgn="base" hangingPunct="0">
              <a:spcBef>
                <a:spcPct val="0"/>
              </a:spcBef>
              <a:spcAft>
                <a:spcPct val="0"/>
              </a:spcAft>
              <a:defRPr sz="2000" b="1">
                <a:solidFill>
                  <a:schemeClr val="tx1"/>
                </a:solidFill>
                <a:latin typeface="Book Antiqua" pitchFamily="18" charset="0"/>
              </a:defRPr>
            </a:lvl8pPr>
            <a:lvl9pPr marL="3886200" indent="-228600" eaLnBrk="0" fontAlgn="base" hangingPunct="0">
              <a:spcBef>
                <a:spcPct val="0"/>
              </a:spcBef>
              <a:spcAft>
                <a:spcPct val="0"/>
              </a:spcAft>
              <a:defRPr sz="2000" b="1">
                <a:solidFill>
                  <a:schemeClr val="tx1"/>
                </a:solidFill>
                <a:latin typeface="Book Antiqua" pitchFamily="18" charset="0"/>
              </a:defRPr>
            </a:lvl9pPr>
          </a:lstStyle>
          <a:p>
            <a:pPr>
              <a:spcBef>
                <a:spcPct val="50000"/>
              </a:spcBef>
            </a:pPr>
            <a:r>
              <a:rPr lang="en-US" sz="800" b="0" i="1" dirty="0" smtClean="0">
                <a:solidFill>
                  <a:srgbClr val="002060"/>
                </a:solidFill>
                <a:latin typeface="Calibri" pitchFamily="34" charset="0"/>
                <a:cs typeface="Calibri" pitchFamily="34" charset="0"/>
              </a:rPr>
              <a:t>Benchmark: Merrill </a:t>
            </a:r>
            <a:r>
              <a:rPr lang="en-US" sz="800" b="0" i="1" dirty="0">
                <a:solidFill>
                  <a:srgbClr val="002060"/>
                </a:solidFill>
                <a:latin typeface="Calibri" pitchFamily="34" charset="0"/>
                <a:cs typeface="Calibri" pitchFamily="34" charset="0"/>
              </a:rPr>
              <a:t>Lynch (ML) 90 Day T-Bill + 4% thru 12/31/09, </a:t>
            </a:r>
            <a:r>
              <a:rPr lang="en-US" sz="800" b="0" i="1" dirty="0" smtClean="0">
                <a:solidFill>
                  <a:srgbClr val="002060"/>
                </a:solidFill>
                <a:latin typeface="Calibri" pitchFamily="34" charset="0"/>
                <a:cs typeface="Calibri" pitchFamily="34" charset="0"/>
              </a:rPr>
              <a:t>currently, HFRI </a:t>
            </a:r>
            <a:r>
              <a:rPr lang="en-US" sz="800" b="0" i="1" dirty="0">
                <a:solidFill>
                  <a:srgbClr val="002060"/>
                </a:solidFill>
                <a:latin typeface="Calibri" pitchFamily="34" charset="0"/>
                <a:cs typeface="Calibri" pitchFamily="34" charset="0"/>
              </a:rPr>
              <a:t>Fund of Funds Composite </a:t>
            </a:r>
            <a:r>
              <a:rPr lang="en-US" sz="800" b="0" i="1" dirty="0" smtClean="0">
                <a:solidFill>
                  <a:srgbClr val="002060"/>
                </a:solidFill>
                <a:latin typeface="Calibri" pitchFamily="34" charset="0"/>
                <a:cs typeface="Calibri" pitchFamily="34" charset="0"/>
              </a:rPr>
              <a:t>Index</a:t>
            </a:r>
          </a:p>
          <a:p>
            <a:pPr>
              <a:spcBef>
                <a:spcPct val="50000"/>
              </a:spcBef>
            </a:pPr>
            <a:r>
              <a:rPr lang="en-US" sz="800" i="1" dirty="0" smtClean="0">
                <a:solidFill>
                  <a:srgbClr val="002060"/>
                </a:solidFill>
                <a:latin typeface="Calibri" pitchFamily="34" charset="0"/>
                <a:cs typeface="Calibri" pitchFamily="34" charset="0"/>
              </a:rPr>
              <a:t>HFRI Fund of Funds Composite Index Annualized 5-Year Return as of March 31, 2013 was </a:t>
            </a:r>
            <a:r>
              <a:rPr lang="en-US" sz="800" i="1" dirty="0">
                <a:solidFill>
                  <a:srgbClr val="002060"/>
                </a:solidFill>
                <a:latin typeface="Calibri" pitchFamily="34" charset="0"/>
                <a:cs typeface="Calibri" pitchFamily="34" charset="0"/>
              </a:rPr>
              <a:t> </a:t>
            </a:r>
            <a:r>
              <a:rPr lang="en-US" sz="800" i="1" dirty="0" smtClean="0">
                <a:solidFill>
                  <a:srgbClr val="002060"/>
                </a:solidFill>
                <a:latin typeface="Calibri" pitchFamily="34" charset="0"/>
                <a:cs typeface="Calibri" pitchFamily="34" charset="0"/>
              </a:rPr>
              <a:t>-0.24%</a:t>
            </a:r>
            <a:endParaRPr lang="en-US" sz="800" i="1" dirty="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3360995726"/>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850" y="818278"/>
            <a:ext cx="8712646" cy="4800600"/>
          </a:xfrm>
        </p:spPr>
        <p:txBody>
          <a:bodyPr/>
          <a:lstStyle/>
          <a:p>
            <a:pPr marL="342900" indent="-342900">
              <a:spcBef>
                <a:spcPts val="0"/>
              </a:spcBef>
              <a:buClr>
                <a:srgbClr val="002060"/>
              </a:buClr>
              <a:buSzPct val="75000"/>
            </a:pPr>
            <a:r>
              <a:rPr lang="en-US" sz="2400" dirty="0" smtClean="0"/>
              <a:t>228 </a:t>
            </a:r>
            <a:r>
              <a:rPr lang="en-US" sz="2400" dirty="0"/>
              <a:t>active partnerships; </a:t>
            </a:r>
            <a:r>
              <a:rPr lang="en-US" sz="2400" dirty="0" smtClean="0"/>
              <a:t>98 </a:t>
            </a:r>
            <a:r>
              <a:rPr lang="en-US" sz="2400" dirty="0"/>
              <a:t>active </a:t>
            </a:r>
            <a:r>
              <a:rPr lang="en-US" sz="2400" dirty="0" smtClean="0"/>
              <a:t>relationships.</a:t>
            </a:r>
          </a:p>
          <a:p>
            <a:pPr marL="342900" indent="-342900">
              <a:spcBef>
                <a:spcPts val="0"/>
              </a:spcBef>
              <a:buClr>
                <a:srgbClr val="002060"/>
              </a:buClr>
              <a:buSzPct val="75000"/>
            </a:pPr>
            <a:r>
              <a:rPr lang="en-US" sz="2400" dirty="0" smtClean="0"/>
              <a:t>$6.1 billion* market value as of 3/31/2013; 11.4% actual allocation; 10% target.</a:t>
            </a:r>
          </a:p>
          <a:p>
            <a:pPr marL="342900" indent="-342900">
              <a:spcBef>
                <a:spcPts val="0"/>
              </a:spcBef>
              <a:buClr>
                <a:srgbClr val="002060"/>
              </a:buClr>
              <a:buSzPct val="75000"/>
            </a:pPr>
            <a:r>
              <a:rPr lang="en-US" sz="2400" dirty="0" smtClean="0"/>
              <a:t>Follow </a:t>
            </a:r>
            <a:r>
              <a:rPr lang="en-US" sz="2400" dirty="0"/>
              <a:t>a disciplined bottom up selection process targeting top quartile investments.  Staff is size, strategy, stage, and geographically agnostic.</a:t>
            </a:r>
          </a:p>
          <a:p>
            <a:pPr marL="342900" indent="-342900">
              <a:spcBef>
                <a:spcPts val="0"/>
              </a:spcBef>
              <a:buClr>
                <a:srgbClr val="002060"/>
              </a:buClr>
              <a:buSzPct val="75000"/>
            </a:pPr>
            <a:r>
              <a:rPr lang="en-US" sz="2400" dirty="0" smtClean="0"/>
              <a:t>Maintain </a:t>
            </a:r>
            <a:r>
              <a:rPr lang="en-US" sz="2400" dirty="0"/>
              <a:t>consistent participation in the market assuming high quality opportunities are available.</a:t>
            </a:r>
          </a:p>
          <a:p>
            <a:pPr marL="342900" indent="-342900">
              <a:spcBef>
                <a:spcPts val="0"/>
              </a:spcBef>
              <a:buClr>
                <a:srgbClr val="002060"/>
              </a:buClr>
              <a:buSzPct val="75000"/>
            </a:pPr>
            <a:r>
              <a:rPr lang="en-US" sz="2400" dirty="0" smtClean="0"/>
              <a:t>Provide </a:t>
            </a:r>
            <a:r>
              <a:rPr lang="en-US" sz="2400" dirty="0"/>
              <a:t>long-term performance that exceeds </a:t>
            </a:r>
            <a:r>
              <a:rPr lang="en-US" sz="2400" dirty="0" smtClean="0"/>
              <a:t>publicly traded U.S. stocks by </a:t>
            </a:r>
            <a:r>
              <a:rPr lang="en-US" sz="2400" dirty="0"/>
              <a:t>300 basis points.</a:t>
            </a:r>
          </a:p>
          <a:p>
            <a:pPr marL="342900" indent="-342900">
              <a:spcBef>
                <a:spcPts val="0"/>
              </a:spcBef>
              <a:buClr>
                <a:srgbClr val="002060"/>
              </a:buClr>
              <a:buSzPct val="75000"/>
            </a:pPr>
            <a:r>
              <a:rPr lang="en-US" sz="2400" dirty="0" smtClean="0"/>
              <a:t>Maintain </a:t>
            </a:r>
            <a:r>
              <a:rPr lang="en-US" sz="2400" dirty="0"/>
              <a:t>diversification by size, strategy, stage, and geography.</a:t>
            </a:r>
          </a:p>
          <a:p>
            <a:pPr marL="342900" indent="-342900">
              <a:spcBef>
                <a:spcPts val="0"/>
              </a:spcBef>
              <a:buClr>
                <a:srgbClr val="002060"/>
              </a:buClr>
              <a:buSzPct val="75000"/>
            </a:pPr>
            <a:r>
              <a:rPr lang="en-US" sz="2400" dirty="0" smtClean="0"/>
              <a:t>Portfolio benchmark </a:t>
            </a:r>
            <a:r>
              <a:rPr lang="en-US" sz="2400" dirty="0"/>
              <a:t>is actual performance of Private </a:t>
            </a:r>
            <a:r>
              <a:rPr lang="en-US" sz="2400" dirty="0" smtClean="0"/>
              <a:t>Equity.</a:t>
            </a:r>
            <a:endParaRPr lang="en-US" sz="2400" dirty="0"/>
          </a:p>
        </p:txBody>
      </p:sp>
      <p:sp>
        <p:nvSpPr>
          <p:cNvPr id="3" name="Title 2"/>
          <p:cNvSpPr>
            <a:spLocks noGrp="1"/>
          </p:cNvSpPr>
          <p:nvPr>
            <p:ph type="title"/>
          </p:nvPr>
        </p:nvSpPr>
        <p:spPr>
          <a:xfrm>
            <a:off x="323850" y="6653"/>
            <a:ext cx="8229600" cy="608224"/>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a:latin typeface="Calibri"/>
                <a:ea typeface="+mn-ea"/>
                <a:cs typeface="+mn-cs"/>
              </a:rPr>
              <a:t>PRIM Private Equity </a:t>
            </a:r>
            <a:r>
              <a:rPr lang="en-US" i="1" dirty="0" smtClean="0">
                <a:latin typeface="Calibri"/>
                <a:ea typeface="+mn-ea"/>
                <a:cs typeface="+mn-cs"/>
              </a:rPr>
              <a:t>Portfolio</a:t>
            </a:r>
            <a:endParaRPr lang="en-US" dirty="0"/>
          </a:p>
        </p:txBody>
      </p:sp>
      <p:sp>
        <p:nvSpPr>
          <p:cNvPr id="5" name="TextBox 4"/>
          <p:cNvSpPr txBox="1"/>
          <p:nvPr/>
        </p:nvSpPr>
        <p:spPr>
          <a:xfrm>
            <a:off x="0" y="6550223"/>
            <a:ext cx="2942216" cy="307777"/>
          </a:xfrm>
          <a:prstGeom prst="rect">
            <a:avLst/>
          </a:prstGeom>
          <a:noFill/>
        </p:spPr>
        <p:txBody>
          <a:bodyPr wrap="none" rtlCol="0">
            <a:spAutoFit/>
          </a:bodyPr>
          <a:lstStyle/>
          <a:p>
            <a:r>
              <a:rPr lang="en-US" sz="1400" dirty="0" smtClean="0">
                <a:solidFill>
                  <a:srgbClr val="002060"/>
                </a:solidFill>
              </a:rPr>
              <a:t>*</a:t>
            </a:r>
            <a:r>
              <a:rPr lang="en-US" sz="1200" i="1" dirty="0" smtClean="0">
                <a:solidFill>
                  <a:srgbClr val="002060"/>
                </a:solidFill>
                <a:latin typeface="Calibri" pitchFamily="34" charset="0"/>
                <a:cs typeface="Calibri" pitchFamily="34" charset="0"/>
              </a:rPr>
              <a:t>Includes $160 million in Private Equity Cash</a:t>
            </a:r>
            <a:endParaRPr lang="en-US" sz="1200" i="1" dirty="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398898711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23850" y="0"/>
            <a:ext cx="8362950" cy="990600"/>
          </a:xfrm>
        </p:spPr>
        <p:txBody>
          <a:bodyPr>
            <a:normAutofit/>
            <a:scene3d>
              <a:camera prst="orthographicFront"/>
              <a:lightRig rig="soft" dir="t"/>
            </a:scene3d>
            <a:sp3d extrusionH="57150" prstMaterial="softEdge">
              <a:bevelT w="25400" h="25400" prst="coolSlant"/>
            </a:sp3d>
          </a:bodyPr>
          <a:lstStyle/>
          <a:p>
            <a:pPr eaLnBrk="0" hangingPunct="0">
              <a:spcBef>
                <a:spcPts val="0"/>
              </a:spcBef>
              <a:spcAft>
                <a:spcPts val="0"/>
              </a:spcAft>
            </a:pPr>
            <a:r>
              <a:rPr lang="en-US" i="1" dirty="0">
                <a:latin typeface="Calibri"/>
                <a:ea typeface="+mn-ea"/>
                <a:cs typeface="Calibri"/>
              </a:rPr>
              <a:t>PRIT Private Equity </a:t>
            </a:r>
            <a:br>
              <a:rPr lang="en-US" i="1" dirty="0">
                <a:latin typeface="Calibri"/>
                <a:ea typeface="+mn-ea"/>
                <a:cs typeface="Calibri"/>
              </a:rPr>
            </a:br>
            <a:r>
              <a:rPr lang="en-US" sz="2600" i="1" dirty="0" smtClean="0">
                <a:latin typeface="Calibri"/>
                <a:ea typeface="+mn-ea"/>
                <a:cs typeface="Calibri"/>
              </a:rPr>
              <a:t>Gross </a:t>
            </a:r>
            <a:r>
              <a:rPr lang="en-US" sz="2600" i="1" dirty="0">
                <a:latin typeface="Calibri"/>
                <a:ea typeface="+mn-ea"/>
                <a:cs typeface="Calibri"/>
              </a:rPr>
              <a:t>of Fees </a:t>
            </a:r>
            <a:r>
              <a:rPr lang="en-US" sz="2600" i="1" dirty="0" smtClean="0">
                <a:latin typeface="Calibri"/>
                <a:ea typeface="+mn-ea"/>
                <a:cs typeface="Calibri"/>
              </a:rPr>
              <a:t>Performance </a:t>
            </a:r>
            <a:r>
              <a:rPr lang="en-US" sz="2600" dirty="0" smtClean="0">
                <a:latin typeface="Calibri"/>
                <a:ea typeface="+mn-ea"/>
                <a:cs typeface="Calibri"/>
              </a:rPr>
              <a:t>as of </a:t>
            </a:r>
            <a:r>
              <a:rPr lang="en-US" sz="2600" i="1" dirty="0" smtClean="0">
                <a:latin typeface="Calibri"/>
                <a:ea typeface="+mn-ea"/>
                <a:cs typeface="Calibri"/>
              </a:rPr>
              <a:t>March 31, 2013</a:t>
            </a:r>
            <a:endParaRPr lang="en-US" sz="2600" dirty="0"/>
          </a:p>
        </p:txBody>
      </p:sp>
      <p:graphicFrame>
        <p:nvGraphicFramePr>
          <p:cNvPr id="5" name="Object 3"/>
          <p:cNvGraphicFramePr>
            <a:graphicFrameLocks/>
          </p:cNvGraphicFramePr>
          <p:nvPr>
            <p:extLst>
              <p:ext uri="{D42A27DB-BD31-4B8C-83A1-F6EECF244321}">
                <p14:modId xmlns:p14="http://schemas.microsoft.com/office/powerpoint/2010/main" val="150145053"/>
              </p:ext>
            </p:extLst>
          </p:nvPr>
        </p:nvGraphicFramePr>
        <p:xfrm>
          <a:off x="-252536" y="1124744"/>
          <a:ext cx="9396535" cy="53285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13841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338302" y="1916832"/>
            <a:ext cx="8515350" cy="2016224"/>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Public Markets and</a:t>
            </a:r>
          </a:p>
          <a:p>
            <a:pPr marL="0" indent="0" algn="ctr" eaLnBrk="1" hangingPunct="1">
              <a:buFont typeface="Wingdings 2" pitchFamily="18" charset="2"/>
              <a:buNone/>
            </a:pPr>
            <a:r>
              <a:rPr lang="en-US" sz="3000" b="1" i="1" dirty="0" smtClean="0">
                <a:effectLst>
                  <a:outerShdw blurRad="38100" dist="38100" dir="2700000" algn="tl">
                    <a:srgbClr val="000000">
                      <a:alpha val="43137"/>
                    </a:srgbClr>
                  </a:outerShdw>
                </a:effectLst>
              </a:rPr>
              <a:t>Strategic Initiatives</a:t>
            </a:r>
            <a:endParaRPr lang="en-US" sz="3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endParaRPr lang="en-US" sz="3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r>
              <a:rPr lang="en-US" b="1" i="1" dirty="0" smtClean="0">
                <a:solidFill>
                  <a:srgbClr val="002060"/>
                </a:solidFill>
                <a:effectLst>
                  <a:outerShdw blurRad="38100" dist="38100" dir="2700000" algn="tl">
                    <a:srgbClr val="000000">
                      <a:alpha val="43137"/>
                    </a:srgbClr>
                  </a:outerShdw>
                </a:effectLst>
              </a:rPr>
              <a:t>Hannah G. Commoss</a:t>
            </a:r>
          </a:p>
          <a:p>
            <a:pPr marL="0" indent="0" algn="ctr" eaLnBrk="1" hangingPunct="1">
              <a:buFont typeface="Wingdings 2" pitchFamily="18" charset="2"/>
              <a:buNone/>
            </a:pPr>
            <a:r>
              <a:rPr lang="en-US" b="1" i="1" dirty="0" smtClean="0">
                <a:effectLst>
                  <a:outerShdw blurRad="38100" dist="38100" dir="2700000" algn="tl">
                    <a:srgbClr val="000000">
                      <a:alpha val="43137"/>
                    </a:srgbClr>
                  </a:outerShdw>
                </a:effectLst>
              </a:rPr>
              <a:t>Deputy Chief Investment Officer – Public Markets</a:t>
            </a:r>
          </a:p>
          <a:p>
            <a:pPr marL="0" indent="0" algn="ctr" eaLnBrk="1" hangingPunct="1">
              <a:buFont typeface="Wingdings 2" pitchFamily="18" charset="2"/>
              <a:buNone/>
            </a:pPr>
            <a:r>
              <a:rPr lang="en-US" b="1" i="1" dirty="0" smtClean="0">
                <a:effectLst>
                  <a:outerShdw blurRad="38100" dist="38100" dir="2700000" algn="tl">
                    <a:srgbClr val="000000">
                      <a:alpha val="43137"/>
                    </a:srgbClr>
                  </a:outerShdw>
                </a:effectLst>
              </a:rPr>
              <a:t>Director of Strategic Initiatives</a:t>
            </a:r>
            <a:endParaRPr lang="en-US" b="1" i="1" dirty="0" smtClean="0">
              <a:solidFill>
                <a:srgbClr val="002060"/>
              </a:solidFill>
              <a:effectLst>
                <a:outerShdw blurRad="38100" dist="38100" dir="2700000" algn="tl">
                  <a:srgbClr val="000000">
                    <a:alpha val="43137"/>
                  </a:srgbClr>
                </a:outerShdw>
              </a:effectLst>
            </a:endParaRPr>
          </a:p>
        </p:txBody>
      </p:sp>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pic>
        <p:nvPicPr>
          <p:cNvPr id="5" name="Picture 4" descr="Description: C:\Users\swong\Desktop\PRIM Logo.jpg"/>
          <p:cNvPicPr/>
          <p:nvPr/>
        </p:nvPicPr>
        <p:blipFill>
          <a:blip r:embed="rId3">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3880381925"/>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Autofit/>
          </a:bodyPr>
          <a:lstStyle/>
          <a:p>
            <a:r>
              <a:rPr lang="en-US" dirty="0" smtClean="0"/>
              <a:t>Public Markets: PRIT Fund Snapshot</a:t>
            </a:r>
            <a:endParaRPr lang="en-US" dirty="0"/>
          </a:p>
        </p:txBody>
      </p:sp>
      <p:graphicFrame>
        <p:nvGraphicFramePr>
          <p:cNvPr id="6" name="Content Placeholder 9"/>
          <p:cNvGraphicFramePr>
            <a:graphicFrameLocks/>
          </p:cNvGraphicFramePr>
          <p:nvPr>
            <p:extLst>
              <p:ext uri="{D42A27DB-BD31-4B8C-83A1-F6EECF244321}">
                <p14:modId xmlns:p14="http://schemas.microsoft.com/office/powerpoint/2010/main" val="2737431374"/>
              </p:ext>
            </p:extLst>
          </p:nvPr>
        </p:nvGraphicFramePr>
        <p:xfrm>
          <a:off x="323528" y="1530596"/>
          <a:ext cx="5328592" cy="463470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p:cNvGraphicFramePr>
            <a:graphicFrameLocks/>
          </p:cNvGraphicFramePr>
          <p:nvPr>
            <p:extLst>
              <p:ext uri="{D42A27DB-BD31-4B8C-83A1-F6EECF244321}">
                <p14:modId xmlns:p14="http://schemas.microsoft.com/office/powerpoint/2010/main" val="2008645281"/>
              </p:ext>
            </p:extLst>
          </p:nvPr>
        </p:nvGraphicFramePr>
        <p:xfrm>
          <a:off x="4860032" y="1557338"/>
          <a:ext cx="3810000" cy="2451373"/>
        </p:xfrm>
        <a:graphic>
          <a:graphicData uri="http://schemas.openxmlformats.org/drawingml/2006/chart">
            <c:chart xmlns:c="http://schemas.openxmlformats.org/drawingml/2006/chart" xmlns:r="http://schemas.openxmlformats.org/officeDocument/2006/relationships" r:id="rId3"/>
          </a:graphicData>
        </a:graphic>
      </p:graphicFrame>
      <p:sp>
        <p:nvSpPr>
          <p:cNvPr id="14" name="TextBox 13"/>
          <p:cNvSpPr txBox="1"/>
          <p:nvPr/>
        </p:nvSpPr>
        <p:spPr>
          <a:xfrm>
            <a:off x="5744116" y="1557338"/>
            <a:ext cx="3391777" cy="3416320"/>
          </a:xfrm>
          <a:prstGeom prst="rect">
            <a:avLst/>
          </a:prstGeom>
          <a:noFill/>
        </p:spPr>
        <p:txBody>
          <a:bodyPr wrap="square" rtlCol="0">
            <a:spAutoFit/>
          </a:bodyPr>
          <a:lstStyle/>
          <a:p>
            <a:r>
              <a:rPr lang="en-US" sz="2400" dirty="0" smtClean="0">
                <a:solidFill>
                  <a:srgbClr val="002060"/>
                </a:solidFill>
                <a:latin typeface="Calibri" pitchFamily="34" charset="0"/>
                <a:cs typeface="Calibri" pitchFamily="34" charset="0"/>
              </a:rPr>
              <a:t>Public Markets accounts for approx. 65% of the PRIT Fund asset allocation (approx. $35 billion) – highlighted in light blue.</a:t>
            </a:r>
          </a:p>
          <a:p>
            <a:pPr marL="342900" indent="-342900">
              <a:buFont typeface="Arial" pitchFamily="34" charset="0"/>
              <a:buChar char="•"/>
            </a:pPr>
            <a:r>
              <a:rPr lang="en-US" sz="2400" dirty="0" smtClean="0">
                <a:solidFill>
                  <a:srgbClr val="002060"/>
                </a:solidFill>
                <a:latin typeface="Calibri" pitchFamily="34" charset="0"/>
                <a:cs typeface="Calibri" pitchFamily="34" charset="0"/>
              </a:rPr>
              <a:t>38 distinct mandates, across multiple asset classes.</a:t>
            </a:r>
            <a:endParaRPr lang="en-US" sz="2400" dirty="0">
              <a:solidFill>
                <a:srgbClr val="002060"/>
              </a:solidFill>
              <a:latin typeface="Calibri" pitchFamily="34" charset="0"/>
              <a:cs typeface="Calibri" pitchFamily="34" charset="0"/>
            </a:endParaRPr>
          </a:p>
        </p:txBody>
      </p:sp>
    </p:spTree>
    <p:extLst>
      <p:ext uri="{BB962C8B-B14F-4D97-AF65-F5344CB8AC3E}">
        <p14:creationId xmlns:p14="http://schemas.microsoft.com/office/powerpoint/2010/main" val="31208569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620688"/>
            <a:ext cx="7992888" cy="5976664"/>
          </a:xfrm>
        </p:spPr>
        <p:txBody>
          <a:bodyPr/>
          <a:lstStyle/>
          <a:p>
            <a:r>
              <a:rPr lang="en-US" sz="2400" b="1" dirty="0"/>
              <a:t>Implementation of Asset Allocation </a:t>
            </a:r>
            <a:r>
              <a:rPr lang="en-US" sz="2400" b="1" dirty="0" smtClean="0"/>
              <a:t>Changes</a:t>
            </a:r>
            <a:endParaRPr lang="en-US" sz="2400" b="1" dirty="0"/>
          </a:p>
          <a:p>
            <a:pPr marL="800100" lvl="2" indent="-342900">
              <a:buFont typeface="Wingdings" pitchFamily="2" charset="2"/>
              <a:buChar char="§"/>
            </a:pPr>
            <a:r>
              <a:rPr lang="en-US" dirty="0"/>
              <a:t>Reallocated $8 billion of Domestic Equity </a:t>
            </a:r>
            <a:r>
              <a:rPr lang="en-US" dirty="0" smtClean="0"/>
              <a:t>assets</a:t>
            </a:r>
            <a:endParaRPr lang="en-US" dirty="0"/>
          </a:p>
          <a:p>
            <a:pPr marL="800100" lvl="2" indent="-342900">
              <a:buFont typeface="Wingdings" pitchFamily="2" charset="2"/>
              <a:buChar char="§"/>
            </a:pPr>
            <a:r>
              <a:rPr lang="en-US" dirty="0"/>
              <a:t>Incepted allocations to Emerging Market Debt – Local Currency and Emerging Market Equity Small </a:t>
            </a:r>
            <a:r>
              <a:rPr lang="en-US" dirty="0" smtClean="0"/>
              <a:t>Cap</a:t>
            </a:r>
          </a:p>
          <a:p>
            <a:pPr marL="800100" lvl="2" indent="-342900">
              <a:buFont typeface="Wingdings" pitchFamily="2" charset="2"/>
              <a:buChar char="§"/>
            </a:pPr>
            <a:r>
              <a:rPr lang="en-US" dirty="0" smtClean="0"/>
              <a:t>Reintroduced Active Small/SMID Cap Equity</a:t>
            </a:r>
            <a:endParaRPr lang="en-US" dirty="0"/>
          </a:p>
          <a:p>
            <a:pPr algn="just"/>
            <a:r>
              <a:rPr lang="en-US" sz="2400" b="1" dirty="0" smtClean="0"/>
              <a:t>RFPs Completed</a:t>
            </a:r>
          </a:p>
          <a:p>
            <a:pPr marL="914400" lvl="2">
              <a:buFont typeface="Wingdings" pitchFamily="2" charset="2"/>
              <a:buChar char="§"/>
            </a:pPr>
            <a:r>
              <a:rPr lang="en-US" dirty="0" smtClean="0"/>
              <a:t>Investment Managers</a:t>
            </a:r>
          </a:p>
          <a:p>
            <a:pPr marL="1257300" lvl="3" indent="-342900">
              <a:buFont typeface="Wingdings" pitchFamily="2" charset="2"/>
              <a:buChar char="Ø"/>
            </a:pPr>
            <a:r>
              <a:rPr lang="en-US" dirty="0" smtClean="0"/>
              <a:t>Emerging Market Equity Small Cap  </a:t>
            </a:r>
          </a:p>
          <a:p>
            <a:pPr marL="1257300" lvl="3" indent="-342900">
              <a:buFont typeface="Wingdings" pitchFamily="2" charset="2"/>
              <a:buChar char="Ø"/>
            </a:pPr>
            <a:r>
              <a:rPr lang="en-US" dirty="0" smtClean="0"/>
              <a:t>Emerging Market Debt – Local Currency</a:t>
            </a:r>
          </a:p>
          <a:p>
            <a:pPr marL="1257300" lvl="3" indent="-342900">
              <a:buFont typeface="Wingdings" pitchFamily="2" charset="2"/>
              <a:buChar char="Ø"/>
            </a:pPr>
            <a:r>
              <a:rPr lang="en-US" dirty="0" smtClean="0"/>
              <a:t>Small/SMID Cap Domestic Equity</a:t>
            </a:r>
          </a:p>
          <a:p>
            <a:pPr marL="800100" lvl="2" indent="-342900">
              <a:buFont typeface="Wingdings" pitchFamily="2" charset="2"/>
              <a:buChar char="§"/>
            </a:pPr>
            <a:r>
              <a:rPr lang="en-US" dirty="0" smtClean="0"/>
              <a:t>Service Providers</a:t>
            </a:r>
          </a:p>
          <a:p>
            <a:pPr marL="1257300" lvl="3" indent="-342900">
              <a:buFont typeface="Wingdings" pitchFamily="2" charset="2"/>
              <a:buChar char="Ø"/>
            </a:pPr>
            <a:r>
              <a:rPr lang="en-US" dirty="0" smtClean="0"/>
              <a:t>Long-Only </a:t>
            </a:r>
            <a:r>
              <a:rPr lang="en-US" dirty="0"/>
              <a:t>I</a:t>
            </a:r>
            <a:r>
              <a:rPr lang="en-US" dirty="0" smtClean="0"/>
              <a:t>nvestment </a:t>
            </a:r>
            <a:r>
              <a:rPr lang="en-US" dirty="0"/>
              <a:t>C</a:t>
            </a:r>
            <a:r>
              <a:rPr lang="en-US" dirty="0" smtClean="0"/>
              <a:t>onsulting Services</a:t>
            </a:r>
          </a:p>
          <a:p>
            <a:pPr marL="1257300" lvl="3" indent="-342900">
              <a:buFont typeface="Wingdings" pitchFamily="2" charset="2"/>
              <a:buChar char="Ø"/>
            </a:pPr>
            <a:r>
              <a:rPr lang="en-US" dirty="0" smtClean="0"/>
              <a:t>Transition Management Investment Services</a:t>
            </a:r>
          </a:p>
          <a:p>
            <a:pPr marL="0" lvl="2" indent="0">
              <a:spcAft>
                <a:spcPts val="0"/>
              </a:spcAft>
              <a:buNone/>
            </a:pPr>
            <a:endParaRPr lang="en-US" sz="2400" dirty="0" smtClean="0"/>
          </a:p>
          <a:p>
            <a:pPr marL="0" lvl="2" indent="0">
              <a:spcAft>
                <a:spcPts val="0"/>
              </a:spcAft>
              <a:buNone/>
            </a:pPr>
            <a:endParaRPr lang="en-US" sz="2600" dirty="0" smtClean="0"/>
          </a:p>
          <a:p>
            <a:pPr lvl="1"/>
            <a:endParaRPr lang="en-US" sz="2000" dirty="0"/>
          </a:p>
          <a:p>
            <a:pPr lvl="1"/>
            <a:endParaRPr lang="en-US" sz="2000" dirty="0" smtClean="0"/>
          </a:p>
          <a:p>
            <a:endParaRPr lang="en-US" dirty="0" smtClean="0"/>
          </a:p>
          <a:p>
            <a:pPr marL="392113" lvl="1" indent="0">
              <a:buNone/>
            </a:pPr>
            <a:endParaRPr lang="en-US" sz="1000" dirty="0" smtClean="0"/>
          </a:p>
          <a:p>
            <a:endParaRPr lang="en-US" dirty="0" smtClean="0"/>
          </a:p>
        </p:txBody>
      </p:sp>
      <p:sp>
        <p:nvSpPr>
          <p:cNvPr id="3" name="Title 2"/>
          <p:cNvSpPr>
            <a:spLocks noGrp="1"/>
          </p:cNvSpPr>
          <p:nvPr>
            <p:ph type="title"/>
          </p:nvPr>
        </p:nvSpPr>
        <p:spPr/>
        <p:txBody>
          <a:bodyPr>
            <a:noAutofit/>
          </a:bodyPr>
          <a:lstStyle/>
          <a:p>
            <a:r>
              <a:rPr lang="en-US" dirty="0" smtClean="0"/>
              <a:t>Public Markets:  2012/2013 Accomplishments</a:t>
            </a:r>
            <a:endParaRPr lang="en-US" dirty="0"/>
          </a:p>
        </p:txBody>
      </p:sp>
    </p:spTree>
    <p:extLst>
      <p:ext uri="{BB962C8B-B14F-4D97-AF65-F5344CB8AC3E}">
        <p14:creationId xmlns:p14="http://schemas.microsoft.com/office/powerpoint/2010/main" val="29591906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338302" y="2276872"/>
            <a:ext cx="8515350" cy="2016224"/>
          </a:xfrm>
        </p:spPr>
        <p:txBody>
          <a:bodyPr lIns="45720" tIns="45720" rIns="45720" bIns="45720"/>
          <a:lstStyle/>
          <a:p>
            <a:pPr marL="0" indent="0" algn="ctr" eaLnBrk="1" hangingPunct="1">
              <a:buFont typeface="Wingdings 2" pitchFamily="18" charset="2"/>
              <a:buNone/>
            </a:pPr>
            <a:r>
              <a:rPr lang="en-US" sz="3000" b="1" i="1" dirty="0" smtClean="0">
                <a:effectLst>
                  <a:outerShdw blurRad="38100" dist="38100" dir="2700000" algn="tl">
                    <a:srgbClr val="000000">
                      <a:alpha val="43137"/>
                    </a:srgbClr>
                  </a:outerShdw>
                </a:effectLst>
              </a:rPr>
              <a:t>Opening Ceremonies/Welcome</a:t>
            </a:r>
          </a:p>
          <a:p>
            <a:pPr marL="0" indent="0" algn="ctr" eaLnBrk="1" hangingPunct="1">
              <a:buFont typeface="Wingdings 2" pitchFamily="18" charset="2"/>
              <a:buNone/>
            </a:pPr>
            <a:endParaRPr lang="en-US" sz="2000" b="1" i="1" dirty="0" smtClean="0">
              <a:effectLst>
                <a:outerShdw blurRad="38100" dist="38100" dir="2700000" algn="tl">
                  <a:srgbClr val="000000">
                    <a:alpha val="43137"/>
                  </a:srgbClr>
                </a:outerShdw>
              </a:effectLst>
            </a:endParaRPr>
          </a:p>
          <a:p>
            <a:pPr marL="0" indent="0" algn="ctr" eaLnBrk="1" hangingPunct="1">
              <a:buFont typeface="Wingdings 2" pitchFamily="18" charset="2"/>
              <a:buNone/>
            </a:pPr>
            <a:r>
              <a:rPr lang="en-US" sz="2800" b="1" i="1" dirty="0" smtClean="0">
                <a:effectLst>
                  <a:outerShdw blurRad="38100" dist="38100" dir="2700000" algn="tl">
                    <a:srgbClr val="000000">
                      <a:alpha val="43137"/>
                    </a:srgbClr>
                  </a:outerShdw>
                </a:effectLst>
              </a:rPr>
              <a:t>Paul W. Todisco</a:t>
            </a:r>
          </a:p>
          <a:p>
            <a:pPr marL="0" indent="0" algn="ctr" eaLnBrk="1" hangingPunct="1">
              <a:buFont typeface="Wingdings 2" pitchFamily="18" charset="2"/>
              <a:buNone/>
            </a:pPr>
            <a:r>
              <a:rPr lang="en-US" b="1" i="1" dirty="0" smtClean="0">
                <a:effectLst>
                  <a:outerShdw blurRad="38100" dist="38100" dir="2700000" algn="tl">
                    <a:srgbClr val="000000">
                      <a:alpha val="43137"/>
                    </a:srgbClr>
                  </a:outerShdw>
                </a:effectLst>
              </a:rPr>
              <a:t>Senior Client Service Officer</a:t>
            </a: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3611114929"/>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7" y="692150"/>
            <a:ext cx="8820473" cy="5029200"/>
          </a:xfrm>
        </p:spPr>
        <p:txBody>
          <a:bodyPr/>
          <a:lstStyle/>
          <a:p>
            <a:pPr indent="0" algn="just">
              <a:spcAft>
                <a:spcPts val="600"/>
              </a:spcAft>
              <a:buNone/>
            </a:pPr>
            <a:r>
              <a:rPr lang="en-US" sz="2400" b="1" dirty="0" smtClean="0"/>
              <a:t>Questions Driving our Initiatives</a:t>
            </a:r>
          </a:p>
          <a:p>
            <a:pPr marL="0" lvl="2" algn="just">
              <a:buFont typeface="Wingdings" pitchFamily="2" charset="2"/>
              <a:buChar char="q"/>
            </a:pPr>
            <a:r>
              <a:rPr lang="en-US" sz="2000" dirty="0"/>
              <a:t>Do we have appropriate inflation </a:t>
            </a:r>
            <a:r>
              <a:rPr lang="en-US" sz="2000" dirty="0" smtClean="0"/>
              <a:t>protections in place?</a:t>
            </a:r>
          </a:p>
          <a:p>
            <a:pPr marL="0" lvl="2" algn="just">
              <a:buFont typeface="Wingdings" pitchFamily="2" charset="2"/>
              <a:buChar char="q"/>
            </a:pPr>
            <a:r>
              <a:rPr lang="en-US" sz="2000" dirty="0" smtClean="0"/>
              <a:t>Do we have appropriate interest </a:t>
            </a:r>
            <a:r>
              <a:rPr lang="en-US" sz="2000" dirty="0"/>
              <a:t>rate protections in place</a:t>
            </a:r>
            <a:r>
              <a:rPr lang="en-US" sz="2000" dirty="0" smtClean="0"/>
              <a:t>?</a:t>
            </a:r>
          </a:p>
          <a:p>
            <a:pPr marL="0" lvl="2" algn="just">
              <a:buFont typeface="Wingdings" pitchFamily="2" charset="2"/>
              <a:buChar char="q"/>
            </a:pPr>
            <a:r>
              <a:rPr lang="en-US" sz="2000" dirty="0" smtClean="0"/>
              <a:t>Do our investment managers have the appropriate levels of flexibility?</a:t>
            </a:r>
          </a:p>
          <a:p>
            <a:pPr marL="0" lvl="2" algn="just">
              <a:buFont typeface="Wingdings" pitchFamily="2" charset="2"/>
              <a:buChar char="q"/>
            </a:pPr>
            <a:r>
              <a:rPr lang="en-US" sz="2000" dirty="0" smtClean="0"/>
              <a:t>Do we have best-in-class investment managers across all asset classes?</a:t>
            </a:r>
            <a:endParaRPr lang="en-US" sz="2000" dirty="0"/>
          </a:p>
          <a:p>
            <a:pPr lvl="1" algn="just"/>
            <a:endParaRPr lang="en-US" sz="1000" b="1" i="1" dirty="0" smtClean="0"/>
          </a:p>
          <a:p>
            <a:pPr marL="630238" lvl="2" indent="0">
              <a:buNone/>
            </a:pPr>
            <a:endParaRPr lang="en-US" sz="1800" dirty="0" smtClean="0"/>
          </a:p>
          <a:p>
            <a:pPr lvl="2"/>
            <a:endParaRPr lang="en-US" sz="1800" dirty="0"/>
          </a:p>
          <a:p>
            <a:pPr lvl="1"/>
            <a:endParaRPr lang="en-US" sz="2000" dirty="0" smtClean="0"/>
          </a:p>
          <a:p>
            <a:endParaRPr lang="en-US" dirty="0" smtClean="0"/>
          </a:p>
          <a:p>
            <a:pPr marL="392113" lvl="1" indent="0">
              <a:buNone/>
            </a:pPr>
            <a:endParaRPr lang="en-US" sz="1000" dirty="0" smtClean="0"/>
          </a:p>
          <a:p>
            <a:endParaRPr lang="en-US" dirty="0" smtClean="0"/>
          </a:p>
        </p:txBody>
      </p:sp>
      <p:sp>
        <p:nvSpPr>
          <p:cNvPr id="3" name="Title 2"/>
          <p:cNvSpPr>
            <a:spLocks noGrp="1"/>
          </p:cNvSpPr>
          <p:nvPr>
            <p:ph type="title"/>
          </p:nvPr>
        </p:nvSpPr>
        <p:spPr/>
        <p:txBody>
          <a:bodyPr/>
          <a:lstStyle/>
          <a:p>
            <a:r>
              <a:rPr lang="en-US" dirty="0" smtClean="0"/>
              <a:t>Public Markets Current Initiatives</a:t>
            </a:r>
            <a:endParaRPr lang="en-US" dirty="0"/>
          </a:p>
        </p:txBody>
      </p:sp>
      <p:graphicFrame>
        <p:nvGraphicFramePr>
          <p:cNvPr id="5" name="Chart 4"/>
          <p:cNvGraphicFramePr>
            <a:graphicFrameLocks/>
          </p:cNvGraphicFramePr>
          <p:nvPr>
            <p:extLst>
              <p:ext uri="{D42A27DB-BD31-4B8C-83A1-F6EECF244321}">
                <p14:modId xmlns:p14="http://schemas.microsoft.com/office/powerpoint/2010/main" val="770862870"/>
              </p:ext>
            </p:extLst>
          </p:nvPr>
        </p:nvGraphicFramePr>
        <p:xfrm>
          <a:off x="179512" y="3068960"/>
          <a:ext cx="8496299" cy="331236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750474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836712"/>
            <a:ext cx="8208912" cy="5029200"/>
          </a:xfrm>
        </p:spPr>
        <p:txBody>
          <a:bodyPr/>
          <a:lstStyle/>
          <a:p>
            <a:pPr algn="just">
              <a:spcAft>
                <a:spcPts val="2000"/>
              </a:spcAft>
            </a:pPr>
            <a:r>
              <a:rPr lang="en-US" sz="2400" b="1" dirty="0" smtClean="0"/>
              <a:t>Actions Being Taken</a:t>
            </a:r>
          </a:p>
          <a:p>
            <a:pPr marL="914400" lvl="3" algn="just">
              <a:spcAft>
                <a:spcPts val="2000"/>
              </a:spcAft>
              <a:buFont typeface="Wingdings" pitchFamily="2" charset="2"/>
              <a:buChar char="§"/>
            </a:pPr>
            <a:r>
              <a:rPr lang="en-US" sz="2200" dirty="0" smtClean="0"/>
              <a:t>Review </a:t>
            </a:r>
            <a:r>
              <a:rPr lang="en-US" sz="2200" dirty="0"/>
              <a:t>of Current Asset </a:t>
            </a:r>
            <a:r>
              <a:rPr lang="en-US" sz="2200" dirty="0" smtClean="0"/>
              <a:t>Classes</a:t>
            </a:r>
            <a:endParaRPr lang="en-US" sz="2200" dirty="0"/>
          </a:p>
          <a:p>
            <a:pPr marL="1371600" lvl="6" indent="-457200">
              <a:spcBef>
                <a:spcPts val="0"/>
              </a:spcBef>
              <a:spcAft>
                <a:spcPts val="2000"/>
              </a:spcAft>
              <a:buClr>
                <a:srgbClr val="002060"/>
              </a:buClr>
              <a:buFont typeface="Wingdings" pitchFamily="2" charset="2"/>
              <a:buChar char="Ø"/>
            </a:pPr>
            <a:r>
              <a:rPr lang="en-US" sz="2000" dirty="0">
                <a:solidFill>
                  <a:srgbClr val="002060"/>
                </a:solidFill>
                <a:latin typeface="Calibri" pitchFamily="34" charset="0"/>
                <a:cs typeface="Calibri" pitchFamily="34" charset="0"/>
              </a:rPr>
              <a:t>Review of the Fixed Income </a:t>
            </a:r>
            <a:r>
              <a:rPr lang="en-US" sz="2000" dirty="0" smtClean="0">
                <a:solidFill>
                  <a:srgbClr val="002060"/>
                </a:solidFill>
                <a:latin typeface="Calibri" pitchFamily="34" charset="0"/>
                <a:cs typeface="Calibri" pitchFamily="34" charset="0"/>
              </a:rPr>
              <a:t>allocation</a:t>
            </a:r>
          </a:p>
          <a:p>
            <a:pPr marL="1371600" lvl="6" indent="-457200" algn="just">
              <a:spcBef>
                <a:spcPts val="0"/>
              </a:spcBef>
              <a:spcAft>
                <a:spcPts val="2000"/>
              </a:spcAft>
              <a:buClr>
                <a:srgbClr val="002060"/>
              </a:buClr>
              <a:buFont typeface="Wingdings" pitchFamily="2" charset="2"/>
              <a:buChar char="Ø"/>
            </a:pPr>
            <a:r>
              <a:rPr lang="en-US" sz="2000" dirty="0" smtClean="0">
                <a:solidFill>
                  <a:srgbClr val="002060"/>
                </a:solidFill>
                <a:latin typeface="Calibri" pitchFamily="34" charset="0"/>
                <a:cs typeface="Calibri" pitchFamily="34" charset="0"/>
              </a:rPr>
              <a:t>Review </a:t>
            </a:r>
            <a:r>
              <a:rPr lang="en-US" sz="2000" dirty="0">
                <a:solidFill>
                  <a:srgbClr val="002060"/>
                </a:solidFill>
                <a:latin typeface="Calibri" pitchFamily="34" charset="0"/>
                <a:cs typeface="Calibri" pitchFamily="34" charset="0"/>
              </a:rPr>
              <a:t>of the Emerging Market Equity </a:t>
            </a:r>
            <a:r>
              <a:rPr lang="en-US" sz="2000" dirty="0" smtClean="0">
                <a:solidFill>
                  <a:srgbClr val="002060"/>
                </a:solidFill>
                <a:latin typeface="Calibri" pitchFamily="34" charset="0"/>
                <a:cs typeface="Calibri" pitchFamily="34" charset="0"/>
              </a:rPr>
              <a:t>allocation</a:t>
            </a:r>
          </a:p>
          <a:p>
            <a:pPr marL="0" lvl="1" algn="just">
              <a:spcAft>
                <a:spcPts val="2000"/>
              </a:spcAft>
              <a:buSzPct val="68000"/>
              <a:buFont typeface="Wingdings" pitchFamily="2" charset="2"/>
              <a:buChar char="q"/>
            </a:pPr>
            <a:r>
              <a:rPr lang="en-US" b="1" dirty="0" smtClean="0"/>
              <a:t>Research</a:t>
            </a:r>
          </a:p>
          <a:p>
            <a:pPr marL="914400" lvl="2">
              <a:spcAft>
                <a:spcPts val="2000"/>
              </a:spcAft>
              <a:buFont typeface="Wingdings" pitchFamily="2" charset="2"/>
              <a:buChar char="§"/>
            </a:pPr>
            <a:r>
              <a:rPr lang="en-US" dirty="0"/>
              <a:t>Proactive Management: Increase level of research to identify best-in-class managers in each asset class at all </a:t>
            </a:r>
            <a:r>
              <a:rPr lang="en-US" dirty="0" smtClean="0"/>
              <a:t>times</a:t>
            </a:r>
            <a:endParaRPr lang="en-US" dirty="0"/>
          </a:p>
          <a:p>
            <a:pPr marL="914400" lvl="2">
              <a:spcAft>
                <a:spcPts val="2000"/>
              </a:spcAft>
              <a:buFont typeface="Wingdings" pitchFamily="2" charset="2"/>
              <a:buChar char="§"/>
            </a:pPr>
            <a:r>
              <a:rPr lang="en-US" dirty="0" smtClean="0"/>
              <a:t>Continue to hone new manager screening process for manager procurements</a:t>
            </a:r>
          </a:p>
          <a:p>
            <a:pPr marL="914400" lvl="2">
              <a:spcAft>
                <a:spcPts val="2000"/>
              </a:spcAft>
              <a:buFont typeface="Wingdings" pitchFamily="2" charset="2"/>
              <a:buChar char="§"/>
            </a:pPr>
            <a:r>
              <a:rPr lang="en-US" dirty="0"/>
              <a:t>Research investment ideas not currently implemented in the PRIT </a:t>
            </a:r>
            <a:r>
              <a:rPr lang="en-US" dirty="0" smtClean="0"/>
              <a:t>Fund</a:t>
            </a:r>
            <a:endParaRPr lang="en-US" dirty="0"/>
          </a:p>
          <a:p>
            <a:pPr marL="630238" lvl="2" indent="0">
              <a:buNone/>
            </a:pPr>
            <a:endParaRPr lang="en-US" sz="2200" dirty="0"/>
          </a:p>
          <a:p>
            <a:pPr lvl="2"/>
            <a:endParaRPr lang="en-US" sz="1800" dirty="0" smtClean="0"/>
          </a:p>
          <a:p>
            <a:pPr lvl="2"/>
            <a:endParaRPr lang="en-US" sz="1800" dirty="0"/>
          </a:p>
          <a:p>
            <a:pPr lvl="1"/>
            <a:endParaRPr lang="en-US" sz="2000" dirty="0" smtClean="0"/>
          </a:p>
          <a:p>
            <a:endParaRPr lang="en-US" dirty="0" smtClean="0"/>
          </a:p>
          <a:p>
            <a:pPr marL="392113" lvl="1" indent="0">
              <a:buNone/>
            </a:pPr>
            <a:endParaRPr lang="en-US" sz="1000" dirty="0" smtClean="0"/>
          </a:p>
          <a:p>
            <a:endParaRPr lang="en-US" dirty="0" smtClean="0"/>
          </a:p>
        </p:txBody>
      </p:sp>
      <p:sp>
        <p:nvSpPr>
          <p:cNvPr id="3" name="Title 2"/>
          <p:cNvSpPr>
            <a:spLocks noGrp="1"/>
          </p:cNvSpPr>
          <p:nvPr>
            <p:ph type="title"/>
          </p:nvPr>
        </p:nvSpPr>
        <p:spPr/>
        <p:txBody>
          <a:bodyPr/>
          <a:lstStyle/>
          <a:p>
            <a:r>
              <a:rPr lang="en-US" dirty="0" smtClean="0"/>
              <a:t>Public Markets 2013 Initiatives (continued)</a:t>
            </a:r>
            <a:endParaRPr lang="en-US" dirty="0"/>
          </a:p>
        </p:txBody>
      </p:sp>
    </p:spTree>
    <p:extLst>
      <p:ext uri="{BB962C8B-B14F-4D97-AF65-F5344CB8AC3E}">
        <p14:creationId xmlns:p14="http://schemas.microsoft.com/office/powerpoint/2010/main" val="4884434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338302" y="2852936"/>
            <a:ext cx="8515350" cy="2016224"/>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Strategic Initiatives</a:t>
            </a:r>
          </a:p>
          <a:p>
            <a:pPr marL="0" indent="0" algn="ctr" eaLnBrk="1" hangingPunct="1">
              <a:buFont typeface="Wingdings 2" pitchFamily="18" charset="2"/>
              <a:buNone/>
            </a:pPr>
            <a:endParaRPr lang="en-US" sz="2800" b="1" i="1" dirty="0" smtClean="0">
              <a:solidFill>
                <a:srgbClr val="002060"/>
              </a:solidFill>
              <a:effectLst>
                <a:outerShdw blurRad="38100" dist="38100" dir="2700000" algn="tl">
                  <a:srgbClr val="000000">
                    <a:alpha val="43137"/>
                  </a:srgbClr>
                </a:outerShdw>
              </a:effectLst>
            </a:endParaRPr>
          </a:p>
        </p:txBody>
      </p:sp>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pic>
        <p:nvPicPr>
          <p:cNvPr id="7" name="Picture 6" descr="Description: C:\Users\swong\Desktop\PRIM Logo.jpg"/>
          <p:cNvPicPr/>
          <p:nvPr/>
        </p:nvPicPr>
        <p:blipFill>
          <a:blip r:embed="rId3">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262244735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1"/>
            <a:ext cx="8363272" cy="609601"/>
          </a:xfrm>
        </p:spPr>
        <p:txBody>
          <a:bodyPr>
            <a:normAutofit fontScale="90000"/>
          </a:bodyPr>
          <a:lstStyle/>
          <a:p>
            <a:r>
              <a:rPr lang="en-US" dirty="0" smtClean="0"/>
              <a:t>Strategic Initiatives: Enhanced Reporting and Analysis</a:t>
            </a:r>
            <a:endParaRPr lang="en-US" dirty="0"/>
          </a:p>
        </p:txBody>
      </p:sp>
      <p:graphicFrame>
        <p:nvGraphicFramePr>
          <p:cNvPr id="7" name="Diagram 6"/>
          <p:cNvGraphicFramePr/>
          <p:nvPr>
            <p:extLst>
              <p:ext uri="{D42A27DB-BD31-4B8C-83A1-F6EECF244321}">
                <p14:modId xmlns:p14="http://schemas.microsoft.com/office/powerpoint/2010/main" val="3614509528"/>
              </p:ext>
            </p:extLst>
          </p:nvPr>
        </p:nvGraphicFramePr>
        <p:xfrm>
          <a:off x="2378639" y="4869160"/>
          <a:ext cx="4419600" cy="22255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Oval 7"/>
          <p:cNvSpPr/>
          <p:nvPr/>
        </p:nvSpPr>
        <p:spPr>
          <a:xfrm>
            <a:off x="5138278" y="5445224"/>
            <a:ext cx="1676400" cy="990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251520" y="784137"/>
            <a:ext cx="9044880" cy="400110"/>
          </a:xfrm>
          <a:prstGeom prst="rect">
            <a:avLst/>
          </a:prstGeom>
          <a:noFill/>
        </p:spPr>
        <p:txBody>
          <a:bodyPr wrap="square" rtlCol="0">
            <a:spAutoFit/>
          </a:bodyPr>
          <a:lstStyle/>
          <a:p>
            <a:r>
              <a:rPr lang="en-US" sz="2000" dirty="0" smtClean="0">
                <a:solidFill>
                  <a:srgbClr val="002060"/>
                </a:solidFill>
                <a:latin typeface="Calibri" pitchFamily="34" charset="0"/>
                <a:cs typeface="Calibri" pitchFamily="34" charset="0"/>
              </a:rPr>
              <a:t>Deeper incorporation of macroeconomic analysis and impact on the PRIT Fund.</a:t>
            </a:r>
            <a:endParaRPr lang="en-US" sz="2000" dirty="0">
              <a:solidFill>
                <a:srgbClr val="002060"/>
              </a:solidFill>
              <a:latin typeface="Calibri" pitchFamily="34" charset="0"/>
              <a:cs typeface="Calibri" pitchFamily="34" charset="0"/>
            </a:endParaRPr>
          </a:p>
        </p:txBody>
      </p:sp>
      <p:graphicFrame>
        <p:nvGraphicFramePr>
          <p:cNvPr id="5" name="Object 4"/>
          <p:cNvGraphicFramePr>
            <a:graphicFrameLocks noChangeAspect="1"/>
          </p:cNvGraphicFramePr>
          <p:nvPr>
            <p:extLst>
              <p:ext uri="{D42A27DB-BD31-4B8C-83A1-F6EECF244321}">
                <p14:modId xmlns:p14="http://schemas.microsoft.com/office/powerpoint/2010/main" val="39064242"/>
              </p:ext>
            </p:extLst>
          </p:nvPr>
        </p:nvGraphicFramePr>
        <p:xfrm>
          <a:off x="827584" y="1412776"/>
          <a:ext cx="7623760" cy="3960440"/>
        </p:xfrm>
        <a:graphic>
          <a:graphicData uri="http://schemas.openxmlformats.org/presentationml/2006/ole">
            <mc:AlternateContent xmlns:mc="http://schemas.openxmlformats.org/markup-compatibility/2006">
              <mc:Choice xmlns:v="urn:schemas-microsoft-com:vml" Requires="v">
                <p:oleObj spid="_x0000_s3008" name="ActiveGraph" r:id="rId8" imgW="7867515" imgH="4629150" progId="FDSCHART.FDSChartCtrlUnicode.1">
                  <p:embed/>
                </p:oleObj>
              </mc:Choice>
              <mc:Fallback>
                <p:oleObj name="ActiveGraph" r:id="rId8" imgW="7867515" imgH="4629150" progId="FDSCHART.FDSChartCtrlUnicode.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584" y="1412776"/>
                        <a:ext cx="7623760" cy="3960440"/>
                      </a:xfrm>
                      <a:prstGeom prst="rect">
                        <a:avLst/>
                      </a:prstGeom>
                      <a:noFill/>
                      <a:ln>
                        <a:noFill/>
                      </a:ln>
                      <a:extLst/>
                    </p:spPr>
                  </p:pic>
                </p:oleObj>
              </mc:Fallback>
            </mc:AlternateContent>
          </a:graphicData>
        </a:graphic>
      </p:graphicFrame>
    </p:spTree>
    <p:extLst>
      <p:ext uri="{BB962C8B-B14F-4D97-AF65-F5344CB8AC3E}">
        <p14:creationId xmlns:p14="http://schemas.microsoft.com/office/powerpoint/2010/main" val="2272145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90898" y="836613"/>
            <a:ext cx="8496300" cy="5029200"/>
          </a:xfrm>
        </p:spPr>
        <p:txBody>
          <a:bodyPr/>
          <a:lstStyle/>
          <a:p>
            <a:r>
              <a:rPr lang="en-US" b="1" dirty="0"/>
              <a:t>Emerging </a:t>
            </a:r>
            <a:r>
              <a:rPr lang="en-US" b="1" dirty="0" smtClean="0"/>
              <a:t>Managers</a:t>
            </a:r>
            <a:endParaRPr lang="en-US" b="1" dirty="0"/>
          </a:p>
          <a:p>
            <a:pPr lvl="1"/>
            <a:r>
              <a:rPr lang="en-US" dirty="0" smtClean="0"/>
              <a:t>Identify and source qualified Emerging Manager relationships across asset classes</a:t>
            </a:r>
          </a:p>
          <a:p>
            <a:pPr lvl="1"/>
            <a:r>
              <a:rPr lang="en-US" dirty="0" smtClean="0"/>
              <a:t>Complete </a:t>
            </a:r>
            <a:r>
              <a:rPr lang="en-US" dirty="0"/>
              <a:t>the outstanding Emerging Manager of Managers </a:t>
            </a:r>
            <a:r>
              <a:rPr lang="en-US" dirty="0" smtClean="0"/>
              <a:t>RFP</a:t>
            </a:r>
            <a:endParaRPr lang="en-US" dirty="0"/>
          </a:p>
          <a:p>
            <a:pPr lvl="2"/>
            <a:endParaRPr lang="en-US" dirty="0" smtClean="0"/>
          </a:p>
          <a:p>
            <a:r>
              <a:rPr lang="en-US" b="1" dirty="0" smtClean="0"/>
              <a:t>Creation of PRIT Fund “Manager Bench”</a:t>
            </a:r>
          </a:p>
          <a:p>
            <a:pPr lvl="1"/>
            <a:r>
              <a:rPr lang="en-US" dirty="0" smtClean="0"/>
              <a:t>Will allow for more nimble and dynamic manager procurement and monitoring</a:t>
            </a:r>
          </a:p>
          <a:p>
            <a:pPr lvl="1"/>
            <a:r>
              <a:rPr lang="en-US" dirty="0" smtClean="0"/>
              <a:t>Encourage investment staff, across asset </a:t>
            </a:r>
            <a:r>
              <a:rPr lang="en-US" dirty="0"/>
              <a:t>classes, to become familiar with wider set of </a:t>
            </a:r>
            <a:r>
              <a:rPr lang="en-US" dirty="0" smtClean="0"/>
              <a:t>managers</a:t>
            </a:r>
          </a:p>
          <a:p>
            <a:pPr marL="392113" lvl="1" indent="0">
              <a:buNone/>
            </a:pPr>
            <a:endParaRPr lang="en-US" sz="1000" dirty="0" smtClean="0"/>
          </a:p>
          <a:p>
            <a:pPr marL="392113" lvl="1" indent="0">
              <a:buNone/>
            </a:pPr>
            <a:endParaRPr lang="en-US" sz="1000" dirty="0" smtClean="0"/>
          </a:p>
          <a:p>
            <a:pPr marL="392113" lvl="1" indent="0">
              <a:buNone/>
            </a:pPr>
            <a:endParaRPr lang="en-US" sz="1000" dirty="0" smtClean="0"/>
          </a:p>
          <a:p>
            <a:endParaRPr lang="en-US" dirty="0" smtClean="0"/>
          </a:p>
        </p:txBody>
      </p:sp>
      <p:sp>
        <p:nvSpPr>
          <p:cNvPr id="3" name="Title 2"/>
          <p:cNvSpPr>
            <a:spLocks noGrp="1"/>
          </p:cNvSpPr>
          <p:nvPr>
            <p:ph type="title"/>
          </p:nvPr>
        </p:nvSpPr>
        <p:spPr/>
        <p:txBody>
          <a:bodyPr/>
          <a:lstStyle/>
          <a:p>
            <a:r>
              <a:rPr lang="en-US" dirty="0" smtClean="0"/>
              <a:t>PRIT Fund Current Strategic Initiatives</a:t>
            </a:r>
            <a:endParaRPr lang="en-US" dirty="0"/>
          </a:p>
        </p:txBody>
      </p:sp>
    </p:spTree>
    <p:extLst>
      <p:ext uri="{BB962C8B-B14F-4D97-AF65-F5344CB8AC3E}">
        <p14:creationId xmlns:p14="http://schemas.microsoft.com/office/powerpoint/2010/main" val="334777891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338302" y="2132856"/>
            <a:ext cx="8515350" cy="2016224"/>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Risk Management</a:t>
            </a:r>
          </a:p>
          <a:p>
            <a:pPr marL="0" indent="0" algn="ctr" eaLnBrk="1" hangingPunct="1">
              <a:buFont typeface="Wingdings 2" pitchFamily="18" charset="2"/>
              <a:buNone/>
            </a:pPr>
            <a:endParaRPr lang="en-US" sz="2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r>
              <a:rPr lang="en-US" b="1" i="1" dirty="0" smtClean="0">
                <a:solidFill>
                  <a:srgbClr val="002060"/>
                </a:solidFill>
                <a:effectLst>
                  <a:outerShdw blurRad="38100" dist="38100" dir="2700000" algn="tl">
                    <a:srgbClr val="000000">
                      <a:alpha val="43137"/>
                    </a:srgbClr>
                  </a:outerShdw>
                </a:effectLst>
              </a:rPr>
              <a:t>David M. Gurtz, CPA, CFA</a:t>
            </a:r>
          </a:p>
          <a:p>
            <a:pPr marL="0" indent="0" algn="ctr" eaLnBrk="1" hangingPunct="1">
              <a:buFont typeface="Wingdings 2" pitchFamily="18" charset="2"/>
              <a:buNone/>
            </a:pPr>
            <a:r>
              <a:rPr lang="en-US" b="1" i="1" dirty="0" smtClean="0">
                <a:effectLst>
                  <a:outerShdw blurRad="38100" dist="38100" dir="2700000" algn="tl">
                    <a:srgbClr val="000000">
                      <a:alpha val="43137"/>
                    </a:srgbClr>
                  </a:outerShdw>
                </a:effectLst>
              </a:rPr>
              <a:t>Deputy Chief Investment Officer</a:t>
            </a:r>
          </a:p>
          <a:p>
            <a:pPr marL="0" indent="0" algn="ctr" eaLnBrk="1" hangingPunct="1">
              <a:buFont typeface="Wingdings 2" pitchFamily="18" charset="2"/>
              <a:buNone/>
            </a:pPr>
            <a:r>
              <a:rPr lang="en-US" b="1" i="1" dirty="0" smtClean="0">
                <a:effectLst>
                  <a:outerShdw blurRad="38100" dist="38100" dir="2700000" algn="tl">
                    <a:srgbClr val="000000">
                      <a:alpha val="43137"/>
                    </a:srgbClr>
                  </a:outerShdw>
                </a:effectLst>
              </a:rPr>
              <a:t>Director of Risk Management</a:t>
            </a:r>
            <a:endParaRPr lang="en-US" b="1" i="1" dirty="0" smtClean="0">
              <a:solidFill>
                <a:srgbClr val="002060"/>
              </a:solidFill>
              <a:effectLst>
                <a:outerShdw blurRad="38100" dist="38100" dir="2700000" algn="tl">
                  <a:srgbClr val="000000">
                    <a:alpha val="43137"/>
                  </a:srgbClr>
                </a:outerShdw>
              </a:effectLst>
            </a:endParaRPr>
          </a:p>
        </p:txBody>
      </p:sp>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pic>
        <p:nvPicPr>
          <p:cNvPr id="5" name="Picture 4" descr="Description: C:\Users\swong\Desktop\PRIM Logo.jpg"/>
          <p:cNvPicPr/>
          <p:nvPr/>
        </p:nvPicPr>
        <p:blipFill>
          <a:blip r:embed="rId3">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1788865478"/>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Content Placeholder 1"/>
          <p:cNvSpPr>
            <a:spLocks noGrp="1"/>
          </p:cNvSpPr>
          <p:nvPr>
            <p:ph idx="1"/>
          </p:nvPr>
        </p:nvSpPr>
        <p:spPr>
          <a:xfrm>
            <a:off x="251520" y="692696"/>
            <a:ext cx="8784976" cy="4587874"/>
          </a:xfrm>
        </p:spPr>
        <p:txBody>
          <a:bodyPr/>
          <a:lstStyle/>
          <a:p>
            <a:pPr marL="109537" indent="0">
              <a:spcBef>
                <a:spcPct val="0"/>
              </a:spcBef>
              <a:spcAft>
                <a:spcPts val="1000"/>
              </a:spcAft>
              <a:buNone/>
            </a:pPr>
            <a:r>
              <a:rPr lang="en-US" dirty="0" smtClean="0"/>
              <a:t>The 2012 </a:t>
            </a:r>
            <a:r>
              <a:rPr lang="en-US" dirty="0"/>
              <a:t>PRIM </a:t>
            </a:r>
            <a:r>
              <a:rPr lang="en-US" dirty="0" smtClean="0"/>
              <a:t>key </a:t>
            </a:r>
            <a:r>
              <a:rPr lang="en-US" dirty="0"/>
              <a:t>risk management </a:t>
            </a:r>
            <a:r>
              <a:rPr lang="en-US" dirty="0" smtClean="0"/>
              <a:t>initiatives accomplishments include:</a:t>
            </a:r>
            <a:endParaRPr lang="en-US" dirty="0"/>
          </a:p>
          <a:p>
            <a:pPr marL="685800">
              <a:spcAft>
                <a:spcPts val="1000"/>
              </a:spcAft>
            </a:pPr>
            <a:r>
              <a:rPr lang="en-US" sz="2400" dirty="0" smtClean="0"/>
              <a:t>Improved manager searches</a:t>
            </a:r>
          </a:p>
          <a:p>
            <a:pPr marL="1143000" lvl="1">
              <a:spcBef>
                <a:spcPct val="0"/>
              </a:spcBef>
              <a:spcAft>
                <a:spcPts val="400"/>
              </a:spcAft>
            </a:pPr>
            <a:r>
              <a:rPr lang="en-US" sz="2200" dirty="0" smtClean="0"/>
              <a:t>Emerging market local currency debt </a:t>
            </a:r>
          </a:p>
          <a:p>
            <a:pPr marL="1143000" lvl="1">
              <a:spcBef>
                <a:spcPct val="0"/>
              </a:spcBef>
              <a:spcAft>
                <a:spcPts val="400"/>
              </a:spcAft>
            </a:pPr>
            <a:r>
              <a:rPr lang="en-US" sz="2200" dirty="0" smtClean="0"/>
              <a:t>Emerging market small cap equity</a:t>
            </a:r>
          </a:p>
          <a:p>
            <a:pPr marL="1143000" lvl="1">
              <a:spcBef>
                <a:spcPct val="0"/>
              </a:spcBef>
              <a:spcAft>
                <a:spcPts val="400"/>
              </a:spcAft>
            </a:pPr>
            <a:r>
              <a:rPr lang="en-US" sz="2200" dirty="0" smtClean="0"/>
              <a:t>Domestic equity small cap equity</a:t>
            </a:r>
          </a:p>
          <a:p>
            <a:pPr marL="685800">
              <a:spcBef>
                <a:spcPct val="0"/>
              </a:spcBef>
              <a:spcAft>
                <a:spcPts val="1000"/>
              </a:spcAft>
            </a:pPr>
            <a:r>
              <a:rPr lang="en-US" sz="2400" dirty="0"/>
              <a:t>Improved r</a:t>
            </a:r>
            <a:r>
              <a:rPr lang="en-US" sz="2400" dirty="0" smtClean="0"/>
              <a:t>isk discussion </a:t>
            </a:r>
            <a:r>
              <a:rPr lang="en-US" sz="2400" dirty="0"/>
              <a:t>with </a:t>
            </a:r>
            <a:r>
              <a:rPr lang="en-US" sz="2400" dirty="0" smtClean="0"/>
              <a:t>committee</a:t>
            </a:r>
            <a:r>
              <a:rPr lang="en-US" sz="2400" dirty="0"/>
              <a:t>, Board and </a:t>
            </a:r>
            <a:r>
              <a:rPr lang="en-US" sz="2400" dirty="0" smtClean="0"/>
              <a:t>clients</a:t>
            </a:r>
            <a:endParaRPr lang="en-US" sz="2400" dirty="0"/>
          </a:p>
          <a:p>
            <a:pPr marL="685800">
              <a:spcBef>
                <a:spcPct val="0"/>
              </a:spcBef>
              <a:spcAft>
                <a:spcPts val="0"/>
              </a:spcAft>
            </a:pPr>
            <a:r>
              <a:rPr lang="en-US" sz="2400" dirty="0"/>
              <a:t>Scenario </a:t>
            </a:r>
            <a:r>
              <a:rPr lang="en-US" sz="2400" dirty="0" smtClean="0"/>
              <a:t>analysis</a:t>
            </a:r>
            <a:r>
              <a:rPr lang="en-US" sz="2400" dirty="0"/>
              <a:t>: Eurozone, C</a:t>
            </a:r>
            <a:r>
              <a:rPr lang="en-US" sz="2400" dirty="0" smtClean="0"/>
              <a:t>hina </a:t>
            </a:r>
            <a:r>
              <a:rPr lang="en-US" sz="2400" dirty="0"/>
              <a:t>h</a:t>
            </a:r>
            <a:r>
              <a:rPr lang="en-US" sz="2400" dirty="0" smtClean="0"/>
              <a:t>ard </a:t>
            </a:r>
            <a:r>
              <a:rPr lang="en-US" sz="2400" dirty="0"/>
              <a:t>l</a:t>
            </a:r>
            <a:r>
              <a:rPr lang="en-US" sz="2400" dirty="0" smtClean="0"/>
              <a:t>anding </a:t>
            </a:r>
            <a:r>
              <a:rPr lang="en-US" sz="2400" dirty="0"/>
              <a:t>and </a:t>
            </a:r>
            <a:r>
              <a:rPr lang="en-US" sz="2400" dirty="0" smtClean="0"/>
              <a:t>fiscal cliff </a:t>
            </a:r>
            <a:r>
              <a:rPr lang="en-US" sz="2400" dirty="0"/>
              <a:t>scenarios</a:t>
            </a:r>
          </a:p>
          <a:p>
            <a:pPr marL="685800">
              <a:spcBef>
                <a:spcPct val="0"/>
              </a:spcBef>
              <a:spcAft>
                <a:spcPts val="1000"/>
              </a:spcAft>
            </a:pPr>
            <a:r>
              <a:rPr lang="en-US" sz="2400" dirty="0"/>
              <a:t>Hired Russell to reduce FX trade costs</a:t>
            </a:r>
          </a:p>
          <a:p>
            <a:pPr marL="685800">
              <a:spcBef>
                <a:spcPct val="0"/>
              </a:spcBef>
              <a:spcAft>
                <a:spcPts val="1000"/>
              </a:spcAft>
            </a:pPr>
            <a:r>
              <a:rPr lang="en-US" sz="2400" dirty="0"/>
              <a:t>Assisted in implementation of the direct hedge fund program</a:t>
            </a:r>
          </a:p>
          <a:p>
            <a:pPr marL="685800">
              <a:spcBef>
                <a:spcPct val="0"/>
              </a:spcBef>
              <a:spcAft>
                <a:spcPts val="1000"/>
              </a:spcAft>
            </a:pPr>
            <a:r>
              <a:rPr lang="en-US" sz="2400" dirty="0" smtClean="0"/>
              <a:t>Completed </a:t>
            </a:r>
            <a:r>
              <a:rPr lang="en-US" sz="2400" dirty="0"/>
              <a:t>MIT Sloan School of Management/PRIM collaboration on risk management of core </a:t>
            </a:r>
            <a:r>
              <a:rPr lang="en-US" sz="2400" dirty="0" smtClean="0"/>
              <a:t>real estate project</a:t>
            </a:r>
            <a:endParaRPr lang="en-US" sz="2400" dirty="0"/>
          </a:p>
          <a:p>
            <a:pPr marL="457200">
              <a:spcBef>
                <a:spcPct val="0"/>
              </a:spcBef>
              <a:spcAft>
                <a:spcPts val="400"/>
              </a:spcAft>
            </a:pPr>
            <a:endParaRPr lang="en-US" dirty="0"/>
          </a:p>
          <a:p>
            <a:pPr marL="457200">
              <a:spcBef>
                <a:spcPct val="0"/>
              </a:spcBef>
              <a:spcAft>
                <a:spcPts val="400"/>
              </a:spcAft>
            </a:pPr>
            <a:endParaRPr lang="en-US" dirty="0" smtClean="0"/>
          </a:p>
          <a:p>
            <a:pPr>
              <a:lnSpc>
                <a:spcPct val="120000"/>
              </a:lnSpc>
              <a:spcBef>
                <a:spcPct val="0"/>
              </a:spcBef>
            </a:pPr>
            <a:endParaRPr lang="en-US" sz="1800" dirty="0"/>
          </a:p>
        </p:txBody>
      </p:sp>
      <p:sp>
        <p:nvSpPr>
          <p:cNvPr id="3" name="Title 2"/>
          <p:cNvSpPr>
            <a:spLocks noGrp="1"/>
          </p:cNvSpPr>
          <p:nvPr>
            <p:ph type="title"/>
          </p:nvPr>
        </p:nvSpPr>
        <p:spPr>
          <a:xfrm>
            <a:off x="395536" y="122238"/>
            <a:ext cx="8424614" cy="427037"/>
          </a:xfrm>
        </p:spPr>
        <p:txBody>
          <a:bodyPr/>
          <a:lstStyle/>
          <a:p>
            <a:pPr fontAlgn="auto">
              <a:spcAft>
                <a:spcPts val="0"/>
              </a:spcAft>
              <a:defRPr/>
            </a:pPr>
            <a:r>
              <a:rPr lang="en-US" dirty="0" smtClean="0"/>
              <a:t>2012 Year in Review</a:t>
            </a: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 </a:t>
            </a:r>
            <a:endParaRPr lang="en-US" dirty="0"/>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857" y="491588"/>
            <a:ext cx="8561796"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46389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indent="0">
              <a:buNone/>
            </a:pPr>
            <a:r>
              <a:rPr lang="en-US" dirty="0" smtClean="0"/>
              <a:t> </a:t>
            </a:r>
            <a:endParaRPr lang="en-US" dirty="0"/>
          </a:p>
        </p:txBody>
      </p:sp>
      <p:sp>
        <p:nvSpPr>
          <p:cNvPr id="3" name="Title 2"/>
          <p:cNvSpPr>
            <a:spLocks noGrp="1"/>
          </p:cNvSpPr>
          <p:nvPr>
            <p:ph type="title"/>
          </p:nvPr>
        </p:nvSpPr>
        <p:spPr/>
        <p:txBody>
          <a:bodyPr/>
          <a:lstStyle/>
          <a:p>
            <a:r>
              <a:rPr lang="en-US" dirty="0" smtClean="0"/>
              <a:t> </a:t>
            </a: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476672"/>
            <a:ext cx="8568952" cy="5328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5126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bwMode="auto">
          <a:xfrm>
            <a:off x="323528" y="685800"/>
            <a:ext cx="8496621" cy="53451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65125" indent="-255588" algn="l" rtl="0" fontAlgn="base">
              <a:spcBef>
                <a:spcPts val="400"/>
              </a:spcBef>
              <a:spcAft>
                <a:spcPct val="0"/>
              </a:spcAft>
              <a:buClr>
                <a:schemeClr val="accent1"/>
              </a:buClr>
              <a:buSzPct val="68000"/>
              <a:buFont typeface="Wingdings" pitchFamily="2" charset="2"/>
              <a:buChar char="q"/>
              <a:defRPr sz="2700" kern="1200">
                <a:solidFill>
                  <a:schemeClr val="tx1"/>
                </a:solidFill>
                <a:latin typeface="Calibri" pitchFamily="34" charset="0"/>
                <a:ea typeface="+mn-ea"/>
                <a:cs typeface="Calibri" pitchFamily="34" charset="0"/>
              </a:defRPr>
            </a:lvl1pPr>
            <a:lvl2pPr marL="620713" indent="-228600" algn="l" rtl="0" fontAlgn="base">
              <a:spcBef>
                <a:spcPts val="325"/>
              </a:spcBef>
              <a:spcAft>
                <a:spcPct val="0"/>
              </a:spcAft>
              <a:buClr>
                <a:schemeClr val="accent1"/>
              </a:buClr>
              <a:buFont typeface="Wingdings" pitchFamily="2" charset="2"/>
              <a:buChar char="§"/>
              <a:defRPr sz="2300" kern="1200">
                <a:solidFill>
                  <a:schemeClr val="tx1"/>
                </a:solidFill>
                <a:latin typeface="Calibri" pitchFamily="34" charset="0"/>
                <a:ea typeface="+mn-ea"/>
                <a:cs typeface="Calibri" pitchFamily="34" charset="0"/>
              </a:defRPr>
            </a:lvl2pPr>
            <a:lvl3pPr marL="858838" indent="-228600" algn="l" rtl="0" fontAlgn="base">
              <a:spcBef>
                <a:spcPts val="350"/>
              </a:spcBef>
              <a:spcAft>
                <a:spcPct val="0"/>
              </a:spcAft>
              <a:buClr>
                <a:schemeClr val="accent2"/>
              </a:buClr>
              <a:buSzPct val="100000"/>
              <a:buFont typeface="Wingdings" pitchFamily="2" charset="2"/>
              <a:buChar char="§"/>
              <a:defRPr sz="2100" kern="1200">
                <a:solidFill>
                  <a:schemeClr val="tx1"/>
                </a:solidFill>
                <a:latin typeface="Calibri" pitchFamily="34" charset="0"/>
                <a:ea typeface="+mn-ea"/>
                <a:cs typeface="Calibri" pitchFamily="34" charset="0"/>
              </a:defRPr>
            </a:lvl3pPr>
            <a:lvl4pPr marL="1143000" indent="-228600" algn="l" rtl="0" fontAlgn="base">
              <a:spcBef>
                <a:spcPts val="350"/>
              </a:spcBef>
              <a:spcAft>
                <a:spcPct val="0"/>
              </a:spcAft>
              <a:buClr>
                <a:schemeClr val="accent2"/>
              </a:buClr>
              <a:buFont typeface="Wingdings" pitchFamily="2" charset="2"/>
              <a:buChar char="§"/>
              <a:defRPr sz="1900" kern="1200">
                <a:solidFill>
                  <a:schemeClr val="tx1"/>
                </a:solidFill>
                <a:latin typeface="Calibri" pitchFamily="34" charset="0"/>
                <a:ea typeface="+mn-ea"/>
                <a:cs typeface="Calibri" pitchFamily="34" charset="0"/>
              </a:defRPr>
            </a:lvl4pPr>
            <a:lvl5pPr marL="1371600" indent="-228600" algn="l" rtl="0" fontAlgn="base">
              <a:spcBef>
                <a:spcPts val="350"/>
              </a:spcBef>
              <a:spcAft>
                <a:spcPct val="0"/>
              </a:spcAft>
              <a:buClr>
                <a:schemeClr val="accent2"/>
              </a:buClr>
              <a:buFont typeface="Wingdings" pitchFamily="2" charset="2"/>
              <a:buChar char="§"/>
              <a:defRPr kern="1200">
                <a:solidFill>
                  <a:schemeClr val="tx1"/>
                </a:solidFill>
                <a:latin typeface="Calibri" pitchFamily="34" charset="0"/>
                <a:ea typeface="+mn-ea"/>
                <a:cs typeface="Calibri" pitchFamily="34" charset="0"/>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a:extLst/>
          </a:lstStyle>
          <a:p>
            <a:pPr indent="-457200">
              <a:spcBef>
                <a:spcPct val="0"/>
              </a:spcBef>
              <a:spcAft>
                <a:spcPts val="800"/>
              </a:spcAft>
              <a:buClr>
                <a:srgbClr val="002060"/>
              </a:buClr>
            </a:pPr>
            <a:r>
              <a:rPr lang="en-US" sz="2600" dirty="0" smtClean="0">
                <a:solidFill>
                  <a:srgbClr val="002060"/>
                </a:solidFill>
              </a:rPr>
              <a:t>Continue </a:t>
            </a:r>
            <a:r>
              <a:rPr lang="en-US" sz="2600" dirty="0">
                <a:solidFill>
                  <a:srgbClr val="002060"/>
                </a:solidFill>
              </a:rPr>
              <a:t>to Use BarraOne to </a:t>
            </a:r>
            <a:r>
              <a:rPr lang="en-US" sz="2600" dirty="0" smtClean="0">
                <a:solidFill>
                  <a:srgbClr val="002060"/>
                </a:solidFill>
              </a:rPr>
              <a:t>Improve</a:t>
            </a:r>
            <a:endParaRPr lang="en-US" sz="2600" dirty="0">
              <a:solidFill>
                <a:srgbClr val="002060"/>
              </a:solidFill>
            </a:endParaRPr>
          </a:p>
          <a:p>
            <a:pPr marL="914400" lvl="1" indent="-457200">
              <a:spcBef>
                <a:spcPct val="0"/>
              </a:spcBef>
              <a:spcAft>
                <a:spcPts val="600"/>
              </a:spcAft>
              <a:buClr>
                <a:srgbClr val="002060"/>
              </a:buClr>
            </a:pPr>
            <a:r>
              <a:rPr lang="en-US" sz="2400" dirty="0">
                <a:solidFill>
                  <a:srgbClr val="002060"/>
                </a:solidFill>
              </a:rPr>
              <a:t>Investment Manager Searches</a:t>
            </a:r>
          </a:p>
          <a:p>
            <a:pPr marL="914400" lvl="1" indent="-457200">
              <a:spcBef>
                <a:spcPct val="0"/>
              </a:spcBef>
              <a:spcAft>
                <a:spcPts val="600"/>
              </a:spcAft>
              <a:buClr>
                <a:srgbClr val="002060"/>
              </a:buClr>
            </a:pPr>
            <a:r>
              <a:rPr lang="en-US" sz="2400" dirty="0">
                <a:solidFill>
                  <a:srgbClr val="002060"/>
                </a:solidFill>
              </a:rPr>
              <a:t>Manager Monitoring</a:t>
            </a:r>
          </a:p>
          <a:p>
            <a:pPr marL="914400" lvl="1" indent="-457200">
              <a:spcBef>
                <a:spcPct val="0"/>
              </a:spcBef>
              <a:spcAft>
                <a:spcPts val="600"/>
              </a:spcAft>
              <a:buClr>
                <a:srgbClr val="002060"/>
              </a:buClr>
            </a:pPr>
            <a:r>
              <a:rPr lang="en-US" sz="2400" dirty="0">
                <a:solidFill>
                  <a:srgbClr val="002060"/>
                </a:solidFill>
              </a:rPr>
              <a:t>Asset Allocation</a:t>
            </a:r>
          </a:p>
          <a:p>
            <a:pPr marL="914400" lvl="1" indent="-457200">
              <a:spcBef>
                <a:spcPct val="0"/>
              </a:spcBef>
              <a:spcAft>
                <a:spcPts val="600"/>
              </a:spcAft>
              <a:buClr>
                <a:srgbClr val="002060"/>
              </a:buClr>
            </a:pPr>
            <a:r>
              <a:rPr lang="en-US" sz="2400" dirty="0">
                <a:solidFill>
                  <a:srgbClr val="002060"/>
                </a:solidFill>
              </a:rPr>
              <a:t>Continued risk transparency and education to the </a:t>
            </a:r>
            <a:r>
              <a:rPr lang="en-US" sz="2400" dirty="0" smtClean="0">
                <a:solidFill>
                  <a:srgbClr val="002060"/>
                </a:solidFill>
              </a:rPr>
              <a:t>Board, Committees and Clients</a:t>
            </a:r>
            <a:endParaRPr lang="en-US" sz="2400" dirty="0">
              <a:solidFill>
                <a:srgbClr val="002060"/>
              </a:solidFill>
            </a:endParaRPr>
          </a:p>
          <a:p>
            <a:pPr marL="457200" indent="-457200">
              <a:spcBef>
                <a:spcPct val="0"/>
              </a:spcBef>
              <a:spcAft>
                <a:spcPts val="800"/>
              </a:spcAft>
              <a:buClr>
                <a:srgbClr val="002060"/>
              </a:buClr>
            </a:pPr>
            <a:r>
              <a:rPr lang="en-US" sz="2600" dirty="0">
                <a:solidFill>
                  <a:srgbClr val="002060"/>
                </a:solidFill>
              </a:rPr>
              <a:t>Create custom Barra reports to improve analysis efficiency (Traffic Light System) </a:t>
            </a:r>
          </a:p>
          <a:p>
            <a:pPr indent="-457200">
              <a:spcBef>
                <a:spcPct val="0"/>
              </a:spcBef>
              <a:spcAft>
                <a:spcPts val="800"/>
              </a:spcAft>
              <a:buClr>
                <a:srgbClr val="002060"/>
              </a:buClr>
            </a:pPr>
            <a:r>
              <a:rPr lang="en-US" sz="2600" dirty="0" smtClean="0">
                <a:solidFill>
                  <a:srgbClr val="002060"/>
                </a:solidFill>
              </a:rPr>
              <a:t>Complete </a:t>
            </a:r>
            <a:r>
              <a:rPr lang="en-US" sz="2600" dirty="0">
                <a:solidFill>
                  <a:srgbClr val="002060"/>
                </a:solidFill>
              </a:rPr>
              <a:t>RFP for Cash Management Overlay Manager</a:t>
            </a:r>
          </a:p>
          <a:p>
            <a:pPr indent="-457200">
              <a:spcBef>
                <a:spcPct val="0"/>
              </a:spcBef>
              <a:spcAft>
                <a:spcPts val="800"/>
              </a:spcAft>
              <a:buClr>
                <a:srgbClr val="002060"/>
              </a:buClr>
            </a:pPr>
            <a:r>
              <a:rPr lang="en-US" sz="2600" dirty="0">
                <a:solidFill>
                  <a:srgbClr val="002060"/>
                </a:solidFill>
              </a:rPr>
              <a:t>Rebalancing Research Project </a:t>
            </a:r>
          </a:p>
          <a:p>
            <a:pPr marL="457200" indent="-457200">
              <a:spcBef>
                <a:spcPct val="0"/>
              </a:spcBef>
              <a:spcAft>
                <a:spcPts val="800"/>
              </a:spcAft>
              <a:buClr>
                <a:srgbClr val="002060"/>
              </a:buClr>
            </a:pPr>
            <a:r>
              <a:rPr lang="en-US" sz="2600" dirty="0" smtClean="0">
                <a:solidFill>
                  <a:srgbClr val="002060"/>
                </a:solidFill>
              </a:rPr>
              <a:t>MIT </a:t>
            </a:r>
            <a:r>
              <a:rPr lang="en-US" sz="2600" dirty="0">
                <a:solidFill>
                  <a:srgbClr val="002060"/>
                </a:solidFill>
              </a:rPr>
              <a:t>Sloan School of Business Management project focused on regime shifts and tail risk </a:t>
            </a:r>
            <a:r>
              <a:rPr lang="en-US" sz="2600" dirty="0" smtClean="0">
                <a:solidFill>
                  <a:srgbClr val="002060"/>
                </a:solidFill>
              </a:rPr>
              <a:t>solutions</a:t>
            </a:r>
            <a:endParaRPr lang="en-US" sz="2600" dirty="0">
              <a:solidFill>
                <a:srgbClr val="002060"/>
              </a:solidFill>
            </a:endParaRPr>
          </a:p>
          <a:p>
            <a:pPr marL="457200" indent="-457200">
              <a:spcBef>
                <a:spcPct val="0"/>
              </a:spcBef>
              <a:spcAft>
                <a:spcPts val="800"/>
              </a:spcAft>
              <a:buClr>
                <a:srgbClr val="002060"/>
              </a:buClr>
            </a:pPr>
            <a:r>
              <a:rPr lang="en-US" sz="2600" dirty="0" smtClean="0">
                <a:solidFill>
                  <a:srgbClr val="002060"/>
                </a:solidFill>
              </a:rPr>
              <a:t>Improve Hedge Fund risk transparency </a:t>
            </a:r>
          </a:p>
          <a:p>
            <a:pPr marL="109537" indent="0">
              <a:lnSpc>
                <a:spcPct val="120000"/>
              </a:lnSpc>
              <a:spcBef>
                <a:spcPct val="0"/>
              </a:spcBef>
              <a:spcAft>
                <a:spcPts val="1200"/>
              </a:spcAft>
              <a:buNone/>
            </a:pPr>
            <a:r>
              <a:rPr lang="en-US" sz="2600" dirty="0" smtClean="0"/>
              <a:t> </a:t>
            </a:r>
          </a:p>
          <a:p>
            <a:pPr marL="109537" indent="0">
              <a:lnSpc>
                <a:spcPct val="120000"/>
              </a:lnSpc>
              <a:spcBef>
                <a:spcPct val="0"/>
              </a:spcBef>
              <a:buNone/>
            </a:pPr>
            <a:endParaRPr lang="en-US" sz="1800" b="1" dirty="0" smtClean="0"/>
          </a:p>
          <a:p>
            <a:pPr>
              <a:lnSpc>
                <a:spcPct val="120000"/>
              </a:lnSpc>
              <a:spcBef>
                <a:spcPct val="0"/>
              </a:spcBef>
            </a:pPr>
            <a:endParaRPr lang="en-US" sz="1900" dirty="0" smtClean="0"/>
          </a:p>
          <a:p>
            <a:pPr>
              <a:lnSpc>
                <a:spcPct val="120000"/>
              </a:lnSpc>
              <a:spcBef>
                <a:spcPct val="0"/>
              </a:spcBef>
            </a:pPr>
            <a:endParaRPr lang="en-US" sz="1900" dirty="0" smtClean="0"/>
          </a:p>
        </p:txBody>
      </p:sp>
      <p:sp>
        <p:nvSpPr>
          <p:cNvPr id="2" name="Title 1"/>
          <p:cNvSpPr>
            <a:spLocks noGrp="1"/>
          </p:cNvSpPr>
          <p:nvPr>
            <p:ph type="title"/>
          </p:nvPr>
        </p:nvSpPr>
        <p:spPr>
          <a:xfrm>
            <a:off x="395536" y="122238"/>
            <a:ext cx="8424614" cy="427037"/>
          </a:xfrm>
        </p:spPr>
        <p:txBody>
          <a:bodyPr/>
          <a:lstStyle/>
          <a:p>
            <a:r>
              <a:rPr lang="en-US" dirty="0" smtClean="0"/>
              <a:t>2013 Initiatives</a:t>
            </a:r>
            <a:endParaRPr lang="en-US" dirty="0"/>
          </a:p>
        </p:txBody>
      </p:sp>
    </p:spTree>
    <p:extLst>
      <p:ext uri="{BB962C8B-B14F-4D97-AF65-F5344CB8AC3E}">
        <p14:creationId xmlns:p14="http://schemas.microsoft.com/office/powerpoint/2010/main" val="40417107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idx="1"/>
          </p:nvPr>
        </p:nvSpPr>
        <p:spPr>
          <a:xfrm>
            <a:off x="338302" y="1988840"/>
            <a:ext cx="8515350" cy="2016224"/>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Chair’s Welcome</a:t>
            </a:r>
          </a:p>
          <a:p>
            <a:pPr marL="0" indent="0" algn="ctr" eaLnBrk="1" hangingPunct="1">
              <a:buFont typeface="Wingdings 2" pitchFamily="18" charset="2"/>
              <a:buNone/>
            </a:pPr>
            <a:endParaRPr lang="en-US" sz="2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r>
              <a:rPr lang="en-US" sz="2800" b="1" i="1" dirty="0" smtClean="0">
                <a:solidFill>
                  <a:srgbClr val="002060"/>
                </a:solidFill>
                <a:effectLst>
                  <a:outerShdw blurRad="38100" dist="38100" dir="2700000" algn="tl">
                    <a:srgbClr val="000000">
                      <a:alpha val="43137"/>
                    </a:srgbClr>
                  </a:outerShdw>
                </a:effectLst>
              </a:rPr>
              <a:t>Steven Grossman</a:t>
            </a:r>
          </a:p>
          <a:p>
            <a:pPr marL="0" indent="0" algn="ctr" eaLnBrk="1" hangingPunct="1">
              <a:buFont typeface="Wingdings 2" pitchFamily="18" charset="2"/>
              <a:buNone/>
            </a:pPr>
            <a:r>
              <a:rPr lang="en-US" sz="2600" b="1" i="1" dirty="0" smtClean="0">
                <a:solidFill>
                  <a:srgbClr val="002060"/>
                </a:solidFill>
                <a:effectLst>
                  <a:outerShdw blurRad="38100" dist="38100" dir="2700000" algn="tl">
                    <a:srgbClr val="000000">
                      <a:alpha val="43137"/>
                    </a:srgbClr>
                  </a:outerShdw>
                </a:effectLst>
              </a:rPr>
              <a:t>Commonwealth of Massachusetts</a:t>
            </a:r>
          </a:p>
          <a:p>
            <a:pPr marL="0" indent="0" algn="ctr" eaLnBrk="1" hangingPunct="1">
              <a:buFont typeface="Wingdings 2" pitchFamily="18" charset="2"/>
              <a:buNone/>
            </a:pPr>
            <a:r>
              <a:rPr lang="en-US" sz="2600" b="1" i="1" dirty="0" smtClean="0">
                <a:solidFill>
                  <a:srgbClr val="002060"/>
                </a:solidFill>
                <a:effectLst>
                  <a:outerShdw blurRad="38100" dist="38100" dir="2700000" algn="tl">
                    <a:srgbClr val="000000">
                      <a:alpha val="43137"/>
                    </a:srgbClr>
                  </a:outerShdw>
                </a:effectLst>
              </a:rPr>
              <a:t>Treasurer and Receiver General</a:t>
            </a:r>
          </a:p>
          <a:p>
            <a:pPr marL="0" indent="0" algn="ctr" eaLnBrk="1" hangingPunct="1">
              <a:buFont typeface="Wingdings 2" pitchFamily="18" charset="2"/>
              <a:buNone/>
            </a:pPr>
            <a:r>
              <a:rPr lang="en-US" sz="2600" b="1" i="1" dirty="0" smtClean="0">
                <a:solidFill>
                  <a:srgbClr val="002060"/>
                </a:solidFill>
                <a:effectLst>
                  <a:outerShdw blurRad="38100" dist="38100" dir="2700000" algn="tl">
                    <a:srgbClr val="000000">
                      <a:alpha val="43137"/>
                    </a:srgbClr>
                  </a:outerShdw>
                </a:effectLst>
              </a:rPr>
              <a:t>PRIM Board Chair</a:t>
            </a: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289891768"/>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87194" y="836712"/>
            <a:ext cx="8496300" cy="5399112"/>
          </a:xfrm>
        </p:spPr>
        <p:txBody>
          <a:bodyPr/>
          <a:lstStyle/>
          <a:p>
            <a:pPr indent="0">
              <a:buNone/>
            </a:pPr>
            <a:r>
              <a:rPr lang="en-US" sz="2400" dirty="0" smtClean="0"/>
              <a:t>Creating a new system that will quickly highlight changes in risk data</a:t>
            </a:r>
            <a:endParaRPr lang="en-US" sz="2400" dirty="0"/>
          </a:p>
        </p:txBody>
      </p:sp>
      <p:sp>
        <p:nvSpPr>
          <p:cNvPr id="3" name="Title 2"/>
          <p:cNvSpPr>
            <a:spLocks noGrp="1"/>
          </p:cNvSpPr>
          <p:nvPr>
            <p:ph type="title"/>
          </p:nvPr>
        </p:nvSpPr>
        <p:spPr/>
        <p:txBody>
          <a:bodyPr/>
          <a:lstStyle/>
          <a:p>
            <a:r>
              <a:rPr lang="en-US" dirty="0" smtClean="0"/>
              <a:t>Traffic Light System</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5" y="1484784"/>
            <a:ext cx="8640961" cy="4248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733721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762000"/>
            <a:ext cx="8229600" cy="5486400"/>
          </a:xfrm>
        </p:spPr>
        <p:txBody>
          <a:bodyPr/>
          <a:lstStyle/>
          <a:p>
            <a:pPr indent="0">
              <a:buNone/>
            </a:pPr>
            <a:r>
              <a:rPr lang="en-US" sz="2400" dirty="0" smtClean="0"/>
              <a:t>Utilize MSCI’s RiskMetrics tool to improve our analysis of PRIM’s Direct Hedge Funds</a:t>
            </a:r>
            <a:endParaRPr lang="en-US" sz="2400" dirty="0"/>
          </a:p>
        </p:txBody>
      </p:sp>
      <p:sp>
        <p:nvSpPr>
          <p:cNvPr id="3" name="Title 2"/>
          <p:cNvSpPr>
            <a:spLocks noGrp="1"/>
          </p:cNvSpPr>
          <p:nvPr>
            <p:ph type="title"/>
          </p:nvPr>
        </p:nvSpPr>
        <p:spPr>
          <a:xfrm>
            <a:off x="395536" y="122238"/>
            <a:ext cx="8424614" cy="427037"/>
          </a:xfrm>
        </p:spPr>
        <p:txBody>
          <a:bodyPr/>
          <a:lstStyle/>
          <a:p>
            <a:r>
              <a:rPr lang="en-US" dirty="0" smtClean="0"/>
              <a:t>Hedge Fund Risk Aggregation</a:t>
            </a:r>
            <a:endParaRPr lang="en-US" dirty="0"/>
          </a:p>
        </p:txBody>
      </p:sp>
      <p:pic>
        <p:nvPicPr>
          <p:cNvPr id="1026"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11561" y="1700808"/>
            <a:ext cx="7776864" cy="475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41363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314325" y="2060848"/>
            <a:ext cx="8515350" cy="2016224"/>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Hedge Funds and</a:t>
            </a:r>
          </a:p>
          <a:p>
            <a:pPr marL="0" indent="0" algn="ctr" eaLnBrk="1" hangingPunct="1">
              <a:buFont typeface="Wingdings 2" pitchFamily="18" charset="2"/>
              <a:buNone/>
            </a:pPr>
            <a:r>
              <a:rPr lang="en-US" sz="3000" b="1" i="1" dirty="0" smtClean="0">
                <a:effectLst>
                  <a:outerShdw blurRad="38100" dist="38100" dir="2700000" algn="tl">
                    <a:srgbClr val="000000">
                      <a:alpha val="43137"/>
                    </a:srgbClr>
                  </a:outerShdw>
                </a:effectLst>
              </a:rPr>
              <a:t>Low Volatility Strategies</a:t>
            </a:r>
            <a:endParaRPr lang="en-US" sz="3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endParaRPr lang="en-US" sz="3000" b="1" i="1" dirty="0">
              <a:effectLst>
                <a:outerShdw blurRad="38100" dist="38100" dir="2700000" algn="tl">
                  <a:srgbClr val="000000">
                    <a:alpha val="43137"/>
                  </a:srgbClr>
                </a:outerShdw>
              </a:effectLst>
            </a:endParaRPr>
          </a:p>
          <a:p>
            <a:pPr marL="0" indent="0" algn="ctr" eaLnBrk="1" hangingPunct="1">
              <a:buFont typeface="Wingdings 2" pitchFamily="18" charset="2"/>
              <a:buNone/>
            </a:pPr>
            <a:r>
              <a:rPr lang="en-US" b="1" i="1" dirty="0" smtClean="0">
                <a:solidFill>
                  <a:srgbClr val="002060"/>
                </a:solidFill>
                <a:effectLst>
                  <a:outerShdw blurRad="38100" dist="38100" dir="2700000" algn="tl">
                    <a:srgbClr val="000000">
                      <a:alpha val="43137"/>
                    </a:srgbClr>
                  </a:outerShdw>
                </a:effectLst>
              </a:rPr>
              <a:t>Eric R. Nierenberg, Ph.D.</a:t>
            </a:r>
          </a:p>
          <a:p>
            <a:pPr marL="0" indent="0" algn="ctr" eaLnBrk="1" hangingPunct="1">
              <a:buFont typeface="Wingdings 2" pitchFamily="18" charset="2"/>
              <a:buNone/>
            </a:pPr>
            <a:r>
              <a:rPr lang="en-US" b="1" i="1" dirty="0" smtClean="0">
                <a:solidFill>
                  <a:srgbClr val="002060"/>
                </a:solidFill>
                <a:effectLst>
                  <a:outerShdw blurRad="38100" dist="38100" dir="2700000" algn="tl">
                    <a:srgbClr val="000000">
                      <a:alpha val="43137"/>
                    </a:srgbClr>
                  </a:outerShdw>
                </a:effectLst>
              </a:rPr>
              <a:t>Senior Investment Officer</a:t>
            </a:r>
          </a:p>
          <a:p>
            <a:pPr marL="0" indent="0" algn="ctr" eaLnBrk="1" hangingPunct="1">
              <a:buFont typeface="Wingdings 2" pitchFamily="18" charset="2"/>
              <a:buNone/>
            </a:pPr>
            <a:r>
              <a:rPr lang="en-US" b="1" i="1" dirty="0" smtClean="0">
                <a:solidFill>
                  <a:srgbClr val="002060"/>
                </a:solidFill>
                <a:effectLst>
                  <a:outerShdw blurRad="38100" dist="38100" dir="2700000" algn="tl">
                    <a:srgbClr val="000000">
                      <a:alpha val="43137"/>
                    </a:srgbClr>
                  </a:outerShdw>
                </a:effectLst>
              </a:rPr>
              <a:t>Hedge Funds and Low Volatility Strategies</a:t>
            </a:r>
          </a:p>
        </p:txBody>
      </p:sp>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pic>
        <p:nvPicPr>
          <p:cNvPr id="5" name="Picture 4" descr="Description: C:\Users\swong\Desktop\PRIM Logo.jpg"/>
          <p:cNvPicPr/>
          <p:nvPr/>
        </p:nvPicPr>
        <p:blipFill>
          <a:blip r:embed="rId3">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1918789185"/>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980728"/>
            <a:ext cx="8496300" cy="5399112"/>
          </a:xfrm>
        </p:spPr>
        <p:txBody>
          <a:bodyPr/>
          <a:lstStyle/>
          <a:p>
            <a:pPr marL="457200">
              <a:spcAft>
                <a:spcPts val="3000"/>
              </a:spcAft>
            </a:pPr>
            <a:r>
              <a:rPr lang="en-US" dirty="0" smtClean="0"/>
              <a:t>Joined PRIM in December 2012</a:t>
            </a:r>
          </a:p>
          <a:p>
            <a:pPr marL="457200">
              <a:spcAft>
                <a:spcPts val="3000"/>
              </a:spcAft>
            </a:pPr>
            <a:r>
              <a:rPr lang="en-US" dirty="0" smtClean="0"/>
              <a:t>Previously worked as an equity analyst and portfolio manager</a:t>
            </a:r>
          </a:p>
          <a:p>
            <a:pPr marL="457200">
              <a:spcAft>
                <a:spcPts val="3000"/>
              </a:spcAft>
            </a:pPr>
            <a:r>
              <a:rPr lang="en-US" dirty="0" smtClean="0"/>
              <a:t>Adjunct Professor at Brandeis International Business School, teaching Investments, International Portfolio Management, and Options &amp; Derivatives</a:t>
            </a:r>
          </a:p>
          <a:p>
            <a:pPr marL="457200">
              <a:spcAft>
                <a:spcPts val="3000"/>
              </a:spcAft>
            </a:pPr>
            <a:r>
              <a:rPr lang="en-US" dirty="0" smtClean="0"/>
              <a:t>A.B., M.A. and Ph.D., Harvard University</a:t>
            </a:r>
          </a:p>
          <a:p>
            <a:pPr marL="457200">
              <a:spcAft>
                <a:spcPts val="3000"/>
              </a:spcAft>
            </a:pPr>
            <a:r>
              <a:rPr lang="en-US" dirty="0" smtClean="0"/>
              <a:t>Specialization in behavioral finance (intersection of psychology and finance)</a:t>
            </a:r>
            <a:r>
              <a:rPr lang="en-US" sz="2400" dirty="0" smtClean="0"/>
              <a:t/>
            </a:r>
            <a:br>
              <a:rPr lang="en-US" sz="2400" dirty="0" smtClean="0"/>
            </a:br>
            <a:r>
              <a:rPr lang="en-US" sz="2400" dirty="0" smtClean="0"/>
              <a:t>	</a:t>
            </a:r>
            <a:endParaRPr lang="en-US" sz="2400" dirty="0"/>
          </a:p>
        </p:txBody>
      </p:sp>
      <p:sp>
        <p:nvSpPr>
          <p:cNvPr id="3" name="Title 2"/>
          <p:cNvSpPr>
            <a:spLocks noGrp="1"/>
          </p:cNvSpPr>
          <p:nvPr>
            <p:ph type="title"/>
          </p:nvPr>
        </p:nvSpPr>
        <p:spPr/>
        <p:txBody>
          <a:bodyPr/>
          <a:lstStyle/>
          <a:p>
            <a:r>
              <a:rPr lang="en-US" dirty="0" smtClean="0"/>
              <a:t>Eric R. Nierenberg, Ph.D. </a:t>
            </a:r>
            <a:endParaRPr lang="en-US" dirty="0"/>
          </a:p>
        </p:txBody>
      </p:sp>
    </p:spTree>
    <p:extLst>
      <p:ext uri="{BB962C8B-B14F-4D97-AF65-F5344CB8AC3E}">
        <p14:creationId xmlns:p14="http://schemas.microsoft.com/office/powerpoint/2010/main" val="138765183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PRIM Hedge Fund Summary</a:t>
            </a:r>
            <a:endParaRPr lang="en-US" dirty="0"/>
          </a:p>
        </p:txBody>
      </p:sp>
      <p:sp>
        <p:nvSpPr>
          <p:cNvPr id="3" name="Content Placeholder 2"/>
          <p:cNvSpPr>
            <a:spLocks noGrp="1"/>
          </p:cNvSpPr>
          <p:nvPr>
            <p:ph idx="1"/>
          </p:nvPr>
        </p:nvSpPr>
        <p:spPr>
          <a:xfrm>
            <a:off x="323528" y="1052736"/>
            <a:ext cx="8424292" cy="5161536"/>
          </a:xfrm>
        </p:spPr>
        <p:txBody>
          <a:bodyPr/>
          <a:lstStyle/>
          <a:p>
            <a:pPr marL="457200">
              <a:spcAft>
                <a:spcPts val="2000"/>
              </a:spcAft>
            </a:pPr>
            <a:r>
              <a:rPr lang="en-US" b="1" dirty="0" smtClean="0"/>
              <a:t>Total Portfolio Value of $5.0 billion</a:t>
            </a:r>
            <a:br>
              <a:rPr lang="en-US" b="1" dirty="0" smtClean="0"/>
            </a:br>
            <a:endParaRPr lang="en-US" sz="2400" b="1" dirty="0" smtClean="0"/>
          </a:p>
          <a:p>
            <a:pPr lvl="1">
              <a:spcAft>
                <a:spcPts val="2000"/>
              </a:spcAft>
            </a:pPr>
            <a:r>
              <a:rPr lang="en-US" dirty="0" smtClean="0"/>
              <a:t>$3.7 billion direct fund investments (21 managers)</a:t>
            </a:r>
            <a:br>
              <a:rPr lang="en-US" dirty="0" smtClean="0"/>
            </a:br>
            <a:r>
              <a:rPr lang="en-US" dirty="0" smtClean="0"/>
              <a:t> </a:t>
            </a:r>
          </a:p>
          <a:p>
            <a:pPr lvl="1">
              <a:spcAft>
                <a:spcPts val="2000"/>
              </a:spcAft>
            </a:pPr>
            <a:r>
              <a:rPr lang="en-US" dirty="0" smtClean="0"/>
              <a:t>$0.8 billion emerging manager fund of funds</a:t>
            </a:r>
            <a:r>
              <a:rPr lang="en-US" dirty="0"/>
              <a:t/>
            </a:r>
            <a:br>
              <a:rPr lang="en-US" dirty="0"/>
            </a:br>
            <a:r>
              <a:rPr lang="en-US" dirty="0"/>
              <a:t> </a:t>
            </a:r>
          </a:p>
          <a:p>
            <a:pPr lvl="1">
              <a:spcAft>
                <a:spcPts val="2000"/>
              </a:spcAft>
            </a:pPr>
            <a:r>
              <a:rPr lang="en-US" dirty="0" smtClean="0"/>
              <a:t>$0.5 billion in fund of funds liquidation; capital to be redeployed over next 12-18 months</a:t>
            </a:r>
            <a:endParaRPr lang="en-US" dirty="0"/>
          </a:p>
          <a:p>
            <a:pPr marL="457200"/>
            <a:endParaRPr lang="en-US" dirty="0"/>
          </a:p>
        </p:txBody>
      </p:sp>
    </p:spTree>
    <p:extLst>
      <p:ext uri="{BB962C8B-B14F-4D97-AF65-F5344CB8AC3E}">
        <p14:creationId xmlns:p14="http://schemas.microsoft.com/office/powerpoint/2010/main" val="13753573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Portfolio Management</a:t>
            </a:r>
            <a:endParaRPr lang="en-US" dirty="0"/>
          </a:p>
        </p:txBody>
      </p:sp>
      <p:sp>
        <p:nvSpPr>
          <p:cNvPr id="3" name="Content Placeholder 2"/>
          <p:cNvSpPr>
            <a:spLocks noGrp="1"/>
          </p:cNvSpPr>
          <p:nvPr>
            <p:ph idx="1"/>
          </p:nvPr>
        </p:nvSpPr>
        <p:spPr>
          <a:xfrm>
            <a:off x="323527" y="980728"/>
            <a:ext cx="8425185" cy="5161536"/>
          </a:xfrm>
        </p:spPr>
        <p:txBody>
          <a:bodyPr/>
          <a:lstStyle/>
          <a:p>
            <a:pPr marL="457200">
              <a:spcAft>
                <a:spcPts val="0"/>
              </a:spcAft>
            </a:pPr>
            <a:r>
              <a:rPr lang="en-US" b="1" dirty="0" smtClean="0"/>
              <a:t>Lots and lots of meetings</a:t>
            </a:r>
            <a:br>
              <a:rPr lang="en-US" b="1" dirty="0" smtClean="0"/>
            </a:br>
            <a:endParaRPr lang="en-US" b="1" dirty="0" smtClean="0"/>
          </a:p>
          <a:p>
            <a:pPr marL="914400">
              <a:spcAft>
                <a:spcPts val="3000"/>
              </a:spcAft>
              <a:buFont typeface="Wingdings" pitchFamily="2" charset="2"/>
              <a:buChar char="§"/>
            </a:pPr>
            <a:r>
              <a:rPr lang="en-US" dirty="0" smtClean="0"/>
              <a:t>Existing managers</a:t>
            </a:r>
          </a:p>
          <a:p>
            <a:pPr marL="914400">
              <a:spcAft>
                <a:spcPts val="3000"/>
              </a:spcAft>
              <a:buFont typeface="Wingdings" pitchFamily="2" charset="2"/>
              <a:buChar char="§"/>
            </a:pPr>
            <a:r>
              <a:rPr lang="en-US" dirty="0" smtClean="0"/>
              <a:t>Prospective managers</a:t>
            </a:r>
          </a:p>
          <a:p>
            <a:pPr marL="914400">
              <a:spcAft>
                <a:spcPts val="3000"/>
              </a:spcAft>
              <a:buFont typeface="Wingdings" pitchFamily="2" charset="2"/>
              <a:buChar char="§"/>
            </a:pPr>
            <a:r>
              <a:rPr lang="en-US" dirty="0" smtClean="0"/>
              <a:t>Market strategists</a:t>
            </a:r>
          </a:p>
          <a:p>
            <a:pPr marL="914400">
              <a:spcAft>
                <a:spcPts val="3000"/>
              </a:spcAft>
              <a:buFont typeface="Wingdings" pitchFamily="2" charset="2"/>
              <a:buChar char="§"/>
            </a:pPr>
            <a:r>
              <a:rPr lang="en-US" dirty="0" smtClean="0"/>
              <a:t>Hedge fund replication discussions (more on this later)</a:t>
            </a:r>
            <a:endParaRPr lang="en-US" dirty="0"/>
          </a:p>
          <a:p>
            <a:pPr marL="914400">
              <a:spcAft>
                <a:spcPts val="3000"/>
              </a:spcAft>
              <a:buFont typeface="Wingdings" pitchFamily="2" charset="2"/>
              <a:buChar char="§"/>
            </a:pPr>
            <a:endParaRPr lang="en-US" dirty="0"/>
          </a:p>
        </p:txBody>
      </p:sp>
    </p:spTree>
    <p:extLst>
      <p:ext uri="{BB962C8B-B14F-4D97-AF65-F5344CB8AC3E}">
        <p14:creationId xmlns:p14="http://schemas.microsoft.com/office/powerpoint/2010/main" val="37658658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Risk Management</a:t>
            </a:r>
            <a:endParaRPr lang="en-US" dirty="0"/>
          </a:p>
        </p:txBody>
      </p:sp>
      <p:sp>
        <p:nvSpPr>
          <p:cNvPr id="3" name="Content Placeholder 2"/>
          <p:cNvSpPr>
            <a:spLocks noGrp="1"/>
          </p:cNvSpPr>
          <p:nvPr>
            <p:ph idx="1"/>
          </p:nvPr>
        </p:nvSpPr>
        <p:spPr>
          <a:xfrm>
            <a:off x="323850" y="980728"/>
            <a:ext cx="8496300" cy="5256584"/>
          </a:xfrm>
        </p:spPr>
        <p:txBody>
          <a:bodyPr/>
          <a:lstStyle/>
          <a:p>
            <a:pPr marL="457200"/>
            <a:r>
              <a:rPr lang="en-US" dirty="0" smtClean="0"/>
              <a:t>We have a well-diversified, risk-controlled hedge fund portfolio. That being said, there is always room to improve our monitoring and evaluation process</a:t>
            </a:r>
          </a:p>
          <a:p>
            <a:pPr marL="457200"/>
            <a:endParaRPr lang="en-US" dirty="0"/>
          </a:p>
          <a:p>
            <a:pPr marL="457200"/>
            <a:r>
              <a:rPr lang="en-US" dirty="0" smtClean="0"/>
              <a:t>Working with PRIM’s Risk team, we are developing a comprehensive risk assessment system to aggregate and monitor hedge fund risk</a:t>
            </a:r>
          </a:p>
          <a:p>
            <a:pPr marL="457200"/>
            <a:endParaRPr lang="en-US" dirty="0" smtClean="0"/>
          </a:p>
          <a:p>
            <a:pPr marL="457200"/>
            <a:r>
              <a:rPr lang="en-US" dirty="0" smtClean="0"/>
              <a:t>These efforts will also provide us with better tools for performance attribution</a:t>
            </a:r>
            <a:endParaRPr lang="en-US" dirty="0"/>
          </a:p>
          <a:p>
            <a:endParaRPr lang="en-US" dirty="0"/>
          </a:p>
        </p:txBody>
      </p:sp>
    </p:spTree>
    <p:extLst>
      <p:ext uri="{BB962C8B-B14F-4D97-AF65-F5344CB8AC3E}">
        <p14:creationId xmlns:p14="http://schemas.microsoft.com/office/powerpoint/2010/main" val="37852753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Quantitative Analysis</a:t>
            </a:r>
            <a:endParaRPr lang="en-US" dirty="0"/>
          </a:p>
        </p:txBody>
      </p:sp>
      <p:sp>
        <p:nvSpPr>
          <p:cNvPr id="3" name="Content Placeholder 2"/>
          <p:cNvSpPr>
            <a:spLocks noGrp="1"/>
          </p:cNvSpPr>
          <p:nvPr>
            <p:ph idx="1"/>
          </p:nvPr>
        </p:nvSpPr>
        <p:spPr>
          <a:xfrm>
            <a:off x="323850" y="980728"/>
            <a:ext cx="8496300" cy="5256584"/>
          </a:xfrm>
        </p:spPr>
        <p:txBody>
          <a:bodyPr/>
          <a:lstStyle/>
          <a:p>
            <a:pPr marL="457200"/>
            <a:r>
              <a:rPr lang="en-US" dirty="0" smtClean="0"/>
              <a:t>While “kicking the tires” will remain important, we are striving to build a systematic framework for assessing hedge fund managers</a:t>
            </a:r>
          </a:p>
          <a:p>
            <a:pPr marL="457200"/>
            <a:endParaRPr lang="en-US" dirty="0"/>
          </a:p>
          <a:p>
            <a:pPr marL="457200"/>
            <a:r>
              <a:rPr lang="en-US" dirty="0" smtClean="0"/>
              <a:t>Among the many potential benefits of this approach</a:t>
            </a:r>
          </a:p>
          <a:p>
            <a:pPr lvl="1"/>
            <a:r>
              <a:rPr lang="en-US" dirty="0" smtClean="0"/>
              <a:t>Identify firms which can best complement the existing portfolio from a risk-return perspective</a:t>
            </a:r>
          </a:p>
          <a:p>
            <a:pPr lvl="1"/>
            <a:r>
              <a:rPr lang="en-US" dirty="0" smtClean="0"/>
              <a:t>Understand how much alpha our current managers are producing, and where exactly it is coming from</a:t>
            </a:r>
            <a:endParaRPr lang="en-US" dirty="0"/>
          </a:p>
        </p:txBody>
      </p:sp>
    </p:spTree>
    <p:extLst>
      <p:ext uri="{BB962C8B-B14F-4D97-AF65-F5344CB8AC3E}">
        <p14:creationId xmlns:p14="http://schemas.microsoft.com/office/powerpoint/2010/main" val="39740634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Quantitative Analysis (continued)</a:t>
            </a:r>
            <a:endParaRPr lang="en-US" dirty="0"/>
          </a:p>
        </p:txBody>
      </p:sp>
      <p:sp>
        <p:nvSpPr>
          <p:cNvPr id="3" name="Content Placeholder 2"/>
          <p:cNvSpPr>
            <a:spLocks noGrp="1"/>
          </p:cNvSpPr>
          <p:nvPr>
            <p:ph idx="1"/>
          </p:nvPr>
        </p:nvSpPr>
        <p:spPr>
          <a:xfrm>
            <a:off x="323850" y="980728"/>
            <a:ext cx="8496300" cy="5256584"/>
          </a:xfrm>
        </p:spPr>
        <p:txBody>
          <a:bodyPr/>
          <a:lstStyle/>
          <a:p>
            <a:pPr marL="457200">
              <a:spcAft>
                <a:spcPts val="2000"/>
              </a:spcAft>
            </a:pPr>
            <a:r>
              <a:rPr lang="en-US" dirty="0" smtClean="0"/>
              <a:t>A major goal of this work is to identify “hidden” sources of hedge fund market exposures</a:t>
            </a:r>
          </a:p>
          <a:p>
            <a:pPr lvl="1">
              <a:spcAft>
                <a:spcPts val="2000"/>
              </a:spcAft>
            </a:pPr>
            <a:r>
              <a:rPr lang="en-US" dirty="0" smtClean="0"/>
              <a:t>Sometimes referred to as “alternative beta”</a:t>
            </a:r>
          </a:p>
          <a:p>
            <a:pPr lvl="1">
              <a:spcAft>
                <a:spcPts val="2000"/>
              </a:spcAft>
            </a:pPr>
            <a:endParaRPr lang="en-US" sz="1000" dirty="0" smtClean="0"/>
          </a:p>
          <a:p>
            <a:pPr marL="457200">
              <a:spcAft>
                <a:spcPts val="2000"/>
              </a:spcAft>
            </a:pPr>
            <a:r>
              <a:rPr lang="en-US" dirty="0" smtClean="0"/>
              <a:t>In tandem, actively investigating the suitability of hedge fund replication strategies</a:t>
            </a:r>
          </a:p>
          <a:p>
            <a:pPr lvl="1">
              <a:spcAft>
                <a:spcPts val="2000"/>
              </a:spcAft>
            </a:pPr>
            <a:r>
              <a:rPr lang="en-US" dirty="0" smtClean="0"/>
              <a:t>Attempt to deliver the same risk-return profile of certain hedge fund strategies in a lower cost, more liquid investment vehicle</a:t>
            </a:r>
            <a:endParaRPr lang="en-US" dirty="0"/>
          </a:p>
        </p:txBody>
      </p:sp>
    </p:spTree>
    <p:extLst>
      <p:ext uri="{BB962C8B-B14F-4D97-AF65-F5344CB8AC3E}">
        <p14:creationId xmlns:p14="http://schemas.microsoft.com/office/powerpoint/2010/main" val="40360984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Initiatives – Project SAVE</a:t>
            </a:r>
            <a:endParaRPr lang="en-US" dirty="0"/>
          </a:p>
        </p:txBody>
      </p:sp>
      <p:sp>
        <p:nvSpPr>
          <p:cNvPr id="3" name="Content Placeholder 2"/>
          <p:cNvSpPr>
            <a:spLocks noGrp="1"/>
          </p:cNvSpPr>
          <p:nvPr>
            <p:ph idx="1"/>
          </p:nvPr>
        </p:nvSpPr>
        <p:spPr>
          <a:xfrm>
            <a:off x="323850" y="980728"/>
            <a:ext cx="8496300" cy="5256584"/>
          </a:xfrm>
        </p:spPr>
        <p:txBody>
          <a:bodyPr/>
          <a:lstStyle/>
          <a:p>
            <a:pPr marL="457200"/>
            <a:r>
              <a:rPr lang="en-US" dirty="0" smtClean="0"/>
              <a:t>For Project SAVE, reducing management fee levels associated with our hedge fund investments is a major piece of the equation. To that end, we are:</a:t>
            </a:r>
          </a:p>
          <a:p>
            <a:pPr lvl="1"/>
            <a:r>
              <a:rPr lang="en-US" dirty="0" smtClean="0"/>
              <a:t>Scrutinizing fee arrangements with current managers to find ways to lower costs</a:t>
            </a:r>
          </a:p>
          <a:p>
            <a:pPr lvl="1"/>
            <a:r>
              <a:rPr lang="en-US" dirty="0" smtClean="0"/>
              <a:t>New hedge fund investments going forward will be made at lower fee levels</a:t>
            </a:r>
          </a:p>
        </p:txBody>
      </p:sp>
    </p:spTree>
    <p:extLst>
      <p:ext uri="{BB962C8B-B14F-4D97-AF65-F5344CB8AC3E}">
        <p14:creationId xmlns:p14="http://schemas.microsoft.com/office/powerpoint/2010/main" val="9113551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idx="1"/>
          </p:nvPr>
        </p:nvSpPr>
        <p:spPr>
          <a:xfrm>
            <a:off x="338302" y="2060848"/>
            <a:ext cx="8515350" cy="2016224"/>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Executive Director’s Welcome</a:t>
            </a:r>
          </a:p>
          <a:p>
            <a:pPr marL="0" indent="0" algn="ctr" eaLnBrk="1" hangingPunct="1">
              <a:buFont typeface="Wingdings 2" pitchFamily="18" charset="2"/>
              <a:buNone/>
            </a:pPr>
            <a:endParaRPr lang="en-US" sz="2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r>
              <a:rPr lang="en-US" sz="2800" b="1" i="1" dirty="0" smtClean="0">
                <a:solidFill>
                  <a:srgbClr val="002060"/>
                </a:solidFill>
                <a:effectLst>
                  <a:outerShdw blurRad="38100" dist="38100" dir="2700000" algn="tl">
                    <a:srgbClr val="000000">
                      <a:alpha val="43137"/>
                    </a:srgbClr>
                  </a:outerShdw>
                </a:effectLst>
              </a:rPr>
              <a:t>Michael G. Trotsky, CFA</a:t>
            </a:r>
          </a:p>
          <a:p>
            <a:pPr marL="0" indent="0" algn="ctr" eaLnBrk="1" hangingPunct="1">
              <a:buFont typeface="Wingdings 2" pitchFamily="18" charset="2"/>
              <a:buNone/>
            </a:pPr>
            <a:r>
              <a:rPr lang="en-US" sz="2600" b="1" i="1" dirty="0" smtClean="0">
                <a:solidFill>
                  <a:srgbClr val="002060"/>
                </a:solidFill>
                <a:effectLst>
                  <a:outerShdw blurRad="38100" dist="38100" dir="2700000" algn="tl">
                    <a:srgbClr val="000000">
                      <a:alpha val="43137"/>
                    </a:srgbClr>
                  </a:outerShdw>
                </a:effectLst>
              </a:rPr>
              <a:t>Executive Director</a:t>
            </a:r>
          </a:p>
          <a:p>
            <a:pPr marL="0" indent="0" algn="ctr" eaLnBrk="1" hangingPunct="1">
              <a:buFont typeface="Wingdings 2" pitchFamily="18" charset="2"/>
              <a:buNone/>
            </a:pPr>
            <a:r>
              <a:rPr lang="en-US" sz="2600" b="1" i="1" dirty="0" smtClean="0">
                <a:solidFill>
                  <a:srgbClr val="002060"/>
                </a:solidFill>
                <a:effectLst>
                  <a:outerShdw blurRad="38100" dist="38100" dir="2700000" algn="tl">
                    <a:srgbClr val="000000">
                      <a:alpha val="43137"/>
                    </a:srgbClr>
                  </a:outerShdw>
                </a:effectLst>
              </a:rPr>
              <a:t>Chief Investment Officer</a:t>
            </a: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2367959925"/>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Initiatives – Low Volatility</a:t>
            </a:r>
            <a:endParaRPr lang="en-US" dirty="0"/>
          </a:p>
        </p:txBody>
      </p:sp>
      <p:sp>
        <p:nvSpPr>
          <p:cNvPr id="3" name="Content Placeholder 2"/>
          <p:cNvSpPr>
            <a:spLocks noGrp="1"/>
          </p:cNvSpPr>
          <p:nvPr>
            <p:ph idx="1"/>
          </p:nvPr>
        </p:nvSpPr>
        <p:spPr>
          <a:xfrm>
            <a:off x="323850" y="980728"/>
            <a:ext cx="8496300" cy="5256584"/>
          </a:xfrm>
        </p:spPr>
        <p:txBody>
          <a:bodyPr/>
          <a:lstStyle/>
          <a:p>
            <a:pPr marL="457200"/>
            <a:r>
              <a:rPr lang="en-US" dirty="0" smtClean="0"/>
              <a:t>The “other” part of my title, but a very important responsibility</a:t>
            </a:r>
            <a:br>
              <a:rPr lang="en-US" dirty="0" smtClean="0"/>
            </a:br>
            <a:endParaRPr lang="en-US" dirty="0" smtClean="0"/>
          </a:p>
          <a:p>
            <a:pPr marL="457200"/>
            <a:r>
              <a:rPr lang="en-US" dirty="0" smtClean="0"/>
              <a:t>Focusing on volatility permits a more comprehensive analysis of proper asset allocation across the entire PRIT portfolio, not just the hedge fund portion. Some of our current projects include:</a:t>
            </a:r>
          </a:p>
          <a:p>
            <a:pPr lvl="1"/>
            <a:r>
              <a:rPr lang="en-US" dirty="0" smtClean="0"/>
              <a:t>Researching the feasibility of investment mandates that might span multiple asset classes, such as fixed income and hedge funds</a:t>
            </a:r>
          </a:p>
          <a:p>
            <a:pPr lvl="1"/>
            <a:r>
              <a:rPr lang="en-US" dirty="0" smtClean="0"/>
              <a:t>Designing an allocation framework that better balances the types of market risks found in the PRIT portfolio</a:t>
            </a:r>
          </a:p>
        </p:txBody>
      </p:sp>
    </p:spTree>
    <p:extLst>
      <p:ext uri="{BB962C8B-B14F-4D97-AF65-F5344CB8AC3E}">
        <p14:creationId xmlns:p14="http://schemas.microsoft.com/office/powerpoint/2010/main" val="22622847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338302" y="2204864"/>
            <a:ext cx="8515350" cy="2016224"/>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Real Estate and Timberland</a:t>
            </a:r>
          </a:p>
          <a:p>
            <a:pPr marL="0" indent="0" algn="ctr" eaLnBrk="1" hangingPunct="1">
              <a:buFont typeface="Wingdings 2" pitchFamily="18" charset="2"/>
              <a:buNone/>
            </a:pPr>
            <a:endParaRPr lang="en-US" sz="3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r>
              <a:rPr lang="en-US" b="1" i="1" dirty="0" smtClean="0">
                <a:solidFill>
                  <a:srgbClr val="002060"/>
                </a:solidFill>
                <a:effectLst>
                  <a:outerShdw blurRad="38100" dist="38100" dir="2700000" algn="tl">
                    <a:srgbClr val="000000">
                      <a:alpha val="43137"/>
                    </a:srgbClr>
                  </a:outerShdw>
                </a:effectLst>
              </a:rPr>
              <a:t>Timothy V. Schlitzer</a:t>
            </a:r>
          </a:p>
          <a:p>
            <a:pPr marL="0" indent="0" algn="ctr" eaLnBrk="1" hangingPunct="1">
              <a:buFont typeface="Wingdings 2" pitchFamily="18" charset="2"/>
              <a:buNone/>
            </a:pPr>
            <a:r>
              <a:rPr lang="en-US" b="1" i="1" dirty="0" smtClean="0">
                <a:effectLst>
                  <a:outerShdw blurRad="38100" dist="38100" dir="2700000" algn="tl">
                    <a:srgbClr val="000000">
                      <a:alpha val="43137"/>
                    </a:srgbClr>
                  </a:outerShdw>
                </a:effectLst>
              </a:rPr>
              <a:t>Senior Investment Officer</a:t>
            </a:r>
          </a:p>
          <a:p>
            <a:pPr marL="0" indent="0" algn="ctr" eaLnBrk="1" hangingPunct="1">
              <a:buFont typeface="Wingdings 2" pitchFamily="18" charset="2"/>
              <a:buNone/>
            </a:pPr>
            <a:r>
              <a:rPr lang="en-US" b="1" i="1" dirty="0" smtClean="0">
                <a:solidFill>
                  <a:srgbClr val="002060"/>
                </a:solidFill>
                <a:effectLst>
                  <a:outerShdw blurRad="38100" dist="38100" dir="2700000" algn="tl">
                    <a:srgbClr val="000000">
                      <a:alpha val="43137"/>
                    </a:srgbClr>
                  </a:outerShdw>
                </a:effectLst>
              </a:rPr>
              <a:t>Real Estate and Timberland</a:t>
            </a:r>
          </a:p>
        </p:txBody>
      </p:sp>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pic>
        <p:nvPicPr>
          <p:cNvPr id="5" name="Picture 4" descr="Description: C:\Users\swong\Desktop\PRIM Logo.jpg"/>
          <p:cNvPicPr/>
          <p:nvPr/>
        </p:nvPicPr>
        <p:blipFill>
          <a:blip r:embed="rId3">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1918789185"/>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620688"/>
            <a:ext cx="8712968" cy="5562600"/>
          </a:xfrm>
        </p:spPr>
        <p:txBody>
          <a:bodyPr>
            <a:scene3d>
              <a:camera prst="orthographicFront"/>
              <a:lightRig rig="threePt" dir="t"/>
            </a:scene3d>
            <a:sp3d extrusionH="57150">
              <a:bevelT w="38100" h="38100"/>
            </a:sp3d>
          </a:bodyPr>
          <a:lstStyle/>
          <a:p>
            <a:pPr>
              <a:spcBef>
                <a:spcPts val="0"/>
              </a:spcBef>
              <a:spcAft>
                <a:spcPts val="600"/>
              </a:spcAft>
            </a:pPr>
            <a:r>
              <a:rPr lang="en-US" dirty="0"/>
              <a:t>Total </a:t>
            </a:r>
            <a:r>
              <a:rPr lang="en-US" dirty="0" smtClean="0"/>
              <a:t>portfolio market </a:t>
            </a:r>
            <a:r>
              <a:rPr lang="en-US" dirty="0"/>
              <a:t>v</a:t>
            </a:r>
            <a:r>
              <a:rPr lang="en-US" dirty="0" smtClean="0"/>
              <a:t>alue </a:t>
            </a:r>
            <a:r>
              <a:rPr lang="en-US" dirty="0"/>
              <a:t>– </a:t>
            </a:r>
            <a:r>
              <a:rPr lang="en-US" dirty="0" smtClean="0"/>
              <a:t>$4.8 billion (9.0% </a:t>
            </a:r>
            <a:r>
              <a:rPr lang="en-US" dirty="0"/>
              <a:t>of PRIT</a:t>
            </a:r>
            <a:r>
              <a:rPr lang="en-US" dirty="0" smtClean="0"/>
              <a:t>)</a:t>
            </a:r>
          </a:p>
          <a:p>
            <a:pPr>
              <a:spcBef>
                <a:spcPts val="0"/>
              </a:spcBef>
              <a:spcAft>
                <a:spcPts val="600"/>
              </a:spcAft>
            </a:pPr>
            <a:r>
              <a:rPr lang="en-US" dirty="0" smtClean="0"/>
              <a:t>Investment strategies</a:t>
            </a:r>
            <a:endParaRPr lang="en-US" dirty="0"/>
          </a:p>
          <a:p>
            <a:pPr marL="914400" lvl="2">
              <a:spcBef>
                <a:spcPts val="0"/>
              </a:spcBef>
              <a:spcAft>
                <a:spcPts val="600"/>
              </a:spcAft>
              <a:buSzPct val="68000"/>
              <a:buFont typeface="Wingdings" pitchFamily="2" charset="2"/>
              <a:buChar char="§"/>
            </a:pPr>
            <a:r>
              <a:rPr lang="en-US" sz="2400" dirty="0"/>
              <a:t>Core (Direct Properties</a:t>
            </a:r>
            <a:r>
              <a:rPr lang="en-US" sz="2400" dirty="0" smtClean="0"/>
              <a:t>)</a:t>
            </a:r>
          </a:p>
          <a:p>
            <a:pPr marL="914400" lvl="2">
              <a:spcBef>
                <a:spcPts val="0"/>
              </a:spcBef>
              <a:spcAft>
                <a:spcPts val="600"/>
              </a:spcAft>
              <a:buSzPct val="68000"/>
              <a:buFont typeface="Wingdings" pitchFamily="2" charset="2"/>
              <a:buChar char="§"/>
            </a:pPr>
            <a:r>
              <a:rPr lang="en-US" sz="2400" dirty="0" smtClean="0"/>
              <a:t>Non-Core (Partnerships and Development)</a:t>
            </a:r>
            <a:endParaRPr lang="en-US" sz="2400" dirty="0"/>
          </a:p>
          <a:p>
            <a:pPr marL="914400" lvl="2">
              <a:spcBef>
                <a:spcPts val="0"/>
              </a:spcBef>
              <a:spcAft>
                <a:spcPts val="600"/>
              </a:spcAft>
              <a:buSzPct val="68000"/>
              <a:buFont typeface="Wingdings" pitchFamily="2" charset="2"/>
              <a:buChar char="§"/>
            </a:pPr>
            <a:r>
              <a:rPr lang="en-US" sz="2400" dirty="0" smtClean="0"/>
              <a:t>Global REITs</a:t>
            </a:r>
          </a:p>
          <a:p>
            <a:pPr>
              <a:spcBef>
                <a:spcPts val="0"/>
              </a:spcBef>
              <a:spcAft>
                <a:spcPts val="600"/>
              </a:spcAft>
            </a:pPr>
            <a:r>
              <a:rPr lang="en-US" dirty="0" smtClean="0"/>
              <a:t>Highly diversified portfolio</a:t>
            </a:r>
            <a:endParaRPr lang="en-US" dirty="0"/>
          </a:p>
          <a:p>
            <a:pPr marL="914400" lvl="2">
              <a:spcBef>
                <a:spcPts val="0"/>
              </a:spcBef>
              <a:spcAft>
                <a:spcPts val="600"/>
              </a:spcAft>
              <a:buSzPct val="68000"/>
              <a:buFont typeface="Wingdings" pitchFamily="2" charset="2"/>
              <a:buChar char="§"/>
            </a:pPr>
            <a:r>
              <a:rPr lang="en-US" sz="2400" dirty="0"/>
              <a:t>90+ </a:t>
            </a:r>
            <a:r>
              <a:rPr lang="en-US" sz="2400" dirty="0" smtClean="0"/>
              <a:t>directly owned properties (Retail</a:t>
            </a:r>
            <a:r>
              <a:rPr lang="en-US" sz="2400" dirty="0"/>
              <a:t>, </a:t>
            </a:r>
            <a:r>
              <a:rPr lang="en-US" sz="2400" dirty="0" smtClean="0"/>
              <a:t>Office</a:t>
            </a:r>
            <a:r>
              <a:rPr lang="en-US" sz="2400" dirty="0"/>
              <a:t>, Industrial, </a:t>
            </a:r>
            <a:r>
              <a:rPr lang="en-US" sz="2400" dirty="0" smtClean="0"/>
              <a:t>Apartment)</a:t>
            </a:r>
            <a:endParaRPr lang="en-US" sz="2400" dirty="0"/>
          </a:p>
          <a:p>
            <a:pPr marL="914400" lvl="2">
              <a:spcBef>
                <a:spcPts val="0"/>
              </a:spcBef>
              <a:spcAft>
                <a:spcPts val="600"/>
              </a:spcAft>
              <a:buSzPct val="68000"/>
              <a:buFont typeface="Wingdings" pitchFamily="2" charset="2"/>
              <a:buChar char="§"/>
            </a:pPr>
            <a:r>
              <a:rPr lang="en-US" sz="2400" dirty="0"/>
              <a:t>25+ </a:t>
            </a:r>
            <a:r>
              <a:rPr lang="en-US" sz="2400" dirty="0" smtClean="0"/>
              <a:t>markets</a:t>
            </a:r>
            <a:endParaRPr lang="en-US" sz="2400" dirty="0"/>
          </a:p>
          <a:p>
            <a:pPr marL="914400" lvl="2">
              <a:spcBef>
                <a:spcPts val="0"/>
              </a:spcBef>
              <a:spcAft>
                <a:spcPts val="600"/>
              </a:spcAft>
              <a:buSzPct val="68000"/>
              <a:buFont typeface="Wingdings" pitchFamily="2" charset="2"/>
              <a:buChar char="§"/>
            </a:pPr>
            <a:r>
              <a:rPr lang="en-US" sz="2400" dirty="0" smtClean="0"/>
              <a:t>100</a:t>
            </a:r>
            <a:r>
              <a:rPr lang="en-US" sz="2400" dirty="0"/>
              <a:t>+ </a:t>
            </a:r>
            <a:r>
              <a:rPr lang="en-US" sz="2400" dirty="0" smtClean="0"/>
              <a:t>stocks</a:t>
            </a:r>
            <a:endParaRPr lang="en-US" sz="2400" dirty="0"/>
          </a:p>
          <a:p>
            <a:pPr marL="914400" lvl="2">
              <a:spcBef>
                <a:spcPts val="0"/>
              </a:spcBef>
              <a:spcAft>
                <a:spcPts val="600"/>
              </a:spcAft>
              <a:buSzPct val="68000"/>
              <a:buFont typeface="Wingdings" pitchFamily="2" charset="2"/>
              <a:buChar char="§"/>
            </a:pPr>
            <a:r>
              <a:rPr lang="en-US" sz="2400" dirty="0" smtClean="0"/>
              <a:t>12 investment managers</a:t>
            </a:r>
          </a:p>
          <a:p>
            <a:pPr>
              <a:spcBef>
                <a:spcPts val="0"/>
              </a:spcBef>
              <a:spcAft>
                <a:spcPts val="600"/>
              </a:spcAft>
            </a:pPr>
            <a:r>
              <a:rPr lang="en-US" dirty="0" smtClean="0"/>
              <a:t>Low leverage – Debt currently 30% </a:t>
            </a:r>
            <a:r>
              <a:rPr lang="en-US" dirty="0"/>
              <a:t>of </a:t>
            </a:r>
            <a:r>
              <a:rPr lang="en-US" dirty="0" smtClean="0"/>
              <a:t>total portfolio value</a:t>
            </a:r>
            <a:endParaRPr lang="en-US" dirty="0"/>
          </a:p>
        </p:txBody>
      </p:sp>
      <p:sp>
        <p:nvSpPr>
          <p:cNvPr id="3" name="Title 2"/>
          <p:cNvSpPr>
            <a:spLocks noGrp="1"/>
          </p:cNvSpPr>
          <p:nvPr>
            <p:ph type="title"/>
          </p:nvPr>
        </p:nvSpPr>
        <p:spPr/>
        <p:txBody>
          <a:bodyPr>
            <a:scene3d>
              <a:camera prst="orthographicFront"/>
              <a:lightRig rig="soft" dir="t"/>
            </a:scene3d>
            <a:sp3d extrusionH="57150" prstMaterial="softEdge">
              <a:bevelT w="25400" h="25400"/>
            </a:sp3d>
          </a:bodyPr>
          <a:lstStyle/>
          <a:p>
            <a:r>
              <a:rPr lang="en-US" i="1" dirty="0" smtClean="0"/>
              <a:t>Real Estate Portfolio</a:t>
            </a:r>
            <a:endParaRPr lang="en-US" i="1" dirty="0"/>
          </a:p>
        </p:txBody>
      </p:sp>
    </p:spTree>
    <p:extLst>
      <p:ext uri="{BB962C8B-B14F-4D97-AF65-F5344CB8AC3E}">
        <p14:creationId xmlns:p14="http://schemas.microsoft.com/office/powerpoint/2010/main" val="42135724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scene3d>
              <a:camera prst="orthographicFront"/>
              <a:lightRig rig="soft" dir="t"/>
            </a:scene3d>
            <a:sp3d extrusionH="57150" prstMaterial="softEdge">
              <a:bevelT w="25400" h="25400"/>
            </a:sp3d>
          </a:bodyPr>
          <a:lstStyle/>
          <a:p>
            <a:r>
              <a:rPr lang="en-US" i="1" dirty="0" smtClean="0"/>
              <a:t>Real Estate Strategy</a:t>
            </a:r>
            <a:endParaRPr lang="en-US" i="1" dirty="0"/>
          </a:p>
        </p:txBody>
      </p:sp>
      <p:sp>
        <p:nvSpPr>
          <p:cNvPr id="5" name="Text Box 6"/>
          <p:cNvSpPr txBox="1">
            <a:spLocks noChangeArrowheads="1"/>
          </p:cNvSpPr>
          <p:nvPr/>
        </p:nvSpPr>
        <p:spPr bwMode="auto">
          <a:xfrm>
            <a:off x="395536" y="836712"/>
            <a:ext cx="1608909" cy="144655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spcBef>
                <a:spcPct val="50000"/>
              </a:spcBef>
            </a:pPr>
            <a:r>
              <a:rPr lang="en-US" sz="1600" u="sng" dirty="0">
                <a:solidFill>
                  <a:srgbClr val="002060"/>
                </a:solidFill>
                <a:latin typeface="Calibri" pitchFamily="34" charset="0"/>
              </a:rPr>
              <a:t>Targets</a:t>
            </a:r>
          </a:p>
          <a:p>
            <a:pPr eaLnBrk="1" hangingPunct="1">
              <a:spcBef>
                <a:spcPct val="50000"/>
              </a:spcBef>
            </a:pPr>
            <a:r>
              <a:rPr lang="en-US" sz="1600" dirty="0">
                <a:solidFill>
                  <a:srgbClr val="002060"/>
                </a:solidFill>
                <a:latin typeface="Calibri" pitchFamily="34" charset="0"/>
              </a:rPr>
              <a:t>Core – 75%</a:t>
            </a:r>
          </a:p>
          <a:p>
            <a:pPr eaLnBrk="1" hangingPunct="1">
              <a:spcBef>
                <a:spcPct val="50000"/>
              </a:spcBef>
            </a:pPr>
            <a:r>
              <a:rPr lang="en-US" sz="1600" dirty="0" smtClean="0">
                <a:solidFill>
                  <a:srgbClr val="002060"/>
                </a:solidFill>
                <a:latin typeface="Calibri" pitchFamily="34" charset="0"/>
              </a:rPr>
              <a:t>Non-Core </a:t>
            </a:r>
            <a:r>
              <a:rPr lang="en-US" sz="1600" dirty="0">
                <a:solidFill>
                  <a:srgbClr val="002060"/>
                </a:solidFill>
                <a:latin typeface="Calibri" pitchFamily="34" charset="0"/>
              </a:rPr>
              <a:t>– </a:t>
            </a:r>
            <a:r>
              <a:rPr lang="en-US" sz="1600" dirty="0" smtClean="0">
                <a:solidFill>
                  <a:srgbClr val="002060"/>
                </a:solidFill>
                <a:latin typeface="Calibri" pitchFamily="34" charset="0"/>
              </a:rPr>
              <a:t>5%</a:t>
            </a:r>
            <a:endParaRPr lang="en-US" sz="1600" dirty="0">
              <a:solidFill>
                <a:srgbClr val="002060"/>
              </a:solidFill>
              <a:latin typeface="Calibri" pitchFamily="34" charset="0"/>
            </a:endParaRPr>
          </a:p>
          <a:p>
            <a:pPr eaLnBrk="1" hangingPunct="1">
              <a:spcBef>
                <a:spcPct val="50000"/>
              </a:spcBef>
            </a:pPr>
            <a:r>
              <a:rPr lang="en-US" sz="1600" dirty="0">
                <a:solidFill>
                  <a:srgbClr val="002060"/>
                </a:solidFill>
                <a:latin typeface="Calibri" pitchFamily="34" charset="0"/>
              </a:rPr>
              <a:t>REITs – 20</a:t>
            </a:r>
            <a:r>
              <a:rPr lang="en-US" sz="1600" dirty="0" smtClean="0">
                <a:solidFill>
                  <a:srgbClr val="002060"/>
                </a:solidFill>
                <a:latin typeface="Calibri" pitchFamily="34" charset="0"/>
              </a:rPr>
              <a:t>%</a:t>
            </a:r>
            <a:endParaRPr lang="en-US" sz="1600" dirty="0">
              <a:solidFill>
                <a:srgbClr val="002060"/>
              </a:solidFill>
              <a:latin typeface="Calibri" pitchFamily="34" charset="0"/>
            </a:endParaRPr>
          </a:p>
        </p:txBody>
      </p:sp>
      <p:graphicFrame>
        <p:nvGraphicFramePr>
          <p:cNvPr id="6" name="Chart 5"/>
          <p:cNvGraphicFramePr/>
          <p:nvPr>
            <p:extLst>
              <p:ext uri="{D42A27DB-BD31-4B8C-83A1-F6EECF244321}">
                <p14:modId xmlns:p14="http://schemas.microsoft.com/office/powerpoint/2010/main" val="2781186149"/>
              </p:ext>
            </p:extLst>
          </p:nvPr>
        </p:nvGraphicFramePr>
        <p:xfrm>
          <a:off x="1752600" y="1295400"/>
          <a:ext cx="5943600" cy="48006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4991991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51520" y="771705"/>
            <a:ext cx="8640960" cy="5562600"/>
          </a:xfrm>
        </p:spPr>
        <p:txBody>
          <a:bodyPr>
            <a:scene3d>
              <a:camera prst="orthographicFront"/>
              <a:lightRig rig="threePt" dir="t"/>
            </a:scene3d>
            <a:sp3d extrusionH="57150">
              <a:bevelT w="38100" h="38100"/>
            </a:sp3d>
          </a:bodyPr>
          <a:lstStyle/>
          <a:p>
            <a:pPr marL="514350" indent="-514350"/>
            <a:r>
              <a:rPr lang="en-US" dirty="0" smtClean="0"/>
              <a:t>Returns range </a:t>
            </a:r>
            <a:r>
              <a:rPr lang="en-US" dirty="0"/>
              <a:t>from 6‐7% </a:t>
            </a:r>
            <a:r>
              <a:rPr lang="en-US" dirty="0" smtClean="0"/>
              <a:t>for assets</a:t>
            </a:r>
            <a:endParaRPr lang="en-US" dirty="0"/>
          </a:p>
          <a:p>
            <a:pPr marL="514350" indent="-514350"/>
            <a:r>
              <a:rPr lang="en-US" dirty="0" smtClean="0"/>
              <a:t>Cap </a:t>
            </a:r>
            <a:r>
              <a:rPr lang="en-US" dirty="0"/>
              <a:t>rates are at historically low levels but at wider spreads to fixed </a:t>
            </a:r>
            <a:r>
              <a:rPr lang="en-US" dirty="0" smtClean="0"/>
              <a:t>income instruments </a:t>
            </a:r>
            <a:r>
              <a:rPr lang="en-US" dirty="0"/>
              <a:t>and on lower net operating income (NOI) </a:t>
            </a:r>
            <a:r>
              <a:rPr lang="en-US" dirty="0" smtClean="0"/>
              <a:t>profiles</a:t>
            </a:r>
            <a:endParaRPr lang="en-US" dirty="0"/>
          </a:p>
          <a:p>
            <a:pPr marL="514350" indent="-514350"/>
            <a:r>
              <a:rPr lang="en-US" dirty="0" smtClean="0"/>
              <a:t>Transaction </a:t>
            </a:r>
            <a:r>
              <a:rPr lang="en-US" dirty="0"/>
              <a:t>volume has increased to “normal” levels. </a:t>
            </a:r>
            <a:r>
              <a:rPr lang="en-US" dirty="0" smtClean="0"/>
              <a:t>More opportunities could </a:t>
            </a:r>
            <a:r>
              <a:rPr lang="en-US" dirty="0"/>
              <a:t>come from </a:t>
            </a:r>
            <a:r>
              <a:rPr lang="en-US" dirty="0" smtClean="0"/>
              <a:t>recapitalizations</a:t>
            </a:r>
            <a:endParaRPr lang="en-US" dirty="0"/>
          </a:p>
          <a:p>
            <a:pPr marL="514350" indent="-514350"/>
            <a:r>
              <a:rPr lang="en-US" dirty="0" smtClean="0"/>
              <a:t>New </a:t>
            </a:r>
            <a:r>
              <a:rPr lang="en-US" dirty="0"/>
              <a:t>supply remains at historic </a:t>
            </a:r>
            <a:r>
              <a:rPr lang="en-US" dirty="0" smtClean="0"/>
              <a:t>lows</a:t>
            </a:r>
            <a:endParaRPr lang="en-US" dirty="0"/>
          </a:p>
          <a:p>
            <a:pPr marL="514350" indent="-514350"/>
            <a:r>
              <a:rPr lang="en-US" dirty="0" smtClean="0"/>
              <a:t>Economic </a:t>
            </a:r>
            <a:r>
              <a:rPr lang="en-US" dirty="0"/>
              <a:t>uncertainty exists. However, pockets of </a:t>
            </a:r>
            <a:r>
              <a:rPr lang="en-US" dirty="0" smtClean="0"/>
              <a:t>investment opportunity </a:t>
            </a:r>
            <a:r>
              <a:rPr lang="en-US" dirty="0"/>
              <a:t>remain at the asset level and within specific markets </a:t>
            </a:r>
            <a:r>
              <a:rPr lang="en-US" dirty="0" smtClean="0"/>
              <a:t>where growth </a:t>
            </a:r>
            <a:r>
              <a:rPr lang="en-US" dirty="0"/>
              <a:t>drivers </a:t>
            </a:r>
            <a:r>
              <a:rPr lang="en-US" dirty="0" smtClean="0"/>
              <a:t>exist</a:t>
            </a:r>
            <a:endParaRPr lang="en-US" dirty="0"/>
          </a:p>
          <a:p>
            <a:pPr marL="514350" indent="-514350"/>
            <a:r>
              <a:rPr lang="en-US" dirty="0" smtClean="0"/>
              <a:t>Core </a:t>
            </a:r>
            <a:r>
              <a:rPr lang="en-US" dirty="0"/>
              <a:t>properties should remain attractive to investors in a low to </a:t>
            </a:r>
            <a:r>
              <a:rPr lang="en-US" dirty="0" smtClean="0"/>
              <a:t>moderate growth environment</a:t>
            </a:r>
            <a:endParaRPr lang="en-US" dirty="0"/>
          </a:p>
        </p:txBody>
      </p:sp>
      <p:sp>
        <p:nvSpPr>
          <p:cNvPr id="3" name="Title 2"/>
          <p:cNvSpPr>
            <a:spLocks noGrp="1"/>
          </p:cNvSpPr>
          <p:nvPr>
            <p:ph type="title"/>
          </p:nvPr>
        </p:nvSpPr>
        <p:spPr/>
        <p:txBody>
          <a:bodyPr>
            <a:scene3d>
              <a:camera prst="orthographicFront"/>
              <a:lightRig rig="soft" dir="t"/>
            </a:scene3d>
            <a:sp3d extrusionH="57150" prstMaterial="softEdge">
              <a:bevelT w="25400" h="25400"/>
            </a:sp3d>
          </a:bodyPr>
          <a:lstStyle/>
          <a:p>
            <a:r>
              <a:rPr lang="en-US" i="1" dirty="0" smtClean="0"/>
              <a:t>Real Estate Market</a:t>
            </a:r>
            <a:endParaRPr lang="en-US" i="1" dirty="0"/>
          </a:p>
        </p:txBody>
      </p:sp>
    </p:spTree>
    <p:extLst>
      <p:ext uri="{BB962C8B-B14F-4D97-AF65-F5344CB8AC3E}">
        <p14:creationId xmlns:p14="http://schemas.microsoft.com/office/powerpoint/2010/main" val="149232641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3"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2683710"/>
            <a:ext cx="2514600" cy="2039957"/>
          </a:xfrm>
          <a:prstGeom prst="rect">
            <a:avLst/>
          </a:prstGeom>
          <a:solidFill>
            <a:srgbClr val="FFFFFF">
              <a:shade val="85000"/>
            </a:srgbClr>
          </a:solidFill>
          <a:ln w="63500">
            <a:solidFill>
              <a:srgbClr val="00206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 name="Title 2"/>
          <p:cNvSpPr>
            <a:spLocks noGrp="1"/>
          </p:cNvSpPr>
          <p:nvPr>
            <p:ph type="title"/>
          </p:nvPr>
        </p:nvSpPr>
        <p:spPr/>
        <p:txBody>
          <a:bodyPr>
            <a:scene3d>
              <a:camera prst="orthographicFront"/>
              <a:lightRig rig="soft" dir="t"/>
            </a:scene3d>
            <a:sp3d extrusionH="57150" prstMaterial="softEdge">
              <a:bevelT w="25400" h="25400"/>
            </a:sp3d>
          </a:bodyPr>
          <a:lstStyle/>
          <a:p>
            <a:r>
              <a:rPr lang="en-US" i="1" dirty="0" smtClean="0"/>
              <a:t>Investment Themes</a:t>
            </a:r>
            <a:endParaRPr lang="en-US" i="1" dirty="0"/>
          </a:p>
        </p:txBody>
      </p:sp>
      <p:pic>
        <p:nvPicPr>
          <p:cNvPr id="1024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741859"/>
            <a:ext cx="1971675" cy="2324100"/>
          </a:xfrm>
          <a:prstGeom prst="rect">
            <a:avLst/>
          </a:prstGeom>
          <a:solidFill>
            <a:srgbClr val="FFFFFF">
              <a:shade val="85000"/>
            </a:srgbClr>
          </a:solidFill>
          <a:ln w="63500">
            <a:solidFill>
              <a:srgbClr val="00206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49" name="Picture 9" descr="http://i2.cdn.turner.com/money/.element/img/1.0/sections/mag/fortune/bestcompanies/2010/snapshots/devon_energy_corp.jpg">
            <a:hlinkClick r:id="rId4"/>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137"/>
          <a:stretch/>
        </p:blipFill>
        <p:spPr bwMode="auto">
          <a:xfrm>
            <a:off x="685800" y="990600"/>
            <a:ext cx="3238500" cy="2352675"/>
          </a:xfrm>
          <a:prstGeom prst="rect">
            <a:avLst/>
          </a:prstGeom>
          <a:solidFill>
            <a:srgbClr val="FFFFFF">
              <a:shade val="85000"/>
            </a:srgbClr>
          </a:solidFill>
          <a:ln w="63500" cap="sq">
            <a:solidFill>
              <a:srgbClr val="00206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51" name="Picture 11" descr="http://t0.gstatic.com/images?q=tbn:ANd9GcQOHiKWi-JIMxSEkOLTLf1jMi7wt5RBgnnmNarSQW3wXlyrMyUz"/>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57800" y="761999"/>
            <a:ext cx="2819400" cy="1794165"/>
          </a:xfrm>
          <a:prstGeom prst="rect">
            <a:avLst/>
          </a:prstGeom>
          <a:solidFill>
            <a:srgbClr val="FFFFFF">
              <a:shade val="85000"/>
            </a:srgbClr>
          </a:solidFill>
          <a:ln w="63500" cap="sq">
            <a:solidFill>
              <a:srgbClr val="00206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252" name="Picture 1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67275" y="4903909"/>
            <a:ext cx="3371850" cy="1352550"/>
          </a:xfrm>
          <a:prstGeom prst="rect">
            <a:avLst/>
          </a:prstGeom>
          <a:solidFill>
            <a:srgbClr val="FFFFFF">
              <a:shade val="85000"/>
            </a:srgbClr>
          </a:solidFill>
          <a:ln w="63500">
            <a:solidFill>
              <a:srgbClr val="00206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41770053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5" y="620688"/>
            <a:ext cx="8754149" cy="5562600"/>
          </a:xfrm>
        </p:spPr>
        <p:txBody>
          <a:bodyPr>
            <a:scene3d>
              <a:camera prst="orthographicFront"/>
              <a:lightRig rig="threePt" dir="t"/>
            </a:scene3d>
            <a:sp3d extrusionH="57150">
              <a:bevelT w="38100" h="38100"/>
            </a:sp3d>
          </a:bodyPr>
          <a:lstStyle/>
          <a:p>
            <a:pPr>
              <a:spcAft>
                <a:spcPts val="600"/>
              </a:spcAft>
            </a:pPr>
            <a:r>
              <a:rPr lang="en-US" dirty="0" smtClean="0"/>
              <a:t>Implement Portfolio Debt</a:t>
            </a:r>
          </a:p>
          <a:p>
            <a:pPr lvl="1">
              <a:spcAft>
                <a:spcPts val="600"/>
              </a:spcAft>
            </a:pPr>
            <a:r>
              <a:rPr lang="en-US" sz="2300" dirty="0" smtClean="0"/>
              <a:t>Take advantage of low interest rate environment to enhance core returns</a:t>
            </a:r>
          </a:p>
          <a:p>
            <a:pPr lvl="1">
              <a:spcAft>
                <a:spcPts val="600"/>
              </a:spcAft>
            </a:pPr>
            <a:r>
              <a:rPr lang="en-US" sz="2300" dirty="0" smtClean="0"/>
              <a:t>Borrow at the portfolio level for best terms and maximum flexibility</a:t>
            </a:r>
          </a:p>
          <a:p>
            <a:pPr lvl="1">
              <a:spcAft>
                <a:spcPts val="600"/>
              </a:spcAft>
            </a:pPr>
            <a:r>
              <a:rPr lang="en-US" sz="2300" dirty="0" smtClean="0"/>
              <a:t>Maintain low leverage strategy at  30-40%</a:t>
            </a:r>
          </a:p>
          <a:p>
            <a:pPr>
              <a:spcAft>
                <a:spcPts val="600"/>
              </a:spcAft>
            </a:pPr>
            <a:r>
              <a:rPr lang="en-US" dirty="0" smtClean="0"/>
              <a:t>Core Acquisitions</a:t>
            </a:r>
            <a:endParaRPr lang="en-US" dirty="0"/>
          </a:p>
          <a:p>
            <a:pPr lvl="1">
              <a:spcAft>
                <a:spcPts val="600"/>
              </a:spcAft>
            </a:pPr>
            <a:r>
              <a:rPr lang="en-US" sz="2300" dirty="0" smtClean="0"/>
              <a:t>Invest </a:t>
            </a:r>
            <a:r>
              <a:rPr lang="en-US" sz="2300" dirty="0"/>
              <a:t>debt proceeds </a:t>
            </a:r>
            <a:r>
              <a:rPr lang="en-US" sz="2300" dirty="0" smtClean="0"/>
              <a:t>of $</a:t>
            </a:r>
            <a:r>
              <a:rPr lang="en-US" sz="2300" dirty="0"/>
              <a:t>1 </a:t>
            </a:r>
            <a:r>
              <a:rPr lang="en-US" sz="2300" dirty="0" smtClean="0"/>
              <a:t>billion</a:t>
            </a:r>
            <a:endParaRPr lang="en-US" sz="2300" dirty="0"/>
          </a:p>
          <a:p>
            <a:pPr lvl="1">
              <a:spcAft>
                <a:spcPts val="600"/>
              </a:spcAft>
            </a:pPr>
            <a:r>
              <a:rPr lang="en-US" sz="2300" dirty="0" smtClean="0"/>
              <a:t>Evaluate criteria adjustments to </a:t>
            </a:r>
            <a:r>
              <a:rPr lang="en-US" sz="2300" dirty="0"/>
              <a:t>expand opportunity </a:t>
            </a:r>
            <a:r>
              <a:rPr lang="en-US" sz="2300" dirty="0" smtClean="0"/>
              <a:t>set</a:t>
            </a:r>
          </a:p>
          <a:p>
            <a:pPr>
              <a:spcAft>
                <a:spcPts val="600"/>
              </a:spcAft>
            </a:pPr>
            <a:r>
              <a:rPr lang="en-US" dirty="0" smtClean="0"/>
              <a:t>REITs</a:t>
            </a:r>
          </a:p>
          <a:p>
            <a:pPr lvl="1">
              <a:spcAft>
                <a:spcPts val="600"/>
              </a:spcAft>
            </a:pPr>
            <a:r>
              <a:rPr lang="en-US" sz="2300" dirty="0" smtClean="0"/>
              <a:t>Monitor global mandates implemented in 2012</a:t>
            </a:r>
          </a:p>
          <a:p>
            <a:pPr>
              <a:spcAft>
                <a:spcPts val="600"/>
              </a:spcAft>
            </a:pPr>
            <a:r>
              <a:rPr lang="en-US" dirty="0" smtClean="0"/>
              <a:t>Non Core</a:t>
            </a:r>
            <a:endParaRPr lang="en-US" dirty="0"/>
          </a:p>
          <a:p>
            <a:pPr lvl="1">
              <a:spcAft>
                <a:spcPts val="600"/>
              </a:spcAft>
            </a:pPr>
            <a:r>
              <a:rPr lang="en-US" sz="2300" dirty="0" smtClean="0"/>
              <a:t>Monitor </a:t>
            </a:r>
            <a:r>
              <a:rPr lang="en-US" sz="2300" dirty="0"/>
              <a:t>new </a:t>
            </a:r>
            <a:r>
              <a:rPr lang="en-US" sz="2300" dirty="0" smtClean="0"/>
              <a:t>apartment development projects</a:t>
            </a:r>
          </a:p>
          <a:p>
            <a:pPr lvl="1">
              <a:spcAft>
                <a:spcPts val="600"/>
              </a:spcAft>
            </a:pPr>
            <a:r>
              <a:rPr lang="en-US" sz="2300" dirty="0" smtClean="0"/>
              <a:t>Continue </a:t>
            </a:r>
            <a:r>
              <a:rPr lang="en-US" sz="2300" dirty="0"/>
              <a:t>to review new </a:t>
            </a:r>
            <a:r>
              <a:rPr lang="en-US" sz="2300" dirty="0" smtClean="0"/>
              <a:t>opportunities</a:t>
            </a:r>
            <a:endParaRPr lang="en-US" sz="2300" dirty="0"/>
          </a:p>
        </p:txBody>
      </p:sp>
      <p:sp>
        <p:nvSpPr>
          <p:cNvPr id="3" name="Title 2"/>
          <p:cNvSpPr>
            <a:spLocks noGrp="1"/>
          </p:cNvSpPr>
          <p:nvPr>
            <p:ph type="title"/>
          </p:nvPr>
        </p:nvSpPr>
        <p:spPr/>
        <p:txBody>
          <a:bodyPr>
            <a:scene3d>
              <a:camera prst="orthographicFront"/>
              <a:lightRig rig="soft" dir="t"/>
            </a:scene3d>
            <a:sp3d extrusionH="57150" prstMaterial="softEdge">
              <a:bevelT w="25400" h="25400"/>
            </a:sp3d>
          </a:bodyPr>
          <a:lstStyle/>
          <a:p>
            <a:r>
              <a:rPr lang="en-US" i="1" dirty="0" smtClean="0"/>
              <a:t>2013 Strategy</a:t>
            </a:r>
            <a:endParaRPr lang="en-US" i="1" dirty="0"/>
          </a:p>
        </p:txBody>
      </p:sp>
    </p:spTree>
    <p:extLst>
      <p:ext uri="{BB962C8B-B14F-4D97-AF65-F5344CB8AC3E}">
        <p14:creationId xmlns:p14="http://schemas.microsoft.com/office/powerpoint/2010/main" val="9590606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836613"/>
            <a:ext cx="8424614" cy="5410200"/>
          </a:xfrm>
        </p:spPr>
        <p:txBody>
          <a:bodyPr>
            <a:scene3d>
              <a:camera prst="orthographicFront"/>
              <a:lightRig rig="threePt" dir="t"/>
            </a:scene3d>
            <a:sp3d extrusionH="57150">
              <a:bevelT w="38100" h="38100"/>
            </a:sp3d>
          </a:bodyPr>
          <a:lstStyle/>
          <a:p>
            <a:pPr>
              <a:spcBef>
                <a:spcPct val="30000"/>
              </a:spcBef>
              <a:spcAft>
                <a:spcPts val="1200"/>
              </a:spcAft>
            </a:pPr>
            <a:r>
              <a:rPr lang="en-US" dirty="0"/>
              <a:t>Total </a:t>
            </a:r>
            <a:r>
              <a:rPr lang="en-US" dirty="0" smtClean="0"/>
              <a:t>portfolio market value </a:t>
            </a:r>
            <a:r>
              <a:rPr lang="en-US" dirty="0"/>
              <a:t>– $</a:t>
            </a:r>
            <a:r>
              <a:rPr lang="en-US" dirty="0" smtClean="0"/>
              <a:t>1.4 billion</a:t>
            </a:r>
          </a:p>
          <a:p>
            <a:pPr>
              <a:spcBef>
                <a:spcPct val="30000"/>
              </a:spcBef>
              <a:spcAft>
                <a:spcPts val="1200"/>
              </a:spcAft>
            </a:pPr>
            <a:r>
              <a:rPr lang="en-US" dirty="0" smtClean="0"/>
              <a:t>710,000 acres owned </a:t>
            </a:r>
            <a:r>
              <a:rPr lang="en-US" dirty="0"/>
              <a:t>on </a:t>
            </a:r>
            <a:r>
              <a:rPr lang="en-US" dirty="0" smtClean="0"/>
              <a:t>16 </a:t>
            </a:r>
            <a:r>
              <a:rPr lang="en-US" dirty="0"/>
              <a:t>t</a:t>
            </a:r>
            <a:r>
              <a:rPr lang="en-US" dirty="0" smtClean="0"/>
              <a:t>imber properties</a:t>
            </a:r>
          </a:p>
          <a:p>
            <a:pPr>
              <a:spcBef>
                <a:spcPct val="30000"/>
              </a:spcBef>
              <a:spcAft>
                <a:spcPts val="1200"/>
              </a:spcAft>
            </a:pPr>
            <a:r>
              <a:rPr lang="en-US" dirty="0" smtClean="0"/>
              <a:t>Diversified portfolio</a:t>
            </a:r>
            <a:endParaRPr lang="en-US" dirty="0"/>
          </a:p>
          <a:p>
            <a:pPr marL="914400" lvl="2">
              <a:spcAft>
                <a:spcPts val="2000"/>
              </a:spcAft>
              <a:buFont typeface="Wingdings" pitchFamily="2" charset="2"/>
              <a:buChar char="§"/>
            </a:pPr>
            <a:r>
              <a:rPr lang="en-US" sz="2400" dirty="0" smtClean="0"/>
              <a:t>12 States</a:t>
            </a:r>
          </a:p>
          <a:p>
            <a:pPr marL="914400" lvl="2">
              <a:spcAft>
                <a:spcPts val="2000"/>
              </a:spcAft>
              <a:buFont typeface="Wingdings" pitchFamily="2" charset="2"/>
              <a:buChar char="§"/>
            </a:pPr>
            <a:r>
              <a:rPr lang="en-US" sz="2400" dirty="0" smtClean="0"/>
              <a:t>Australia (entered in 2012)</a:t>
            </a:r>
            <a:endParaRPr lang="en-US" sz="2400" dirty="0"/>
          </a:p>
          <a:p>
            <a:pPr marL="914400" lvl="2">
              <a:spcAft>
                <a:spcPts val="2000"/>
              </a:spcAft>
              <a:buFont typeface="Wingdings" pitchFamily="2" charset="2"/>
              <a:buChar char="§"/>
            </a:pPr>
            <a:r>
              <a:rPr lang="en-US" sz="2400" dirty="0"/>
              <a:t>10+ Timber </a:t>
            </a:r>
            <a:r>
              <a:rPr lang="en-US" sz="2400" dirty="0" smtClean="0"/>
              <a:t>species grown</a:t>
            </a:r>
            <a:endParaRPr lang="en-US" sz="2400" dirty="0"/>
          </a:p>
          <a:p>
            <a:pPr marL="914400" lvl="2">
              <a:spcAft>
                <a:spcPts val="2000"/>
              </a:spcAft>
              <a:buFont typeface="Wingdings" pitchFamily="2" charset="2"/>
              <a:buChar char="§"/>
            </a:pPr>
            <a:r>
              <a:rPr lang="en-US" sz="2400" dirty="0"/>
              <a:t>Multiple </a:t>
            </a:r>
            <a:r>
              <a:rPr lang="en-US" sz="2400" dirty="0" smtClean="0"/>
              <a:t>end uses</a:t>
            </a:r>
            <a:endParaRPr lang="en-US" sz="2400" dirty="0"/>
          </a:p>
          <a:p>
            <a:pPr marL="914400" lvl="2">
              <a:spcAft>
                <a:spcPts val="2000"/>
              </a:spcAft>
              <a:buFont typeface="Wingdings" pitchFamily="2" charset="2"/>
              <a:buChar char="§"/>
            </a:pPr>
            <a:r>
              <a:rPr lang="en-US" sz="2400" dirty="0"/>
              <a:t>Domestic and </a:t>
            </a:r>
            <a:r>
              <a:rPr lang="en-US" sz="2400" dirty="0" smtClean="0"/>
              <a:t>international customers</a:t>
            </a:r>
            <a:endParaRPr lang="en-US" sz="2400" dirty="0"/>
          </a:p>
          <a:p>
            <a:pPr>
              <a:spcAft>
                <a:spcPts val="1200"/>
              </a:spcAft>
            </a:pPr>
            <a:r>
              <a:rPr lang="en-US" dirty="0" smtClean="0"/>
              <a:t>Two timberland investment managers (TIMOs)</a:t>
            </a:r>
            <a:endParaRPr lang="en-US" dirty="0"/>
          </a:p>
        </p:txBody>
      </p:sp>
      <p:sp>
        <p:nvSpPr>
          <p:cNvPr id="3" name="Title 2"/>
          <p:cNvSpPr>
            <a:spLocks noGrp="1"/>
          </p:cNvSpPr>
          <p:nvPr>
            <p:ph type="title"/>
          </p:nvPr>
        </p:nvSpPr>
        <p:spPr>
          <a:xfrm>
            <a:off x="323850" y="0"/>
            <a:ext cx="8229600" cy="563562"/>
          </a:xfrm>
        </p:spPr>
        <p:txBody>
          <a:bodyPr>
            <a:scene3d>
              <a:camera prst="orthographicFront"/>
              <a:lightRig rig="soft" dir="t"/>
            </a:scene3d>
            <a:sp3d extrusionH="57150" prstMaterial="softEdge">
              <a:bevelT w="25400" h="25400"/>
            </a:sp3d>
          </a:bodyPr>
          <a:lstStyle/>
          <a:p>
            <a:r>
              <a:rPr lang="en-US" i="1" dirty="0" smtClean="0"/>
              <a:t>Timberland Portfolio</a:t>
            </a:r>
            <a:endParaRPr lang="en-US" i="1" dirty="0"/>
          </a:p>
        </p:txBody>
      </p:sp>
    </p:spTree>
    <p:extLst>
      <p:ext uri="{BB962C8B-B14F-4D97-AF65-F5344CB8AC3E}">
        <p14:creationId xmlns:p14="http://schemas.microsoft.com/office/powerpoint/2010/main" val="99617241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66699" y="0"/>
            <a:ext cx="8229600" cy="563562"/>
          </a:xfrm>
        </p:spPr>
        <p:txBody>
          <a:bodyPr>
            <a:scene3d>
              <a:camera prst="orthographicFront"/>
              <a:lightRig rig="soft" dir="t"/>
            </a:scene3d>
            <a:sp3d extrusionH="57150" prstMaterial="softEdge">
              <a:bevelT w="25400" h="25400"/>
            </a:sp3d>
          </a:bodyPr>
          <a:lstStyle/>
          <a:p>
            <a:r>
              <a:rPr lang="en-US" i="1" dirty="0" smtClean="0"/>
              <a:t>Timberland - Diversification</a:t>
            </a:r>
            <a:endParaRPr lang="en-US" i="1" dirty="0"/>
          </a:p>
        </p:txBody>
      </p:sp>
      <p:pic>
        <p:nvPicPr>
          <p:cNvPr id="3074" name="Picture 2" descr="C:\Users\tschlitzer\AppData\Local\Microsoft\Windows\Temporary Internet Files\Content.Outlook\3AL6ALGK\Southeast Map.jpg"/>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3416" t="3901" r="2982" b="4352"/>
          <a:stretch/>
        </p:blipFill>
        <p:spPr bwMode="auto">
          <a:xfrm>
            <a:off x="266699" y="895350"/>
            <a:ext cx="5219701" cy="3581400"/>
          </a:xfrm>
          <a:prstGeom prst="rect">
            <a:avLst/>
          </a:prstGeom>
          <a:noFill/>
          <a:ln w="63500">
            <a:solidFill>
              <a:srgbClr val="002060"/>
            </a:solidFill>
          </a:ln>
          <a:extLst>
            <a:ext uri="{909E8E84-426E-40DD-AFC4-6F175D3DCCD1}">
              <a14:hiddenFill xmlns:a14="http://schemas.microsoft.com/office/drawing/2010/main">
                <a:solidFill>
                  <a:srgbClr val="FFFFFF"/>
                </a:solidFill>
              </a14:hiddenFill>
            </a:ext>
          </a:extLst>
        </p:spPr>
      </p:pic>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8775" y="4646638"/>
            <a:ext cx="2571750" cy="1771650"/>
          </a:xfrm>
          <a:prstGeom prst="rect">
            <a:avLst/>
          </a:prstGeom>
          <a:noFill/>
          <a:ln w="63500">
            <a:solidFill>
              <a:srgbClr val="00206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tschlitzer\AppData\Local\Microsoft\Windows\Temporary Internet Files\Content.IE5\8LVCC0W7\image001.png"/>
          <p:cNvPicPr>
            <a:picLocks noChangeAspect="1" noChangeArrowheads="1"/>
          </p:cNvPicPr>
          <p:nvPr/>
        </p:nvPicPr>
        <p:blipFill rotWithShape="1">
          <a:blip r:embed="rId4">
            <a:extLst>
              <a:ext uri="{28A0092B-C50C-407E-A947-70E740481C1C}">
                <a14:useLocalDpi xmlns:a14="http://schemas.microsoft.com/office/drawing/2010/main" val="0"/>
              </a:ext>
            </a:extLst>
          </a:blip>
          <a:srcRect t="4629"/>
          <a:stretch/>
        </p:blipFill>
        <p:spPr bwMode="auto">
          <a:xfrm>
            <a:off x="5791200" y="1627212"/>
            <a:ext cx="3173506" cy="3924301"/>
          </a:xfrm>
          <a:prstGeom prst="rect">
            <a:avLst/>
          </a:prstGeom>
          <a:noFill/>
          <a:ln w="63500">
            <a:solidFill>
              <a:srgbClr val="00206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396091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4327" y="620688"/>
            <a:ext cx="8712646" cy="5410200"/>
          </a:xfrm>
        </p:spPr>
        <p:txBody>
          <a:bodyPr>
            <a:scene3d>
              <a:camera prst="orthographicFront"/>
              <a:lightRig rig="threePt" dir="t"/>
            </a:scene3d>
            <a:sp3d extrusionH="57150">
              <a:bevelT w="38100" h="38100"/>
            </a:sp3d>
          </a:bodyPr>
          <a:lstStyle/>
          <a:p>
            <a:pPr>
              <a:spcAft>
                <a:spcPts val="2000"/>
              </a:spcAft>
            </a:pPr>
            <a:r>
              <a:rPr lang="en-US" dirty="0"/>
              <a:t>Macro drivers </a:t>
            </a:r>
            <a:r>
              <a:rPr lang="en-US" dirty="0" smtClean="0"/>
              <a:t>favorable</a:t>
            </a:r>
            <a:endParaRPr lang="en-US" dirty="0"/>
          </a:p>
          <a:p>
            <a:pPr lvl="1">
              <a:spcAft>
                <a:spcPts val="2000"/>
              </a:spcAft>
            </a:pPr>
            <a:r>
              <a:rPr lang="en-US" dirty="0" smtClean="0"/>
              <a:t>Inventory </a:t>
            </a:r>
            <a:r>
              <a:rPr lang="en-US" dirty="0"/>
              <a:t>age (renovation</a:t>
            </a:r>
            <a:r>
              <a:rPr lang="en-US" dirty="0" smtClean="0"/>
              <a:t>)</a:t>
            </a:r>
            <a:endParaRPr lang="en-US" dirty="0"/>
          </a:p>
          <a:p>
            <a:pPr lvl="1">
              <a:spcAft>
                <a:spcPts val="2000"/>
              </a:spcAft>
            </a:pPr>
            <a:r>
              <a:rPr lang="en-US" dirty="0" smtClean="0"/>
              <a:t>Population</a:t>
            </a:r>
            <a:endParaRPr lang="en-US" dirty="0"/>
          </a:p>
          <a:p>
            <a:pPr lvl="1">
              <a:spcAft>
                <a:spcPts val="2000"/>
              </a:spcAft>
            </a:pPr>
            <a:r>
              <a:rPr lang="en-US" dirty="0" smtClean="0"/>
              <a:t>Household </a:t>
            </a:r>
            <a:r>
              <a:rPr lang="en-US" dirty="0"/>
              <a:t>formation (demand</a:t>
            </a:r>
            <a:r>
              <a:rPr lang="en-US" dirty="0" smtClean="0"/>
              <a:t>)</a:t>
            </a:r>
            <a:endParaRPr lang="en-US" dirty="0"/>
          </a:p>
          <a:p>
            <a:pPr marL="457200">
              <a:spcAft>
                <a:spcPts val="2000"/>
              </a:spcAft>
            </a:pPr>
            <a:r>
              <a:rPr lang="en-US" dirty="0" smtClean="0"/>
              <a:t>Log </a:t>
            </a:r>
            <a:r>
              <a:rPr lang="en-US" dirty="0"/>
              <a:t>prices – bottomed in 2009, return to trend in 2014 – </a:t>
            </a:r>
            <a:r>
              <a:rPr lang="en-US" dirty="0" smtClean="0"/>
              <a:t>2015</a:t>
            </a:r>
            <a:endParaRPr lang="en-US" dirty="0"/>
          </a:p>
          <a:p>
            <a:pPr marL="457200">
              <a:spcAft>
                <a:spcPts val="2000"/>
              </a:spcAft>
            </a:pPr>
            <a:r>
              <a:rPr lang="en-US" dirty="0" smtClean="0"/>
              <a:t>China’s </a:t>
            </a:r>
            <a:r>
              <a:rPr lang="en-US" dirty="0"/>
              <a:t>influence remains significant in Pacific </a:t>
            </a:r>
            <a:r>
              <a:rPr lang="en-US" dirty="0" smtClean="0"/>
              <a:t>Northwest</a:t>
            </a:r>
            <a:endParaRPr lang="en-US" dirty="0"/>
          </a:p>
          <a:p>
            <a:pPr marL="457200">
              <a:spcAft>
                <a:spcPts val="2000"/>
              </a:spcAft>
            </a:pPr>
            <a:r>
              <a:rPr lang="en-US" dirty="0" smtClean="0"/>
              <a:t>Canadian </a:t>
            </a:r>
            <a:r>
              <a:rPr lang="en-US" dirty="0"/>
              <a:t>imports declining (pine beetle</a:t>
            </a:r>
            <a:r>
              <a:rPr lang="en-US" dirty="0" smtClean="0"/>
              <a:t>)</a:t>
            </a:r>
            <a:endParaRPr lang="en-US" dirty="0"/>
          </a:p>
          <a:p>
            <a:pPr marL="457200">
              <a:spcAft>
                <a:spcPts val="2000"/>
              </a:spcAft>
            </a:pPr>
            <a:r>
              <a:rPr lang="en-US" dirty="0" smtClean="0"/>
              <a:t>Bid/ask </a:t>
            </a:r>
            <a:r>
              <a:rPr lang="en-US" dirty="0"/>
              <a:t>spread </a:t>
            </a:r>
            <a:r>
              <a:rPr lang="en-US" dirty="0" smtClean="0"/>
              <a:t>narrowing</a:t>
            </a:r>
            <a:endParaRPr lang="en-US" dirty="0"/>
          </a:p>
          <a:p>
            <a:pPr marL="457200">
              <a:spcAft>
                <a:spcPts val="2000"/>
              </a:spcAft>
            </a:pPr>
            <a:r>
              <a:rPr lang="en-US" dirty="0" smtClean="0"/>
              <a:t>Transaction </a:t>
            </a:r>
            <a:r>
              <a:rPr lang="en-US" dirty="0"/>
              <a:t>pricing at 5.5-6.5% </a:t>
            </a:r>
            <a:r>
              <a:rPr lang="en-US" dirty="0" smtClean="0"/>
              <a:t>real</a:t>
            </a:r>
            <a:endParaRPr lang="en-US" dirty="0">
              <a:solidFill>
                <a:srgbClr val="0070C0"/>
              </a:solidFill>
            </a:endParaRPr>
          </a:p>
        </p:txBody>
      </p:sp>
      <p:sp>
        <p:nvSpPr>
          <p:cNvPr id="3" name="Title 2"/>
          <p:cNvSpPr>
            <a:spLocks noGrp="1"/>
          </p:cNvSpPr>
          <p:nvPr>
            <p:ph type="title"/>
          </p:nvPr>
        </p:nvSpPr>
        <p:spPr>
          <a:xfrm>
            <a:off x="323528" y="0"/>
            <a:ext cx="8229600" cy="563562"/>
          </a:xfrm>
        </p:spPr>
        <p:txBody>
          <a:bodyPr>
            <a:scene3d>
              <a:camera prst="orthographicFront"/>
              <a:lightRig rig="soft" dir="t"/>
            </a:scene3d>
            <a:sp3d extrusionH="57150" prstMaterial="softEdge">
              <a:bevelT w="25400" h="25400"/>
            </a:sp3d>
          </a:bodyPr>
          <a:lstStyle/>
          <a:p>
            <a:r>
              <a:rPr lang="en-US" i="1" dirty="0" smtClean="0"/>
              <a:t>Timberland Market</a:t>
            </a:r>
            <a:endParaRPr lang="en-US" i="1" dirty="0"/>
          </a:p>
        </p:txBody>
      </p:sp>
    </p:spTree>
    <p:extLst>
      <p:ext uri="{BB962C8B-B14F-4D97-AF65-F5344CB8AC3E}">
        <p14:creationId xmlns:p14="http://schemas.microsoft.com/office/powerpoint/2010/main" val="16546010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95536" y="1196752"/>
            <a:ext cx="8291264" cy="5105400"/>
          </a:xfrm>
        </p:spPr>
        <p:txBody>
          <a:bodyPr/>
          <a:lstStyle/>
          <a:p>
            <a:pPr indent="-457200">
              <a:spcAft>
                <a:spcPts val="4000"/>
              </a:spcAft>
            </a:pPr>
            <a:r>
              <a:rPr lang="en-US" sz="2800" dirty="0" smtClean="0"/>
              <a:t>Organization  </a:t>
            </a:r>
          </a:p>
          <a:p>
            <a:pPr indent="-457200">
              <a:spcAft>
                <a:spcPts val="4000"/>
              </a:spcAft>
            </a:pPr>
            <a:r>
              <a:rPr lang="en-US" sz="2800" dirty="0" smtClean="0"/>
              <a:t>Performance</a:t>
            </a:r>
          </a:p>
          <a:p>
            <a:pPr indent="-457200">
              <a:spcAft>
                <a:spcPts val="4000"/>
              </a:spcAft>
            </a:pPr>
            <a:r>
              <a:rPr lang="en-US" sz="2800" dirty="0" smtClean="0"/>
              <a:t>Asset Allocation </a:t>
            </a:r>
          </a:p>
          <a:p>
            <a:pPr indent="-457200">
              <a:spcAft>
                <a:spcPts val="4000"/>
              </a:spcAft>
            </a:pPr>
            <a:r>
              <a:rPr lang="en-US" sz="2800" dirty="0" smtClean="0"/>
              <a:t>Organization Goals</a:t>
            </a:r>
          </a:p>
          <a:p>
            <a:pPr indent="-457200">
              <a:spcBef>
                <a:spcPts val="2000"/>
              </a:spcBef>
            </a:pPr>
            <a:endParaRPr lang="en-US" dirty="0" smtClean="0"/>
          </a:p>
          <a:p>
            <a:pPr indent="-457200">
              <a:spcBef>
                <a:spcPts val="2000"/>
              </a:spcBef>
            </a:pPr>
            <a:endParaRPr lang="en-US" dirty="0"/>
          </a:p>
        </p:txBody>
      </p:sp>
      <p:sp>
        <p:nvSpPr>
          <p:cNvPr id="3" name="Title 2"/>
          <p:cNvSpPr>
            <a:spLocks noGrp="1"/>
          </p:cNvSpPr>
          <p:nvPr>
            <p:ph type="title"/>
          </p:nvPr>
        </p:nvSpPr>
        <p:spPr>
          <a:xfrm>
            <a:off x="457200" y="188640"/>
            <a:ext cx="8229600" cy="359494"/>
          </a:xfrm>
        </p:spPr>
        <p:txBody>
          <a:bodyPr/>
          <a:lstStyle/>
          <a:p>
            <a:r>
              <a:rPr lang="en-US" dirty="0" smtClean="0"/>
              <a:t> </a:t>
            </a:r>
            <a:endParaRPr lang="en-US" dirty="0"/>
          </a:p>
        </p:txBody>
      </p:sp>
    </p:spTree>
    <p:extLst>
      <p:ext uri="{BB962C8B-B14F-4D97-AF65-F5344CB8AC3E}">
        <p14:creationId xmlns:p14="http://schemas.microsoft.com/office/powerpoint/2010/main" val="9567883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scene3d>
              <a:camera prst="orthographicFront"/>
              <a:lightRig rig="soft" dir="t"/>
            </a:scene3d>
            <a:sp3d extrusionH="57150" prstMaterial="softEdge">
              <a:bevelT w="25400" h="25400"/>
            </a:sp3d>
          </a:bodyPr>
          <a:lstStyle/>
          <a:p>
            <a:r>
              <a:rPr lang="en-US" i="1" dirty="0" smtClean="0"/>
              <a:t>Investment Themes</a:t>
            </a:r>
            <a:endParaRPr lang="en-US" i="1" dirty="0"/>
          </a:p>
        </p:txBody>
      </p:sp>
      <p:pic>
        <p:nvPicPr>
          <p:cNvPr id="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143000"/>
            <a:ext cx="1981200"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225" y="4077933"/>
            <a:ext cx="1585743" cy="1960940"/>
          </a:xfrm>
          <a:prstGeom prst="rect">
            <a:avLst/>
          </a:prstGeom>
          <a:solidFill>
            <a:srgbClr val="FFFFFF">
              <a:shade val="85000"/>
            </a:srgbClr>
          </a:solidFill>
          <a:ln w="63500">
            <a:solidFill>
              <a:srgbClr val="00206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22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3931260"/>
            <a:ext cx="2628900" cy="1743075"/>
          </a:xfrm>
          <a:prstGeom prst="rect">
            <a:avLst/>
          </a:prstGeom>
          <a:solidFill>
            <a:srgbClr val="FFFFFF">
              <a:shade val="85000"/>
            </a:srgbClr>
          </a:solidFill>
          <a:ln w="63500">
            <a:solidFill>
              <a:srgbClr val="002060"/>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1030" name="Picture 6" descr="http://www.goodwinsustainabledevelopment.com/cms/wp-content/uploads/2012/02/1013170_20308449-e1328141279153.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14800" y="1000125"/>
            <a:ext cx="3870592" cy="2590800"/>
          </a:xfrm>
          <a:prstGeom prst="rect">
            <a:avLst/>
          </a:prstGeom>
          <a:solidFill>
            <a:srgbClr val="FFFFFF">
              <a:shade val="85000"/>
            </a:srgbClr>
          </a:solidFill>
          <a:ln w="63500" cap="sq">
            <a:solidFill>
              <a:srgbClr val="002060"/>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16009368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23528" y="-12879"/>
            <a:ext cx="8229600" cy="596923"/>
          </a:xfrm>
        </p:spPr>
        <p:txBody>
          <a:bodyPr>
            <a:normAutofit/>
            <a:scene3d>
              <a:camera prst="orthographicFront"/>
              <a:lightRig rig="soft" dir="t"/>
            </a:scene3d>
            <a:sp3d extrusionH="57150" prstMaterial="softEdge">
              <a:bevelT w="25400" h="25400"/>
            </a:sp3d>
          </a:bodyPr>
          <a:lstStyle/>
          <a:p>
            <a:r>
              <a:rPr lang="en-US" i="1" dirty="0" smtClean="0"/>
              <a:t>2013 Strategy</a:t>
            </a:r>
            <a:endParaRPr lang="en-US" i="1" dirty="0"/>
          </a:p>
        </p:txBody>
      </p:sp>
      <p:sp>
        <p:nvSpPr>
          <p:cNvPr id="5" name="Content Placeholder 4"/>
          <p:cNvSpPr>
            <a:spLocks noGrp="1"/>
          </p:cNvSpPr>
          <p:nvPr>
            <p:ph idx="1"/>
          </p:nvPr>
        </p:nvSpPr>
        <p:spPr>
          <a:xfrm>
            <a:off x="395536" y="848978"/>
            <a:ext cx="8424614" cy="5399112"/>
          </a:xfrm>
        </p:spPr>
        <p:txBody>
          <a:bodyPr/>
          <a:lstStyle/>
          <a:p>
            <a:pPr>
              <a:spcAft>
                <a:spcPts val="3000"/>
              </a:spcAft>
            </a:pPr>
            <a:r>
              <a:rPr lang="en-US" dirty="0"/>
              <a:t>U.S.</a:t>
            </a:r>
          </a:p>
          <a:p>
            <a:pPr lvl="1">
              <a:spcAft>
                <a:spcPts val="3000"/>
              </a:spcAft>
            </a:pPr>
            <a:r>
              <a:rPr lang="en-US" dirty="0" smtClean="0"/>
              <a:t>Continue to grow exposure in Pacific Northwest</a:t>
            </a:r>
            <a:endParaRPr lang="en-US" dirty="0"/>
          </a:p>
          <a:p>
            <a:pPr lvl="1">
              <a:spcAft>
                <a:spcPts val="3000"/>
              </a:spcAft>
            </a:pPr>
            <a:r>
              <a:rPr lang="en-US" dirty="0" smtClean="0"/>
              <a:t>Monitor and potentially add to Southern allocation</a:t>
            </a:r>
            <a:endParaRPr lang="en-US" dirty="0"/>
          </a:p>
          <a:p>
            <a:pPr>
              <a:spcAft>
                <a:spcPts val="3000"/>
              </a:spcAft>
            </a:pPr>
            <a:r>
              <a:rPr lang="en-US" dirty="0" smtClean="0"/>
              <a:t>International Timberland</a:t>
            </a:r>
            <a:endParaRPr lang="en-US" dirty="0"/>
          </a:p>
          <a:p>
            <a:pPr lvl="1">
              <a:spcAft>
                <a:spcPts val="3000"/>
              </a:spcAft>
            </a:pPr>
            <a:r>
              <a:rPr lang="en-US" dirty="0" smtClean="0"/>
              <a:t>Continue </a:t>
            </a:r>
            <a:r>
              <a:rPr lang="en-US" dirty="0"/>
              <a:t>to review </a:t>
            </a:r>
            <a:r>
              <a:rPr lang="en-US" dirty="0" smtClean="0"/>
              <a:t>new pipeline opportunities</a:t>
            </a:r>
            <a:endParaRPr lang="en-US" dirty="0"/>
          </a:p>
          <a:p>
            <a:pPr lvl="1">
              <a:spcAft>
                <a:spcPts val="3000"/>
              </a:spcAft>
            </a:pPr>
            <a:r>
              <a:rPr lang="en-US" dirty="0" smtClean="0"/>
              <a:t>Monitor Forestry South Australia</a:t>
            </a:r>
            <a:endParaRPr lang="en-US" dirty="0"/>
          </a:p>
        </p:txBody>
      </p:sp>
    </p:spTree>
    <p:extLst>
      <p:ext uri="{BB962C8B-B14F-4D97-AF65-F5344CB8AC3E}">
        <p14:creationId xmlns:p14="http://schemas.microsoft.com/office/powerpoint/2010/main" val="8871444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338302" y="2132856"/>
            <a:ext cx="8515350" cy="2016224"/>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Private Equity</a:t>
            </a:r>
          </a:p>
          <a:p>
            <a:pPr marL="0" indent="0" algn="ctr" eaLnBrk="1" hangingPunct="1">
              <a:buFont typeface="Wingdings 2" pitchFamily="18" charset="2"/>
              <a:buNone/>
            </a:pPr>
            <a:endParaRPr lang="en-US" sz="2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r>
              <a:rPr lang="en-US" b="1" i="1" dirty="0" smtClean="0">
                <a:solidFill>
                  <a:srgbClr val="002060"/>
                </a:solidFill>
                <a:effectLst>
                  <a:outerShdw blurRad="38100" dist="38100" dir="2700000" algn="tl">
                    <a:srgbClr val="000000">
                      <a:alpha val="43137"/>
                    </a:srgbClr>
                  </a:outerShdw>
                </a:effectLst>
              </a:rPr>
              <a:t>Michael R. Bailey</a:t>
            </a:r>
          </a:p>
          <a:p>
            <a:pPr marL="0" indent="0" algn="ctr" eaLnBrk="1" hangingPunct="1">
              <a:buFont typeface="Wingdings 2" pitchFamily="18" charset="2"/>
              <a:buNone/>
            </a:pPr>
            <a:r>
              <a:rPr lang="en-US" b="1" i="1" dirty="0" smtClean="0">
                <a:effectLst>
                  <a:outerShdw blurRad="38100" dist="38100" dir="2700000" algn="tl">
                    <a:srgbClr val="000000">
                      <a:alpha val="43137"/>
                    </a:srgbClr>
                  </a:outerShdw>
                </a:effectLst>
              </a:rPr>
              <a:t>Senior Investment Officer</a:t>
            </a:r>
          </a:p>
          <a:p>
            <a:pPr marL="0" indent="0" algn="ctr" eaLnBrk="1" hangingPunct="1">
              <a:buFont typeface="Wingdings 2" pitchFamily="18" charset="2"/>
              <a:buNone/>
            </a:pPr>
            <a:r>
              <a:rPr lang="en-US" b="1" i="1" dirty="0" smtClean="0">
                <a:effectLst>
                  <a:outerShdw blurRad="38100" dist="38100" dir="2700000" algn="tl">
                    <a:srgbClr val="000000">
                      <a:alpha val="43137"/>
                    </a:srgbClr>
                  </a:outerShdw>
                </a:effectLst>
              </a:rPr>
              <a:t>Director of Private Equity</a:t>
            </a:r>
            <a:endParaRPr lang="en-US" b="1" i="1" dirty="0" smtClean="0">
              <a:solidFill>
                <a:srgbClr val="002060"/>
              </a:solidFill>
              <a:effectLst>
                <a:outerShdw blurRad="38100" dist="38100" dir="2700000" algn="tl">
                  <a:srgbClr val="000000">
                    <a:alpha val="43137"/>
                  </a:srgbClr>
                </a:outerShdw>
              </a:effectLst>
            </a:endParaRPr>
          </a:p>
        </p:txBody>
      </p:sp>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pic>
        <p:nvPicPr>
          <p:cNvPr id="5" name="Picture 4" descr="Description: C:\Users\swong\Desktop\PRIM Logo.jpg"/>
          <p:cNvPicPr/>
          <p:nvPr/>
        </p:nvPicPr>
        <p:blipFill>
          <a:blip r:embed="rId3">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553689259"/>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4653136"/>
            <a:ext cx="8712646" cy="1194048"/>
          </a:xfrm>
        </p:spPr>
        <p:txBody>
          <a:bodyPr/>
          <a:lstStyle/>
          <a:p>
            <a:pPr indent="0">
              <a:buNone/>
            </a:pPr>
            <a:r>
              <a:rPr lang="en-US" sz="2200" dirty="0" smtClean="0"/>
              <a:t>Hamilton Lane, a global private equity firm with more than 190 employees, has been PRIM’s private equity consultant since 2007. </a:t>
            </a:r>
            <a:endParaRPr lang="en-US" sz="2200" dirty="0"/>
          </a:p>
          <a:p>
            <a:endParaRPr lang="en-US" sz="1800" dirty="0" smtClean="0"/>
          </a:p>
          <a:p>
            <a:endParaRPr lang="en-US" sz="1800" dirty="0"/>
          </a:p>
        </p:txBody>
      </p:sp>
      <p:sp>
        <p:nvSpPr>
          <p:cNvPr id="3" name="Title 2"/>
          <p:cNvSpPr>
            <a:spLocks noGrp="1"/>
          </p:cNvSpPr>
          <p:nvPr>
            <p:ph type="title"/>
          </p:nvPr>
        </p:nvSpPr>
        <p:spPr/>
        <p:txBody>
          <a:bodyPr/>
          <a:lstStyle/>
          <a:p>
            <a:r>
              <a:rPr lang="en-US" dirty="0" smtClean="0"/>
              <a:t>PRIM Private Equity Investment Team</a:t>
            </a:r>
            <a:endParaRPr lang="en-US" dirty="0"/>
          </a:p>
        </p:txBody>
      </p:sp>
      <p:graphicFrame>
        <p:nvGraphicFramePr>
          <p:cNvPr id="7" name="Table 6"/>
          <p:cNvGraphicFramePr>
            <a:graphicFrameLocks noGrp="1"/>
          </p:cNvGraphicFramePr>
          <p:nvPr>
            <p:extLst>
              <p:ext uri="{D42A27DB-BD31-4B8C-83A1-F6EECF244321}">
                <p14:modId xmlns:p14="http://schemas.microsoft.com/office/powerpoint/2010/main" val="680014482"/>
              </p:ext>
            </p:extLst>
          </p:nvPr>
        </p:nvGraphicFramePr>
        <p:xfrm>
          <a:off x="539552" y="1196752"/>
          <a:ext cx="7929880" cy="2958677"/>
        </p:xfrm>
        <a:graphic>
          <a:graphicData uri="http://schemas.openxmlformats.org/drawingml/2006/table">
            <a:tbl>
              <a:tblPr firstRow="1" bandRow="1">
                <a:tableStyleId>{00A15C55-8517-42AA-B614-E9B94910E393}</a:tableStyleId>
              </a:tblPr>
              <a:tblGrid>
                <a:gridCol w="1447800"/>
                <a:gridCol w="1864568"/>
                <a:gridCol w="1512168"/>
                <a:gridCol w="1200344"/>
                <a:gridCol w="1905000"/>
              </a:tblGrid>
              <a:tr h="641186">
                <a:tc>
                  <a:txBody>
                    <a:bodyPr/>
                    <a:lstStyle/>
                    <a:p>
                      <a:r>
                        <a:rPr lang="en-US" sz="1100" dirty="0" smtClean="0"/>
                        <a:t>Name</a:t>
                      </a:r>
                      <a:endParaRPr lang="en-US" sz="1100" dirty="0"/>
                    </a:p>
                  </a:txBody>
                  <a:tcPr>
                    <a:solidFill>
                      <a:srgbClr val="0070C0"/>
                    </a:solidFill>
                  </a:tcPr>
                </a:tc>
                <a:tc>
                  <a:txBody>
                    <a:bodyPr/>
                    <a:lstStyle/>
                    <a:p>
                      <a:pPr algn="ctr"/>
                      <a:r>
                        <a:rPr lang="en-US" sz="1100" dirty="0" smtClean="0"/>
                        <a:t>Title</a:t>
                      </a:r>
                      <a:endParaRPr lang="en-US" sz="1100" dirty="0"/>
                    </a:p>
                  </a:txBody>
                  <a:tcPr>
                    <a:solidFill>
                      <a:srgbClr val="0070C0"/>
                    </a:solidFill>
                  </a:tcPr>
                </a:tc>
                <a:tc>
                  <a:txBody>
                    <a:bodyPr/>
                    <a:lstStyle/>
                    <a:p>
                      <a:pPr algn="ctr"/>
                      <a:r>
                        <a:rPr lang="en-US" sz="1100" dirty="0" smtClean="0"/>
                        <a:t>Joined</a:t>
                      </a:r>
                      <a:r>
                        <a:rPr lang="en-US" sz="1100" baseline="0" dirty="0" smtClean="0"/>
                        <a:t> PRIM</a:t>
                      </a:r>
                      <a:endParaRPr lang="en-US" sz="1100" dirty="0"/>
                    </a:p>
                  </a:txBody>
                  <a:tcPr>
                    <a:solidFill>
                      <a:srgbClr val="0070C0"/>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100" dirty="0" smtClean="0"/>
                        <a:t>Years In</a:t>
                      </a:r>
                      <a:r>
                        <a:rPr lang="en-US" sz="1100" baseline="0" dirty="0" smtClean="0"/>
                        <a:t> Industry</a:t>
                      </a:r>
                      <a:endParaRPr lang="en-US" sz="1100" dirty="0" smtClean="0"/>
                    </a:p>
                    <a:p>
                      <a:pPr algn="ctr"/>
                      <a:endParaRPr lang="en-US" sz="1100" dirty="0"/>
                    </a:p>
                  </a:txBody>
                  <a:tcPr>
                    <a:solidFill>
                      <a:srgbClr val="0070C0"/>
                    </a:solidFill>
                  </a:tcPr>
                </a:tc>
                <a:tc>
                  <a:txBody>
                    <a:bodyPr/>
                    <a:lstStyle/>
                    <a:p>
                      <a:pPr algn="ctr"/>
                      <a:r>
                        <a:rPr lang="en-US" sz="1100" dirty="0" smtClean="0"/>
                        <a:t>Prior experience</a:t>
                      </a:r>
                      <a:endParaRPr lang="en-US" sz="1100" dirty="0"/>
                    </a:p>
                  </a:txBody>
                  <a:tcPr>
                    <a:solidFill>
                      <a:srgbClr val="0070C0"/>
                    </a:solidFill>
                  </a:tcPr>
                </a:tc>
              </a:tr>
              <a:tr h="493227">
                <a:tc>
                  <a:txBody>
                    <a:bodyPr/>
                    <a:lstStyle/>
                    <a:p>
                      <a:r>
                        <a:rPr lang="en-US" sz="1100" dirty="0" smtClean="0"/>
                        <a:t>Michael</a:t>
                      </a:r>
                      <a:r>
                        <a:rPr lang="en-US" sz="1100" baseline="0" dirty="0" smtClean="0"/>
                        <a:t> Bailey</a:t>
                      </a:r>
                      <a:endParaRPr lang="en-US" sz="1100" dirty="0"/>
                    </a:p>
                  </a:txBody>
                  <a:tcPr>
                    <a:solidFill>
                      <a:schemeClr val="accent1"/>
                    </a:solidFill>
                  </a:tcPr>
                </a:tc>
                <a:tc>
                  <a:txBody>
                    <a:bodyPr/>
                    <a:lstStyle/>
                    <a:p>
                      <a:pPr algn="ctr"/>
                      <a:r>
                        <a:rPr lang="en-US" sz="1100" dirty="0" smtClean="0"/>
                        <a:t>Director</a:t>
                      </a:r>
                      <a:endParaRPr lang="en-US" sz="1100" dirty="0"/>
                    </a:p>
                  </a:txBody>
                  <a:tcPr>
                    <a:solidFill>
                      <a:schemeClr val="accent1"/>
                    </a:solidFill>
                  </a:tcPr>
                </a:tc>
                <a:tc>
                  <a:txBody>
                    <a:bodyPr/>
                    <a:lstStyle/>
                    <a:p>
                      <a:pPr algn="ctr"/>
                      <a:r>
                        <a:rPr lang="en-US" sz="1100" dirty="0" smtClean="0"/>
                        <a:t>February 2013</a:t>
                      </a:r>
                      <a:endParaRPr lang="en-US" sz="1100" dirty="0"/>
                    </a:p>
                  </a:txBody>
                  <a:tcPr>
                    <a:solidFill>
                      <a:schemeClr val="accent1"/>
                    </a:solidFill>
                  </a:tcPr>
                </a:tc>
                <a:tc>
                  <a:txBody>
                    <a:bodyPr/>
                    <a:lstStyle/>
                    <a:p>
                      <a:pPr algn="ctr"/>
                      <a:r>
                        <a:rPr lang="en-US" sz="1100" dirty="0" smtClean="0"/>
                        <a:t>26</a:t>
                      </a:r>
                      <a:endParaRPr lang="en-US" sz="1100" dirty="0"/>
                    </a:p>
                  </a:txBody>
                  <a:tcPr>
                    <a:solidFill>
                      <a:schemeClr val="accent1"/>
                    </a:solidFill>
                  </a:tcPr>
                </a:tc>
                <a:tc>
                  <a:txBody>
                    <a:bodyPr/>
                    <a:lstStyle/>
                    <a:p>
                      <a:pPr algn="ctr"/>
                      <a:r>
                        <a:rPr lang="en-US" sz="1100" dirty="0" smtClean="0"/>
                        <a:t>HighVista</a:t>
                      </a:r>
                      <a:endParaRPr lang="en-US" sz="1100" dirty="0"/>
                    </a:p>
                  </a:txBody>
                  <a:tcPr>
                    <a:solidFill>
                      <a:schemeClr val="accent1"/>
                    </a:solidFill>
                  </a:tcPr>
                </a:tc>
              </a:tr>
              <a:tr h="608088">
                <a:tc>
                  <a:txBody>
                    <a:bodyPr/>
                    <a:lstStyle/>
                    <a:p>
                      <a:r>
                        <a:rPr lang="en-US" sz="1100" dirty="0" smtClean="0"/>
                        <a:t>Scott Hutchins</a:t>
                      </a:r>
                      <a:endParaRPr lang="en-US" sz="1100" dirty="0"/>
                    </a:p>
                  </a:txBody>
                  <a:tcPr>
                    <a:solidFill>
                      <a:schemeClr val="accent5"/>
                    </a:solidFill>
                  </a:tcPr>
                </a:tc>
                <a:tc>
                  <a:txBody>
                    <a:bodyPr/>
                    <a:lstStyle/>
                    <a:p>
                      <a:pPr algn="ctr"/>
                      <a:r>
                        <a:rPr lang="en-US" sz="1100" dirty="0" smtClean="0"/>
                        <a:t>Senior</a:t>
                      </a:r>
                      <a:r>
                        <a:rPr lang="en-US" sz="1100" baseline="0" dirty="0" smtClean="0"/>
                        <a:t> </a:t>
                      </a:r>
                      <a:r>
                        <a:rPr lang="en-US" sz="1100" dirty="0" smtClean="0"/>
                        <a:t>Investment</a:t>
                      </a:r>
                      <a:r>
                        <a:rPr lang="en-US" sz="1100" baseline="0" dirty="0" smtClean="0"/>
                        <a:t> Officer</a:t>
                      </a:r>
                      <a:endParaRPr lang="en-US" sz="1100" dirty="0"/>
                    </a:p>
                  </a:txBody>
                  <a:tcPr>
                    <a:solidFill>
                      <a:schemeClr val="accent5"/>
                    </a:solidFill>
                  </a:tcPr>
                </a:tc>
                <a:tc>
                  <a:txBody>
                    <a:bodyPr/>
                    <a:lstStyle/>
                    <a:p>
                      <a:pPr algn="ctr"/>
                      <a:r>
                        <a:rPr lang="en-US" sz="1100" dirty="0" smtClean="0"/>
                        <a:t>January 2010</a:t>
                      </a:r>
                      <a:endParaRPr lang="en-US" sz="1100" dirty="0"/>
                    </a:p>
                  </a:txBody>
                  <a:tcPr>
                    <a:solidFill>
                      <a:schemeClr val="accent5"/>
                    </a:solidFill>
                  </a:tcPr>
                </a:tc>
                <a:tc>
                  <a:txBody>
                    <a:bodyPr/>
                    <a:lstStyle/>
                    <a:p>
                      <a:pPr algn="ctr"/>
                      <a:r>
                        <a:rPr lang="en-US" sz="1100" dirty="0" smtClean="0"/>
                        <a:t>10</a:t>
                      </a:r>
                      <a:endParaRPr lang="en-US" sz="1100" dirty="0"/>
                    </a:p>
                  </a:txBody>
                  <a:tcPr>
                    <a:solidFill>
                      <a:schemeClr val="accent5"/>
                    </a:solidFill>
                  </a:tcPr>
                </a:tc>
                <a:tc>
                  <a:txBody>
                    <a:bodyPr/>
                    <a:lstStyle/>
                    <a:p>
                      <a:pPr algn="ctr"/>
                      <a:r>
                        <a:rPr lang="en-US" sz="1100" dirty="0" smtClean="0"/>
                        <a:t>Liberty Mutual</a:t>
                      </a:r>
                      <a:endParaRPr lang="en-US" sz="1100" dirty="0"/>
                    </a:p>
                  </a:txBody>
                  <a:tcPr>
                    <a:solidFill>
                      <a:schemeClr val="accent5"/>
                    </a:solidFill>
                  </a:tcPr>
                </a:tc>
              </a:tr>
              <a:tr h="608088">
                <a:tc>
                  <a:txBody>
                    <a:bodyPr/>
                    <a:lstStyle/>
                    <a:p>
                      <a:r>
                        <a:rPr lang="en-US" sz="1100" dirty="0" smtClean="0"/>
                        <a:t>Peony Keve</a:t>
                      </a:r>
                      <a:endParaRPr lang="en-US" sz="1100" dirty="0"/>
                    </a:p>
                  </a:txBody>
                  <a:tcPr>
                    <a:solidFill>
                      <a:schemeClr val="accent1"/>
                    </a:solidFill>
                  </a:tcPr>
                </a:tc>
                <a:tc>
                  <a:txBody>
                    <a:bodyPr/>
                    <a:lstStyle/>
                    <a:p>
                      <a:pPr algn="ctr"/>
                      <a:r>
                        <a:rPr lang="en-US" sz="1100" dirty="0" smtClean="0"/>
                        <a:t>Investment Officer</a:t>
                      </a:r>
                      <a:endParaRPr lang="en-US" sz="1100" dirty="0"/>
                    </a:p>
                  </a:txBody>
                  <a:tcPr>
                    <a:solidFill>
                      <a:schemeClr val="accent1"/>
                    </a:solidFill>
                  </a:tcPr>
                </a:tc>
                <a:tc>
                  <a:txBody>
                    <a:bodyPr/>
                    <a:lstStyle/>
                    <a:p>
                      <a:pPr algn="ctr"/>
                      <a:r>
                        <a:rPr lang="en-US" sz="1100" dirty="0" smtClean="0"/>
                        <a:t>July 2008</a:t>
                      </a:r>
                      <a:endParaRPr lang="en-US" sz="1100" dirty="0"/>
                    </a:p>
                  </a:txBody>
                  <a:tcPr>
                    <a:solidFill>
                      <a:schemeClr val="accent1"/>
                    </a:solidFill>
                  </a:tcPr>
                </a:tc>
                <a:tc>
                  <a:txBody>
                    <a:bodyPr/>
                    <a:lstStyle/>
                    <a:p>
                      <a:pPr algn="ctr"/>
                      <a:r>
                        <a:rPr lang="en-US" sz="1100" dirty="0" smtClean="0"/>
                        <a:t>17</a:t>
                      </a:r>
                      <a:endParaRPr lang="en-US" sz="1100" dirty="0"/>
                    </a:p>
                  </a:txBody>
                  <a:tcPr>
                    <a:solidFill>
                      <a:schemeClr val="accent1"/>
                    </a:solidFill>
                  </a:tcPr>
                </a:tc>
                <a:tc>
                  <a:txBody>
                    <a:bodyPr/>
                    <a:lstStyle/>
                    <a:p>
                      <a:pPr algn="ctr"/>
                      <a:r>
                        <a:rPr lang="en-US" sz="1100" dirty="0" smtClean="0"/>
                        <a:t>Putnam Investments</a:t>
                      </a:r>
                      <a:endParaRPr lang="en-US" sz="1100" dirty="0"/>
                    </a:p>
                  </a:txBody>
                  <a:tcPr>
                    <a:solidFill>
                      <a:schemeClr val="accent1"/>
                    </a:solidFill>
                  </a:tcPr>
                </a:tc>
              </a:tr>
              <a:tr h="608088">
                <a:tc>
                  <a:txBody>
                    <a:bodyPr/>
                    <a:lstStyle/>
                    <a:p>
                      <a:r>
                        <a:rPr lang="en-US" sz="1100" dirty="0" smtClean="0"/>
                        <a:t>Open Position</a:t>
                      </a:r>
                      <a:endParaRPr lang="en-US" sz="1100" dirty="0"/>
                    </a:p>
                  </a:txBody>
                  <a:tcPr>
                    <a:solidFill>
                      <a:schemeClr val="accent5"/>
                    </a:solidFill>
                  </a:tcPr>
                </a:tc>
                <a:tc>
                  <a:txBody>
                    <a:bodyPr/>
                    <a:lstStyle/>
                    <a:p>
                      <a:pPr algn="ctr"/>
                      <a:r>
                        <a:rPr lang="en-US" sz="1100" dirty="0" smtClean="0"/>
                        <a:t>Investment Officer</a:t>
                      </a:r>
                      <a:endParaRPr lang="en-US" sz="1100" dirty="0"/>
                    </a:p>
                  </a:txBody>
                  <a:tcPr>
                    <a:solidFill>
                      <a:schemeClr val="accent5"/>
                    </a:solidFill>
                  </a:tcPr>
                </a:tc>
                <a:tc>
                  <a:txBody>
                    <a:bodyPr/>
                    <a:lstStyle/>
                    <a:p>
                      <a:pPr algn="ctr"/>
                      <a:r>
                        <a:rPr lang="en-US" sz="1100" dirty="0" smtClean="0"/>
                        <a:t>-</a:t>
                      </a:r>
                      <a:endParaRPr lang="en-US" sz="1100" dirty="0"/>
                    </a:p>
                  </a:txBody>
                  <a:tcPr>
                    <a:solidFill>
                      <a:schemeClr val="accent5"/>
                    </a:solidFill>
                  </a:tcPr>
                </a:tc>
                <a:tc>
                  <a:txBody>
                    <a:bodyPr/>
                    <a:lstStyle/>
                    <a:p>
                      <a:pPr algn="ctr"/>
                      <a:r>
                        <a:rPr lang="en-US" sz="1100" dirty="0" smtClean="0"/>
                        <a:t>-</a:t>
                      </a:r>
                      <a:endParaRPr lang="en-US" sz="1100" dirty="0"/>
                    </a:p>
                  </a:txBody>
                  <a:tcPr>
                    <a:solidFill>
                      <a:schemeClr val="accent5"/>
                    </a:solidFill>
                  </a:tcPr>
                </a:tc>
                <a:tc>
                  <a:txBody>
                    <a:bodyPr/>
                    <a:lstStyle/>
                    <a:p>
                      <a:pPr algn="ctr"/>
                      <a:r>
                        <a:rPr lang="en-US" sz="1100" dirty="0" smtClean="0"/>
                        <a:t>-</a:t>
                      </a:r>
                      <a:endParaRPr lang="en-US" sz="1100" dirty="0"/>
                    </a:p>
                  </a:txBody>
                  <a:tcPr>
                    <a:solidFill>
                      <a:schemeClr val="accent5"/>
                    </a:solidFill>
                  </a:tcPr>
                </a:tc>
              </a:tr>
            </a:tbl>
          </a:graphicData>
        </a:graphic>
      </p:graphicFrame>
    </p:spTree>
    <p:extLst>
      <p:ext uri="{BB962C8B-B14F-4D97-AF65-F5344CB8AC3E}">
        <p14:creationId xmlns:p14="http://schemas.microsoft.com/office/powerpoint/2010/main" val="8418178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23528" y="1124744"/>
            <a:ext cx="8496622" cy="5399112"/>
          </a:xfrm>
        </p:spPr>
        <p:txBody>
          <a:bodyPr/>
          <a:lstStyle/>
          <a:p>
            <a:pPr>
              <a:spcAft>
                <a:spcPts val="4000"/>
              </a:spcAft>
            </a:pPr>
            <a:r>
              <a:rPr lang="en-US" dirty="0" smtClean="0"/>
              <a:t>HighVista Strategies, Director of Manager Selection</a:t>
            </a:r>
          </a:p>
          <a:p>
            <a:pPr>
              <a:spcAft>
                <a:spcPts val="4000"/>
              </a:spcAft>
            </a:pPr>
            <a:r>
              <a:rPr lang="en-US" dirty="0" smtClean="0"/>
              <a:t>Lucent Asset Management, Director of Private Equity</a:t>
            </a:r>
          </a:p>
          <a:p>
            <a:pPr>
              <a:spcAft>
                <a:spcPts val="4000"/>
              </a:spcAft>
            </a:pPr>
            <a:r>
              <a:rPr lang="en-US" dirty="0" smtClean="0"/>
              <a:t>Deutsche Bank and J.P. Morgan, investment banking</a:t>
            </a:r>
          </a:p>
          <a:p>
            <a:pPr>
              <a:spcAft>
                <a:spcPts val="4000"/>
              </a:spcAft>
            </a:pPr>
            <a:r>
              <a:rPr lang="en-US" dirty="0" smtClean="0"/>
              <a:t>BA, Northwestern University</a:t>
            </a:r>
            <a:endParaRPr lang="en-US" dirty="0"/>
          </a:p>
        </p:txBody>
      </p:sp>
      <p:sp>
        <p:nvSpPr>
          <p:cNvPr id="3" name="Title 2"/>
          <p:cNvSpPr>
            <a:spLocks noGrp="1"/>
          </p:cNvSpPr>
          <p:nvPr>
            <p:ph type="title"/>
          </p:nvPr>
        </p:nvSpPr>
        <p:spPr/>
        <p:txBody>
          <a:bodyPr/>
          <a:lstStyle/>
          <a:p>
            <a:r>
              <a:rPr lang="en-US" dirty="0" smtClean="0"/>
              <a:t>Michael R. Bailey, Director of Private Equity </a:t>
            </a:r>
            <a:endParaRPr lang="en-US" dirty="0"/>
          </a:p>
        </p:txBody>
      </p:sp>
    </p:spTree>
    <p:extLst>
      <p:ext uri="{BB962C8B-B14F-4D97-AF65-F5344CB8AC3E}">
        <p14:creationId xmlns:p14="http://schemas.microsoft.com/office/powerpoint/2010/main" val="186869960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89178" y="810223"/>
            <a:ext cx="8136904" cy="892552"/>
          </a:xfrm>
          <a:prstGeom prst="rect">
            <a:avLst/>
          </a:prstGeom>
          <a:noFill/>
        </p:spPr>
        <p:txBody>
          <a:bodyPr wrap="square" rtlCol="0">
            <a:spAutoFit/>
          </a:bodyPr>
          <a:lstStyle/>
          <a:p>
            <a:pPr>
              <a:buClr>
                <a:srgbClr val="002060"/>
              </a:buClr>
              <a:buSzPct val="68000"/>
            </a:pPr>
            <a:r>
              <a:rPr lang="en-US" sz="2600" dirty="0" smtClean="0">
                <a:solidFill>
                  <a:srgbClr val="002060"/>
                </a:solidFill>
                <a:latin typeface="Calibri" pitchFamily="34" charset="0"/>
                <a:cs typeface="Calibri" pitchFamily="34" charset="0"/>
              </a:rPr>
              <a:t>Objective:  generate long-term returns that are 3% higher than U.S. equities</a:t>
            </a:r>
          </a:p>
        </p:txBody>
      </p:sp>
      <p:graphicFrame>
        <p:nvGraphicFramePr>
          <p:cNvPr id="8" name="Chart 7"/>
          <p:cNvGraphicFramePr>
            <a:graphicFrameLocks/>
          </p:cNvGraphicFramePr>
          <p:nvPr>
            <p:extLst>
              <p:ext uri="{D42A27DB-BD31-4B8C-83A1-F6EECF244321}">
                <p14:modId xmlns:p14="http://schemas.microsoft.com/office/powerpoint/2010/main" val="2652394655"/>
              </p:ext>
            </p:extLst>
          </p:nvPr>
        </p:nvGraphicFramePr>
        <p:xfrm>
          <a:off x="107504" y="1652366"/>
          <a:ext cx="8640960" cy="3792578"/>
        </p:xfrm>
        <a:graphic>
          <a:graphicData uri="http://schemas.openxmlformats.org/drawingml/2006/chart">
            <c:chart xmlns:c="http://schemas.openxmlformats.org/drawingml/2006/chart" xmlns:r="http://schemas.openxmlformats.org/officeDocument/2006/relationships" r:id="rId2"/>
          </a:graphicData>
        </a:graphic>
      </p:graphicFrame>
      <p:sp>
        <p:nvSpPr>
          <p:cNvPr id="10" name="Title 2"/>
          <p:cNvSpPr>
            <a:spLocks noGrp="1"/>
          </p:cNvSpPr>
          <p:nvPr>
            <p:ph type="title"/>
          </p:nvPr>
        </p:nvSpPr>
        <p:spPr>
          <a:xfrm>
            <a:off x="396180" y="188640"/>
            <a:ext cx="8352284" cy="427037"/>
          </a:xfrm>
        </p:spPr>
        <p:txBody>
          <a:bodyPr/>
          <a:lstStyle/>
          <a:p>
            <a:r>
              <a:rPr lang="en-US" dirty="0" smtClean="0"/>
              <a:t>Private Equity Performance</a:t>
            </a:r>
            <a:endParaRPr lang="en-US" dirty="0"/>
          </a:p>
        </p:txBody>
      </p:sp>
      <p:sp>
        <p:nvSpPr>
          <p:cNvPr id="6" name="TextBox 5"/>
          <p:cNvSpPr txBox="1"/>
          <p:nvPr/>
        </p:nvSpPr>
        <p:spPr>
          <a:xfrm>
            <a:off x="683568" y="5805264"/>
            <a:ext cx="6593532" cy="230832"/>
          </a:xfrm>
          <a:prstGeom prst="rect">
            <a:avLst/>
          </a:prstGeom>
          <a:noFill/>
        </p:spPr>
        <p:txBody>
          <a:bodyPr wrap="square" rtlCol="0">
            <a:spAutoFit/>
          </a:bodyPr>
          <a:lstStyle/>
          <a:p>
            <a:r>
              <a:rPr lang="en-US" sz="900" dirty="0" smtClean="0"/>
              <a:t>Source: Mellon Monthly report as of 3/31/13; time-weighted annualized gross returns</a:t>
            </a:r>
            <a:endParaRPr lang="en-US" sz="900" dirty="0"/>
          </a:p>
        </p:txBody>
      </p:sp>
    </p:spTree>
    <p:extLst>
      <p:ext uri="{BB962C8B-B14F-4D97-AF65-F5344CB8AC3E}">
        <p14:creationId xmlns:p14="http://schemas.microsoft.com/office/powerpoint/2010/main" val="17834723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1520" y="764704"/>
            <a:ext cx="8064896" cy="892552"/>
          </a:xfrm>
          <a:prstGeom prst="rect">
            <a:avLst/>
          </a:prstGeom>
          <a:noFill/>
        </p:spPr>
        <p:txBody>
          <a:bodyPr wrap="square" rtlCol="0">
            <a:spAutoFit/>
          </a:bodyPr>
          <a:lstStyle/>
          <a:p>
            <a:pPr>
              <a:buClr>
                <a:srgbClr val="002060"/>
              </a:buClr>
              <a:buSzPct val="68000"/>
            </a:pPr>
            <a:r>
              <a:rPr lang="en-US" sz="2600" dirty="0" smtClean="0">
                <a:solidFill>
                  <a:srgbClr val="002060"/>
                </a:solidFill>
                <a:latin typeface="Calibri" pitchFamily="34" charset="0"/>
                <a:cs typeface="Calibri" pitchFamily="34" charset="0"/>
              </a:rPr>
              <a:t>Objective:  Generate long-term returns that are higher than U.S. and non-U.S. credit markets</a:t>
            </a:r>
            <a:endParaRPr lang="en-US" sz="2600" dirty="0">
              <a:solidFill>
                <a:srgbClr val="002060"/>
              </a:solidFill>
              <a:latin typeface="Calibri" pitchFamily="34" charset="0"/>
              <a:cs typeface="Calibri" pitchFamily="34" charset="0"/>
            </a:endParaRPr>
          </a:p>
        </p:txBody>
      </p:sp>
      <p:graphicFrame>
        <p:nvGraphicFramePr>
          <p:cNvPr id="8" name="Chart 7"/>
          <p:cNvGraphicFramePr>
            <a:graphicFrameLocks/>
          </p:cNvGraphicFramePr>
          <p:nvPr>
            <p:extLst>
              <p:ext uri="{D42A27DB-BD31-4B8C-83A1-F6EECF244321}">
                <p14:modId xmlns:p14="http://schemas.microsoft.com/office/powerpoint/2010/main" val="1413283742"/>
              </p:ext>
            </p:extLst>
          </p:nvPr>
        </p:nvGraphicFramePr>
        <p:xfrm>
          <a:off x="170308" y="1844824"/>
          <a:ext cx="8722172" cy="3836167"/>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p:cNvSpPr txBox="1"/>
          <p:nvPr/>
        </p:nvSpPr>
        <p:spPr>
          <a:xfrm>
            <a:off x="647978" y="5934472"/>
            <a:ext cx="6593532" cy="230832"/>
          </a:xfrm>
          <a:prstGeom prst="rect">
            <a:avLst/>
          </a:prstGeom>
          <a:noFill/>
        </p:spPr>
        <p:txBody>
          <a:bodyPr wrap="square" rtlCol="0">
            <a:spAutoFit/>
          </a:bodyPr>
          <a:lstStyle/>
          <a:p>
            <a:r>
              <a:rPr lang="en-US" sz="900" dirty="0" smtClean="0"/>
              <a:t>Source: Mellon Monthly report as of 3/31/13; time-weighted annualized gross returns</a:t>
            </a:r>
            <a:endParaRPr lang="en-US" sz="900" dirty="0"/>
          </a:p>
        </p:txBody>
      </p:sp>
      <p:sp>
        <p:nvSpPr>
          <p:cNvPr id="10" name="Title 2"/>
          <p:cNvSpPr>
            <a:spLocks noGrp="1"/>
          </p:cNvSpPr>
          <p:nvPr>
            <p:ph type="title"/>
          </p:nvPr>
        </p:nvSpPr>
        <p:spPr>
          <a:xfrm>
            <a:off x="323528" y="13601"/>
            <a:ext cx="8497193" cy="1020863"/>
          </a:xfrm>
        </p:spPr>
        <p:txBody>
          <a:bodyPr/>
          <a:lstStyle/>
          <a:p>
            <a:r>
              <a:rPr lang="en-US" dirty="0" smtClean="0"/>
              <a:t>Alternative </a:t>
            </a:r>
            <a:r>
              <a:rPr lang="en-US" dirty="0"/>
              <a:t>Fixed </a:t>
            </a:r>
            <a:r>
              <a:rPr lang="en-US" dirty="0" smtClean="0"/>
              <a:t>Income</a:t>
            </a:r>
            <a:r>
              <a:rPr lang="en-US" dirty="0"/>
              <a:t> </a:t>
            </a:r>
            <a:r>
              <a:rPr lang="en-US" dirty="0" smtClean="0"/>
              <a:t>Performance</a:t>
            </a:r>
            <a:r>
              <a:rPr lang="en-US" dirty="0"/>
              <a:t/>
            </a:r>
            <a:br>
              <a:rPr lang="en-US" dirty="0"/>
            </a:br>
            <a:endParaRPr lang="en-US" dirty="0"/>
          </a:p>
        </p:txBody>
      </p:sp>
    </p:spTree>
    <p:extLst>
      <p:ext uri="{BB962C8B-B14F-4D97-AF65-F5344CB8AC3E}">
        <p14:creationId xmlns:p14="http://schemas.microsoft.com/office/powerpoint/2010/main" val="42089167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2339752" y="6296189"/>
            <a:ext cx="5181600" cy="215444"/>
          </a:xfrm>
          <a:prstGeom prst="rect">
            <a:avLst/>
          </a:prstGeom>
          <a:noFill/>
        </p:spPr>
        <p:txBody>
          <a:bodyPr wrap="square" rtlCol="0">
            <a:spAutoFit/>
          </a:bodyPr>
          <a:lstStyle/>
          <a:p>
            <a:r>
              <a:rPr lang="en-US" sz="800" i="1" dirty="0" smtClean="0">
                <a:latin typeface="Calibri" pitchFamily="34" charset="0"/>
                <a:cs typeface="Calibri" pitchFamily="34" charset="0"/>
              </a:rPr>
              <a:t>Source: Diversification-MassPRIM and Hamilton Lane as of 9/30/12; Value- Mellon as of 3/31/13</a:t>
            </a:r>
            <a:endParaRPr lang="en-US" sz="800" i="1" dirty="0">
              <a:latin typeface="Calibri" pitchFamily="34" charset="0"/>
              <a:cs typeface="Calibri" pitchFamily="34" charset="0"/>
            </a:endParaRPr>
          </a:p>
        </p:txBody>
      </p:sp>
      <p:graphicFrame>
        <p:nvGraphicFramePr>
          <p:cNvPr id="10" name="Chart 9"/>
          <p:cNvGraphicFramePr>
            <a:graphicFrameLocks/>
          </p:cNvGraphicFramePr>
          <p:nvPr>
            <p:extLst>
              <p:ext uri="{D42A27DB-BD31-4B8C-83A1-F6EECF244321}">
                <p14:modId xmlns:p14="http://schemas.microsoft.com/office/powerpoint/2010/main" val="1038381723"/>
              </p:ext>
            </p:extLst>
          </p:nvPr>
        </p:nvGraphicFramePr>
        <p:xfrm>
          <a:off x="1547664" y="1925477"/>
          <a:ext cx="8352606" cy="4343400"/>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335845" y="692696"/>
            <a:ext cx="8496300" cy="1231106"/>
          </a:xfrm>
          <a:prstGeom prst="rect">
            <a:avLst/>
          </a:prstGeom>
          <a:noFill/>
        </p:spPr>
        <p:txBody>
          <a:bodyPr wrap="square" rtlCol="0">
            <a:spAutoFit/>
          </a:bodyPr>
          <a:lstStyle/>
          <a:p>
            <a:pPr marL="457200" indent="-457200">
              <a:buClr>
                <a:srgbClr val="002060"/>
              </a:buClr>
              <a:buSzPct val="68000"/>
              <a:buFont typeface="Wingdings" pitchFamily="2" charset="2"/>
              <a:buChar char="q"/>
            </a:pPr>
            <a:r>
              <a:rPr lang="en-US" sz="2600" b="1" dirty="0" smtClean="0">
                <a:solidFill>
                  <a:srgbClr val="002060"/>
                </a:solidFill>
                <a:latin typeface="Calibri" pitchFamily="34" charset="0"/>
                <a:cs typeface="Calibri" pitchFamily="34" charset="0"/>
              </a:rPr>
              <a:t>$</a:t>
            </a:r>
            <a:r>
              <a:rPr lang="en-US" sz="2600" dirty="0" smtClean="0">
                <a:solidFill>
                  <a:srgbClr val="002060"/>
                </a:solidFill>
                <a:latin typeface="Calibri" pitchFamily="34" charset="0"/>
                <a:cs typeface="Calibri" pitchFamily="34" charset="0"/>
              </a:rPr>
              <a:t>7.4 billion market value</a:t>
            </a:r>
          </a:p>
          <a:p>
            <a:pPr marL="914400" lvl="1" indent="-457200">
              <a:buClr>
                <a:srgbClr val="002060"/>
              </a:buClr>
              <a:buFont typeface="Wingdings" pitchFamily="2" charset="2"/>
              <a:buChar char="§"/>
            </a:pPr>
            <a:r>
              <a:rPr lang="en-US" sz="2400" dirty="0" smtClean="0">
                <a:solidFill>
                  <a:srgbClr val="002060"/>
                </a:solidFill>
                <a:latin typeface="Calibri" pitchFamily="34" charset="0"/>
                <a:cs typeface="Calibri" pitchFamily="34" charset="0"/>
              </a:rPr>
              <a:t>$6.1 billion Private Equity</a:t>
            </a:r>
          </a:p>
          <a:p>
            <a:pPr marL="914400" lvl="1" indent="-457200">
              <a:buClr>
                <a:srgbClr val="002060"/>
              </a:buClr>
              <a:buFont typeface="Wingdings" pitchFamily="2" charset="2"/>
              <a:buChar char="§"/>
            </a:pPr>
            <a:r>
              <a:rPr lang="en-US" sz="2400" dirty="0" smtClean="0">
                <a:solidFill>
                  <a:srgbClr val="002060"/>
                </a:solidFill>
                <a:latin typeface="Calibri" pitchFamily="34" charset="0"/>
                <a:cs typeface="Calibri" pitchFamily="34" charset="0"/>
              </a:rPr>
              <a:t>$1.3 </a:t>
            </a:r>
            <a:r>
              <a:rPr lang="en-US" sz="2400" dirty="0">
                <a:solidFill>
                  <a:srgbClr val="002060"/>
                </a:solidFill>
                <a:latin typeface="Calibri" pitchFamily="34" charset="0"/>
                <a:cs typeface="Calibri" pitchFamily="34" charset="0"/>
              </a:rPr>
              <a:t>b</a:t>
            </a:r>
            <a:r>
              <a:rPr lang="en-US" sz="2400" dirty="0" smtClean="0">
                <a:solidFill>
                  <a:srgbClr val="002060"/>
                </a:solidFill>
                <a:latin typeface="Calibri" pitchFamily="34" charset="0"/>
                <a:cs typeface="Calibri" pitchFamily="34" charset="0"/>
              </a:rPr>
              <a:t>illion Alternative Fixed income</a:t>
            </a:r>
            <a:endParaRPr lang="en-US" sz="2400" dirty="0">
              <a:solidFill>
                <a:srgbClr val="002060"/>
              </a:solidFill>
              <a:latin typeface="Calibri" pitchFamily="34" charset="0"/>
              <a:cs typeface="Calibri" pitchFamily="34" charset="0"/>
            </a:endParaRPr>
          </a:p>
        </p:txBody>
      </p:sp>
      <p:sp>
        <p:nvSpPr>
          <p:cNvPr id="8" name="Title 2"/>
          <p:cNvSpPr>
            <a:spLocks noGrp="1"/>
          </p:cNvSpPr>
          <p:nvPr>
            <p:ph type="title"/>
          </p:nvPr>
        </p:nvSpPr>
        <p:spPr>
          <a:xfrm>
            <a:off x="335844" y="188640"/>
            <a:ext cx="8411975" cy="355029"/>
          </a:xfrm>
        </p:spPr>
        <p:txBody>
          <a:bodyPr/>
          <a:lstStyle/>
          <a:p>
            <a:r>
              <a:rPr lang="en-US" dirty="0" smtClean="0"/>
              <a:t>PRIM’s Private Equity Program is Well Diversified</a:t>
            </a:r>
            <a:endParaRPr lang="en-US" dirty="0"/>
          </a:p>
        </p:txBody>
      </p:sp>
    </p:spTree>
    <p:extLst>
      <p:ext uri="{BB962C8B-B14F-4D97-AF65-F5344CB8AC3E}">
        <p14:creationId xmlns:p14="http://schemas.microsoft.com/office/powerpoint/2010/main" val="49312239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p:cNvSpPr>
            <a:spLocks noGrp="1"/>
          </p:cNvSpPr>
          <p:nvPr>
            <p:ph type="title"/>
          </p:nvPr>
        </p:nvSpPr>
        <p:spPr>
          <a:xfrm>
            <a:off x="322017" y="206783"/>
            <a:ext cx="8498133" cy="824706"/>
          </a:xfrm>
        </p:spPr>
        <p:txBody>
          <a:bodyPr/>
          <a:lstStyle/>
          <a:p>
            <a:r>
              <a:rPr lang="en-US" dirty="0" smtClean="0"/>
              <a:t>Private </a:t>
            </a:r>
            <a:r>
              <a:rPr lang="en-US" dirty="0"/>
              <a:t>E</a:t>
            </a:r>
            <a:r>
              <a:rPr lang="en-US" dirty="0" smtClean="0"/>
              <a:t>quity </a:t>
            </a:r>
            <a:r>
              <a:rPr lang="en-US" dirty="0"/>
              <a:t>M</a:t>
            </a:r>
            <a:r>
              <a:rPr lang="en-US" dirty="0" smtClean="0"/>
              <a:t>anagers </a:t>
            </a:r>
            <a:r>
              <a:rPr lang="en-US" dirty="0"/>
              <a:t>H</a:t>
            </a:r>
            <a:r>
              <a:rPr lang="en-US" dirty="0" smtClean="0"/>
              <a:t>ave </a:t>
            </a:r>
            <a:r>
              <a:rPr lang="en-US" dirty="0"/>
              <a:t>L</a:t>
            </a:r>
            <a:r>
              <a:rPr lang="en-US" dirty="0" smtClean="0"/>
              <a:t>arge </a:t>
            </a:r>
            <a:r>
              <a:rPr lang="en-US" dirty="0"/>
              <a:t>D</a:t>
            </a:r>
            <a:r>
              <a:rPr lang="en-US" dirty="0" smtClean="0"/>
              <a:t>ispersion </a:t>
            </a:r>
            <a:br>
              <a:rPr lang="en-US" dirty="0" smtClean="0"/>
            </a:br>
            <a:r>
              <a:rPr lang="en-US" dirty="0" smtClean="0"/>
              <a:t>Between </a:t>
            </a:r>
            <a:r>
              <a:rPr lang="en-US" dirty="0"/>
              <a:t>T</a:t>
            </a:r>
            <a:r>
              <a:rPr lang="en-US" dirty="0" smtClean="0"/>
              <a:t>op- and Bottom-Performers</a:t>
            </a:r>
            <a:endParaRPr lang="en-US" dirty="0"/>
          </a:p>
        </p:txBody>
      </p:sp>
      <p:graphicFrame>
        <p:nvGraphicFramePr>
          <p:cNvPr id="7" name="Chart 6"/>
          <p:cNvGraphicFramePr>
            <a:graphicFrameLocks noGrp="1"/>
          </p:cNvGraphicFramePr>
          <p:nvPr>
            <p:extLst>
              <p:ext uri="{D42A27DB-BD31-4B8C-83A1-F6EECF244321}">
                <p14:modId xmlns:p14="http://schemas.microsoft.com/office/powerpoint/2010/main" val="854807236"/>
              </p:ext>
            </p:extLst>
          </p:nvPr>
        </p:nvGraphicFramePr>
        <p:xfrm>
          <a:off x="395536" y="836712"/>
          <a:ext cx="8193142" cy="5710037"/>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p:cNvSpPr txBox="1"/>
          <p:nvPr/>
        </p:nvSpPr>
        <p:spPr>
          <a:xfrm>
            <a:off x="4211960" y="1692167"/>
            <a:ext cx="3816424" cy="784830"/>
          </a:xfrm>
          <a:prstGeom prst="rect">
            <a:avLst/>
          </a:prstGeom>
          <a:noFill/>
        </p:spPr>
        <p:txBody>
          <a:bodyPr wrap="square" rtlCol="0">
            <a:spAutoFit/>
          </a:bodyPr>
          <a:lstStyle/>
          <a:p>
            <a:r>
              <a:rPr lang="en-US" dirty="0" smtClean="0">
                <a:latin typeface="Calibri" pitchFamily="34" charset="0"/>
                <a:cs typeface="Calibri" pitchFamily="34" charset="0"/>
              </a:rPr>
              <a:t>First </a:t>
            </a:r>
            <a:r>
              <a:rPr lang="en-US" sz="1050" dirty="0" smtClean="0">
                <a:latin typeface="Calibri" pitchFamily="34" charset="0"/>
                <a:cs typeface="Calibri" pitchFamily="34" charset="0"/>
              </a:rPr>
              <a:t>quartile minus third quartile:  16% average</a:t>
            </a:r>
          </a:p>
          <a:p>
            <a:endParaRPr lang="en-US" sz="1050" dirty="0">
              <a:latin typeface="Calibri" pitchFamily="34" charset="0"/>
              <a:cs typeface="Calibri" pitchFamily="34" charset="0"/>
            </a:endParaRPr>
          </a:p>
          <a:p>
            <a:r>
              <a:rPr lang="en-US" sz="1050" dirty="0" smtClean="0">
                <a:latin typeface="Calibri" pitchFamily="34" charset="0"/>
                <a:cs typeface="Calibri" pitchFamily="34" charset="0"/>
              </a:rPr>
              <a:t>First quartile minus median:  7% average</a:t>
            </a:r>
          </a:p>
          <a:p>
            <a:endParaRPr lang="en-US" dirty="0"/>
          </a:p>
        </p:txBody>
      </p:sp>
    </p:spTree>
    <p:extLst>
      <p:ext uri="{BB962C8B-B14F-4D97-AF65-F5344CB8AC3E}">
        <p14:creationId xmlns:p14="http://schemas.microsoft.com/office/powerpoint/2010/main" val="25789230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23850" y="692696"/>
            <a:ext cx="8496300" cy="6494085"/>
          </a:xfrm>
          <a:prstGeom prst="rect">
            <a:avLst/>
          </a:prstGeom>
          <a:noFill/>
        </p:spPr>
        <p:txBody>
          <a:bodyPr wrap="square" rtlCol="0">
            <a:spAutoFit/>
          </a:bodyPr>
          <a:lstStyle/>
          <a:p>
            <a:pPr indent="-457200">
              <a:spcAft>
                <a:spcPts val="3000"/>
              </a:spcAft>
              <a:buClr>
                <a:srgbClr val="002060"/>
              </a:buClr>
              <a:buSzPct val="68000"/>
              <a:buFont typeface="Wingdings" pitchFamily="2" charset="2"/>
              <a:buChar char="q"/>
            </a:pPr>
            <a:r>
              <a:rPr lang="en-US" sz="2600" dirty="0" smtClean="0">
                <a:solidFill>
                  <a:srgbClr val="002060"/>
                </a:solidFill>
                <a:latin typeface="Calibri" pitchFamily="34" charset="0"/>
                <a:cs typeface="Calibri" pitchFamily="34" charset="0"/>
              </a:rPr>
              <a:t>Private Equity </a:t>
            </a:r>
          </a:p>
          <a:p>
            <a:pPr marL="914400" lvl="3" indent="-457200">
              <a:spcAft>
                <a:spcPts val="3000"/>
              </a:spcAft>
              <a:buFont typeface="Wingdings" pitchFamily="2" charset="2"/>
              <a:buChar char="§"/>
            </a:pPr>
            <a:r>
              <a:rPr lang="en-US" sz="2400" dirty="0" smtClean="0">
                <a:solidFill>
                  <a:srgbClr val="002060"/>
                </a:solidFill>
                <a:latin typeface="Calibri" pitchFamily="34" charset="0"/>
                <a:cs typeface="Calibri" pitchFamily="34" charset="0"/>
              </a:rPr>
              <a:t>Small and middle market firms</a:t>
            </a:r>
          </a:p>
          <a:p>
            <a:pPr marL="914400" lvl="3" indent="-457200">
              <a:spcAft>
                <a:spcPts val="3000"/>
              </a:spcAft>
              <a:buFont typeface="Wingdings" pitchFamily="2" charset="2"/>
              <a:buChar char="§"/>
            </a:pPr>
            <a:r>
              <a:rPr lang="en-US" sz="2400" dirty="0" smtClean="0">
                <a:solidFill>
                  <a:srgbClr val="002060"/>
                </a:solidFill>
                <a:latin typeface="Calibri" pitchFamily="34" charset="0"/>
                <a:cs typeface="Calibri" pitchFamily="34" charset="0"/>
              </a:rPr>
              <a:t>Industry-focused, such as energy and healthcare</a:t>
            </a:r>
          </a:p>
          <a:p>
            <a:pPr marL="914400" lvl="3" indent="-457200">
              <a:spcAft>
                <a:spcPts val="3000"/>
              </a:spcAft>
              <a:buFont typeface="Wingdings" pitchFamily="2" charset="2"/>
              <a:buChar char="§"/>
            </a:pPr>
            <a:r>
              <a:rPr lang="en-US" sz="2400" dirty="0" smtClean="0">
                <a:solidFill>
                  <a:srgbClr val="002060"/>
                </a:solidFill>
                <a:latin typeface="Calibri" pitchFamily="34" charset="0"/>
                <a:cs typeface="Calibri" pitchFamily="34" charset="0"/>
              </a:rPr>
              <a:t>Co-investments</a:t>
            </a:r>
          </a:p>
          <a:p>
            <a:pPr indent="-457200">
              <a:spcAft>
                <a:spcPts val="3000"/>
              </a:spcAft>
              <a:buClr>
                <a:srgbClr val="002060"/>
              </a:buClr>
              <a:buSzPct val="68000"/>
              <a:buFont typeface="Wingdings" pitchFamily="2" charset="2"/>
              <a:buChar char="q"/>
            </a:pPr>
            <a:r>
              <a:rPr lang="en-US" sz="2600" dirty="0" smtClean="0">
                <a:solidFill>
                  <a:srgbClr val="002060"/>
                </a:solidFill>
                <a:latin typeface="Calibri" pitchFamily="34" charset="0"/>
                <a:cs typeface="Calibri" pitchFamily="34" charset="0"/>
              </a:rPr>
              <a:t>Alternative Fixed Income </a:t>
            </a:r>
          </a:p>
          <a:p>
            <a:pPr lvl="2" indent="-457200">
              <a:spcAft>
                <a:spcPts val="3000"/>
              </a:spcAft>
              <a:buFont typeface="Wingdings" pitchFamily="2" charset="2"/>
              <a:buChar char="§"/>
            </a:pPr>
            <a:r>
              <a:rPr lang="en-US" sz="2400" dirty="0" smtClean="0">
                <a:solidFill>
                  <a:srgbClr val="002060"/>
                </a:solidFill>
                <a:latin typeface="Calibri" pitchFamily="34" charset="0"/>
                <a:cs typeface="Calibri" pitchFamily="34" charset="0"/>
              </a:rPr>
              <a:t>Direct lending</a:t>
            </a:r>
          </a:p>
          <a:p>
            <a:pPr lvl="2" indent="-457200">
              <a:spcAft>
                <a:spcPts val="3000"/>
              </a:spcAft>
              <a:buFont typeface="Wingdings" pitchFamily="2" charset="2"/>
              <a:buChar char="§"/>
            </a:pPr>
            <a:r>
              <a:rPr lang="en-US" sz="2400" dirty="0" smtClean="0">
                <a:solidFill>
                  <a:srgbClr val="002060"/>
                </a:solidFill>
                <a:latin typeface="Calibri" pitchFamily="34" charset="0"/>
                <a:cs typeface="Calibri" pitchFamily="34" charset="0"/>
              </a:rPr>
              <a:t>Distressed for control</a:t>
            </a:r>
          </a:p>
          <a:p>
            <a:pPr lvl="2" indent="-457200">
              <a:spcAft>
                <a:spcPts val="3000"/>
              </a:spcAft>
              <a:buFont typeface="Wingdings" pitchFamily="2" charset="2"/>
              <a:buChar char="§"/>
            </a:pPr>
            <a:r>
              <a:rPr lang="en-US" sz="2400" dirty="0" smtClean="0">
                <a:solidFill>
                  <a:srgbClr val="002060"/>
                </a:solidFill>
                <a:latin typeface="Calibri" pitchFamily="34" charset="0"/>
                <a:cs typeface="Calibri" pitchFamily="34" charset="0"/>
              </a:rPr>
              <a:t>Real assets</a:t>
            </a:r>
          </a:p>
          <a:p>
            <a:pPr marL="0" lvl="1" indent="-285750">
              <a:spcAft>
                <a:spcPts val="1200"/>
              </a:spcAft>
              <a:buFont typeface="Wingdings" pitchFamily="2" charset="2"/>
              <a:buChar char="v"/>
            </a:pPr>
            <a:endParaRPr lang="en-US" sz="2000" dirty="0" smtClean="0"/>
          </a:p>
        </p:txBody>
      </p:sp>
      <p:sp>
        <p:nvSpPr>
          <p:cNvPr id="8" name="Title 2"/>
          <p:cNvSpPr>
            <a:spLocks noGrp="1"/>
          </p:cNvSpPr>
          <p:nvPr>
            <p:ph type="title"/>
          </p:nvPr>
        </p:nvSpPr>
        <p:spPr>
          <a:xfrm>
            <a:off x="323850" y="34094"/>
            <a:ext cx="8479083" cy="503957"/>
          </a:xfrm>
        </p:spPr>
        <p:txBody>
          <a:bodyPr/>
          <a:lstStyle/>
          <a:p>
            <a:r>
              <a:rPr lang="en-US" dirty="0"/>
              <a:t>Investment </a:t>
            </a:r>
            <a:r>
              <a:rPr lang="en-US" dirty="0" smtClean="0"/>
              <a:t>Initiatives Going Forward</a:t>
            </a:r>
            <a:endParaRPr lang="en-US" dirty="0"/>
          </a:p>
        </p:txBody>
      </p:sp>
    </p:spTree>
    <p:extLst>
      <p:ext uri="{BB962C8B-B14F-4D97-AF65-F5344CB8AC3E}">
        <p14:creationId xmlns:p14="http://schemas.microsoft.com/office/powerpoint/2010/main" val="3717078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 y="5937611"/>
            <a:ext cx="893093" cy="893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Rectangle 3"/>
          <p:cNvSpPr>
            <a:spLocks noGrp="1" noChangeArrowheads="1"/>
          </p:cNvSpPr>
          <p:nvPr>
            <p:ph type="title"/>
          </p:nvPr>
        </p:nvSpPr>
        <p:spPr/>
        <p:txBody>
          <a:bodyPr/>
          <a:lstStyle/>
          <a:p>
            <a:pPr algn="ctr">
              <a:defRPr/>
            </a:pPr>
            <a:r>
              <a:rPr lang="en-US" sz="3000" b="1" i="1" dirty="0" smtClean="0">
                <a:effectLst>
                  <a:outerShdw blurRad="38100" dist="38100" dir="2700000" algn="tl">
                    <a:srgbClr val="000000">
                      <a:alpha val="43137"/>
                    </a:srgbClr>
                  </a:outerShdw>
                </a:effectLst>
                <a:latin typeface="Calibri" pitchFamily="34" charset="0"/>
                <a:cs typeface="Calibri" pitchFamily="34" charset="0"/>
              </a:rPr>
              <a:t>Organizational Chart</a:t>
            </a:r>
          </a:p>
        </p:txBody>
      </p:sp>
      <p:sp>
        <p:nvSpPr>
          <p:cNvPr id="2052" name="Rectangle 4"/>
          <p:cNvSpPr>
            <a:spLocks noChangeArrowheads="1"/>
          </p:cNvSpPr>
          <p:nvPr/>
        </p:nvSpPr>
        <p:spPr bwMode="auto">
          <a:xfrm>
            <a:off x="323850" y="836613"/>
            <a:ext cx="85407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p>
            <a:pPr eaLnBrk="0" hangingPunct="0">
              <a:spcBef>
                <a:spcPct val="75000"/>
              </a:spcBef>
              <a:buClr>
                <a:schemeClr val="accent2"/>
              </a:buClr>
            </a:pPr>
            <a:endParaRPr lang="en-US" sz="1500" dirty="0"/>
          </a:p>
        </p:txBody>
      </p:sp>
      <p:pic>
        <p:nvPicPr>
          <p:cNvPr id="2053" name="Picture 4" descr="Description: C:\Users\swong\Desktop\PRIM Logo.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 y="59599"/>
            <a:ext cx="1907703" cy="49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Content Placeholder 4"/>
          <p:cNvGraphicFramePr>
            <a:graphicFrameLocks noGrp="1"/>
          </p:cNvGraphicFramePr>
          <p:nvPr>
            <p:ph idx="1"/>
            <p:extLst>
              <p:ext uri="{D42A27DB-BD31-4B8C-83A1-F6EECF244321}">
                <p14:modId xmlns:p14="http://schemas.microsoft.com/office/powerpoint/2010/main" val="1284389539"/>
              </p:ext>
            </p:extLst>
          </p:nvPr>
        </p:nvGraphicFramePr>
        <p:xfrm>
          <a:off x="-59066" y="305231"/>
          <a:ext cx="8990868" cy="66521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cxnSp>
        <p:nvCxnSpPr>
          <p:cNvPr id="5" name="Straight Connector 4"/>
          <p:cNvCxnSpPr/>
          <p:nvPr/>
        </p:nvCxnSpPr>
        <p:spPr bwMode="auto">
          <a:xfrm>
            <a:off x="4305029" y="1484784"/>
            <a:ext cx="0" cy="1219944"/>
          </a:xfrm>
          <a:prstGeom prst="line">
            <a:avLst/>
          </a:prstGeom>
          <a:ln w="28575">
            <a:solidFill>
              <a:schemeClr val="tx2">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0" name="Straight Connector 9"/>
          <p:cNvCxnSpPr/>
          <p:nvPr/>
        </p:nvCxnSpPr>
        <p:spPr bwMode="auto">
          <a:xfrm>
            <a:off x="4457429" y="2780928"/>
            <a:ext cx="0" cy="0"/>
          </a:xfrm>
          <a:prstGeom prst="line">
            <a:avLst/>
          </a:prstGeom>
          <a:ln w="28575">
            <a:solidFill>
              <a:schemeClr val="tx2">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cxnSp>
        <p:nvCxnSpPr>
          <p:cNvPr id="18" name="Straight Connector 17"/>
          <p:cNvCxnSpPr/>
          <p:nvPr/>
        </p:nvCxnSpPr>
        <p:spPr bwMode="auto">
          <a:xfrm>
            <a:off x="4457429" y="2704728"/>
            <a:ext cx="0" cy="152400"/>
          </a:xfrm>
          <a:prstGeom prst="line">
            <a:avLst/>
          </a:prstGeom>
          <a:ln w="28575">
            <a:solidFill>
              <a:schemeClr val="tx2">
                <a:lumMod val="60000"/>
                <a:lumOff val="40000"/>
              </a:schemeClr>
            </a:solidFill>
            <a:headEnd type="none" w="med" len="med"/>
            <a:tailEnd type="none" w="med" len="med"/>
          </a:ln>
        </p:spPr>
        <p:style>
          <a:lnRef idx="1">
            <a:schemeClr val="accent5"/>
          </a:lnRef>
          <a:fillRef idx="0">
            <a:schemeClr val="accent5"/>
          </a:fillRef>
          <a:effectRef idx="0">
            <a:schemeClr val="accent5"/>
          </a:effectRef>
          <a:fontRef idx="minor">
            <a:schemeClr val="tx1"/>
          </a:fontRef>
        </p:style>
      </p:cxn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0"/>
          <p:cNvSpPr>
            <a:spLocks noGrp="1" noChangeArrowheads="1"/>
          </p:cNvSpPr>
          <p:nvPr>
            <p:ph type="ctrTitle"/>
          </p:nvPr>
        </p:nvSpPr>
        <p:spPr>
          <a:xfrm>
            <a:off x="330200" y="1772816"/>
            <a:ext cx="8496300" cy="2005012"/>
          </a:xfrm>
          <a:solidFill>
            <a:schemeClr val="bg1"/>
          </a:solidFill>
        </p:spPr>
        <p:txBody>
          <a:bodyPr lIns="45720" tIns="45720" rIns="45720" bIns="45720" anchor="ctr"/>
          <a:lstStyle/>
          <a:p>
            <a:pPr algn="ctr" eaLnBrk="1" hangingPunct="1">
              <a:spcBef>
                <a:spcPct val="75000"/>
              </a:spcBef>
              <a:buClr>
                <a:schemeClr val="tx2"/>
              </a:buClr>
              <a:buFont typeface="Wingdings 2" pitchFamily="18" charset="2"/>
              <a:buNone/>
              <a:defRPr/>
            </a:pPr>
            <a:r>
              <a:rPr lang="en-US" dirty="0" smtClean="0"/>
              <a:t/>
            </a:r>
            <a:br>
              <a:rPr lang="en-US" dirty="0" smtClean="0"/>
            </a:br>
            <a:r>
              <a:rPr lang="en-US" sz="4000" dirty="0" smtClean="0"/>
              <a:t>Project SAVE  </a:t>
            </a:r>
            <a:r>
              <a:rPr lang="en-US" dirty="0" smtClean="0"/>
              <a:t/>
            </a:r>
            <a:br>
              <a:rPr lang="en-US" dirty="0" smtClean="0"/>
            </a:br>
            <a:r>
              <a:rPr lang="en-US" sz="1200" dirty="0" smtClean="0"/>
              <a:t> </a:t>
            </a:r>
            <a:r>
              <a:rPr lang="en-US" dirty="0" smtClean="0"/>
              <a:t/>
            </a:r>
            <a:br>
              <a:rPr lang="en-US" dirty="0" smtClean="0"/>
            </a:br>
            <a:r>
              <a:rPr lang="en-US" sz="2400" dirty="0" smtClean="0"/>
              <a:t>Strategic Analysis for Value Enhancement</a:t>
            </a:r>
          </a:p>
        </p:txBody>
      </p:sp>
      <p:sp>
        <p:nvSpPr>
          <p:cNvPr id="4099" name="Rectangle 21"/>
          <p:cNvSpPr>
            <a:spLocks noGrp="1" noChangeArrowheads="1"/>
          </p:cNvSpPr>
          <p:nvPr>
            <p:ph type="subTitle" idx="4294967295"/>
          </p:nvPr>
        </p:nvSpPr>
        <p:spPr>
          <a:xfrm>
            <a:off x="288131" y="4005064"/>
            <a:ext cx="8580437" cy="1295400"/>
          </a:xfrm>
        </p:spPr>
        <p:txBody>
          <a:bodyPr lIns="45720" tIns="45720" rIns="45720" bIns="45720"/>
          <a:lstStyle/>
          <a:p>
            <a:pPr marL="0" indent="0" algn="ctr" eaLnBrk="1" hangingPunct="1">
              <a:spcBef>
                <a:spcPts val="1000"/>
              </a:spcBef>
              <a:buFont typeface="Wingdings 2" pitchFamily="18" charset="2"/>
              <a:buNone/>
            </a:pPr>
            <a:r>
              <a:rPr lang="en-US" sz="2000" b="1" i="1" dirty="0" smtClean="0">
                <a:solidFill>
                  <a:srgbClr val="002060"/>
                </a:solidFill>
              </a:rPr>
              <a:t>Timothy L. Vaill, PRIM Investment Committee</a:t>
            </a:r>
          </a:p>
          <a:p>
            <a:pPr marL="0" indent="0" algn="ctr" eaLnBrk="1" hangingPunct="1">
              <a:spcBef>
                <a:spcPts val="1000"/>
              </a:spcBef>
              <a:buFont typeface="Wingdings 2" pitchFamily="18" charset="2"/>
              <a:buNone/>
            </a:pPr>
            <a:r>
              <a:rPr lang="en-US" sz="2000" b="1" i="1" dirty="0" smtClean="0">
                <a:solidFill>
                  <a:srgbClr val="002060"/>
                </a:solidFill>
              </a:rPr>
              <a:t>2013 PRIM Investor Conference</a:t>
            </a:r>
          </a:p>
          <a:p>
            <a:pPr marL="0" indent="0" algn="ctr" eaLnBrk="1" hangingPunct="1">
              <a:spcBef>
                <a:spcPts val="1000"/>
              </a:spcBef>
              <a:buFont typeface="Wingdings 2" pitchFamily="18" charset="2"/>
              <a:buNone/>
            </a:pPr>
            <a:r>
              <a:rPr lang="en-US" sz="2000" b="1" i="1" dirty="0" smtClean="0">
                <a:solidFill>
                  <a:srgbClr val="002060"/>
                </a:solidFill>
              </a:rPr>
              <a:t>May 9, 2013</a:t>
            </a:r>
          </a:p>
          <a:p>
            <a:pPr marL="0" indent="0" algn="ctr" eaLnBrk="1" hangingPunct="1">
              <a:buFont typeface="Wingdings 2" pitchFamily="18" charset="2"/>
              <a:buNone/>
            </a:pPr>
            <a:r>
              <a:rPr lang="en-US" sz="2000" b="1" i="1" dirty="0" smtClean="0">
                <a:solidFill>
                  <a:srgbClr val="002060"/>
                </a:solidFill>
              </a:rPr>
              <a:t> </a:t>
            </a:r>
          </a:p>
        </p:txBody>
      </p:sp>
      <p:pic>
        <p:nvPicPr>
          <p:cNvPr id="4100" name="Picture 4" descr="m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4300" y="836613"/>
            <a:ext cx="13081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p:txBody>
          <a:bodyPr/>
          <a:lstStyle/>
          <a:p>
            <a:pPr>
              <a:defRPr/>
            </a:pPr>
            <a:r>
              <a:rPr lang="en-US" dirty="0" smtClean="0"/>
              <a:t>Agenda</a:t>
            </a:r>
          </a:p>
        </p:txBody>
      </p:sp>
      <p:sp>
        <p:nvSpPr>
          <p:cNvPr id="5123" name="Rectangle 4"/>
          <p:cNvSpPr>
            <a:spLocks noChangeArrowheads="1"/>
          </p:cNvSpPr>
          <p:nvPr/>
        </p:nvSpPr>
        <p:spPr bwMode="auto">
          <a:xfrm>
            <a:off x="365125" y="1135063"/>
            <a:ext cx="8540750" cy="5184775"/>
          </a:xfrm>
          <a:prstGeom prst="rect">
            <a:avLst/>
          </a:prstGeom>
          <a:noFill/>
          <a:ln>
            <a:noFill/>
          </a:ln>
          <a:extLst/>
        </p:spPr>
        <p:txBody>
          <a:bodyPr lIns="0" tIns="0" rIns="0" bIns="0"/>
          <a:lstStyle/>
          <a:p>
            <a:pPr indent="-685800" eaLnBrk="0" hangingPunct="0">
              <a:spcBef>
                <a:spcPts val="0"/>
              </a:spcBef>
              <a:spcAft>
                <a:spcPts val="3000"/>
              </a:spcAft>
              <a:buClr>
                <a:srgbClr val="002060"/>
              </a:buClr>
              <a:buSzPct val="100000"/>
              <a:buFont typeface="Arial" charset="0"/>
              <a:buAutoNum type="romanUcPeriod"/>
              <a:defRPr/>
            </a:pPr>
            <a:r>
              <a:rPr lang="en-US" sz="2600" b="1" dirty="0">
                <a:solidFill>
                  <a:srgbClr val="002060"/>
                </a:solidFill>
                <a:latin typeface="Calibri" pitchFamily="34" charset="0"/>
              </a:rPr>
              <a:t>Introduction</a:t>
            </a:r>
          </a:p>
          <a:p>
            <a:pPr indent="-685800" eaLnBrk="0" hangingPunct="0">
              <a:spcBef>
                <a:spcPts val="0"/>
              </a:spcBef>
              <a:spcAft>
                <a:spcPts val="3000"/>
              </a:spcAft>
              <a:buClr>
                <a:srgbClr val="002060"/>
              </a:buClr>
              <a:buSzPct val="100000"/>
              <a:buFont typeface="Arial" charset="0"/>
              <a:buAutoNum type="romanUcPeriod"/>
              <a:defRPr/>
            </a:pPr>
            <a:r>
              <a:rPr lang="en-US" sz="2600" b="1" dirty="0">
                <a:solidFill>
                  <a:srgbClr val="002060"/>
                </a:solidFill>
                <a:latin typeface="Calibri" pitchFamily="34" charset="0"/>
              </a:rPr>
              <a:t>Background</a:t>
            </a:r>
          </a:p>
          <a:p>
            <a:pPr indent="-685800" eaLnBrk="0" hangingPunct="0">
              <a:spcBef>
                <a:spcPts val="0"/>
              </a:spcBef>
              <a:spcAft>
                <a:spcPts val="3000"/>
              </a:spcAft>
              <a:buClr>
                <a:schemeClr val="accent2"/>
              </a:buClr>
              <a:buSzPct val="100000"/>
              <a:buFont typeface="Arial" charset="0"/>
              <a:buAutoNum type="romanUcPeriod"/>
              <a:defRPr/>
            </a:pPr>
            <a:r>
              <a:rPr lang="en-US" sz="2600" b="1" dirty="0">
                <a:solidFill>
                  <a:srgbClr val="002060"/>
                </a:solidFill>
                <a:latin typeface="Calibri" pitchFamily="34" charset="0"/>
              </a:rPr>
              <a:t>Project SAVE Objective</a:t>
            </a:r>
          </a:p>
          <a:p>
            <a:pPr indent="-685800" eaLnBrk="0" hangingPunct="0">
              <a:spcBef>
                <a:spcPts val="0"/>
              </a:spcBef>
              <a:spcAft>
                <a:spcPts val="3000"/>
              </a:spcAft>
              <a:buClr>
                <a:schemeClr val="accent2"/>
              </a:buClr>
              <a:buSzPct val="100000"/>
              <a:buFont typeface="Arial" charset="0"/>
              <a:buAutoNum type="romanUcPeriod"/>
              <a:defRPr/>
            </a:pPr>
            <a:r>
              <a:rPr lang="en-US" sz="2600" b="1" dirty="0">
                <a:solidFill>
                  <a:srgbClr val="002060"/>
                </a:solidFill>
                <a:latin typeface="Calibri" pitchFamily="34" charset="0"/>
              </a:rPr>
              <a:t>Process and Next Steps</a:t>
            </a:r>
          </a:p>
          <a:p>
            <a:pPr indent="-685800" eaLnBrk="0" hangingPunct="0">
              <a:spcBef>
                <a:spcPts val="0"/>
              </a:spcBef>
              <a:spcAft>
                <a:spcPts val="3000"/>
              </a:spcAft>
              <a:buClr>
                <a:schemeClr val="accent2"/>
              </a:buClr>
              <a:buSzPct val="100000"/>
              <a:buFont typeface="Arial" charset="0"/>
              <a:buAutoNum type="romanUcPeriod"/>
              <a:defRPr/>
            </a:pPr>
            <a:r>
              <a:rPr lang="en-US" sz="2600" b="1" dirty="0">
                <a:solidFill>
                  <a:srgbClr val="002060"/>
                </a:solidFill>
                <a:latin typeface="Calibri" pitchFamily="34" charset="0"/>
              </a:rPr>
              <a:t>Time Schedule</a:t>
            </a:r>
          </a:p>
          <a:p>
            <a:pPr marL="571500" indent="-571500" eaLnBrk="0" hangingPunct="0">
              <a:spcBef>
                <a:spcPts val="600"/>
              </a:spcBef>
              <a:buClr>
                <a:schemeClr val="accent2"/>
              </a:buClr>
              <a:buSzPct val="68000"/>
              <a:buFont typeface="Arial" charset="0"/>
              <a:buNone/>
              <a:defRPr/>
            </a:pPr>
            <a:endParaRPr lang="en-US" sz="2600" dirty="0">
              <a:latin typeface="Calibri" pitchFamily="34" charset="0"/>
            </a:endParaRPr>
          </a:p>
          <a:p>
            <a:pPr marL="1143000" lvl="1" indent="-514350" eaLnBrk="0" hangingPunct="0">
              <a:spcBef>
                <a:spcPct val="75000"/>
              </a:spcBef>
              <a:buClr>
                <a:schemeClr val="accent2"/>
              </a:buClr>
              <a:buSzPct val="68000"/>
              <a:buFont typeface="Arial" charset="0"/>
              <a:buAutoNum type="alphaUcPeriod"/>
              <a:defRPr/>
            </a:pPr>
            <a:endParaRPr lang="en-US" sz="2600" dirty="0">
              <a:latin typeface="Calibri" pitchFamily="34" charset="0"/>
            </a:endParaRPr>
          </a:p>
          <a:p>
            <a:pPr marL="1143000" lvl="1" indent="-514350" eaLnBrk="0" hangingPunct="0">
              <a:spcBef>
                <a:spcPct val="75000"/>
              </a:spcBef>
              <a:buClr>
                <a:schemeClr val="accent2"/>
              </a:buClr>
              <a:buSzPct val="68000"/>
              <a:buFont typeface="Arial" charset="0"/>
              <a:buAutoNum type="alphaUcPeriod"/>
              <a:defRPr/>
            </a:pPr>
            <a:endParaRPr lang="en-US" sz="2600" dirty="0">
              <a:latin typeface="Calibri" pitchFamily="34" charset="0"/>
            </a:endParaRPr>
          </a:p>
        </p:txBody>
      </p:sp>
      <p:pic>
        <p:nvPicPr>
          <p:cNvPr id="5124" name="Picture 5" descr="C:\Program Files (x86)\Microsoft Office\MEDIA\CAGCAT10\j0195812.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2360" y="11113"/>
            <a:ext cx="1249090" cy="128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a:xfrm>
            <a:off x="395535" y="122238"/>
            <a:ext cx="8308727" cy="427037"/>
          </a:xfrm>
        </p:spPr>
        <p:txBody>
          <a:bodyPr/>
          <a:lstStyle/>
          <a:p>
            <a:pPr>
              <a:defRPr/>
            </a:pPr>
            <a:r>
              <a:rPr lang="en-US" dirty="0" smtClean="0"/>
              <a:t>I.  Introduction</a:t>
            </a:r>
          </a:p>
        </p:txBody>
      </p:sp>
      <p:sp>
        <p:nvSpPr>
          <p:cNvPr id="6147" name="Rectangle 4"/>
          <p:cNvSpPr>
            <a:spLocks noChangeArrowheads="1"/>
          </p:cNvSpPr>
          <p:nvPr/>
        </p:nvSpPr>
        <p:spPr bwMode="auto">
          <a:xfrm>
            <a:off x="395536" y="873125"/>
            <a:ext cx="8748464"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p>
            <a:pPr marL="457200" indent="-457200" eaLnBrk="0" hangingPunct="0">
              <a:spcAft>
                <a:spcPts val="600"/>
              </a:spcAft>
              <a:buClr>
                <a:schemeClr val="accent2"/>
              </a:buClr>
              <a:buSzPct val="68000"/>
              <a:buFont typeface="Wingdings" pitchFamily="2" charset="2"/>
              <a:buChar char="q"/>
            </a:pPr>
            <a:r>
              <a:rPr lang="en-US" sz="2500" dirty="0">
                <a:solidFill>
                  <a:srgbClr val="002060"/>
                </a:solidFill>
                <a:latin typeface="Calibri" pitchFamily="34" charset="0"/>
              </a:rPr>
              <a:t>PRIM’s investment returns continue to be strong</a:t>
            </a:r>
          </a:p>
          <a:p>
            <a:pPr marL="971550" lvl="1" indent="-514350" eaLnBrk="0" hangingPunct="0">
              <a:spcAft>
                <a:spcPts val="600"/>
              </a:spcAft>
              <a:buClr>
                <a:schemeClr val="accent2"/>
              </a:buClr>
              <a:buSzPct val="68000"/>
              <a:buFont typeface="Wingdings" pitchFamily="2" charset="2"/>
              <a:buChar char="§"/>
            </a:pPr>
            <a:r>
              <a:rPr lang="en-US" sz="2200" dirty="0">
                <a:solidFill>
                  <a:srgbClr val="002060"/>
                </a:solidFill>
                <a:latin typeface="Calibri" pitchFamily="34" charset="0"/>
              </a:rPr>
              <a:t>13.88% in calendar year 2012</a:t>
            </a:r>
          </a:p>
          <a:p>
            <a:pPr marL="971550" lvl="1" indent="-514350" eaLnBrk="0" hangingPunct="0">
              <a:spcAft>
                <a:spcPts val="600"/>
              </a:spcAft>
              <a:buClr>
                <a:schemeClr val="accent2"/>
              </a:buClr>
              <a:buSzPct val="68000"/>
              <a:buFont typeface="Wingdings" pitchFamily="2" charset="2"/>
              <a:buChar char="§"/>
            </a:pPr>
            <a:r>
              <a:rPr lang="en-US" sz="2200" dirty="0">
                <a:solidFill>
                  <a:srgbClr val="002060"/>
                </a:solidFill>
                <a:latin typeface="Calibri" pitchFamily="34" charset="0"/>
              </a:rPr>
              <a:t>10-year average return of 8.65%</a:t>
            </a:r>
          </a:p>
          <a:p>
            <a:pPr marL="457200" indent="-457200" eaLnBrk="0" hangingPunct="0">
              <a:spcBef>
                <a:spcPts val="1200"/>
              </a:spcBef>
              <a:spcAft>
                <a:spcPts val="600"/>
              </a:spcAft>
              <a:buClr>
                <a:schemeClr val="accent2"/>
              </a:buClr>
              <a:buSzPct val="68000"/>
              <a:buFont typeface="Wingdings" pitchFamily="2" charset="2"/>
              <a:buChar char="q"/>
            </a:pPr>
            <a:r>
              <a:rPr lang="en-US" sz="2500" dirty="0">
                <a:solidFill>
                  <a:srgbClr val="002060"/>
                </a:solidFill>
                <a:latin typeface="Calibri" pitchFamily="34" charset="0"/>
              </a:rPr>
              <a:t>Major staffing and compensation issues recently addressed</a:t>
            </a:r>
          </a:p>
          <a:p>
            <a:pPr marL="971550" lvl="1" indent="-514350" eaLnBrk="0" hangingPunct="0">
              <a:spcAft>
                <a:spcPts val="600"/>
              </a:spcAft>
              <a:buClr>
                <a:schemeClr val="accent2"/>
              </a:buClr>
              <a:buSzPct val="68000"/>
              <a:buFont typeface="Wingdings" pitchFamily="2" charset="2"/>
              <a:buChar char="§"/>
            </a:pPr>
            <a:r>
              <a:rPr lang="en-US" sz="2200" dirty="0">
                <a:solidFill>
                  <a:srgbClr val="002060"/>
                </a:solidFill>
                <a:latin typeface="Calibri" pitchFamily="34" charset="0"/>
              </a:rPr>
              <a:t>Michael G. Trotsky, CFA, serving as both ED and CIO</a:t>
            </a:r>
          </a:p>
          <a:p>
            <a:pPr marL="971550" lvl="1" indent="-514350" eaLnBrk="0" hangingPunct="0">
              <a:spcAft>
                <a:spcPts val="600"/>
              </a:spcAft>
              <a:buClr>
                <a:schemeClr val="accent2"/>
              </a:buClr>
              <a:buSzPct val="68000"/>
              <a:buFont typeface="Wingdings" pitchFamily="2" charset="2"/>
              <a:buChar char="§"/>
            </a:pPr>
            <a:r>
              <a:rPr lang="en-US" sz="2200" dirty="0">
                <a:solidFill>
                  <a:srgbClr val="002060"/>
                </a:solidFill>
                <a:latin typeface="Calibri" pitchFamily="34" charset="0"/>
              </a:rPr>
              <a:t>Key senior hires now in place</a:t>
            </a:r>
            <a:endParaRPr lang="en-US" sz="2500" dirty="0">
              <a:solidFill>
                <a:srgbClr val="002060"/>
              </a:solidFill>
              <a:latin typeface="Calibri" pitchFamily="34" charset="0"/>
            </a:endParaRPr>
          </a:p>
          <a:p>
            <a:pPr marL="457200" indent="-457200" eaLnBrk="0" hangingPunct="0">
              <a:spcBef>
                <a:spcPts val="1200"/>
              </a:spcBef>
              <a:spcAft>
                <a:spcPts val="600"/>
              </a:spcAft>
              <a:buClr>
                <a:schemeClr val="accent2"/>
              </a:buClr>
              <a:buSzPct val="68000"/>
              <a:buFont typeface="Wingdings" pitchFamily="2" charset="2"/>
              <a:buChar char="q"/>
            </a:pPr>
            <a:r>
              <a:rPr lang="en-US" sz="2500" dirty="0">
                <a:solidFill>
                  <a:srgbClr val="002060"/>
                </a:solidFill>
                <a:latin typeface="Calibri" pitchFamily="34" charset="0"/>
              </a:rPr>
              <a:t>Funding requirements provide continuing challenge</a:t>
            </a:r>
          </a:p>
          <a:p>
            <a:pPr marL="971550" lvl="1" indent="-514350" eaLnBrk="0" hangingPunct="0">
              <a:spcAft>
                <a:spcPts val="600"/>
              </a:spcAft>
              <a:buClr>
                <a:schemeClr val="accent2"/>
              </a:buClr>
              <a:buSzPct val="68000"/>
              <a:buFont typeface="Wingdings" pitchFamily="2" charset="2"/>
              <a:buChar char="§"/>
            </a:pPr>
            <a:r>
              <a:rPr lang="en-US" sz="2200" dirty="0" smtClean="0">
                <a:solidFill>
                  <a:srgbClr val="002060"/>
                </a:solidFill>
                <a:latin typeface="Calibri" pitchFamily="34" charset="0"/>
              </a:rPr>
              <a:t>Actuarial target needs to be fulfilled</a:t>
            </a:r>
            <a:endParaRPr lang="en-US" sz="2200" dirty="0">
              <a:solidFill>
                <a:srgbClr val="002060"/>
              </a:solidFill>
              <a:latin typeface="Calibri" pitchFamily="34" charset="0"/>
            </a:endParaRPr>
          </a:p>
          <a:p>
            <a:pPr marL="971550" lvl="1" indent="-514350" eaLnBrk="0" hangingPunct="0">
              <a:spcAft>
                <a:spcPts val="600"/>
              </a:spcAft>
              <a:buClr>
                <a:schemeClr val="accent2"/>
              </a:buClr>
              <a:buSzPct val="68000"/>
              <a:buFont typeface="Wingdings" pitchFamily="2" charset="2"/>
              <a:buChar char="§"/>
            </a:pPr>
            <a:r>
              <a:rPr lang="en-US" sz="2200" dirty="0">
                <a:solidFill>
                  <a:srgbClr val="002060"/>
                </a:solidFill>
                <a:latin typeface="Calibri" pitchFamily="34" charset="0"/>
              </a:rPr>
              <a:t>PRIM expenses a key component</a:t>
            </a:r>
          </a:p>
          <a:p>
            <a:pPr marL="457200" indent="-457200" eaLnBrk="0" hangingPunct="0">
              <a:spcBef>
                <a:spcPts val="1200"/>
              </a:spcBef>
              <a:spcAft>
                <a:spcPts val="600"/>
              </a:spcAft>
              <a:buClr>
                <a:schemeClr val="accent2"/>
              </a:buClr>
              <a:buSzPct val="68000"/>
              <a:buFont typeface="Wingdings" pitchFamily="2" charset="2"/>
              <a:buChar char="q"/>
            </a:pPr>
            <a:r>
              <a:rPr lang="en-US" sz="2500" dirty="0">
                <a:solidFill>
                  <a:srgbClr val="002060"/>
                </a:solidFill>
                <a:latin typeface="Calibri" pitchFamily="34" charset="0"/>
              </a:rPr>
              <a:t>The PRIM Board </a:t>
            </a:r>
            <a:r>
              <a:rPr lang="en-US" sz="2500" dirty="0" smtClean="0">
                <a:solidFill>
                  <a:srgbClr val="002060"/>
                </a:solidFill>
                <a:latin typeface="Calibri" pitchFamily="34" charset="0"/>
              </a:rPr>
              <a:t>directed an </a:t>
            </a:r>
            <a:r>
              <a:rPr lang="en-US" sz="2500" dirty="0">
                <a:solidFill>
                  <a:srgbClr val="002060"/>
                </a:solidFill>
                <a:latin typeface="Calibri" pitchFamily="34" charset="0"/>
              </a:rPr>
              <a:t>expense </a:t>
            </a:r>
            <a:r>
              <a:rPr lang="en-US" sz="2500" dirty="0" smtClean="0">
                <a:solidFill>
                  <a:srgbClr val="002060"/>
                </a:solidFill>
                <a:latin typeface="Calibri" pitchFamily="34" charset="0"/>
              </a:rPr>
              <a:t>analysis</a:t>
            </a:r>
            <a:endParaRPr lang="en-US" sz="2500" dirty="0">
              <a:solidFill>
                <a:srgbClr val="002060"/>
              </a:solidFill>
              <a:latin typeface="Calibri" pitchFamily="34" charset="0"/>
            </a:endParaRPr>
          </a:p>
          <a:p>
            <a:pPr marL="971550" lvl="1" indent="-514350" eaLnBrk="0" hangingPunct="0">
              <a:spcAft>
                <a:spcPts val="600"/>
              </a:spcAft>
              <a:buClr>
                <a:schemeClr val="accent2"/>
              </a:buClr>
              <a:buSzPct val="68000"/>
              <a:buFont typeface="Wingdings" pitchFamily="2" charset="2"/>
              <a:buChar char="§"/>
            </a:pPr>
            <a:r>
              <a:rPr lang="en-US" sz="2200" dirty="0">
                <a:solidFill>
                  <a:srgbClr val="002060"/>
                </a:solidFill>
                <a:latin typeface="Calibri" pitchFamily="34" charset="0"/>
              </a:rPr>
              <a:t>No firm-wide cost study for 20+ years</a:t>
            </a:r>
          </a:p>
          <a:p>
            <a:pPr marL="971550" lvl="1" indent="-514350" eaLnBrk="0" hangingPunct="0">
              <a:spcAft>
                <a:spcPts val="600"/>
              </a:spcAft>
              <a:buClr>
                <a:schemeClr val="accent2"/>
              </a:buClr>
              <a:buSzPct val="68000"/>
              <a:buFont typeface="Wingdings" pitchFamily="2" charset="2"/>
              <a:buNone/>
            </a:pPr>
            <a:endParaRPr lang="en-US" sz="2200" dirty="0">
              <a:latin typeface="Calibri" pitchFamily="34" charset="0"/>
            </a:endParaRPr>
          </a:p>
        </p:txBody>
      </p:sp>
      <p:sp>
        <p:nvSpPr>
          <p:cNvPr id="6149" name="Litebulb"/>
          <p:cNvSpPr>
            <a:spLocks noEditPoints="1" noChangeArrowheads="1"/>
          </p:cNvSpPr>
          <p:nvPr/>
        </p:nvSpPr>
        <p:spPr bwMode="auto">
          <a:xfrm>
            <a:off x="8244408" y="92075"/>
            <a:ext cx="845617" cy="1104677"/>
          </a:xfrm>
          <a:custGeom>
            <a:avLst/>
            <a:gdLst>
              <a:gd name="T0" fmla="*/ 2147483647 w 21600"/>
              <a:gd name="T1" fmla="*/ 0 h 21600"/>
              <a:gd name="T2" fmla="*/ 2147483647 w 21600"/>
              <a:gd name="T3" fmla="*/ 2147483647 h 21600"/>
              <a:gd name="T4" fmla="*/ 0 w 21600"/>
              <a:gd name="T5" fmla="*/ 2147483647 h 21600"/>
              <a:gd name="T6" fmla="*/ 2147483647 w 21600"/>
              <a:gd name="T7" fmla="*/ 2147483647 h 21600"/>
              <a:gd name="T8" fmla="*/ 0 60000 65536"/>
              <a:gd name="T9" fmla="*/ 0 60000 65536"/>
              <a:gd name="T10" fmla="*/ 0 60000 65536"/>
              <a:gd name="T11" fmla="*/ 0 60000 65536"/>
              <a:gd name="T12" fmla="*/ 3556 w 21600"/>
              <a:gd name="T13" fmla="*/ 2188 h 21600"/>
              <a:gd name="T14" fmla="*/ 18277 w 21600"/>
              <a:gd name="T15" fmla="*/ 9282 h 21600"/>
            </a:gdLst>
            <a:ahLst/>
            <a:cxnLst>
              <a:cxn ang="T8">
                <a:pos x="T0" y="T1"/>
              </a:cxn>
              <a:cxn ang="T9">
                <a:pos x="T2" y="T3"/>
              </a:cxn>
              <a:cxn ang="T10">
                <a:pos x="T4" y="T5"/>
              </a:cxn>
              <a:cxn ang="T11">
                <a:pos x="T6" y="T7"/>
              </a:cxn>
            </a:cxnLst>
            <a:rect l="T12" t="T13" r="T14" b="T15"/>
            <a:pathLst>
              <a:path w="21600" h="21600" extrusionOk="0">
                <a:moveTo>
                  <a:pt x="10825" y="21723"/>
                </a:moveTo>
                <a:lnTo>
                  <a:pt x="11215" y="21723"/>
                </a:lnTo>
                <a:lnTo>
                  <a:pt x="11552" y="21688"/>
                </a:lnTo>
                <a:lnTo>
                  <a:pt x="11916" y="21617"/>
                </a:lnTo>
                <a:lnTo>
                  <a:pt x="12253" y="21547"/>
                </a:lnTo>
                <a:lnTo>
                  <a:pt x="12617" y="21441"/>
                </a:lnTo>
                <a:lnTo>
                  <a:pt x="12902" y="21317"/>
                </a:lnTo>
                <a:lnTo>
                  <a:pt x="13162" y="21176"/>
                </a:lnTo>
                <a:lnTo>
                  <a:pt x="13396" y="21000"/>
                </a:lnTo>
                <a:lnTo>
                  <a:pt x="13655" y="20841"/>
                </a:lnTo>
                <a:lnTo>
                  <a:pt x="13863" y="20629"/>
                </a:lnTo>
                <a:lnTo>
                  <a:pt x="14045" y="20435"/>
                </a:lnTo>
                <a:lnTo>
                  <a:pt x="14200" y="20223"/>
                </a:lnTo>
                <a:lnTo>
                  <a:pt x="14356" y="19994"/>
                </a:lnTo>
                <a:lnTo>
                  <a:pt x="14460" y="19747"/>
                </a:lnTo>
                <a:lnTo>
                  <a:pt x="14512" y="19482"/>
                </a:lnTo>
                <a:lnTo>
                  <a:pt x="14512" y="19235"/>
                </a:lnTo>
                <a:lnTo>
                  <a:pt x="14512" y="19147"/>
                </a:lnTo>
                <a:lnTo>
                  <a:pt x="14512" y="18900"/>
                </a:lnTo>
                <a:lnTo>
                  <a:pt x="14512" y="18529"/>
                </a:lnTo>
                <a:lnTo>
                  <a:pt x="14512" y="18052"/>
                </a:lnTo>
                <a:lnTo>
                  <a:pt x="14512" y="17505"/>
                </a:lnTo>
                <a:lnTo>
                  <a:pt x="14512" y="16976"/>
                </a:lnTo>
                <a:lnTo>
                  <a:pt x="14512" y="16464"/>
                </a:lnTo>
                <a:lnTo>
                  <a:pt x="14512" y="15952"/>
                </a:lnTo>
                <a:lnTo>
                  <a:pt x="14512" y="15758"/>
                </a:lnTo>
                <a:lnTo>
                  <a:pt x="14616" y="15547"/>
                </a:lnTo>
                <a:lnTo>
                  <a:pt x="14694" y="15352"/>
                </a:lnTo>
                <a:lnTo>
                  <a:pt x="14798" y="15141"/>
                </a:lnTo>
                <a:lnTo>
                  <a:pt x="15161" y="14735"/>
                </a:lnTo>
                <a:lnTo>
                  <a:pt x="15602" y="14329"/>
                </a:lnTo>
                <a:lnTo>
                  <a:pt x="16745" y="13552"/>
                </a:lnTo>
                <a:lnTo>
                  <a:pt x="18043" y="12670"/>
                </a:lnTo>
                <a:lnTo>
                  <a:pt x="18744" y="12194"/>
                </a:lnTo>
                <a:lnTo>
                  <a:pt x="19341" y="11647"/>
                </a:lnTo>
                <a:lnTo>
                  <a:pt x="19938" y="11099"/>
                </a:lnTo>
                <a:lnTo>
                  <a:pt x="20483" y="10464"/>
                </a:lnTo>
                <a:lnTo>
                  <a:pt x="20743" y="10164"/>
                </a:lnTo>
                <a:lnTo>
                  <a:pt x="20950" y="9794"/>
                </a:lnTo>
                <a:lnTo>
                  <a:pt x="21132" y="9441"/>
                </a:lnTo>
                <a:lnTo>
                  <a:pt x="21288" y="9035"/>
                </a:lnTo>
                <a:lnTo>
                  <a:pt x="21444" y="8664"/>
                </a:lnTo>
                <a:lnTo>
                  <a:pt x="21548" y="8223"/>
                </a:lnTo>
                <a:lnTo>
                  <a:pt x="21600" y="7782"/>
                </a:lnTo>
                <a:lnTo>
                  <a:pt x="21600" y="7341"/>
                </a:lnTo>
                <a:lnTo>
                  <a:pt x="21600" y="6935"/>
                </a:lnTo>
                <a:lnTo>
                  <a:pt x="21548" y="6564"/>
                </a:lnTo>
                <a:lnTo>
                  <a:pt x="21496" y="6229"/>
                </a:lnTo>
                <a:lnTo>
                  <a:pt x="21392" y="5858"/>
                </a:lnTo>
                <a:lnTo>
                  <a:pt x="21288" y="5523"/>
                </a:lnTo>
                <a:lnTo>
                  <a:pt x="21132" y="5135"/>
                </a:lnTo>
                <a:lnTo>
                  <a:pt x="20950" y="4800"/>
                </a:lnTo>
                <a:lnTo>
                  <a:pt x="20743" y="4464"/>
                </a:lnTo>
                <a:lnTo>
                  <a:pt x="20535" y="4164"/>
                </a:lnTo>
                <a:lnTo>
                  <a:pt x="20301" y="3847"/>
                </a:lnTo>
                <a:lnTo>
                  <a:pt x="20042" y="3547"/>
                </a:lnTo>
                <a:lnTo>
                  <a:pt x="19782" y="3247"/>
                </a:lnTo>
                <a:lnTo>
                  <a:pt x="19133" y="2664"/>
                </a:lnTo>
                <a:lnTo>
                  <a:pt x="18458" y="2152"/>
                </a:lnTo>
                <a:lnTo>
                  <a:pt x="17705" y="1694"/>
                </a:lnTo>
                <a:lnTo>
                  <a:pt x="16849" y="1252"/>
                </a:lnTo>
                <a:lnTo>
                  <a:pt x="16407" y="1076"/>
                </a:lnTo>
                <a:lnTo>
                  <a:pt x="15940" y="900"/>
                </a:lnTo>
                <a:lnTo>
                  <a:pt x="15499" y="741"/>
                </a:lnTo>
                <a:lnTo>
                  <a:pt x="15057" y="600"/>
                </a:lnTo>
                <a:lnTo>
                  <a:pt x="14564" y="458"/>
                </a:lnTo>
                <a:lnTo>
                  <a:pt x="14045" y="335"/>
                </a:lnTo>
                <a:lnTo>
                  <a:pt x="13500" y="229"/>
                </a:lnTo>
                <a:lnTo>
                  <a:pt x="13006" y="158"/>
                </a:lnTo>
                <a:lnTo>
                  <a:pt x="12461" y="88"/>
                </a:lnTo>
                <a:lnTo>
                  <a:pt x="11968" y="52"/>
                </a:lnTo>
                <a:lnTo>
                  <a:pt x="11423" y="17"/>
                </a:lnTo>
                <a:lnTo>
                  <a:pt x="10825" y="17"/>
                </a:lnTo>
                <a:lnTo>
                  <a:pt x="10254" y="17"/>
                </a:lnTo>
                <a:lnTo>
                  <a:pt x="9709" y="52"/>
                </a:lnTo>
                <a:lnTo>
                  <a:pt x="9216" y="88"/>
                </a:lnTo>
                <a:lnTo>
                  <a:pt x="8671" y="158"/>
                </a:lnTo>
                <a:lnTo>
                  <a:pt x="8177" y="229"/>
                </a:lnTo>
                <a:lnTo>
                  <a:pt x="7632" y="335"/>
                </a:lnTo>
                <a:lnTo>
                  <a:pt x="7113" y="458"/>
                </a:lnTo>
                <a:lnTo>
                  <a:pt x="6620" y="600"/>
                </a:lnTo>
                <a:lnTo>
                  <a:pt x="6178" y="741"/>
                </a:lnTo>
                <a:lnTo>
                  <a:pt x="5737" y="900"/>
                </a:lnTo>
                <a:lnTo>
                  <a:pt x="5270" y="1076"/>
                </a:lnTo>
                <a:lnTo>
                  <a:pt x="4828" y="1252"/>
                </a:lnTo>
                <a:lnTo>
                  <a:pt x="3972" y="1694"/>
                </a:lnTo>
                <a:lnTo>
                  <a:pt x="3219" y="2152"/>
                </a:lnTo>
                <a:lnTo>
                  <a:pt x="2544" y="2664"/>
                </a:lnTo>
                <a:lnTo>
                  <a:pt x="1895" y="3247"/>
                </a:lnTo>
                <a:lnTo>
                  <a:pt x="1635" y="3547"/>
                </a:lnTo>
                <a:lnTo>
                  <a:pt x="1375" y="3847"/>
                </a:lnTo>
                <a:lnTo>
                  <a:pt x="1142" y="4164"/>
                </a:lnTo>
                <a:lnTo>
                  <a:pt x="934" y="4464"/>
                </a:lnTo>
                <a:lnTo>
                  <a:pt x="726" y="4800"/>
                </a:lnTo>
                <a:lnTo>
                  <a:pt x="545" y="5135"/>
                </a:lnTo>
                <a:lnTo>
                  <a:pt x="389" y="5523"/>
                </a:lnTo>
                <a:lnTo>
                  <a:pt x="285" y="5858"/>
                </a:lnTo>
                <a:lnTo>
                  <a:pt x="181" y="6229"/>
                </a:lnTo>
                <a:lnTo>
                  <a:pt x="129" y="6564"/>
                </a:lnTo>
                <a:lnTo>
                  <a:pt x="77" y="6935"/>
                </a:lnTo>
                <a:lnTo>
                  <a:pt x="77" y="7341"/>
                </a:lnTo>
                <a:lnTo>
                  <a:pt x="77" y="7782"/>
                </a:lnTo>
                <a:lnTo>
                  <a:pt x="129" y="8223"/>
                </a:lnTo>
                <a:lnTo>
                  <a:pt x="233" y="8664"/>
                </a:lnTo>
                <a:lnTo>
                  <a:pt x="389" y="9035"/>
                </a:lnTo>
                <a:lnTo>
                  <a:pt x="545" y="9441"/>
                </a:lnTo>
                <a:lnTo>
                  <a:pt x="726" y="9794"/>
                </a:lnTo>
                <a:lnTo>
                  <a:pt x="934" y="10164"/>
                </a:lnTo>
                <a:lnTo>
                  <a:pt x="1194" y="10464"/>
                </a:lnTo>
                <a:lnTo>
                  <a:pt x="1739" y="11099"/>
                </a:lnTo>
                <a:lnTo>
                  <a:pt x="2336" y="11647"/>
                </a:lnTo>
                <a:lnTo>
                  <a:pt x="2933" y="12194"/>
                </a:lnTo>
                <a:lnTo>
                  <a:pt x="3634" y="12670"/>
                </a:lnTo>
                <a:lnTo>
                  <a:pt x="4932" y="13552"/>
                </a:lnTo>
                <a:lnTo>
                  <a:pt x="6075" y="14329"/>
                </a:lnTo>
                <a:lnTo>
                  <a:pt x="6516" y="14735"/>
                </a:lnTo>
                <a:lnTo>
                  <a:pt x="6879" y="15141"/>
                </a:lnTo>
                <a:lnTo>
                  <a:pt x="6983" y="15352"/>
                </a:lnTo>
                <a:lnTo>
                  <a:pt x="7061" y="15547"/>
                </a:lnTo>
                <a:lnTo>
                  <a:pt x="7165" y="15758"/>
                </a:lnTo>
                <a:lnTo>
                  <a:pt x="7165" y="15952"/>
                </a:lnTo>
                <a:lnTo>
                  <a:pt x="7165" y="16464"/>
                </a:lnTo>
                <a:lnTo>
                  <a:pt x="7165" y="16976"/>
                </a:lnTo>
                <a:lnTo>
                  <a:pt x="7165" y="17505"/>
                </a:lnTo>
                <a:lnTo>
                  <a:pt x="7165" y="18052"/>
                </a:lnTo>
                <a:lnTo>
                  <a:pt x="7165" y="18529"/>
                </a:lnTo>
                <a:lnTo>
                  <a:pt x="7165" y="18900"/>
                </a:lnTo>
                <a:lnTo>
                  <a:pt x="7165" y="19147"/>
                </a:lnTo>
                <a:lnTo>
                  <a:pt x="7165" y="19235"/>
                </a:lnTo>
                <a:lnTo>
                  <a:pt x="7165" y="19482"/>
                </a:lnTo>
                <a:lnTo>
                  <a:pt x="7217" y="19747"/>
                </a:lnTo>
                <a:lnTo>
                  <a:pt x="7321" y="19994"/>
                </a:lnTo>
                <a:lnTo>
                  <a:pt x="7476" y="20223"/>
                </a:lnTo>
                <a:lnTo>
                  <a:pt x="7632" y="20435"/>
                </a:lnTo>
                <a:lnTo>
                  <a:pt x="7814" y="20629"/>
                </a:lnTo>
                <a:lnTo>
                  <a:pt x="8022" y="20841"/>
                </a:lnTo>
                <a:lnTo>
                  <a:pt x="8281" y="21000"/>
                </a:lnTo>
                <a:lnTo>
                  <a:pt x="8515" y="21176"/>
                </a:lnTo>
                <a:lnTo>
                  <a:pt x="8775" y="21317"/>
                </a:lnTo>
                <a:lnTo>
                  <a:pt x="9060" y="21441"/>
                </a:lnTo>
                <a:lnTo>
                  <a:pt x="9424" y="21547"/>
                </a:lnTo>
                <a:lnTo>
                  <a:pt x="9761" y="21617"/>
                </a:lnTo>
                <a:lnTo>
                  <a:pt x="10125" y="21688"/>
                </a:lnTo>
                <a:lnTo>
                  <a:pt x="10462" y="21723"/>
                </a:lnTo>
                <a:lnTo>
                  <a:pt x="10825" y="21723"/>
                </a:lnTo>
                <a:close/>
              </a:path>
              <a:path w="21600" h="21600" extrusionOk="0">
                <a:moveTo>
                  <a:pt x="9242" y="14417"/>
                </a:moveTo>
                <a:lnTo>
                  <a:pt x="8541" y="12035"/>
                </a:lnTo>
                <a:lnTo>
                  <a:pt x="7295" y="10129"/>
                </a:lnTo>
                <a:lnTo>
                  <a:pt x="6905" y="9652"/>
                </a:lnTo>
                <a:lnTo>
                  <a:pt x="8541" y="10182"/>
                </a:lnTo>
                <a:lnTo>
                  <a:pt x="9787" y="9547"/>
                </a:lnTo>
                <a:lnTo>
                  <a:pt x="11189" y="10129"/>
                </a:lnTo>
                <a:lnTo>
                  <a:pt x="12279" y="9547"/>
                </a:lnTo>
                <a:lnTo>
                  <a:pt x="13370" y="10076"/>
                </a:lnTo>
                <a:lnTo>
                  <a:pt x="14850" y="9652"/>
                </a:lnTo>
                <a:lnTo>
                  <a:pt x="12902" y="12247"/>
                </a:lnTo>
                <a:lnTo>
                  <a:pt x="12357" y="14417"/>
                </a:lnTo>
                <a:moveTo>
                  <a:pt x="7191" y="15952"/>
                </a:moveTo>
                <a:lnTo>
                  <a:pt x="14512" y="15952"/>
                </a:lnTo>
                <a:lnTo>
                  <a:pt x="14512" y="17064"/>
                </a:lnTo>
                <a:lnTo>
                  <a:pt x="7191" y="17047"/>
                </a:lnTo>
                <a:lnTo>
                  <a:pt x="7191" y="18123"/>
                </a:lnTo>
                <a:lnTo>
                  <a:pt x="14512" y="18158"/>
                </a:lnTo>
                <a:lnTo>
                  <a:pt x="14538" y="19182"/>
                </a:lnTo>
                <a:lnTo>
                  <a:pt x="7217" y="19182"/>
                </a:lnTo>
              </a:path>
            </a:pathLst>
          </a:custGeom>
          <a:solidFill>
            <a:srgbClr val="FFFFCC"/>
          </a:solidFill>
          <a:ln w="57150">
            <a:solidFill>
              <a:srgbClr val="000000"/>
            </a:solidFill>
            <a:miter lim="800000"/>
            <a:headEnd/>
            <a:tailEnd/>
          </a:ln>
        </p:spPr>
        <p:txBody>
          <a:bodyPr/>
          <a:lstStyle/>
          <a:p>
            <a:endParaRPr lang="en-US" dirty="0"/>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p:txBody>
          <a:bodyPr/>
          <a:lstStyle/>
          <a:p>
            <a:pPr>
              <a:defRPr/>
            </a:pPr>
            <a:r>
              <a:rPr lang="en-US" dirty="0" smtClean="0">
                <a:effectLst>
                  <a:outerShdw blurRad="38100" dist="38100" dir="2700000" algn="tl">
                    <a:srgbClr val="C0C0C0"/>
                  </a:outerShdw>
                </a:effectLst>
              </a:rPr>
              <a:t>II. Background</a:t>
            </a:r>
          </a:p>
        </p:txBody>
      </p:sp>
      <p:sp>
        <p:nvSpPr>
          <p:cNvPr id="7171" name="Rectangle 4"/>
          <p:cNvSpPr>
            <a:spLocks noChangeArrowheads="1"/>
          </p:cNvSpPr>
          <p:nvPr/>
        </p:nvSpPr>
        <p:spPr bwMode="auto">
          <a:xfrm>
            <a:off x="395536" y="980883"/>
            <a:ext cx="8640960" cy="5400675"/>
          </a:xfrm>
          <a:prstGeom prst="rect">
            <a:avLst/>
          </a:prstGeom>
          <a:noFill/>
          <a:ln>
            <a:noFill/>
          </a:ln>
          <a:extLst/>
        </p:spPr>
        <p:txBody>
          <a:bodyPr lIns="0" tIns="0" rIns="0" bIns="0"/>
          <a:lstStyle/>
          <a:p>
            <a:pPr marL="457200" indent="-457200" eaLnBrk="0" hangingPunct="0">
              <a:spcBef>
                <a:spcPct val="75000"/>
              </a:spcBef>
              <a:buClr>
                <a:schemeClr val="accent2"/>
              </a:buClr>
              <a:buSzPct val="68000"/>
              <a:buFont typeface="Wingdings" pitchFamily="2" charset="2"/>
              <a:buChar char="q"/>
              <a:defRPr/>
            </a:pPr>
            <a:r>
              <a:rPr lang="en-US" sz="2600" dirty="0">
                <a:solidFill>
                  <a:srgbClr val="002060"/>
                </a:solidFill>
                <a:latin typeface="Calibri" pitchFamily="34" charset="0"/>
              </a:rPr>
              <a:t>PRIM </a:t>
            </a:r>
            <a:r>
              <a:rPr lang="en-US" sz="2600" dirty="0" smtClean="0">
                <a:solidFill>
                  <a:srgbClr val="002060"/>
                </a:solidFill>
                <a:latin typeface="Calibri" pitchFamily="34" charset="0"/>
              </a:rPr>
              <a:t>FY 2012 </a:t>
            </a:r>
            <a:r>
              <a:rPr lang="en-US" sz="2600" dirty="0">
                <a:solidFill>
                  <a:srgbClr val="002060"/>
                </a:solidFill>
                <a:latin typeface="Calibri" pitchFamily="34" charset="0"/>
              </a:rPr>
              <a:t>actual expenses:  $242.5 million (50 bps)</a:t>
            </a:r>
          </a:p>
          <a:p>
            <a:pPr marL="914400" lvl="1" indent="-457200" eaLnBrk="0" hangingPunct="0">
              <a:spcBef>
                <a:spcPct val="75000"/>
              </a:spcBef>
              <a:buClr>
                <a:schemeClr val="accent2"/>
              </a:buClr>
              <a:buSzPct val="68000"/>
              <a:buFont typeface="Wingdings" pitchFamily="2" charset="2"/>
              <a:buChar char="§"/>
              <a:defRPr/>
            </a:pPr>
            <a:r>
              <a:rPr lang="en-US" sz="2400" dirty="0">
                <a:solidFill>
                  <a:srgbClr val="002060"/>
                </a:solidFill>
                <a:latin typeface="Calibri" pitchFamily="34" charset="0"/>
              </a:rPr>
              <a:t>98% “outside the four walls” of PRIM</a:t>
            </a:r>
          </a:p>
          <a:p>
            <a:pPr marL="1371600" lvl="2" indent="-457200" eaLnBrk="0" hangingPunct="0">
              <a:spcBef>
                <a:spcPct val="75000"/>
              </a:spcBef>
              <a:buClr>
                <a:schemeClr val="accent2"/>
              </a:buClr>
              <a:buSzPct val="68000"/>
              <a:buFont typeface="Wingdings" pitchFamily="2" charset="2"/>
              <a:buChar char="Ø"/>
              <a:defRPr/>
            </a:pPr>
            <a:r>
              <a:rPr lang="en-US" sz="2200" dirty="0">
                <a:solidFill>
                  <a:srgbClr val="002060"/>
                </a:solidFill>
                <a:latin typeface="Calibri" pitchFamily="34" charset="0"/>
              </a:rPr>
              <a:t>Investment management fees</a:t>
            </a:r>
          </a:p>
          <a:p>
            <a:pPr marL="1371600" lvl="2" indent="-457200" eaLnBrk="0" hangingPunct="0">
              <a:spcBef>
                <a:spcPct val="75000"/>
              </a:spcBef>
              <a:buClr>
                <a:schemeClr val="accent2"/>
              </a:buClr>
              <a:buSzPct val="68000"/>
              <a:buFont typeface="Wingdings" pitchFamily="2" charset="2"/>
              <a:buChar char="Ø"/>
              <a:defRPr/>
            </a:pPr>
            <a:r>
              <a:rPr lang="en-US" sz="2200" dirty="0">
                <a:solidFill>
                  <a:srgbClr val="002060"/>
                </a:solidFill>
                <a:latin typeface="Calibri" pitchFamily="34" charset="0"/>
              </a:rPr>
              <a:t>Consulting fees</a:t>
            </a:r>
          </a:p>
          <a:p>
            <a:pPr marL="1371600" lvl="2" indent="-457200" eaLnBrk="0" hangingPunct="0">
              <a:spcBef>
                <a:spcPct val="75000"/>
              </a:spcBef>
              <a:buClr>
                <a:schemeClr val="accent2"/>
              </a:buClr>
              <a:buSzPct val="68000"/>
              <a:buFont typeface="Wingdings" pitchFamily="2" charset="2"/>
              <a:buChar char="Ø"/>
              <a:defRPr/>
            </a:pPr>
            <a:r>
              <a:rPr lang="en-US" sz="2200" dirty="0">
                <a:solidFill>
                  <a:srgbClr val="002060"/>
                </a:solidFill>
                <a:latin typeface="Calibri" pitchFamily="34" charset="0"/>
              </a:rPr>
              <a:t>Audit, custody, legal, etc.</a:t>
            </a:r>
          </a:p>
          <a:p>
            <a:pPr marL="457200" lvl="2" indent="-457200" eaLnBrk="0" hangingPunct="0">
              <a:spcBef>
                <a:spcPts val="2000"/>
              </a:spcBef>
              <a:buClr>
                <a:schemeClr val="accent2"/>
              </a:buClr>
              <a:buSzPct val="68000"/>
              <a:buFont typeface="Wingdings" pitchFamily="2" charset="2"/>
              <a:buChar char="q"/>
              <a:defRPr/>
            </a:pPr>
            <a:r>
              <a:rPr lang="en-US" sz="2600" dirty="0" smtClean="0">
                <a:solidFill>
                  <a:srgbClr val="002060"/>
                </a:solidFill>
                <a:latin typeface="Calibri" pitchFamily="34" charset="0"/>
              </a:rPr>
              <a:t>Anomaly:  PRIM </a:t>
            </a:r>
            <a:r>
              <a:rPr lang="en-US" sz="2600" dirty="0">
                <a:solidFill>
                  <a:srgbClr val="002060"/>
                </a:solidFill>
                <a:latin typeface="Calibri" pitchFamily="34" charset="0"/>
              </a:rPr>
              <a:t>fees grow as asset values increase</a:t>
            </a:r>
            <a:endParaRPr lang="en-US" sz="2600" i="1" dirty="0">
              <a:solidFill>
                <a:srgbClr val="002060"/>
              </a:solidFill>
              <a:latin typeface="Calibri" pitchFamily="34" charset="0"/>
            </a:endParaRPr>
          </a:p>
          <a:p>
            <a:pPr marL="1371600" lvl="2" indent="-457200" eaLnBrk="0" hangingPunct="0">
              <a:spcBef>
                <a:spcPts val="2000"/>
              </a:spcBef>
              <a:buClr>
                <a:schemeClr val="accent2"/>
              </a:buClr>
              <a:buSzPct val="68000"/>
              <a:buFont typeface="Wingdings" pitchFamily="2" charset="2"/>
              <a:buChar char="Ø"/>
              <a:defRPr/>
            </a:pPr>
            <a:r>
              <a:rPr lang="en-US" sz="2200" dirty="0">
                <a:solidFill>
                  <a:srgbClr val="002060"/>
                </a:solidFill>
                <a:latin typeface="Calibri" pitchFamily="34" charset="0"/>
              </a:rPr>
              <a:t>Many under contracts tied to </a:t>
            </a:r>
            <a:r>
              <a:rPr lang="en-US" sz="2200" dirty="0" smtClean="0">
                <a:solidFill>
                  <a:srgbClr val="002060"/>
                </a:solidFill>
                <a:latin typeface="Calibri" pitchFamily="34" charset="0"/>
              </a:rPr>
              <a:t>AUM</a:t>
            </a:r>
          </a:p>
          <a:p>
            <a:pPr marL="457200" lvl="2" indent="-457200" eaLnBrk="0" hangingPunct="0">
              <a:spcBef>
                <a:spcPts val="2000"/>
              </a:spcBef>
              <a:buClr>
                <a:schemeClr val="accent2"/>
              </a:buClr>
              <a:buSzPct val="68000"/>
              <a:buFont typeface="Wingdings" pitchFamily="2" charset="2"/>
              <a:buChar char="q"/>
              <a:defRPr/>
            </a:pPr>
            <a:r>
              <a:rPr lang="en-US" sz="2600" dirty="0" smtClean="0">
                <a:solidFill>
                  <a:srgbClr val="002060"/>
                </a:solidFill>
                <a:latin typeface="Calibri" pitchFamily="34" charset="0"/>
              </a:rPr>
              <a:t>Mutual funds lowering fees</a:t>
            </a:r>
          </a:p>
          <a:p>
            <a:pPr marL="1371600" lvl="4" indent="-457200" eaLnBrk="0" hangingPunct="0">
              <a:spcBef>
                <a:spcPts val="2000"/>
              </a:spcBef>
              <a:buClr>
                <a:schemeClr val="accent2"/>
              </a:buClr>
              <a:buSzPct val="68000"/>
              <a:buFont typeface="Wingdings" pitchFamily="2" charset="2"/>
              <a:buChar char="Ø"/>
              <a:defRPr/>
            </a:pPr>
            <a:r>
              <a:rPr lang="en-US" sz="2200" dirty="0" smtClean="0">
                <a:solidFill>
                  <a:srgbClr val="002060"/>
                </a:solidFill>
                <a:latin typeface="Calibri" pitchFamily="34" charset="0"/>
              </a:rPr>
              <a:t>Public funds under pressure</a:t>
            </a:r>
          </a:p>
          <a:p>
            <a:pPr marL="457200" lvl="2" indent="-457200" eaLnBrk="0" hangingPunct="0">
              <a:spcBef>
                <a:spcPts val="2000"/>
              </a:spcBef>
              <a:buClr>
                <a:schemeClr val="accent2"/>
              </a:buClr>
              <a:buSzPct val="68000"/>
              <a:buFont typeface="Wingdings" pitchFamily="2" charset="2"/>
              <a:buChar char="q"/>
              <a:defRPr/>
            </a:pPr>
            <a:endParaRPr lang="en-US" sz="2200" i="1" dirty="0">
              <a:solidFill>
                <a:srgbClr val="002060"/>
              </a:solidFill>
              <a:latin typeface="Calibri" pitchFamily="34" charset="0"/>
            </a:endParaRPr>
          </a:p>
          <a:p>
            <a:pPr marL="1371600" lvl="2" indent="-457200" eaLnBrk="0" hangingPunct="0">
              <a:spcBef>
                <a:spcPts val="2000"/>
              </a:spcBef>
              <a:buClr>
                <a:schemeClr val="accent2"/>
              </a:buClr>
              <a:buSzPct val="68000"/>
              <a:buFont typeface="Wingdings" pitchFamily="2" charset="2"/>
              <a:buChar char="Ø"/>
              <a:defRPr/>
            </a:pPr>
            <a:endParaRPr lang="en-US" sz="2000" dirty="0">
              <a:solidFill>
                <a:srgbClr val="002060"/>
              </a:solidFill>
              <a:latin typeface="Calibri" pitchFamily="34" charset="0"/>
            </a:endParaRPr>
          </a:p>
          <a:p>
            <a:pPr marL="457200" lvl="2" eaLnBrk="0" hangingPunct="0">
              <a:spcBef>
                <a:spcPts val="0"/>
              </a:spcBef>
              <a:buClr>
                <a:schemeClr val="accent2"/>
              </a:buClr>
              <a:buSzPct val="68000"/>
              <a:defRPr/>
            </a:pPr>
            <a:endParaRPr lang="en-US" sz="1400" i="1" dirty="0">
              <a:solidFill>
                <a:srgbClr val="002060"/>
              </a:solidFill>
              <a:latin typeface="Calibri" pitchFamily="34" charset="0"/>
            </a:endParaRPr>
          </a:p>
          <a:p>
            <a:pPr marL="457200" lvl="2" eaLnBrk="0" hangingPunct="0">
              <a:spcBef>
                <a:spcPts val="0"/>
              </a:spcBef>
              <a:buClr>
                <a:schemeClr val="accent2"/>
              </a:buClr>
              <a:buSzPct val="68000"/>
              <a:defRPr/>
            </a:pPr>
            <a:endParaRPr lang="en-US" sz="1400" i="1" dirty="0">
              <a:solidFill>
                <a:srgbClr val="002060"/>
              </a:solidFill>
              <a:latin typeface="Calibri" pitchFamily="34" charset="0"/>
            </a:endParaRPr>
          </a:p>
        </p:txBody>
      </p:sp>
      <p:pic>
        <p:nvPicPr>
          <p:cNvPr id="7172" name="Picture 4" descr="C:\Program Files (x86)\Microsoft Office\MEDIA\CAGCAT10\j0222015.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2400" y="0"/>
            <a:ext cx="962074" cy="1001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Grp="1" noChangeArrowheads="1"/>
          </p:cNvSpPr>
          <p:nvPr>
            <p:ph type="title"/>
          </p:nvPr>
        </p:nvSpPr>
        <p:spPr/>
        <p:txBody>
          <a:bodyPr/>
          <a:lstStyle/>
          <a:p>
            <a:pPr>
              <a:defRPr/>
            </a:pPr>
            <a:r>
              <a:rPr lang="en-US" dirty="0" smtClean="0">
                <a:latin typeface="Calibri"/>
              </a:rPr>
              <a:t>PRIM Overall Expense Comparison</a:t>
            </a:r>
            <a:endParaRPr lang="en-US" dirty="0" smtClean="0"/>
          </a:p>
        </p:txBody>
      </p:sp>
      <p:pic>
        <p:nvPicPr>
          <p:cNvPr id="5" name="Picture 6" descr="C:\dell\New Folder\Temporary Internet Files\Content.IE5\3UTTQUVL\MC900438767[1].jpg"/>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509" y="-20637"/>
            <a:ext cx="1218791" cy="121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pPr indent="0">
              <a:buNone/>
            </a:pPr>
            <a:r>
              <a:rPr lang="en-US" dirty="0" smtClean="0"/>
              <a:t> </a:t>
            </a:r>
            <a:endParaRPr lang="en-US"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169494"/>
            <a:ext cx="8352927" cy="4419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71607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idx="4294967295"/>
          </p:nvPr>
        </p:nvSpPr>
        <p:spPr/>
        <p:txBody>
          <a:bodyPr/>
          <a:lstStyle/>
          <a:p>
            <a:pPr>
              <a:defRPr/>
            </a:pPr>
            <a:r>
              <a:rPr lang="en-US" dirty="0" smtClean="0"/>
              <a:t>PRIM Expense by Asset Class</a:t>
            </a:r>
          </a:p>
        </p:txBody>
      </p:sp>
      <p:sp>
        <p:nvSpPr>
          <p:cNvPr id="11267" name="Rectangle 3"/>
          <p:cNvSpPr>
            <a:spLocks noGrp="1" noChangeArrowheads="1"/>
          </p:cNvSpPr>
          <p:nvPr>
            <p:ph type="body" idx="4294967295"/>
          </p:nvPr>
        </p:nvSpPr>
        <p:spPr>
          <a:xfrm>
            <a:off x="395288" y="1125538"/>
            <a:ext cx="8496300" cy="4895850"/>
          </a:xfrm>
        </p:spPr>
        <p:txBody>
          <a:bodyPr/>
          <a:lstStyle/>
          <a:p>
            <a:pPr marL="0" indent="0">
              <a:buFont typeface="Wingdings" pitchFamily="2" charset="2"/>
              <a:buNone/>
            </a:pPr>
            <a:r>
              <a:rPr lang="en-US" dirty="0" smtClean="0">
                <a:solidFill>
                  <a:srgbClr val="002060"/>
                </a:solidFill>
              </a:rPr>
              <a:t> </a:t>
            </a:r>
          </a:p>
        </p:txBody>
      </p:sp>
      <p:pic>
        <p:nvPicPr>
          <p:cNvPr id="11269" name="Picture 6" descr="C:\Program Files (x86)\Microsoft Office\MEDIA\CAGCAT10\j029917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6416" y="1"/>
            <a:ext cx="827584" cy="976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774" y="1484784"/>
            <a:ext cx="8468663" cy="2988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III.  Project SAVE Objective</a:t>
            </a:r>
            <a:endParaRPr lang="en-US" dirty="0"/>
          </a:p>
        </p:txBody>
      </p:sp>
      <p:sp>
        <p:nvSpPr>
          <p:cNvPr id="3" name="Content Placeholder 2"/>
          <p:cNvSpPr>
            <a:spLocks noGrp="1"/>
          </p:cNvSpPr>
          <p:nvPr>
            <p:ph idx="1"/>
          </p:nvPr>
        </p:nvSpPr>
        <p:spPr>
          <a:xfrm>
            <a:off x="323528" y="980728"/>
            <a:ext cx="8496300" cy="5399112"/>
          </a:xfrm>
        </p:spPr>
        <p:txBody>
          <a:bodyPr/>
          <a:lstStyle/>
          <a:p>
            <a:pPr marL="457200">
              <a:spcAft>
                <a:spcPts val="2000"/>
              </a:spcAft>
            </a:pPr>
            <a:r>
              <a:rPr lang="en-US" dirty="0" smtClean="0"/>
              <a:t>Understand/Analyze/Evaluate the expense structure of PRIM</a:t>
            </a:r>
          </a:p>
          <a:p>
            <a:pPr lvl="1">
              <a:spcAft>
                <a:spcPts val="2000"/>
              </a:spcAft>
            </a:pPr>
            <a:r>
              <a:rPr lang="en-US" dirty="0" smtClean="0"/>
              <a:t>Examine existing external fee arrangements</a:t>
            </a:r>
          </a:p>
          <a:p>
            <a:pPr lvl="1">
              <a:spcAft>
                <a:spcPts val="2000"/>
              </a:spcAft>
            </a:pPr>
            <a:r>
              <a:rPr lang="en-US" dirty="0" smtClean="0"/>
              <a:t>Examine alternative investment approaches</a:t>
            </a:r>
          </a:p>
          <a:p>
            <a:pPr lvl="1">
              <a:spcAft>
                <a:spcPts val="2000"/>
              </a:spcAft>
            </a:pPr>
            <a:endParaRPr lang="en-US" sz="1000" dirty="0" smtClean="0"/>
          </a:p>
          <a:p>
            <a:pPr marL="457200">
              <a:spcAft>
                <a:spcPts val="2000"/>
              </a:spcAft>
            </a:pPr>
            <a:r>
              <a:rPr lang="en-US" dirty="0" smtClean="0"/>
              <a:t>Recommend ideal configuration of activities to optimize costs</a:t>
            </a:r>
          </a:p>
          <a:p>
            <a:pPr lvl="1">
              <a:spcAft>
                <a:spcPts val="2000"/>
              </a:spcAft>
            </a:pPr>
            <a:r>
              <a:rPr lang="en-US" dirty="0" smtClean="0"/>
              <a:t>Benefit plan participants and state taxpayers</a:t>
            </a:r>
          </a:p>
          <a:p>
            <a:pPr lvl="1">
              <a:spcAft>
                <a:spcPts val="2000"/>
              </a:spcAft>
            </a:pPr>
            <a:r>
              <a:rPr lang="en-US" dirty="0" smtClean="0"/>
              <a:t>Maintain overall return and risk characteristics</a:t>
            </a:r>
          </a:p>
          <a:p>
            <a:endParaRPr lang="en-US" dirty="0"/>
          </a:p>
        </p:txBody>
      </p:sp>
      <p:pic>
        <p:nvPicPr>
          <p:cNvPr id="3074" name="Picture 2" descr="C:\Program Files (x86)\Microsoft Office\MEDIA\CAGCAT10\j0299125.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18651" y="25343"/>
            <a:ext cx="925349" cy="1152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894903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Content Placeholder 1"/>
          <p:cNvSpPr>
            <a:spLocks noGrp="1"/>
          </p:cNvSpPr>
          <p:nvPr>
            <p:ph idx="1"/>
          </p:nvPr>
        </p:nvSpPr>
        <p:spPr>
          <a:xfrm>
            <a:off x="405606" y="908720"/>
            <a:ext cx="8191500" cy="5638800"/>
          </a:xfrm>
        </p:spPr>
        <p:txBody>
          <a:bodyPr/>
          <a:lstStyle/>
          <a:p>
            <a:pPr marL="457200">
              <a:spcBef>
                <a:spcPct val="0"/>
              </a:spcBef>
              <a:defRPr/>
            </a:pPr>
            <a:r>
              <a:rPr lang="en-US" dirty="0" smtClean="0">
                <a:solidFill>
                  <a:srgbClr val="002060"/>
                </a:solidFill>
              </a:rPr>
              <a:t>PRIM </a:t>
            </a:r>
            <a:r>
              <a:rPr lang="en-US" dirty="0" smtClean="0"/>
              <a:t>is reducing </a:t>
            </a:r>
            <a:r>
              <a:rPr lang="en-US" dirty="0" smtClean="0">
                <a:solidFill>
                  <a:srgbClr val="002060"/>
                </a:solidFill>
              </a:rPr>
              <a:t>its “Fund of Funds” hedge manager program</a:t>
            </a:r>
          </a:p>
          <a:p>
            <a:pPr marL="457200">
              <a:spcBef>
                <a:spcPct val="0"/>
              </a:spcBef>
              <a:defRPr/>
            </a:pPr>
            <a:r>
              <a:rPr lang="en-US" dirty="0" smtClean="0">
                <a:solidFill>
                  <a:srgbClr val="002060"/>
                </a:solidFill>
              </a:rPr>
              <a:t>Elimination of management layer; Increase transparency</a:t>
            </a:r>
          </a:p>
          <a:p>
            <a:pPr lvl="1">
              <a:spcBef>
                <a:spcPct val="0"/>
              </a:spcBef>
              <a:defRPr/>
            </a:pPr>
            <a:r>
              <a:rPr lang="en-US" dirty="0" smtClean="0">
                <a:solidFill>
                  <a:srgbClr val="002060"/>
                </a:solidFill>
              </a:rPr>
              <a:t> Strengthen in-house oversight responsibility</a:t>
            </a:r>
          </a:p>
          <a:p>
            <a:pPr marL="457200">
              <a:spcBef>
                <a:spcPct val="0"/>
              </a:spcBef>
              <a:defRPr/>
            </a:pPr>
            <a:r>
              <a:rPr lang="en-US" dirty="0" smtClean="0">
                <a:solidFill>
                  <a:srgbClr val="002060"/>
                </a:solidFill>
              </a:rPr>
              <a:t>Saved 85 bps annually on hedge fund portfolio</a:t>
            </a:r>
          </a:p>
          <a:p>
            <a:pPr lvl="1">
              <a:spcBef>
                <a:spcPct val="0"/>
              </a:spcBef>
              <a:defRPr/>
            </a:pPr>
            <a:r>
              <a:rPr lang="en-US" dirty="0" smtClean="0"/>
              <a:t>Result &gt; $30 million in expenses</a:t>
            </a:r>
            <a:endParaRPr lang="en-US" dirty="0" smtClean="0">
              <a:solidFill>
                <a:srgbClr val="002060"/>
              </a:solidFill>
            </a:endParaRPr>
          </a:p>
          <a:p>
            <a:pPr marL="457200">
              <a:spcBef>
                <a:spcPct val="0"/>
              </a:spcBef>
              <a:defRPr/>
            </a:pPr>
            <a:r>
              <a:rPr lang="en-US" dirty="0" smtClean="0"/>
              <a:t>Impact on returns</a:t>
            </a:r>
            <a:endParaRPr lang="en-US" dirty="0"/>
          </a:p>
          <a:p>
            <a:pPr lvl="1">
              <a:spcBef>
                <a:spcPct val="0"/>
              </a:spcBef>
              <a:defRPr/>
            </a:pPr>
            <a:r>
              <a:rPr lang="en-US" dirty="0" smtClean="0"/>
              <a:t>Minimum:  Fee savings</a:t>
            </a:r>
          </a:p>
          <a:p>
            <a:pPr lvl="1">
              <a:spcBef>
                <a:spcPct val="0"/>
              </a:spcBef>
              <a:defRPr/>
            </a:pPr>
            <a:r>
              <a:rPr lang="en-US" dirty="0" smtClean="0"/>
              <a:t>Long-term:  Neutral/Positive</a:t>
            </a:r>
            <a:endParaRPr lang="en-US" dirty="0"/>
          </a:p>
          <a:p>
            <a:pPr>
              <a:spcBef>
                <a:spcPct val="0"/>
              </a:spcBef>
              <a:defRPr/>
            </a:pPr>
            <a:endParaRPr lang="en-US" sz="2400" dirty="0" smtClean="0"/>
          </a:p>
          <a:p>
            <a:pPr lvl="1">
              <a:defRPr/>
            </a:pPr>
            <a:endParaRPr lang="en-US" dirty="0" smtClean="0"/>
          </a:p>
        </p:txBody>
      </p:sp>
      <p:sp>
        <p:nvSpPr>
          <p:cNvPr id="3" name="Title 2"/>
          <p:cNvSpPr>
            <a:spLocks noGrp="1"/>
          </p:cNvSpPr>
          <p:nvPr>
            <p:ph type="title"/>
          </p:nvPr>
        </p:nvSpPr>
        <p:spPr>
          <a:xfrm>
            <a:off x="323528" y="0"/>
            <a:ext cx="8820472" cy="563563"/>
          </a:xfrm>
        </p:spPr>
        <p:txBody>
          <a:bodyPr>
            <a:noAutofit/>
          </a:bodyPr>
          <a:lstStyle/>
          <a:p>
            <a:pPr>
              <a:defRPr/>
            </a:pPr>
            <a:r>
              <a:rPr lang="en-US" dirty="0" smtClean="0">
                <a:effectLst>
                  <a:outerShdw blurRad="38100" dist="38100" dir="2700000" algn="tl">
                    <a:srgbClr val="C0C0C0"/>
                  </a:outerShdw>
                </a:effectLst>
              </a:rPr>
              <a:t>Example:  Hedge Fund Expenses</a:t>
            </a:r>
          </a:p>
        </p:txBody>
      </p:sp>
      <p:pic>
        <p:nvPicPr>
          <p:cNvPr id="10244" name="Picture 5" descr="C:\Program Files (x86)\Microsoft Office\MEDIA\CAGCAT10\j0293844.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50212" y="44473"/>
            <a:ext cx="1093788" cy="1152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p:txBody>
          <a:bodyPr/>
          <a:lstStyle/>
          <a:p>
            <a:pPr>
              <a:defRPr/>
            </a:pPr>
            <a:r>
              <a:rPr lang="en-US" dirty="0" smtClean="0"/>
              <a:t>IV. Process and Next Steps</a:t>
            </a:r>
          </a:p>
        </p:txBody>
      </p:sp>
      <p:sp>
        <p:nvSpPr>
          <p:cNvPr id="13315" name="Rectangle 4"/>
          <p:cNvSpPr>
            <a:spLocks noChangeArrowheads="1"/>
          </p:cNvSpPr>
          <p:nvPr/>
        </p:nvSpPr>
        <p:spPr bwMode="auto">
          <a:xfrm>
            <a:off x="444286" y="908720"/>
            <a:ext cx="8397056"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p>
            <a:pPr marL="457200" indent="-457200" eaLnBrk="0" hangingPunct="0">
              <a:spcBef>
                <a:spcPct val="75000"/>
              </a:spcBef>
              <a:buClr>
                <a:schemeClr val="accent2"/>
              </a:buClr>
              <a:buSzPct val="68000"/>
              <a:buFont typeface="Wingdings" pitchFamily="2" charset="2"/>
              <a:buChar char="q"/>
            </a:pPr>
            <a:r>
              <a:rPr lang="en-US" sz="2600" dirty="0">
                <a:solidFill>
                  <a:srgbClr val="002060"/>
                </a:solidFill>
                <a:latin typeface="Calibri" pitchFamily="34" charset="0"/>
              </a:rPr>
              <a:t>Examine all PRIM cost components</a:t>
            </a:r>
          </a:p>
          <a:p>
            <a:pPr marL="457200" indent="-457200" eaLnBrk="0" hangingPunct="0">
              <a:spcBef>
                <a:spcPct val="75000"/>
              </a:spcBef>
              <a:buClr>
                <a:schemeClr val="accent2"/>
              </a:buClr>
              <a:buSzPct val="68000"/>
              <a:buFont typeface="Wingdings" pitchFamily="2" charset="2"/>
              <a:buChar char="q"/>
            </a:pPr>
            <a:r>
              <a:rPr lang="en-US" sz="2600" dirty="0">
                <a:solidFill>
                  <a:srgbClr val="002060"/>
                </a:solidFill>
                <a:latin typeface="Calibri" pitchFamily="34" charset="0"/>
              </a:rPr>
              <a:t>Undertake benchmark comparison study</a:t>
            </a:r>
          </a:p>
          <a:p>
            <a:pPr marL="914400" lvl="1" indent="-457200" eaLnBrk="0" hangingPunct="0">
              <a:spcBef>
                <a:spcPct val="75000"/>
              </a:spcBef>
              <a:buClr>
                <a:schemeClr val="accent2"/>
              </a:buClr>
              <a:buSzPct val="68000"/>
              <a:buFont typeface="Wingdings" pitchFamily="2" charset="2"/>
              <a:buChar char="§"/>
            </a:pPr>
            <a:r>
              <a:rPr lang="en-US" sz="2400" dirty="0">
                <a:solidFill>
                  <a:srgbClr val="002060"/>
                </a:solidFill>
                <a:latin typeface="Calibri" pitchFamily="34" charset="0"/>
              </a:rPr>
              <a:t>CEM Benchmarking, Inc.</a:t>
            </a:r>
          </a:p>
          <a:p>
            <a:pPr marL="914400" lvl="1" indent="-457200" eaLnBrk="0" hangingPunct="0">
              <a:spcBef>
                <a:spcPct val="75000"/>
              </a:spcBef>
              <a:buClr>
                <a:schemeClr val="accent2"/>
              </a:buClr>
              <a:buSzPct val="68000"/>
              <a:buFont typeface="Wingdings" pitchFamily="2" charset="2"/>
              <a:buChar char="§"/>
            </a:pPr>
            <a:r>
              <a:rPr lang="en-US" sz="2400" dirty="0">
                <a:solidFill>
                  <a:srgbClr val="002060"/>
                </a:solidFill>
                <a:latin typeface="Calibri" pitchFamily="34" charset="0"/>
              </a:rPr>
              <a:t>Peer Group: 19 U.S. public plans from $21 to $75 billion</a:t>
            </a:r>
          </a:p>
          <a:p>
            <a:pPr marL="457200" indent="-457200" eaLnBrk="0" hangingPunct="0">
              <a:spcBef>
                <a:spcPct val="75000"/>
              </a:spcBef>
              <a:buClr>
                <a:schemeClr val="accent2"/>
              </a:buClr>
              <a:buSzPct val="68000"/>
              <a:buFont typeface="Wingdings" pitchFamily="2" charset="2"/>
              <a:buChar char="q"/>
            </a:pPr>
            <a:r>
              <a:rPr lang="en-US" sz="2600" dirty="0">
                <a:solidFill>
                  <a:srgbClr val="002060"/>
                </a:solidFill>
                <a:latin typeface="Calibri" pitchFamily="34" charset="0"/>
              </a:rPr>
              <a:t>Visit comparable public funds to review ideas</a:t>
            </a:r>
          </a:p>
          <a:p>
            <a:pPr marL="457200" indent="-457200" eaLnBrk="0" hangingPunct="0">
              <a:spcBef>
                <a:spcPct val="75000"/>
              </a:spcBef>
              <a:buClr>
                <a:schemeClr val="accent2"/>
              </a:buClr>
              <a:buSzPct val="68000"/>
              <a:buFont typeface="Wingdings" pitchFamily="2" charset="2"/>
              <a:buChar char="q"/>
            </a:pPr>
            <a:r>
              <a:rPr lang="en-US" sz="2600" dirty="0" smtClean="0">
                <a:solidFill>
                  <a:srgbClr val="002060"/>
                </a:solidFill>
                <a:latin typeface="Calibri" pitchFamily="34" charset="0"/>
              </a:rPr>
              <a:t>Identify short-term and long-term measures</a:t>
            </a:r>
          </a:p>
          <a:p>
            <a:pPr marL="457200" indent="-457200" eaLnBrk="0" hangingPunct="0">
              <a:spcBef>
                <a:spcPct val="75000"/>
              </a:spcBef>
              <a:buClr>
                <a:schemeClr val="accent2"/>
              </a:buClr>
              <a:buSzPct val="68000"/>
              <a:buFont typeface="Wingdings" pitchFamily="2" charset="2"/>
              <a:buChar char="q"/>
            </a:pPr>
            <a:r>
              <a:rPr lang="en-US" sz="2600" dirty="0" smtClean="0">
                <a:solidFill>
                  <a:srgbClr val="002060"/>
                </a:solidFill>
                <a:latin typeface="Calibri" pitchFamily="34" charset="0"/>
              </a:rPr>
              <a:t>Analyze financial impact</a:t>
            </a:r>
            <a:endParaRPr lang="en-US" sz="2400" dirty="0">
              <a:solidFill>
                <a:srgbClr val="002060"/>
              </a:solidFill>
              <a:latin typeface="Calibri" pitchFamily="34" charset="0"/>
            </a:endParaRPr>
          </a:p>
          <a:p>
            <a:pPr marL="457200" indent="-457200" eaLnBrk="0" hangingPunct="0">
              <a:spcBef>
                <a:spcPct val="75000"/>
              </a:spcBef>
              <a:buClr>
                <a:schemeClr val="accent2"/>
              </a:buClr>
              <a:buSzPct val="68000"/>
              <a:buFont typeface="Wingdings" pitchFamily="2" charset="2"/>
              <a:buChar char="q"/>
            </a:pPr>
            <a:endParaRPr lang="en-US" sz="2600" dirty="0">
              <a:latin typeface="Calibri" pitchFamily="34" charset="0"/>
            </a:endParaRPr>
          </a:p>
        </p:txBody>
      </p:sp>
      <p:pic>
        <p:nvPicPr>
          <p:cNvPr id="13316" name="Picture 2" descr="C:\dell\New Folder\Temporary Internet Files\Content.IE5\3UTTQUVL\MC900436129[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21817" y="99874"/>
            <a:ext cx="1168148" cy="1054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112899"/>
            <a:ext cx="8359712" cy="427037"/>
          </a:xfrm>
        </p:spPr>
        <p:txBody>
          <a:bodyPr/>
          <a:lstStyle/>
          <a:p>
            <a:r>
              <a:rPr lang="en-US" dirty="0" smtClean="0"/>
              <a:t>Approach:  For Each Asset Class We Want to Ask</a:t>
            </a:r>
            <a:endParaRPr lang="en-US" dirty="0"/>
          </a:p>
        </p:txBody>
      </p:sp>
      <p:sp>
        <p:nvSpPr>
          <p:cNvPr id="3" name="Content Placeholder 2"/>
          <p:cNvSpPr>
            <a:spLocks noGrp="1"/>
          </p:cNvSpPr>
          <p:nvPr>
            <p:ph idx="1"/>
          </p:nvPr>
        </p:nvSpPr>
        <p:spPr>
          <a:xfrm>
            <a:off x="323528" y="1081195"/>
            <a:ext cx="8568952" cy="5399112"/>
          </a:xfrm>
        </p:spPr>
        <p:txBody>
          <a:bodyPr/>
          <a:lstStyle/>
          <a:p>
            <a:pPr marL="457200">
              <a:spcAft>
                <a:spcPts val="3000"/>
              </a:spcAft>
            </a:pPr>
            <a:r>
              <a:rPr lang="en-US" dirty="0" smtClean="0"/>
              <a:t>Can we renegotiate fees with existing third-party managers?</a:t>
            </a:r>
          </a:p>
          <a:p>
            <a:pPr marL="457200">
              <a:spcAft>
                <a:spcPts val="3000"/>
              </a:spcAft>
            </a:pPr>
            <a:r>
              <a:rPr lang="en-US" dirty="0" smtClean="0"/>
              <a:t>Should we include more performance-based fees?</a:t>
            </a:r>
          </a:p>
          <a:p>
            <a:pPr marL="457200">
              <a:spcAft>
                <a:spcPts val="3000"/>
              </a:spcAft>
            </a:pPr>
            <a:r>
              <a:rPr lang="en-US" dirty="0" smtClean="0"/>
              <a:t>Should we consider a “Co-Investment” strategy?</a:t>
            </a:r>
          </a:p>
          <a:p>
            <a:pPr marL="457200">
              <a:spcAft>
                <a:spcPts val="3000"/>
              </a:spcAft>
            </a:pPr>
            <a:r>
              <a:rPr lang="en-US" dirty="0" smtClean="0"/>
              <a:t>Should we consider being a direct investor?</a:t>
            </a:r>
          </a:p>
          <a:p>
            <a:pPr marL="457200">
              <a:spcAft>
                <a:spcPts val="3000"/>
              </a:spcAft>
            </a:pPr>
            <a:r>
              <a:rPr lang="en-US" dirty="0" smtClean="0"/>
              <a:t>Should the mix of active/passive be adjusted?</a:t>
            </a:r>
          </a:p>
          <a:p>
            <a:pPr marL="457200">
              <a:spcAft>
                <a:spcPts val="3000"/>
              </a:spcAft>
            </a:pPr>
            <a:r>
              <a:rPr lang="en-US" dirty="0" smtClean="0"/>
              <a:t>Are there certain investment functions that should be brought in house?</a:t>
            </a:r>
          </a:p>
        </p:txBody>
      </p:sp>
      <p:pic>
        <p:nvPicPr>
          <p:cNvPr id="4098" name="Picture 2" descr="C:\dell\New Folder\Temporary Internet Files\Content.IE5\TP1FLEOT\MC900434411[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72400" y="-20190"/>
            <a:ext cx="971600" cy="109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24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sp>
        <p:nvSpPr>
          <p:cNvPr id="3" name="Title 2"/>
          <p:cNvSpPr>
            <a:spLocks noGrp="1"/>
          </p:cNvSpPr>
          <p:nvPr>
            <p:ph type="title"/>
          </p:nvPr>
        </p:nvSpPr>
        <p:spPr>
          <a:xfrm>
            <a:off x="323528" y="548680"/>
            <a:ext cx="8686800" cy="518120"/>
          </a:xfrm>
        </p:spPr>
        <p:txBody>
          <a:bodyPr>
            <a:noAutofit/>
            <a:scene3d>
              <a:camera prst="orthographicFront"/>
              <a:lightRig rig="soft" dir="t"/>
            </a:scene3d>
            <a:sp3d extrusionH="57150" prstMaterial="softEdge">
              <a:bevelT w="25400" h="25400"/>
            </a:sp3d>
          </a:bodyPr>
          <a:lstStyle/>
          <a:p>
            <a:pPr eaLnBrk="0" hangingPunct="0">
              <a:spcBef>
                <a:spcPts val="0"/>
              </a:spcBef>
              <a:spcAft>
                <a:spcPts val="0"/>
              </a:spcAft>
            </a:pPr>
            <a:r>
              <a:rPr lang="en-US" i="1" dirty="0" smtClean="0">
                <a:latin typeface="Calibri"/>
                <a:ea typeface="+mn-ea"/>
                <a:cs typeface="+mn-cs"/>
              </a:rPr>
              <a:t>Total PRIT Fund Core Performance </a:t>
            </a:r>
            <a:br>
              <a:rPr lang="en-US" i="1" dirty="0" smtClean="0">
                <a:latin typeface="Calibri"/>
                <a:ea typeface="+mn-ea"/>
                <a:cs typeface="+mn-cs"/>
              </a:rPr>
            </a:br>
            <a:r>
              <a:rPr lang="en-US" sz="2600" i="1" dirty="0" smtClean="0">
                <a:latin typeface="Calibri"/>
                <a:ea typeface="+mn-ea"/>
                <a:cs typeface="+mn-cs"/>
              </a:rPr>
              <a:t>through March 31, 2013</a:t>
            </a:r>
            <a:endParaRPr lang="en-US" sz="2600" dirty="0"/>
          </a:p>
        </p:txBody>
      </p:sp>
      <p:graphicFrame>
        <p:nvGraphicFramePr>
          <p:cNvPr id="7" name="Object 3"/>
          <p:cNvGraphicFramePr>
            <a:graphicFrameLocks/>
          </p:cNvGraphicFramePr>
          <p:nvPr>
            <p:extLst>
              <p:ext uri="{D42A27DB-BD31-4B8C-83A1-F6EECF244321}">
                <p14:modId xmlns:p14="http://schemas.microsoft.com/office/powerpoint/2010/main" val="426879508"/>
              </p:ext>
            </p:extLst>
          </p:nvPr>
        </p:nvGraphicFramePr>
        <p:xfrm>
          <a:off x="303086" y="1196752"/>
          <a:ext cx="8876535" cy="4895914"/>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 Box 8"/>
          <p:cNvSpPr txBox="1">
            <a:spLocks noChangeArrowheads="1"/>
          </p:cNvSpPr>
          <p:nvPr/>
        </p:nvSpPr>
        <p:spPr bwMode="auto">
          <a:xfrm>
            <a:off x="107504" y="5805264"/>
            <a:ext cx="755441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Book Antiqua" pitchFamily="18" charset="0"/>
              </a:defRPr>
            </a:lvl1pPr>
            <a:lvl2pPr marL="742950" indent="-285750">
              <a:defRPr sz="2000" b="1">
                <a:solidFill>
                  <a:schemeClr val="tx1"/>
                </a:solidFill>
                <a:latin typeface="Book Antiqua" pitchFamily="18" charset="0"/>
              </a:defRPr>
            </a:lvl2pPr>
            <a:lvl3pPr marL="1143000" indent="-228600">
              <a:defRPr sz="2000" b="1">
                <a:solidFill>
                  <a:schemeClr val="tx1"/>
                </a:solidFill>
                <a:latin typeface="Book Antiqua" pitchFamily="18" charset="0"/>
              </a:defRPr>
            </a:lvl3pPr>
            <a:lvl4pPr marL="1600200" indent="-228600">
              <a:defRPr sz="2000" b="1">
                <a:solidFill>
                  <a:schemeClr val="tx1"/>
                </a:solidFill>
                <a:latin typeface="Book Antiqua" pitchFamily="18" charset="0"/>
              </a:defRPr>
            </a:lvl4pPr>
            <a:lvl5pPr marL="2057400" indent="-228600">
              <a:defRPr sz="2000" b="1">
                <a:solidFill>
                  <a:schemeClr val="tx1"/>
                </a:solidFill>
                <a:latin typeface="Book Antiqua" pitchFamily="18" charset="0"/>
              </a:defRPr>
            </a:lvl5pPr>
            <a:lvl6pPr marL="2514600" indent="-228600" eaLnBrk="0" fontAlgn="base" hangingPunct="0">
              <a:spcBef>
                <a:spcPct val="0"/>
              </a:spcBef>
              <a:spcAft>
                <a:spcPct val="0"/>
              </a:spcAft>
              <a:defRPr sz="2000" b="1">
                <a:solidFill>
                  <a:schemeClr val="tx1"/>
                </a:solidFill>
                <a:latin typeface="Book Antiqua" pitchFamily="18" charset="0"/>
              </a:defRPr>
            </a:lvl6pPr>
            <a:lvl7pPr marL="2971800" indent="-228600" eaLnBrk="0" fontAlgn="base" hangingPunct="0">
              <a:spcBef>
                <a:spcPct val="0"/>
              </a:spcBef>
              <a:spcAft>
                <a:spcPct val="0"/>
              </a:spcAft>
              <a:defRPr sz="2000" b="1">
                <a:solidFill>
                  <a:schemeClr val="tx1"/>
                </a:solidFill>
                <a:latin typeface="Book Antiqua" pitchFamily="18" charset="0"/>
              </a:defRPr>
            </a:lvl7pPr>
            <a:lvl8pPr marL="3429000" indent="-228600" eaLnBrk="0" fontAlgn="base" hangingPunct="0">
              <a:spcBef>
                <a:spcPct val="0"/>
              </a:spcBef>
              <a:spcAft>
                <a:spcPct val="0"/>
              </a:spcAft>
              <a:defRPr sz="2000" b="1">
                <a:solidFill>
                  <a:schemeClr val="tx1"/>
                </a:solidFill>
                <a:latin typeface="Book Antiqua" pitchFamily="18" charset="0"/>
              </a:defRPr>
            </a:lvl8pPr>
            <a:lvl9pPr marL="3886200" indent="-228600" eaLnBrk="0" fontAlgn="base" hangingPunct="0">
              <a:spcBef>
                <a:spcPct val="0"/>
              </a:spcBef>
              <a:spcAft>
                <a:spcPct val="0"/>
              </a:spcAft>
              <a:defRPr sz="2000" b="1">
                <a:solidFill>
                  <a:schemeClr val="tx1"/>
                </a:solidFill>
                <a:latin typeface="Book Antiqua" pitchFamily="18" charset="0"/>
              </a:defRPr>
            </a:lvl9pPr>
          </a:lstStyle>
          <a:p>
            <a:r>
              <a:rPr lang="en-US" sz="1100" b="0" dirty="0">
                <a:solidFill>
                  <a:srgbClr val="002060"/>
                </a:solidFill>
                <a:latin typeface="Calibri" pitchFamily="34" charset="0"/>
                <a:cs typeface="Calibri" pitchFamily="34" charset="0"/>
              </a:rPr>
              <a:t>Notes:</a:t>
            </a:r>
          </a:p>
          <a:p>
            <a:pPr marL="342900" indent="-342900">
              <a:buAutoNum type="arabicParenR"/>
            </a:pPr>
            <a:r>
              <a:rPr lang="en-US" sz="1100" b="0" dirty="0">
                <a:solidFill>
                  <a:srgbClr val="002060"/>
                </a:solidFill>
                <a:latin typeface="Calibri" pitchFamily="34" charset="0"/>
                <a:cs typeface="Calibri" pitchFamily="34" charset="0"/>
              </a:rPr>
              <a:t>Performance is gross of fees.</a:t>
            </a:r>
          </a:p>
          <a:p>
            <a:pPr marL="342900" indent="-342900">
              <a:buAutoNum type="arabicParenR"/>
            </a:pPr>
            <a:r>
              <a:rPr lang="en-US" sz="1100" b="0" dirty="0">
                <a:solidFill>
                  <a:srgbClr val="002060"/>
                </a:solidFill>
                <a:latin typeface="Calibri" pitchFamily="34" charset="0"/>
                <a:cs typeface="Calibri" pitchFamily="34" charset="0"/>
              </a:rPr>
              <a:t>Total assets of </a:t>
            </a:r>
            <a:r>
              <a:rPr lang="en-US" sz="1100" b="0" dirty="0" smtClean="0">
                <a:solidFill>
                  <a:srgbClr val="002060"/>
                </a:solidFill>
                <a:latin typeface="Calibri" pitchFamily="34" charset="0"/>
                <a:cs typeface="Calibri" pitchFamily="34" charset="0"/>
              </a:rPr>
              <a:t>$53.7 billion </a:t>
            </a:r>
            <a:r>
              <a:rPr lang="en-US" sz="1100" b="0" dirty="0">
                <a:solidFill>
                  <a:srgbClr val="002060"/>
                </a:solidFill>
                <a:latin typeface="Calibri" pitchFamily="34" charset="0"/>
                <a:cs typeface="Calibri" pitchFamily="34" charset="0"/>
              </a:rPr>
              <a:t>as of </a:t>
            </a:r>
            <a:r>
              <a:rPr lang="en-US" sz="1100" b="0" dirty="0" smtClean="0">
                <a:solidFill>
                  <a:srgbClr val="002060"/>
                </a:solidFill>
                <a:latin typeface="Calibri" pitchFamily="34" charset="0"/>
                <a:cs typeface="Calibri" pitchFamily="34" charset="0"/>
              </a:rPr>
              <a:t>March 31, 2013.</a:t>
            </a:r>
          </a:p>
          <a:p>
            <a:pPr marL="342900" indent="-342900">
              <a:buAutoNum type="arabicParenR"/>
            </a:pPr>
            <a:r>
              <a:rPr lang="en-US" sz="1100" b="0" dirty="0" smtClean="0">
                <a:solidFill>
                  <a:srgbClr val="002060"/>
                </a:solidFill>
                <a:latin typeface="Calibri" pitchFamily="34" charset="0"/>
                <a:cs typeface="Calibri" pitchFamily="34" charset="0"/>
              </a:rPr>
              <a:t>Since inception (2/28/1985), the total PRIT Core has had an average annual return of 9.58%, as of 3/31/2013.</a:t>
            </a:r>
          </a:p>
          <a:p>
            <a:endParaRPr lang="en-US" sz="200" b="0" dirty="0" smtClean="0">
              <a:solidFill>
                <a:prstClr val="black"/>
              </a:solidFill>
              <a:latin typeface="Calibri" pitchFamily="34" charset="0"/>
              <a:cs typeface="Calibri" pitchFamily="34" charset="0"/>
            </a:endParaRPr>
          </a:p>
        </p:txBody>
      </p:sp>
    </p:spTree>
    <p:extLst>
      <p:ext uri="{BB962C8B-B14F-4D97-AF65-F5344CB8AC3E}">
        <p14:creationId xmlns:p14="http://schemas.microsoft.com/office/powerpoint/2010/main" val="1476814513"/>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
          <p:cNvSpPr>
            <a:spLocks noGrp="1" noChangeArrowheads="1"/>
          </p:cNvSpPr>
          <p:nvPr>
            <p:ph type="title"/>
          </p:nvPr>
        </p:nvSpPr>
        <p:spPr/>
        <p:txBody>
          <a:bodyPr/>
          <a:lstStyle/>
          <a:p>
            <a:pPr>
              <a:defRPr/>
            </a:pPr>
            <a:r>
              <a:rPr lang="en-US" dirty="0" smtClean="0"/>
              <a:t>Maintain Balance</a:t>
            </a:r>
          </a:p>
        </p:txBody>
      </p:sp>
      <p:sp>
        <p:nvSpPr>
          <p:cNvPr id="12291" name="Rectangle 4"/>
          <p:cNvSpPr>
            <a:spLocks noChangeArrowheads="1"/>
          </p:cNvSpPr>
          <p:nvPr/>
        </p:nvSpPr>
        <p:spPr bwMode="auto">
          <a:xfrm>
            <a:off x="323850" y="836613"/>
            <a:ext cx="8540750" cy="540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p>
            <a:pPr eaLnBrk="0" hangingPunct="0">
              <a:spcBef>
                <a:spcPct val="75000"/>
              </a:spcBef>
              <a:buClr>
                <a:schemeClr val="accent2"/>
              </a:buClr>
              <a:buSzPct val="68000"/>
            </a:pPr>
            <a:endParaRPr lang="en-US" sz="2300" dirty="0">
              <a:latin typeface="Calibri" pitchFamily="34" charset="0"/>
            </a:endParaRPr>
          </a:p>
        </p:txBody>
      </p:sp>
      <p:sp>
        <p:nvSpPr>
          <p:cNvPr id="12292" name="Isosceles Triangle 1"/>
          <p:cNvSpPr>
            <a:spLocks noChangeArrowheads="1"/>
          </p:cNvSpPr>
          <p:nvPr/>
        </p:nvSpPr>
        <p:spPr bwMode="auto">
          <a:xfrm>
            <a:off x="2624138" y="1665288"/>
            <a:ext cx="4125912" cy="3743325"/>
          </a:xfrm>
          <a:prstGeom prst="triangle">
            <a:avLst>
              <a:gd name="adj" fmla="val 50000"/>
            </a:avLst>
          </a:prstGeom>
          <a:solidFill>
            <a:schemeClr val="accent1"/>
          </a:solidFill>
          <a:ln w="6350" algn="ctr">
            <a:solidFill>
              <a:schemeClr val="bg2"/>
            </a:solidFill>
            <a:round/>
            <a:headEnd/>
            <a:tailEnd/>
          </a:ln>
        </p:spPr>
        <p:txBody>
          <a:bodyPr lIns="45720" rIns="45720" anchor="ctr"/>
          <a:lstStyle/>
          <a:p>
            <a:pPr algn="ctr"/>
            <a:endParaRPr lang="en-US" dirty="0"/>
          </a:p>
        </p:txBody>
      </p:sp>
      <p:sp>
        <p:nvSpPr>
          <p:cNvPr id="11269" name="TextBox 2"/>
          <p:cNvSpPr txBox="1">
            <a:spLocks noChangeArrowheads="1"/>
          </p:cNvSpPr>
          <p:nvPr/>
        </p:nvSpPr>
        <p:spPr bwMode="auto">
          <a:xfrm>
            <a:off x="3916363" y="1069975"/>
            <a:ext cx="1512887"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cs typeface="Arial" charset="0"/>
              </a:defRPr>
            </a:lvl1pPr>
            <a:lvl2pPr marL="742950" indent="-285750" eaLnBrk="0" hangingPunct="0">
              <a:defRPr sz="1200">
                <a:solidFill>
                  <a:schemeClr val="tx1"/>
                </a:solidFill>
                <a:latin typeface="Arial" charset="0"/>
                <a:cs typeface="Arial" charset="0"/>
              </a:defRPr>
            </a:lvl2pPr>
            <a:lvl3pPr marL="1143000" indent="-228600" eaLnBrk="0" hangingPunct="0">
              <a:defRPr sz="1200">
                <a:solidFill>
                  <a:schemeClr val="tx1"/>
                </a:solidFill>
                <a:latin typeface="Arial" charset="0"/>
                <a:cs typeface="Arial" charset="0"/>
              </a:defRPr>
            </a:lvl3pPr>
            <a:lvl4pPr marL="1600200" indent="-228600" eaLnBrk="0" hangingPunct="0">
              <a:defRPr sz="1200">
                <a:solidFill>
                  <a:schemeClr val="tx1"/>
                </a:solidFill>
                <a:latin typeface="Arial" charset="0"/>
                <a:cs typeface="Arial" charset="0"/>
              </a:defRPr>
            </a:lvl4pPr>
            <a:lvl5pPr marL="2057400" indent="-228600" eaLnBrk="0" hangingPunct="0">
              <a:defRPr sz="1200">
                <a:solidFill>
                  <a:schemeClr val="tx1"/>
                </a:solidFill>
                <a:latin typeface="Arial" charset="0"/>
                <a:cs typeface="Arial" charset="0"/>
              </a:defRPr>
            </a:lvl5pPr>
            <a:lvl6pPr marL="2514600" indent="-228600" eaLnBrk="0" fontAlgn="base" hangingPunct="0">
              <a:spcBef>
                <a:spcPct val="0"/>
              </a:spcBef>
              <a:spcAft>
                <a:spcPct val="0"/>
              </a:spcAft>
              <a:defRPr sz="1200">
                <a:solidFill>
                  <a:schemeClr val="tx1"/>
                </a:solidFill>
                <a:latin typeface="Arial" charset="0"/>
                <a:cs typeface="Arial" charset="0"/>
              </a:defRPr>
            </a:lvl6pPr>
            <a:lvl7pPr marL="2971800" indent="-228600" eaLnBrk="0" fontAlgn="base" hangingPunct="0">
              <a:spcBef>
                <a:spcPct val="0"/>
              </a:spcBef>
              <a:spcAft>
                <a:spcPct val="0"/>
              </a:spcAft>
              <a:defRPr sz="1200">
                <a:solidFill>
                  <a:schemeClr val="tx1"/>
                </a:solidFill>
                <a:latin typeface="Arial" charset="0"/>
                <a:cs typeface="Arial" charset="0"/>
              </a:defRPr>
            </a:lvl7pPr>
            <a:lvl8pPr marL="3429000" indent="-228600" eaLnBrk="0" fontAlgn="base" hangingPunct="0">
              <a:spcBef>
                <a:spcPct val="0"/>
              </a:spcBef>
              <a:spcAft>
                <a:spcPct val="0"/>
              </a:spcAft>
              <a:defRPr sz="1200">
                <a:solidFill>
                  <a:schemeClr val="tx1"/>
                </a:solidFill>
                <a:latin typeface="Arial" charset="0"/>
                <a:cs typeface="Arial" charset="0"/>
              </a:defRPr>
            </a:lvl8pPr>
            <a:lvl9pPr marL="3886200" indent="-228600" eaLnBrk="0" fontAlgn="base" hangingPunct="0">
              <a:spcBef>
                <a:spcPct val="0"/>
              </a:spcBef>
              <a:spcAft>
                <a:spcPct val="0"/>
              </a:spcAft>
              <a:defRPr sz="1200">
                <a:solidFill>
                  <a:schemeClr val="tx1"/>
                </a:solidFill>
                <a:latin typeface="Arial" charset="0"/>
                <a:cs typeface="Arial" charset="0"/>
              </a:defRPr>
            </a:lvl9pPr>
          </a:lstStyle>
          <a:p>
            <a:pPr algn="ctr" eaLnBrk="1" hangingPunct="1">
              <a:defRPr/>
            </a:pPr>
            <a:r>
              <a:rPr lang="en-US" sz="2800" b="1" i="1" dirty="0" smtClean="0">
                <a:solidFill>
                  <a:srgbClr val="002060"/>
                </a:solidFill>
                <a:effectLst>
                  <a:outerShdw blurRad="38100" dist="38100" dir="2700000" algn="tl">
                    <a:srgbClr val="000000">
                      <a:alpha val="43137"/>
                    </a:srgbClr>
                  </a:outerShdw>
                </a:effectLst>
                <a:latin typeface="Calibri" pitchFamily="34" charset="0"/>
              </a:rPr>
              <a:t>Return</a:t>
            </a:r>
          </a:p>
        </p:txBody>
      </p:sp>
      <p:sp>
        <p:nvSpPr>
          <p:cNvPr id="11270" name="TextBox 8"/>
          <p:cNvSpPr txBox="1">
            <a:spLocks noChangeArrowheads="1"/>
          </p:cNvSpPr>
          <p:nvPr/>
        </p:nvSpPr>
        <p:spPr bwMode="auto">
          <a:xfrm>
            <a:off x="965200" y="4962525"/>
            <a:ext cx="15113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cs typeface="Arial" charset="0"/>
              </a:defRPr>
            </a:lvl1pPr>
            <a:lvl2pPr marL="742950" indent="-285750" eaLnBrk="0" hangingPunct="0">
              <a:defRPr sz="1200">
                <a:solidFill>
                  <a:schemeClr val="tx1"/>
                </a:solidFill>
                <a:latin typeface="Arial" charset="0"/>
                <a:cs typeface="Arial" charset="0"/>
              </a:defRPr>
            </a:lvl2pPr>
            <a:lvl3pPr marL="1143000" indent="-228600" eaLnBrk="0" hangingPunct="0">
              <a:defRPr sz="1200">
                <a:solidFill>
                  <a:schemeClr val="tx1"/>
                </a:solidFill>
                <a:latin typeface="Arial" charset="0"/>
                <a:cs typeface="Arial" charset="0"/>
              </a:defRPr>
            </a:lvl3pPr>
            <a:lvl4pPr marL="1600200" indent="-228600" eaLnBrk="0" hangingPunct="0">
              <a:defRPr sz="1200">
                <a:solidFill>
                  <a:schemeClr val="tx1"/>
                </a:solidFill>
                <a:latin typeface="Arial" charset="0"/>
                <a:cs typeface="Arial" charset="0"/>
              </a:defRPr>
            </a:lvl4pPr>
            <a:lvl5pPr marL="2057400" indent="-228600" eaLnBrk="0" hangingPunct="0">
              <a:defRPr sz="1200">
                <a:solidFill>
                  <a:schemeClr val="tx1"/>
                </a:solidFill>
                <a:latin typeface="Arial" charset="0"/>
                <a:cs typeface="Arial" charset="0"/>
              </a:defRPr>
            </a:lvl5pPr>
            <a:lvl6pPr marL="2514600" indent="-228600" eaLnBrk="0" fontAlgn="base" hangingPunct="0">
              <a:spcBef>
                <a:spcPct val="0"/>
              </a:spcBef>
              <a:spcAft>
                <a:spcPct val="0"/>
              </a:spcAft>
              <a:defRPr sz="1200">
                <a:solidFill>
                  <a:schemeClr val="tx1"/>
                </a:solidFill>
                <a:latin typeface="Arial" charset="0"/>
                <a:cs typeface="Arial" charset="0"/>
              </a:defRPr>
            </a:lvl6pPr>
            <a:lvl7pPr marL="2971800" indent="-228600" eaLnBrk="0" fontAlgn="base" hangingPunct="0">
              <a:spcBef>
                <a:spcPct val="0"/>
              </a:spcBef>
              <a:spcAft>
                <a:spcPct val="0"/>
              </a:spcAft>
              <a:defRPr sz="1200">
                <a:solidFill>
                  <a:schemeClr val="tx1"/>
                </a:solidFill>
                <a:latin typeface="Arial" charset="0"/>
                <a:cs typeface="Arial" charset="0"/>
              </a:defRPr>
            </a:lvl7pPr>
            <a:lvl8pPr marL="3429000" indent="-228600" eaLnBrk="0" fontAlgn="base" hangingPunct="0">
              <a:spcBef>
                <a:spcPct val="0"/>
              </a:spcBef>
              <a:spcAft>
                <a:spcPct val="0"/>
              </a:spcAft>
              <a:defRPr sz="1200">
                <a:solidFill>
                  <a:schemeClr val="tx1"/>
                </a:solidFill>
                <a:latin typeface="Arial" charset="0"/>
                <a:cs typeface="Arial" charset="0"/>
              </a:defRPr>
            </a:lvl8pPr>
            <a:lvl9pPr marL="3886200" indent="-228600" eaLnBrk="0" fontAlgn="base" hangingPunct="0">
              <a:spcBef>
                <a:spcPct val="0"/>
              </a:spcBef>
              <a:spcAft>
                <a:spcPct val="0"/>
              </a:spcAft>
              <a:defRPr sz="1200">
                <a:solidFill>
                  <a:schemeClr val="tx1"/>
                </a:solidFill>
                <a:latin typeface="Arial" charset="0"/>
                <a:cs typeface="Arial" charset="0"/>
              </a:defRPr>
            </a:lvl9pPr>
          </a:lstStyle>
          <a:p>
            <a:pPr algn="ctr" eaLnBrk="1" hangingPunct="1">
              <a:defRPr/>
            </a:pPr>
            <a:r>
              <a:rPr lang="en-US" sz="2800" b="1" i="1" dirty="0" smtClean="0">
                <a:solidFill>
                  <a:srgbClr val="002060"/>
                </a:solidFill>
                <a:effectLst>
                  <a:outerShdw blurRad="38100" dist="38100" dir="2700000" algn="tl">
                    <a:srgbClr val="000000">
                      <a:alpha val="43137"/>
                    </a:srgbClr>
                  </a:outerShdw>
                </a:effectLst>
                <a:latin typeface="Calibri" pitchFamily="34" charset="0"/>
              </a:rPr>
              <a:t>Risk</a:t>
            </a:r>
          </a:p>
        </p:txBody>
      </p:sp>
      <p:sp>
        <p:nvSpPr>
          <p:cNvPr id="11271" name="TextBox 9"/>
          <p:cNvSpPr txBox="1">
            <a:spLocks noChangeArrowheads="1"/>
          </p:cNvSpPr>
          <p:nvPr/>
        </p:nvSpPr>
        <p:spPr bwMode="auto">
          <a:xfrm>
            <a:off x="6881813" y="4962525"/>
            <a:ext cx="15128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cs typeface="Arial" charset="0"/>
              </a:defRPr>
            </a:lvl1pPr>
            <a:lvl2pPr marL="742950" indent="-285750" eaLnBrk="0" hangingPunct="0">
              <a:defRPr sz="1200">
                <a:solidFill>
                  <a:schemeClr val="tx1"/>
                </a:solidFill>
                <a:latin typeface="Arial" charset="0"/>
                <a:cs typeface="Arial" charset="0"/>
              </a:defRPr>
            </a:lvl2pPr>
            <a:lvl3pPr marL="1143000" indent="-228600" eaLnBrk="0" hangingPunct="0">
              <a:defRPr sz="1200">
                <a:solidFill>
                  <a:schemeClr val="tx1"/>
                </a:solidFill>
                <a:latin typeface="Arial" charset="0"/>
                <a:cs typeface="Arial" charset="0"/>
              </a:defRPr>
            </a:lvl3pPr>
            <a:lvl4pPr marL="1600200" indent="-228600" eaLnBrk="0" hangingPunct="0">
              <a:defRPr sz="1200">
                <a:solidFill>
                  <a:schemeClr val="tx1"/>
                </a:solidFill>
                <a:latin typeface="Arial" charset="0"/>
                <a:cs typeface="Arial" charset="0"/>
              </a:defRPr>
            </a:lvl4pPr>
            <a:lvl5pPr marL="2057400" indent="-228600" eaLnBrk="0" hangingPunct="0">
              <a:defRPr sz="1200">
                <a:solidFill>
                  <a:schemeClr val="tx1"/>
                </a:solidFill>
                <a:latin typeface="Arial" charset="0"/>
                <a:cs typeface="Arial" charset="0"/>
              </a:defRPr>
            </a:lvl5pPr>
            <a:lvl6pPr marL="2514600" indent="-228600" eaLnBrk="0" fontAlgn="base" hangingPunct="0">
              <a:spcBef>
                <a:spcPct val="0"/>
              </a:spcBef>
              <a:spcAft>
                <a:spcPct val="0"/>
              </a:spcAft>
              <a:defRPr sz="1200">
                <a:solidFill>
                  <a:schemeClr val="tx1"/>
                </a:solidFill>
                <a:latin typeface="Arial" charset="0"/>
                <a:cs typeface="Arial" charset="0"/>
              </a:defRPr>
            </a:lvl6pPr>
            <a:lvl7pPr marL="2971800" indent="-228600" eaLnBrk="0" fontAlgn="base" hangingPunct="0">
              <a:spcBef>
                <a:spcPct val="0"/>
              </a:spcBef>
              <a:spcAft>
                <a:spcPct val="0"/>
              </a:spcAft>
              <a:defRPr sz="1200">
                <a:solidFill>
                  <a:schemeClr val="tx1"/>
                </a:solidFill>
                <a:latin typeface="Arial" charset="0"/>
                <a:cs typeface="Arial" charset="0"/>
              </a:defRPr>
            </a:lvl7pPr>
            <a:lvl8pPr marL="3429000" indent="-228600" eaLnBrk="0" fontAlgn="base" hangingPunct="0">
              <a:spcBef>
                <a:spcPct val="0"/>
              </a:spcBef>
              <a:spcAft>
                <a:spcPct val="0"/>
              </a:spcAft>
              <a:defRPr sz="1200">
                <a:solidFill>
                  <a:schemeClr val="tx1"/>
                </a:solidFill>
                <a:latin typeface="Arial" charset="0"/>
                <a:cs typeface="Arial" charset="0"/>
              </a:defRPr>
            </a:lvl8pPr>
            <a:lvl9pPr marL="3886200" indent="-228600" eaLnBrk="0" fontAlgn="base" hangingPunct="0">
              <a:spcBef>
                <a:spcPct val="0"/>
              </a:spcBef>
              <a:spcAft>
                <a:spcPct val="0"/>
              </a:spcAft>
              <a:defRPr sz="1200">
                <a:solidFill>
                  <a:schemeClr val="tx1"/>
                </a:solidFill>
                <a:latin typeface="Arial" charset="0"/>
                <a:cs typeface="Arial" charset="0"/>
              </a:defRPr>
            </a:lvl9pPr>
          </a:lstStyle>
          <a:p>
            <a:pPr algn="ctr" eaLnBrk="1" hangingPunct="1">
              <a:defRPr/>
            </a:pPr>
            <a:r>
              <a:rPr lang="en-US" sz="2800" b="1" i="1" dirty="0" smtClean="0">
                <a:solidFill>
                  <a:srgbClr val="002060"/>
                </a:solidFill>
                <a:effectLst>
                  <a:outerShdw blurRad="38100" dist="38100" dir="2700000" algn="tl">
                    <a:srgbClr val="000000">
                      <a:alpha val="43137"/>
                    </a:srgbClr>
                  </a:outerShdw>
                </a:effectLst>
                <a:latin typeface="Calibri" pitchFamily="34" charset="0"/>
              </a:rPr>
              <a:t>Cost</a:t>
            </a:r>
          </a:p>
        </p:txBody>
      </p:sp>
      <p:pic>
        <p:nvPicPr>
          <p:cNvPr id="12296" name="Picture 9" descr="C:\Program Files (x86)\Microsoft Office\MEDIA\CAGCAT10\j0300840.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79838" y="3141663"/>
            <a:ext cx="1814512" cy="152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loud 1"/>
          <p:cNvSpPr/>
          <p:nvPr/>
        </p:nvSpPr>
        <p:spPr bwMode="auto">
          <a:xfrm>
            <a:off x="2300288" y="1042988"/>
            <a:ext cx="1511300" cy="863600"/>
          </a:xfrm>
          <a:prstGeom prst="cloud">
            <a:avLst/>
          </a:prstGeom>
          <a:solidFill>
            <a:schemeClr val="accent1"/>
          </a:solidFill>
          <a:ln w="6350" cap="flat" cmpd="sng" algn="ctr">
            <a:solidFill>
              <a:schemeClr val="bg2"/>
            </a:solidFill>
            <a:prstDash val="solid"/>
            <a:round/>
            <a:headEnd type="none" w="med" len="med"/>
            <a:tailEnd type="none" w="med" len="med"/>
          </a:ln>
          <a:effectLst/>
        </p:spPr>
        <p:txBody>
          <a:bodyPr lIns="45720" rIns="45720" anchor="ctr"/>
          <a:lstStyle/>
          <a:p>
            <a:pPr algn="ctr">
              <a:defRPr/>
            </a:pPr>
            <a:endParaRPr lang="en-US" dirty="0"/>
          </a:p>
        </p:txBody>
      </p:sp>
      <p:sp>
        <p:nvSpPr>
          <p:cNvPr id="12299" name="TextBox 2"/>
          <p:cNvSpPr txBox="1">
            <a:spLocks noChangeArrowheads="1"/>
          </p:cNvSpPr>
          <p:nvPr/>
        </p:nvSpPr>
        <p:spPr bwMode="auto">
          <a:xfrm>
            <a:off x="2481263" y="1216025"/>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cs typeface="Arial" charset="0"/>
              </a:defRPr>
            </a:lvl1pPr>
            <a:lvl2pPr marL="742950" indent="-285750" eaLnBrk="0" hangingPunct="0">
              <a:defRPr sz="1200">
                <a:solidFill>
                  <a:schemeClr val="tx1"/>
                </a:solidFill>
                <a:latin typeface="Arial" charset="0"/>
                <a:cs typeface="Arial" charset="0"/>
              </a:defRPr>
            </a:lvl2pPr>
            <a:lvl3pPr marL="1143000" indent="-228600" eaLnBrk="0" hangingPunct="0">
              <a:defRPr sz="1200">
                <a:solidFill>
                  <a:schemeClr val="tx1"/>
                </a:solidFill>
                <a:latin typeface="Arial" charset="0"/>
                <a:cs typeface="Arial" charset="0"/>
              </a:defRPr>
            </a:lvl3pPr>
            <a:lvl4pPr marL="1600200" indent="-228600" eaLnBrk="0" hangingPunct="0">
              <a:defRPr sz="1200">
                <a:solidFill>
                  <a:schemeClr val="tx1"/>
                </a:solidFill>
                <a:latin typeface="Arial" charset="0"/>
                <a:cs typeface="Arial" charset="0"/>
              </a:defRPr>
            </a:lvl4pPr>
            <a:lvl5pPr marL="2057400" indent="-228600" eaLnBrk="0" hangingPunct="0">
              <a:defRPr sz="1200">
                <a:solidFill>
                  <a:schemeClr val="tx1"/>
                </a:solidFill>
                <a:latin typeface="Arial" charset="0"/>
                <a:cs typeface="Arial" charset="0"/>
              </a:defRPr>
            </a:lvl5pPr>
            <a:lvl6pPr marL="2514600" indent="-228600" eaLnBrk="0" fontAlgn="base" hangingPunct="0">
              <a:spcBef>
                <a:spcPct val="0"/>
              </a:spcBef>
              <a:spcAft>
                <a:spcPct val="0"/>
              </a:spcAft>
              <a:defRPr sz="1200">
                <a:solidFill>
                  <a:schemeClr val="tx1"/>
                </a:solidFill>
                <a:latin typeface="Arial" charset="0"/>
                <a:cs typeface="Arial" charset="0"/>
              </a:defRPr>
            </a:lvl6pPr>
            <a:lvl7pPr marL="2971800" indent="-228600" eaLnBrk="0" fontAlgn="base" hangingPunct="0">
              <a:spcBef>
                <a:spcPct val="0"/>
              </a:spcBef>
              <a:spcAft>
                <a:spcPct val="0"/>
              </a:spcAft>
              <a:defRPr sz="1200">
                <a:solidFill>
                  <a:schemeClr val="tx1"/>
                </a:solidFill>
                <a:latin typeface="Arial" charset="0"/>
                <a:cs typeface="Arial" charset="0"/>
              </a:defRPr>
            </a:lvl7pPr>
            <a:lvl8pPr marL="3429000" indent="-228600" eaLnBrk="0" fontAlgn="base" hangingPunct="0">
              <a:spcBef>
                <a:spcPct val="0"/>
              </a:spcBef>
              <a:spcAft>
                <a:spcPct val="0"/>
              </a:spcAft>
              <a:defRPr sz="1200">
                <a:solidFill>
                  <a:schemeClr val="tx1"/>
                </a:solidFill>
                <a:latin typeface="Arial" charset="0"/>
                <a:cs typeface="Arial" charset="0"/>
              </a:defRPr>
            </a:lvl8pPr>
            <a:lvl9pPr marL="3886200" indent="-228600" eaLnBrk="0" fontAlgn="base" hangingPunct="0">
              <a:spcBef>
                <a:spcPct val="0"/>
              </a:spcBef>
              <a:spcAft>
                <a:spcPct val="0"/>
              </a:spcAft>
              <a:defRPr sz="1200">
                <a:solidFill>
                  <a:schemeClr val="tx1"/>
                </a:solidFill>
                <a:latin typeface="Arial" charset="0"/>
                <a:cs typeface="Arial" charset="0"/>
              </a:defRPr>
            </a:lvl9pPr>
          </a:lstStyle>
          <a:p>
            <a:pPr eaLnBrk="1" hangingPunct="1"/>
            <a:r>
              <a:rPr lang="en-US" sz="1800" b="1" dirty="0">
                <a:solidFill>
                  <a:srgbClr val="0070C0"/>
                </a:solidFill>
                <a:latin typeface="Calibri" pitchFamily="34" charset="0"/>
                <a:cs typeface="Calibri" pitchFamily="34" charset="0"/>
              </a:rPr>
              <a:t>Actuarial</a:t>
            </a:r>
          </a:p>
        </p:txBody>
      </p:sp>
      <p:sp>
        <p:nvSpPr>
          <p:cNvPr id="12" name="Cloud 11"/>
          <p:cNvSpPr/>
          <p:nvPr/>
        </p:nvSpPr>
        <p:spPr bwMode="auto">
          <a:xfrm>
            <a:off x="5564188" y="1050925"/>
            <a:ext cx="1512887" cy="865188"/>
          </a:xfrm>
          <a:prstGeom prst="cloud">
            <a:avLst/>
          </a:prstGeom>
          <a:solidFill>
            <a:schemeClr val="accent1"/>
          </a:solidFill>
          <a:ln w="6350" cap="flat" cmpd="sng" algn="ctr">
            <a:solidFill>
              <a:schemeClr val="bg2"/>
            </a:solidFill>
            <a:prstDash val="solid"/>
            <a:round/>
            <a:headEnd type="none" w="med" len="med"/>
            <a:tailEnd type="none" w="med" len="med"/>
          </a:ln>
          <a:effectLst/>
        </p:spPr>
        <p:txBody>
          <a:bodyPr lIns="45720" rIns="45720" anchor="ctr"/>
          <a:lstStyle/>
          <a:p>
            <a:pPr algn="ctr">
              <a:defRPr/>
            </a:pPr>
            <a:endParaRPr lang="en-US" dirty="0"/>
          </a:p>
        </p:txBody>
      </p:sp>
      <p:sp>
        <p:nvSpPr>
          <p:cNvPr id="12301" name="TextBox 12"/>
          <p:cNvSpPr txBox="1">
            <a:spLocks noChangeArrowheads="1"/>
          </p:cNvSpPr>
          <p:nvPr/>
        </p:nvSpPr>
        <p:spPr bwMode="auto">
          <a:xfrm>
            <a:off x="5784850" y="1209675"/>
            <a:ext cx="11588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cs typeface="Arial" charset="0"/>
              </a:defRPr>
            </a:lvl1pPr>
            <a:lvl2pPr marL="742950" indent="-285750" eaLnBrk="0" hangingPunct="0">
              <a:defRPr sz="1200">
                <a:solidFill>
                  <a:schemeClr val="tx1"/>
                </a:solidFill>
                <a:latin typeface="Arial" charset="0"/>
                <a:cs typeface="Arial" charset="0"/>
              </a:defRPr>
            </a:lvl2pPr>
            <a:lvl3pPr marL="1143000" indent="-228600" eaLnBrk="0" hangingPunct="0">
              <a:defRPr sz="1200">
                <a:solidFill>
                  <a:schemeClr val="tx1"/>
                </a:solidFill>
                <a:latin typeface="Arial" charset="0"/>
                <a:cs typeface="Arial" charset="0"/>
              </a:defRPr>
            </a:lvl3pPr>
            <a:lvl4pPr marL="1600200" indent="-228600" eaLnBrk="0" hangingPunct="0">
              <a:defRPr sz="1200">
                <a:solidFill>
                  <a:schemeClr val="tx1"/>
                </a:solidFill>
                <a:latin typeface="Arial" charset="0"/>
                <a:cs typeface="Arial" charset="0"/>
              </a:defRPr>
            </a:lvl4pPr>
            <a:lvl5pPr marL="2057400" indent="-228600" eaLnBrk="0" hangingPunct="0">
              <a:defRPr sz="1200">
                <a:solidFill>
                  <a:schemeClr val="tx1"/>
                </a:solidFill>
                <a:latin typeface="Arial" charset="0"/>
                <a:cs typeface="Arial" charset="0"/>
              </a:defRPr>
            </a:lvl5pPr>
            <a:lvl6pPr marL="2514600" indent="-228600" eaLnBrk="0" fontAlgn="base" hangingPunct="0">
              <a:spcBef>
                <a:spcPct val="0"/>
              </a:spcBef>
              <a:spcAft>
                <a:spcPct val="0"/>
              </a:spcAft>
              <a:defRPr sz="1200">
                <a:solidFill>
                  <a:schemeClr val="tx1"/>
                </a:solidFill>
                <a:latin typeface="Arial" charset="0"/>
                <a:cs typeface="Arial" charset="0"/>
              </a:defRPr>
            </a:lvl6pPr>
            <a:lvl7pPr marL="2971800" indent="-228600" eaLnBrk="0" fontAlgn="base" hangingPunct="0">
              <a:spcBef>
                <a:spcPct val="0"/>
              </a:spcBef>
              <a:spcAft>
                <a:spcPct val="0"/>
              </a:spcAft>
              <a:defRPr sz="1200">
                <a:solidFill>
                  <a:schemeClr val="tx1"/>
                </a:solidFill>
                <a:latin typeface="Arial" charset="0"/>
                <a:cs typeface="Arial" charset="0"/>
              </a:defRPr>
            </a:lvl7pPr>
            <a:lvl8pPr marL="3429000" indent="-228600" eaLnBrk="0" fontAlgn="base" hangingPunct="0">
              <a:spcBef>
                <a:spcPct val="0"/>
              </a:spcBef>
              <a:spcAft>
                <a:spcPct val="0"/>
              </a:spcAft>
              <a:defRPr sz="1200">
                <a:solidFill>
                  <a:schemeClr val="tx1"/>
                </a:solidFill>
                <a:latin typeface="Arial" charset="0"/>
                <a:cs typeface="Arial" charset="0"/>
              </a:defRPr>
            </a:lvl8pPr>
            <a:lvl9pPr marL="3886200" indent="-228600" eaLnBrk="0" fontAlgn="base" hangingPunct="0">
              <a:spcBef>
                <a:spcPct val="0"/>
              </a:spcBef>
              <a:spcAft>
                <a:spcPct val="0"/>
              </a:spcAft>
              <a:defRPr sz="1200">
                <a:solidFill>
                  <a:schemeClr val="tx1"/>
                </a:solidFill>
                <a:latin typeface="Arial" charset="0"/>
                <a:cs typeface="Arial" charset="0"/>
              </a:defRPr>
            </a:lvl9pPr>
          </a:lstStyle>
          <a:p>
            <a:pPr eaLnBrk="1" hangingPunct="1"/>
            <a:r>
              <a:rPr lang="en-US" sz="1800" b="1" dirty="0">
                <a:solidFill>
                  <a:srgbClr val="0070C0"/>
                </a:solidFill>
                <a:latin typeface="Calibri" pitchFamily="34" charset="0"/>
                <a:cs typeface="Calibri" pitchFamily="34" charset="0"/>
              </a:rPr>
              <a:t>Absolute</a:t>
            </a:r>
          </a:p>
        </p:txBody>
      </p:sp>
      <p:sp>
        <p:nvSpPr>
          <p:cNvPr id="14" name="Cloud 13"/>
          <p:cNvSpPr/>
          <p:nvPr/>
        </p:nvSpPr>
        <p:spPr bwMode="auto">
          <a:xfrm>
            <a:off x="788988" y="4052888"/>
            <a:ext cx="1511300" cy="863600"/>
          </a:xfrm>
          <a:prstGeom prst="cloud">
            <a:avLst/>
          </a:prstGeom>
          <a:solidFill>
            <a:srgbClr val="92D050"/>
          </a:solidFill>
          <a:ln w="6350" cap="flat" cmpd="sng" algn="ctr">
            <a:solidFill>
              <a:schemeClr val="bg2"/>
            </a:solidFill>
            <a:prstDash val="solid"/>
            <a:round/>
            <a:headEnd type="none" w="med" len="med"/>
            <a:tailEnd type="none" w="med" len="med"/>
          </a:ln>
          <a:effectLst/>
        </p:spPr>
        <p:txBody>
          <a:bodyPr lIns="45720" rIns="45720" anchor="ctr"/>
          <a:lstStyle/>
          <a:p>
            <a:pPr algn="ctr">
              <a:defRPr/>
            </a:pPr>
            <a:endParaRPr lang="en-US" dirty="0"/>
          </a:p>
        </p:txBody>
      </p:sp>
      <p:sp>
        <p:nvSpPr>
          <p:cNvPr id="12303" name="TextBox 14"/>
          <p:cNvSpPr txBox="1">
            <a:spLocks noChangeArrowheads="1"/>
          </p:cNvSpPr>
          <p:nvPr/>
        </p:nvSpPr>
        <p:spPr bwMode="auto">
          <a:xfrm>
            <a:off x="803275" y="4278313"/>
            <a:ext cx="14970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cs typeface="Arial" charset="0"/>
              </a:defRPr>
            </a:lvl1pPr>
            <a:lvl2pPr marL="742950" indent="-285750" eaLnBrk="0" hangingPunct="0">
              <a:defRPr sz="1200">
                <a:solidFill>
                  <a:schemeClr val="tx1"/>
                </a:solidFill>
                <a:latin typeface="Arial" charset="0"/>
                <a:cs typeface="Arial" charset="0"/>
              </a:defRPr>
            </a:lvl2pPr>
            <a:lvl3pPr marL="1143000" indent="-228600" eaLnBrk="0" hangingPunct="0">
              <a:defRPr sz="1200">
                <a:solidFill>
                  <a:schemeClr val="tx1"/>
                </a:solidFill>
                <a:latin typeface="Arial" charset="0"/>
                <a:cs typeface="Arial" charset="0"/>
              </a:defRPr>
            </a:lvl3pPr>
            <a:lvl4pPr marL="1600200" indent="-228600" eaLnBrk="0" hangingPunct="0">
              <a:defRPr sz="1200">
                <a:solidFill>
                  <a:schemeClr val="tx1"/>
                </a:solidFill>
                <a:latin typeface="Arial" charset="0"/>
                <a:cs typeface="Arial" charset="0"/>
              </a:defRPr>
            </a:lvl4pPr>
            <a:lvl5pPr marL="2057400" indent="-228600" eaLnBrk="0" hangingPunct="0">
              <a:defRPr sz="1200">
                <a:solidFill>
                  <a:schemeClr val="tx1"/>
                </a:solidFill>
                <a:latin typeface="Arial" charset="0"/>
                <a:cs typeface="Arial" charset="0"/>
              </a:defRPr>
            </a:lvl5pPr>
            <a:lvl6pPr marL="2514600" indent="-228600" eaLnBrk="0" fontAlgn="base" hangingPunct="0">
              <a:spcBef>
                <a:spcPct val="0"/>
              </a:spcBef>
              <a:spcAft>
                <a:spcPct val="0"/>
              </a:spcAft>
              <a:defRPr sz="1200">
                <a:solidFill>
                  <a:schemeClr val="tx1"/>
                </a:solidFill>
                <a:latin typeface="Arial" charset="0"/>
                <a:cs typeface="Arial" charset="0"/>
              </a:defRPr>
            </a:lvl6pPr>
            <a:lvl7pPr marL="2971800" indent="-228600" eaLnBrk="0" fontAlgn="base" hangingPunct="0">
              <a:spcBef>
                <a:spcPct val="0"/>
              </a:spcBef>
              <a:spcAft>
                <a:spcPct val="0"/>
              </a:spcAft>
              <a:defRPr sz="1200">
                <a:solidFill>
                  <a:schemeClr val="tx1"/>
                </a:solidFill>
                <a:latin typeface="Arial" charset="0"/>
                <a:cs typeface="Arial" charset="0"/>
              </a:defRPr>
            </a:lvl7pPr>
            <a:lvl8pPr marL="3429000" indent="-228600" eaLnBrk="0" fontAlgn="base" hangingPunct="0">
              <a:spcBef>
                <a:spcPct val="0"/>
              </a:spcBef>
              <a:spcAft>
                <a:spcPct val="0"/>
              </a:spcAft>
              <a:defRPr sz="1200">
                <a:solidFill>
                  <a:schemeClr val="tx1"/>
                </a:solidFill>
                <a:latin typeface="Arial" charset="0"/>
                <a:cs typeface="Arial" charset="0"/>
              </a:defRPr>
            </a:lvl8pPr>
            <a:lvl9pPr marL="3886200" indent="-228600" eaLnBrk="0" fontAlgn="base" hangingPunct="0">
              <a:spcBef>
                <a:spcPct val="0"/>
              </a:spcBef>
              <a:spcAft>
                <a:spcPct val="0"/>
              </a:spcAft>
              <a:defRPr sz="1200">
                <a:solidFill>
                  <a:schemeClr val="tx1"/>
                </a:solidFill>
                <a:latin typeface="Arial" charset="0"/>
                <a:cs typeface="Arial" charset="0"/>
              </a:defRPr>
            </a:lvl9pPr>
          </a:lstStyle>
          <a:p>
            <a:pPr eaLnBrk="1" hangingPunct="1"/>
            <a:r>
              <a:rPr lang="en-US" sz="1800" b="1" dirty="0">
                <a:solidFill>
                  <a:srgbClr val="0070C0"/>
                </a:solidFill>
                <a:latin typeface="Calibri" pitchFamily="34" charset="0"/>
                <a:cs typeface="Calibri" pitchFamily="34" charset="0"/>
              </a:rPr>
              <a:t>Quantitative</a:t>
            </a:r>
          </a:p>
        </p:txBody>
      </p:sp>
      <p:sp>
        <p:nvSpPr>
          <p:cNvPr id="16" name="Cloud 15"/>
          <p:cNvSpPr/>
          <p:nvPr/>
        </p:nvSpPr>
        <p:spPr bwMode="auto">
          <a:xfrm>
            <a:off x="1702037" y="3130409"/>
            <a:ext cx="1511300" cy="863600"/>
          </a:xfrm>
          <a:prstGeom prst="cloud">
            <a:avLst/>
          </a:prstGeom>
          <a:solidFill>
            <a:srgbClr val="92D050"/>
          </a:solidFill>
          <a:ln w="6350" cap="flat" cmpd="sng" algn="ctr">
            <a:solidFill>
              <a:schemeClr val="bg2"/>
            </a:solidFill>
            <a:prstDash val="solid"/>
            <a:round/>
            <a:headEnd type="none" w="med" len="med"/>
            <a:tailEnd type="none" w="med" len="med"/>
          </a:ln>
          <a:effectLst/>
        </p:spPr>
        <p:txBody>
          <a:bodyPr lIns="45720" rIns="45720" anchor="ctr"/>
          <a:lstStyle/>
          <a:p>
            <a:pPr algn="ctr">
              <a:defRPr/>
            </a:pPr>
            <a:endParaRPr lang="en-US" dirty="0"/>
          </a:p>
        </p:txBody>
      </p:sp>
      <p:sp>
        <p:nvSpPr>
          <p:cNvPr id="12305" name="TextBox 16"/>
          <p:cNvSpPr txBox="1">
            <a:spLocks noChangeArrowheads="1"/>
          </p:cNvSpPr>
          <p:nvPr/>
        </p:nvSpPr>
        <p:spPr bwMode="auto">
          <a:xfrm>
            <a:off x="1825862" y="3338372"/>
            <a:ext cx="13430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cs typeface="Arial" charset="0"/>
              </a:defRPr>
            </a:lvl1pPr>
            <a:lvl2pPr marL="742950" indent="-285750" eaLnBrk="0" hangingPunct="0">
              <a:defRPr sz="1200">
                <a:solidFill>
                  <a:schemeClr val="tx1"/>
                </a:solidFill>
                <a:latin typeface="Arial" charset="0"/>
                <a:cs typeface="Arial" charset="0"/>
              </a:defRPr>
            </a:lvl2pPr>
            <a:lvl3pPr marL="1143000" indent="-228600" eaLnBrk="0" hangingPunct="0">
              <a:defRPr sz="1200">
                <a:solidFill>
                  <a:schemeClr val="tx1"/>
                </a:solidFill>
                <a:latin typeface="Arial" charset="0"/>
                <a:cs typeface="Arial" charset="0"/>
              </a:defRPr>
            </a:lvl3pPr>
            <a:lvl4pPr marL="1600200" indent="-228600" eaLnBrk="0" hangingPunct="0">
              <a:defRPr sz="1200">
                <a:solidFill>
                  <a:schemeClr val="tx1"/>
                </a:solidFill>
                <a:latin typeface="Arial" charset="0"/>
                <a:cs typeface="Arial" charset="0"/>
              </a:defRPr>
            </a:lvl4pPr>
            <a:lvl5pPr marL="2057400" indent="-228600" eaLnBrk="0" hangingPunct="0">
              <a:defRPr sz="1200">
                <a:solidFill>
                  <a:schemeClr val="tx1"/>
                </a:solidFill>
                <a:latin typeface="Arial" charset="0"/>
                <a:cs typeface="Arial" charset="0"/>
              </a:defRPr>
            </a:lvl5pPr>
            <a:lvl6pPr marL="2514600" indent="-228600" eaLnBrk="0" fontAlgn="base" hangingPunct="0">
              <a:spcBef>
                <a:spcPct val="0"/>
              </a:spcBef>
              <a:spcAft>
                <a:spcPct val="0"/>
              </a:spcAft>
              <a:defRPr sz="1200">
                <a:solidFill>
                  <a:schemeClr val="tx1"/>
                </a:solidFill>
                <a:latin typeface="Arial" charset="0"/>
                <a:cs typeface="Arial" charset="0"/>
              </a:defRPr>
            </a:lvl6pPr>
            <a:lvl7pPr marL="2971800" indent="-228600" eaLnBrk="0" fontAlgn="base" hangingPunct="0">
              <a:spcBef>
                <a:spcPct val="0"/>
              </a:spcBef>
              <a:spcAft>
                <a:spcPct val="0"/>
              </a:spcAft>
              <a:defRPr sz="1200">
                <a:solidFill>
                  <a:schemeClr val="tx1"/>
                </a:solidFill>
                <a:latin typeface="Arial" charset="0"/>
                <a:cs typeface="Arial" charset="0"/>
              </a:defRPr>
            </a:lvl7pPr>
            <a:lvl8pPr marL="3429000" indent="-228600" eaLnBrk="0" fontAlgn="base" hangingPunct="0">
              <a:spcBef>
                <a:spcPct val="0"/>
              </a:spcBef>
              <a:spcAft>
                <a:spcPct val="0"/>
              </a:spcAft>
              <a:defRPr sz="1200">
                <a:solidFill>
                  <a:schemeClr val="tx1"/>
                </a:solidFill>
                <a:latin typeface="Arial" charset="0"/>
                <a:cs typeface="Arial" charset="0"/>
              </a:defRPr>
            </a:lvl8pPr>
            <a:lvl9pPr marL="3886200" indent="-228600" eaLnBrk="0" fontAlgn="base" hangingPunct="0">
              <a:spcBef>
                <a:spcPct val="0"/>
              </a:spcBef>
              <a:spcAft>
                <a:spcPct val="0"/>
              </a:spcAft>
              <a:defRPr sz="1200">
                <a:solidFill>
                  <a:schemeClr val="tx1"/>
                </a:solidFill>
                <a:latin typeface="Arial" charset="0"/>
                <a:cs typeface="Arial" charset="0"/>
              </a:defRPr>
            </a:lvl9pPr>
          </a:lstStyle>
          <a:p>
            <a:pPr eaLnBrk="1" hangingPunct="1"/>
            <a:r>
              <a:rPr lang="en-US" sz="1800" b="1" dirty="0">
                <a:solidFill>
                  <a:srgbClr val="0070C0"/>
                </a:solidFill>
                <a:latin typeface="Calibri" pitchFamily="34" charset="0"/>
                <a:cs typeface="Calibri" pitchFamily="34" charset="0"/>
              </a:rPr>
              <a:t>Qualitative</a:t>
            </a:r>
          </a:p>
        </p:txBody>
      </p:sp>
      <p:sp>
        <p:nvSpPr>
          <p:cNvPr id="18" name="Cloud 17"/>
          <p:cNvSpPr/>
          <p:nvPr/>
        </p:nvSpPr>
        <p:spPr bwMode="auto">
          <a:xfrm>
            <a:off x="7272338" y="3806825"/>
            <a:ext cx="1512887" cy="863600"/>
          </a:xfrm>
          <a:prstGeom prst="cloud">
            <a:avLst/>
          </a:prstGeom>
          <a:solidFill>
            <a:srgbClr val="FFCCFF"/>
          </a:solidFill>
          <a:ln w="6350" cap="flat" cmpd="sng" algn="ctr">
            <a:solidFill>
              <a:schemeClr val="bg2"/>
            </a:solidFill>
            <a:prstDash val="solid"/>
            <a:round/>
            <a:headEnd type="none" w="med" len="med"/>
            <a:tailEnd type="none" w="med" len="med"/>
          </a:ln>
          <a:effectLst/>
        </p:spPr>
        <p:txBody>
          <a:bodyPr lIns="45720" rIns="45720" anchor="ctr"/>
          <a:lstStyle/>
          <a:p>
            <a:pPr algn="ctr">
              <a:defRPr/>
            </a:pPr>
            <a:endParaRPr lang="en-US" dirty="0"/>
          </a:p>
        </p:txBody>
      </p:sp>
      <p:sp>
        <p:nvSpPr>
          <p:cNvPr id="12307" name="TextBox 18"/>
          <p:cNvSpPr txBox="1">
            <a:spLocks noChangeArrowheads="1"/>
          </p:cNvSpPr>
          <p:nvPr/>
        </p:nvSpPr>
        <p:spPr bwMode="auto">
          <a:xfrm>
            <a:off x="7481888" y="4052888"/>
            <a:ext cx="11588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cs typeface="Arial" charset="0"/>
              </a:defRPr>
            </a:lvl1pPr>
            <a:lvl2pPr marL="742950" indent="-285750" eaLnBrk="0" hangingPunct="0">
              <a:defRPr sz="1200">
                <a:solidFill>
                  <a:schemeClr val="tx1"/>
                </a:solidFill>
                <a:latin typeface="Arial" charset="0"/>
                <a:cs typeface="Arial" charset="0"/>
              </a:defRPr>
            </a:lvl2pPr>
            <a:lvl3pPr marL="1143000" indent="-228600" eaLnBrk="0" hangingPunct="0">
              <a:defRPr sz="1200">
                <a:solidFill>
                  <a:schemeClr val="tx1"/>
                </a:solidFill>
                <a:latin typeface="Arial" charset="0"/>
                <a:cs typeface="Arial" charset="0"/>
              </a:defRPr>
            </a:lvl3pPr>
            <a:lvl4pPr marL="1600200" indent="-228600" eaLnBrk="0" hangingPunct="0">
              <a:defRPr sz="1200">
                <a:solidFill>
                  <a:schemeClr val="tx1"/>
                </a:solidFill>
                <a:latin typeface="Arial" charset="0"/>
                <a:cs typeface="Arial" charset="0"/>
              </a:defRPr>
            </a:lvl4pPr>
            <a:lvl5pPr marL="2057400" indent="-228600" eaLnBrk="0" hangingPunct="0">
              <a:defRPr sz="1200">
                <a:solidFill>
                  <a:schemeClr val="tx1"/>
                </a:solidFill>
                <a:latin typeface="Arial" charset="0"/>
                <a:cs typeface="Arial" charset="0"/>
              </a:defRPr>
            </a:lvl5pPr>
            <a:lvl6pPr marL="2514600" indent="-228600" eaLnBrk="0" fontAlgn="base" hangingPunct="0">
              <a:spcBef>
                <a:spcPct val="0"/>
              </a:spcBef>
              <a:spcAft>
                <a:spcPct val="0"/>
              </a:spcAft>
              <a:defRPr sz="1200">
                <a:solidFill>
                  <a:schemeClr val="tx1"/>
                </a:solidFill>
                <a:latin typeface="Arial" charset="0"/>
                <a:cs typeface="Arial" charset="0"/>
              </a:defRPr>
            </a:lvl6pPr>
            <a:lvl7pPr marL="2971800" indent="-228600" eaLnBrk="0" fontAlgn="base" hangingPunct="0">
              <a:spcBef>
                <a:spcPct val="0"/>
              </a:spcBef>
              <a:spcAft>
                <a:spcPct val="0"/>
              </a:spcAft>
              <a:defRPr sz="1200">
                <a:solidFill>
                  <a:schemeClr val="tx1"/>
                </a:solidFill>
                <a:latin typeface="Arial" charset="0"/>
                <a:cs typeface="Arial" charset="0"/>
              </a:defRPr>
            </a:lvl7pPr>
            <a:lvl8pPr marL="3429000" indent="-228600" eaLnBrk="0" fontAlgn="base" hangingPunct="0">
              <a:spcBef>
                <a:spcPct val="0"/>
              </a:spcBef>
              <a:spcAft>
                <a:spcPct val="0"/>
              </a:spcAft>
              <a:defRPr sz="1200">
                <a:solidFill>
                  <a:schemeClr val="tx1"/>
                </a:solidFill>
                <a:latin typeface="Arial" charset="0"/>
                <a:cs typeface="Arial" charset="0"/>
              </a:defRPr>
            </a:lvl8pPr>
            <a:lvl9pPr marL="3886200" indent="-228600" eaLnBrk="0" fontAlgn="base" hangingPunct="0">
              <a:spcBef>
                <a:spcPct val="0"/>
              </a:spcBef>
              <a:spcAft>
                <a:spcPct val="0"/>
              </a:spcAft>
              <a:defRPr sz="1200">
                <a:solidFill>
                  <a:schemeClr val="tx1"/>
                </a:solidFill>
                <a:latin typeface="Arial" charset="0"/>
                <a:cs typeface="Arial" charset="0"/>
              </a:defRPr>
            </a:lvl9pPr>
          </a:lstStyle>
          <a:p>
            <a:pPr eaLnBrk="1" hangingPunct="1"/>
            <a:r>
              <a:rPr lang="en-US" sz="1800" b="1" dirty="0">
                <a:solidFill>
                  <a:srgbClr val="7030A0"/>
                </a:solidFill>
                <a:latin typeface="Calibri" pitchFamily="34" charset="0"/>
                <a:cs typeface="Calibri" pitchFamily="34" charset="0"/>
              </a:rPr>
              <a:t>One-Time</a:t>
            </a:r>
          </a:p>
        </p:txBody>
      </p:sp>
      <p:sp>
        <p:nvSpPr>
          <p:cNvPr id="20" name="Cloud 19"/>
          <p:cNvSpPr/>
          <p:nvPr/>
        </p:nvSpPr>
        <p:spPr bwMode="auto">
          <a:xfrm>
            <a:off x="6015038" y="2882900"/>
            <a:ext cx="1512887" cy="863600"/>
          </a:xfrm>
          <a:prstGeom prst="cloud">
            <a:avLst/>
          </a:prstGeom>
          <a:solidFill>
            <a:srgbClr val="FFCCFF"/>
          </a:solidFill>
          <a:ln w="6350" cap="flat" cmpd="sng" algn="ctr">
            <a:solidFill>
              <a:schemeClr val="bg2"/>
            </a:solidFill>
            <a:prstDash val="solid"/>
            <a:round/>
            <a:headEnd type="none" w="med" len="med"/>
            <a:tailEnd type="none" w="med" len="med"/>
          </a:ln>
          <a:effectLst/>
        </p:spPr>
        <p:txBody>
          <a:bodyPr lIns="45720" rIns="45720" anchor="ctr"/>
          <a:lstStyle/>
          <a:p>
            <a:pPr algn="ctr">
              <a:defRPr/>
            </a:pPr>
            <a:endParaRPr lang="en-US" dirty="0"/>
          </a:p>
        </p:txBody>
      </p:sp>
      <p:sp>
        <p:nvSpPr>
          <p:cNvPr id="12309" name="TextBox 20"/>
          <p:cNvSpPr txBox="1">
            <a:spLocks noChangeArrowheads="1"/>
          </p:cNvSpPr>
          <p:nvPr/>
        </p:nvSpPr>
        <p:spPr bwMode="auto">
          <a:xfrm>
            <a:off x="6264275" y="3130550"/>
            <a:ext cx="1158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200">
                <a:solidFill>
                  <a:schemeClr val="tx1"/>
                </a:solidFill>
                <a:latin typeface="Arial" charset="0"/>
                <a:cs typeface="Arial" charset="0"/>
              </a:defRPr>
            </a:lvl1pPr>
            <a:lvl2pPr marL="742950" indent="-285750" eaLnBrk="0" hangingPunct="0">
              <a:defRPr sz="1200">
                <a:solidFill>
                  <a:schemeClr val="tx1"/>
                </a:solidFill>
                <a:latin typeface="Arial" charset="0"/>
                <a:cs typeface="Arial" charset="0"/>
              </a:defRPr>
            </a:lvl2pPr>
            <a:lvl3pPr marL="1143000" indent="-228600" eaLnBrk="0" hangingPunct="0">
              <a:defRPr sz="1200">
                <a:solidFill>
                  <a:schemeClr val="tx1"/>
                </a:solidFill>
                <a:latin typeface="Arial" charset="0"/>
                <a:cs typeface="Arial" charset="0"/>
              </a:defRPr>
            </a:lvl3pPr>
            <a:lvl4pPr marL="1600200" indent="-228600" eaLnBrk="0" hangingPunct="0">
              <a:defRPr sz="1200">
                <a:solidFill>
                  <a:schemeClr val="tx1"/>
                </a:solidFill>
                <a:latin typeface="Arial" charset="0"/>
                <a:cs typeface="Arial" charset="0"/>
              </a:defRPr>
            </a:lvl4pPr>
            <a:lvl5pPr marL="2057400" indent="-228600" eaLnBrk="0" hangingPunct="0">
              <a:defRPr sz="1200">
                <a:solidFill>
                  <a:schemeClr val="tx1"/>
                </a:solidFill>
                <a:latin typeface="Arial" charset="0"/>
                <a:cs typeface="Arial" charset="0"/>
              </a:defRPr>
            </a:lvl5pPr>
            <a:lvl6pPr marL="2514600" indent="-228600" eaLnBrk="0" fontAlgn="base" hangingPunct="0">
              <a:spcBef>
                <a:spcPct val="0"/>
              </a:spcBef>
              <a:spcAft>
                <a:spcPct val="0"/>
              </a:spcAft>
              <a:defRPr sz="1200">
                <a:solidFill>
                  <a:schemeClr val="tx1"/>
                </a:solidFill>
                <a:latin typeface="Arial" charset="0"/>
                <a:cs typeface="Arial" charset="0"/>
              </a:defRPr>
            </a:lvl6pPr>
            <a:lvl7pPr marL="2971800" indent="-228600" eaLnBrk="0" fontAlgn="base" hangingPunct="0">
              <a:spcBef>
                <a:spcPct val="0"/>
              </a:spcBef>
              <a:spcAft>
                <a:spcPct val="0"/>
              </a:spcAft>
              <a:defRPr sz="1200">
                <a:solidFill>
                  <a:schemeClr val="tx1"/>
                </a:solidFill>
                <a:latin typeface="Arial" charset="0"/>
                <a:cs typeface="Arial" charset="0"/>
              </a:defRPr>
            </a:lvl7pPr>
            <a:lvl8pPr marL="3429000" indent="-228600" eaLnBrk="0" fontAlgn="base" hangingPunct="0">
              <a:spcBef>
                <a:spcPct val="0"/>
              </a:spcBef>
              <a:spcAft>
                <a:spcPct val="0"/>
              </a:spcAft>
              <a:defRPr sz="1200">
                <a:solidFill>
                  <a:schemeClr val="tx1"/>
                </a:solidFill>
                <a:latin typeface="Arial" charset="0"/>
                <a:cs typeface="Arial" charset="0"/>
              </a:defRPr>
            </a:lvl8pPr>
            <a:lvl9pPr marL="3886200" indent="-228600" eaLnBrk="0" fontAlgn="base" hangingPunct="0">
              <a:spcBef>
                <a:spcPct val="0"/>
              </a:spcBef>
              <a:spcAft>
                <a:spcPct val="0"/>
              </a:spcAft>
              <a:defRPr sz="1200">
                <a:solidFill>
                  <a:schemeClr val="tx1"/>
                </a:solidFill>
                <a:latin typeface="Arial" charset="0"/>
                <a:cs typeface="Arial" charset="0"/>
              </a:defRPr>
            </a:lvl9pPr>
          </a:lstStyle>
          <a:p>
            <a:pPr eaLnBrk="1" hangingPunct="1"/>
            <a:r>
              <a:rPr lang="en-US" sz="1800" b="1" dirty="0">
                <a:solidFill>
                  <a:srgbClr val="7030A0"/>
                </a:solidFill>
                <a:latin typeface="Calibri" pitchFamily="34" charset="0"/>
                <a:cs typeface="Calibri" pitchFamily="34" charset="0"/>
              </a:rPr>
              <a:t>Ongoing</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  Time Schedule	</a:t>
            </a:r>
            <a:endParaRPr lang="en-US" dirty="0"/>
          </a:p>
        </p:txBody>
      </p:sp>
      <p:sp>
        <p:nvSpPr>
          <p:cNvPr id="3" name="Content Placeholder 2"/>
          <p:cNvSpPr>
            <a:spLocks noGrp="1"/>
          </p:cNvSpPr>
          <p:nvPr>
            <p:ph idx="1"/>
          </p:nvPr>
        </p:nvSpPr>
        <p:spPr>
          <a:xfrm>
            <a:off x="395536" y="1052736"/>
            <a:ext cx="8352928" cy="5399112"/>
          </a:xfrm>
        </p:spPr>
        <p:txBody>
          <a:bodyPr/>
          <a:lstStyle/>
          <a:p>
            <a:pPr>
              <a:spcAft>
                <a:spcPts val="4000"/>
              </a:spcAft>
            </a:pPr>
            <a:r>
              <a:rPr lang="en-US" dirty="0" smtClean="0"/>
              <a:t>Q1/Q2 2013:  	Internal data collection/information 				gathering</a:t>
            </a:r>
          </a:p>
          <a:p>
            <a:pPr>
              <a:spcAft>
                <a:spcPts val="4000"/>
              </a:spcAft>
            </a:pPr>
            <a:r>
              <a:rPr lang="en-US" dirty="0" smtClean="0"/>
              <a:t>Q2/Q3 2013:  	Benchmarking study; Marketplace 				comparisons</a:t>
            </a:r>
          </a:p>
          <a:p>
            <a:pPr>
              <a:spcAft>
                <a:spcPts val="4000"/>
              </a:spcAft>
            </a:pPr>
            <a:r>
              <a:rPr lang="en-US" dirty="0" smtClean="0"/>
              <a:t>Q3/Q4 2013:  	Formulate action steps and timing</a:t>
            </a:r>
          </a:p>
          <a:p>
            <a:pPr>
              <a:spcAft>
                <a:spcPts val="4000"/>
              </a:spcAft>
            </a:pPr>
            <a:r>
              <a:rPr lang="en-US" dirty="0" smtClean="0"/>
              <a:t>2014:  		Implementation</a:t>
            </a:r>
          </a:p>
          <a:p>
            <a:pPr indent="0">
              <a:buNone/>
            </a:pPr>
            <a:r>
              <a:rPr lang="en-US" sz="1400" i="1" dirty="0" smtClean="0"/>
              <a:t>(Note:  Short-term actions may happen sooner)</a:t>
            </a:r>
            <a:endParaRPr lang="en-US" sz="1400" i="1" dirty="0"/>
          </a:p>
        </p:txBody>
      </p:sp>
      <p:pic>
        <p:nvPicPr>
          <p:cNvPr id="4" name="Picture 4" descr="C:\Program Files (x86)\Microsoft Office\MEDIA\CAGCAT10\j0234131.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368" y="1"/>
            <a:ext cx="1259632" cy="1179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3783569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8033" y="1772816"/>
            <a:ext cx="9135967" cy="4223952"/>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Keynote Speaker</a:t>
            </a:r>
          </a:p>
          <a:p>
            <a:pPr marL="0" indent="0" algn="ctr" eaLnBrk="1" hangingPunct="1">
              <a:buFont typeface="Wingdings 2" pitchFamily="18" charset="2"/>
              <a:buNone/>
            </a:pPr>
            <a:r>
              <a:rPr lang="en-US" sz="3000" b="1" i="1" dirty="0" smtClean="0">
                <a:effectLst>
                  <a:outerShdw blurRad="38100" dist="38100" dir="2700000" algn="tl">
                    <a:srgbClr val="000000">
                      <a:alpha val="43137"/>
                    </a:srgbClr>
                  </a:outerShdw>
                </a:effectLst>
              </a:rPr>
              <a:t>“Rethinking the Pension Fund Business Model”</a:t>
            </a:r>
            <a:endParaRPr lang="en-US" sz="3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endParaRPr lang="en-US" sz="2400" b="1" i="1" dirty="0" smtClean="0">
              <a:solidFill>
                <a:srgbClr val="002060"/>
              </a:solidFill>
              <a:effectLst>
                <a:outerShdw blurRad="38100" dist="38100" dir="2700000" algn="tl">
                  <a:srgbClr val="000000">
                    <a:alpha val="43137"/>
                  </a:srgbClr>
                </a:outerShdw>
              </a:effectLst>
            </a:endParaRPr>
          </a:p>
          <a:p>
            <a:pPr marL="0" indent="0" algn="ctr" eaLnBrk="1" hangingPunct="1">
              <a:spcAft>
                <a:spcPts val="0"/>
              </a:spcAft>
              <a:buFont typeface="Wingdings 2" pitchFamily="18" charset="2"/>
              <a:buNone/>
            </a:pPr>
            <a:r>
              <a:rPr lang="en-US" sz="2400" b="1" i="1" dirty="0" smtClean="0">
                <a:solidFill>
                  <a:srgbClr val="002060"/>
                </a:solidFill>
                <a:effectLst>
                  <a:outerShdw blurRad="38100" dist="38100" dir="2700000" algn="tl">
                    <a:srgbClr val="000000">
                      <a:alpha val="43137"/>
                    </a:srgbClr>
                  </a:outerShdw>
                </a:effectLst>
              </a:rPr>
              <a:t>Keith </a:t>
            </a:r>
            <a:r>
              <a:rPr lang="en-US" sz="2400" b="1" i="1" dirty="0" smtClean="0">
                <a:effectLst>
                  <a:outerShdw blurRad="38100" dist="38100" dir="2700000" algn="tl">
                    <a:srgbClr val="000000">
                      <a:alpha val="43137"/>
                    </a:srgbClr>
                  </a:outerShdw>
                </a:effectLst>
              </a:rPr>
              <a:t>Ambachtsheer</a:t>
            </a:r>
          </a:p>
          <a:p>
            <a:pPr marL="0" indent="0" algn="ctr" eaLnBrk="1" hangingPunct="1">
              <a:spcAft>
                <a:spcPts val="0"/>
              </a:spcAft>
              <a:buFont typeface="Wingdings 2" pitchFamily="18" charset="2"/>
              <a:buNone/>
            </a:pPr>
            <a:endParaRPr lang="en-US" sz="2400" b="1" i="1" dirty="0" smtClean="0">
              <a:effectLst>
                <a:outerShdw blurRad="38100" dist="38100" dir="2700000" algn="tl">
                  <a:srgbClr val="000000">
                    <a:alpha val="43137"/>
                  </a:srgbClr>
                </a:outerShdw>
              </a:effectLst>
            </a:endParaRPr>
          </a:p>
          <a:p>
            <a:pPr marL="0" indent="0" algn="ctr" eaLnBrk="1" hangingPunct="1">
              <a:spcAft>
                <a:spcPts val="0"/>
              </a:spcAft>
              <a:buFont typeface="Wingdings 2" pitchFamily="18" charset="2"/>
              <a:buNone/>
            </a:pPr>
            <a:r>
              <a:rPr lang="en-US" sz="2400" b="1" i="1" dirty="0" smtClean="0">
                <a:effectLst>
                  <a:outerShdw blurRad="38100" dist="38100" dir="2700000" algn="tl">
                    <a:srgbClr val="000000">
                      <a:alpha val="43137"/>
                    </a:srgbClr>
                  </a:outerShdw>
                </a:effectLst>
              </a:rPr>
              <a:t>Director of Rotman </a:t>
            </a:r>
            <a:r>
              <a:rPr lang="en-US" sz="2400" b="1" i="1" dirty="0">
                <a:effectLst>
                  <a:outerShdw blurRad="38100" dist="38100" dir="2700000" algn="tl">
                    <a:srgbClr val="000000">
                      <a:alpha val="43137"/>
                    </a:srgbClr>
                  </a:outerShdw>
                </a:effectLst>
              </a:rPr>
              <a:t>International Centre for Pension Management </a:t>
            </a:r>
            <a:endParaRPr lang="en-US" sz="2400" b="1" i="1" dirty="0" smtClean="0">
              <a:effectLst>
                <a:outerShdw blurRad="38100" dist="38100" dir="2700000" algn="tl">
                  <a:srgbClr val="000000">
                    <a:alpha val="43137"/>
                  </a:srgbClr>
                </a:outerShdw>
              </a:effectLst>
            </a:endParaRPr>
          </a:p>
          <a:p>
            <a:pPr marL="0" indent="0" algn="ctr" eaLnBrk="1" hangingPunct="1">
              <a:spcAft>
                <a:spcPts val="0"/>
              </a:spcAft>
              <a:buFont typeface="Wingdings 2" pitchFamily="18" charset="2"/>
              <a:buNone/>
            </a:pPr>
            <a:r>
              <a:rPr lang="en-US" sz="2400" b="1" i="1" dirty="0" smtClean="0">
                <a:effectLst>
                  <a:outerShdw blurRad="38100" dist="38100" dir="2700000" algn="tl">
                    <a:srgbClr val="000000">
                      <a:alpha val="43137"/>
                    </a:srgbClr>
                  </a:outerShdw>
                </a:effectLst>
              </a:rPr>
              <a:t>Rotman </a:t>
            </a:r>
            <a:r>
              <a:rPr lang="en-US" sz="2400" b="1" i="1" dirty="0">
                <a:effectLst>
                  <a:outerShdw blurRad="38100" dist="38100" dir="2700000" algn="tl">
                    <a:srgbClr val="000000">
                      <a:alpha val="43137"/>
                    </a:srgbClr>
                  </a:outerShdw>
                </a:effectLst>
              </a:rPr>
              <a:t>School of Management, University of Toronto </a:t>
            </a:r>
            <a:endParaRPr lang="en-US" sz="2400" b="1" i="1" dirty="0" smtClean="0">
              <a:solidFill>
                <a:srgbClr val="002060"/>
              </a:solidFill>
              <a:effectLst>
                <a:outerShdw blurRad="38100" dist="38100" dir="2700000" algn="tl">
                  <a:srgbClr val="000000">
                    <a:alpha val="43137"/>
                  </a:srgbClr>
                </a:outerShdw>
              </a:effectLst>
            </a:endParaRP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3748755602"/>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normAutofit fontScale="62500" lnSpcReduction="20000"/>
          </a:bodyPr>
          <a:lstStyle/>
          <a:p>
            <a:r>
              <a:rPr lang="en-US" dirty="0" smtClean="0"/>
              <a:t>Keith Ambachtsheer</a:t>
            </a:r>
          </a:p>
          <a:p>
            <a:r>
              <a:rPr lang="en-US" dirty="0" smtClean="0"/>
              <a:t>Director, Rotman International Centre for Pension Management</a:t>
            </a:r>
          </a:p>
          <a:p>
            <a:r>
              <a:rPr lang="en-US" dirty="0" smtClean="0"/>
              <a:t>Rotman School of Management, University of Toronto</a:t>
            </a:r>
          </a:p>
          <a:p>
            <a:r>
              <a:rPr lang="en-US" dirty="0" smtClean="0"/>
              <a:t>May 9, 2013</a:t>
            </a:r>
            <a:endParaRPr lang="en-US" dirty="0"/>
          </a:p>
        </p:txBody>
      </p:sp>
      <p:sp>
        <p:nvSpPr>
          <p:cNvPr id="3" name="Title 2"/>
          <p:cNvSpPr>
            <a:spLocks noGrp="1"/>
          </p:cNvSpPr>
          <p:nvPr>
            <p:ph type="title"/>
          </p:nvPr>
        </p:nvSpPr>
        <p:spPr/>
        <p:txBody>
          <a:bodyPr>
            <a:normAutofit fontScale="90000"/>
          </a:bodyPr>
          <a:lstStyle/>
          <a:p>
            <a:r>
              <a:rPr lang="en-US" dirty="0" smtClean="0"/>
              <a:t/>
            </a:r>
            <a:br>
              <a:rPr lang="en-US" dirty="0" smtClean="0"/>
            </a:br>
            <a:r>
              <a:rPr lang="en-US" dirty="0" smtClean="0"/>
              <a:t>Rethinking the Pension Fund Business Model</a:t>
            </a:r>
            <a:br>
              <a:rPr lang="en-US" dirty="0" smtClean="0"/>
            </a:br>
            <a:r>
              <a:rPr lang="en-US" sz="1100" dirty="0">
                <a:solidFill>
                  <a:schemeClr val="tx1"/>
                </a:solidFill>
              </a:rPr>
              <a:t>a</a:t>
            </a:r>
            <a:r>
              <a:rPr lang="en-US" sz="1100" dirty="0" smtClean="0">
                <a:solidFill>
                  <a:schemeClr val="tx1"/>
                </a:solidFill>
              </a:rPr>
              <a:t/>
            </a:r>
            <a:br>
              <a:rPr lang="en-US" sz="1100" dirty="0" smtClean="0">
                <a:solidFill>
                  <a:schemeClr val="tx1"/>
                </a:solidFill>
              </a:rPr>
            </a:b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664456264"/>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251520" y="116632"/>
            <a:ext cx="8229600" cy="1143000"/>
          </a:xfrm>
        </p:spPr>
        <p:txBody>
          <a:bodyPr/>
          <a:lstStyle/>
          <a:p>
            <a:pPr algn="l"/>
            <a:r>
              <a:rPr lang="en-US" dirty="0" smtClean="0">
                <a:solidFill>
                  <a:schemeClr val="bg1"/>
                </a:solidFill>
              </a:rPr>
              <a:t>The Drucker Pension Organization</a:t>
            </a:r>
            <a:endParaRPr lang="en-CA" dirty="0">
              <a:solidFill>
                <a:schemeClr val="bg1"/>
              </a:solidFill>
            </a:endParaRPr>
          </a:p>
        </p:txBody>
      </p:sp>
    </p:spTree>
    <p:extLst>
      <p:ext uri="{BB962C8B-B14F-4D97-AF65-F5344CB8AC3E}">
        <p14:creationId xmlns:p14="http://schemas.microsoft.com/office/powerpoint/2010/main" val="4754312"/>
      </p:ext>
    </p:extLst>
  </p:cSld>
  <p:clrMapOvr>
    <a:masterClrMapping/>
  </p:clrMapOvr>
  <p:transition>
    <p:wipe dir="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b="0" dirty="0" smtClean="0"/>
              <a:t>Implications – Governance </a:t>
            </a:r>
            <a:endParaRPr lang="en-CA" sz="4400" b="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2569998"/>
              </p:ext>
            </p:extLst>
          </p:nvPr>
        </p:nvGraphicFramePr>
        <p:xfrm>
          <a:off x="323528" y="1412776"/>
          <a:ext cx="7837085" cy="46523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41443888"/>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400" b="0" dirty="0" smtClean="0"/>
              <a:t>Implications – Investment Beliefs</a:t>
            </a:r>
            <a:endParaRPr lang="en-CA" sz="4400" b="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61432289"/>
              </p:ext>
            </p:extLst>
          </p:nvPr>
        </p:nvGraphicFramePr>
        <p:xfrm>
          <a:off x="91440" y="1447800"/>
          <a:ext cx="896112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5379283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CA" sz="4400" b="0" dirty="0" smtClean="0"/>
              <a:t>Implications – Scale</a:t>
            </a:r>
            <a:endParaRPr lang="en-CA" sz="4400" b="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8387335"/>
              </p:ext>
            </p:extLst>
          </p:nvPr>
        </p:nvGraphicFramePr>
        <p:xfrm>
          <a:off x="91440" y="1447800"/>
          <a:ext cx="8961120" cy="4724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853978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extLst>
              <p:ext uri="{D42A27DB-BD31-4B8C-83A1-F6EECF244321}">
                <p14:modId xmlns:p14="http://schemas.microsoft.com/office/powerpoint/2010/main" val="2114662553"/>
              </p:ext>
            </p:extLst>
          </p:nvPr>
        </p:nvGraphicFramePr>
        <p:xfrm>
          <a:off x="457200"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itle 3"/>
          <p:cNvSpPr>
            <a:spLocks noGrp="1"/>
          </p:cNvSpPr>
          <p:nvPr>
            <p:ph type="title"/>
          </p:nvPr>
        </p:nvSpPr>
        <p:spPr>
          <a:xfrm>
            <a:off x="107504" y="116632"/>
            <a:ext cx="8928992" cy="1143000"/>
          </a:xfrm>
        </p:spPr>
        <p:txBody>
          <a:bodyPr>
            <a:noAutofit/>
          </a:bodyPr>
          <a:lstStyle/>
          <a:p>
            <a:pPr algn="l"/>
            <a:r>
              <a:rPr lang="en-US" dirty="0" smtClean="0">
                <a:solidFill>
                  <a:schemeClr val="bg1"/>
                </a:solidFill>
              </a:rPr>
              <a:t>Implications – Top Professional Team </a:t>
            </a:r>
            <a:endParaRPr lang="en-CA" dirty="0">
              <a:solidFill>
                <a:schemeClr val="bg1"/>
              </a:solidFill>
            </a:endParaRPr>
          </a:p>
        </p:txBody>
      </p:sp>
    </p:spTree>
    <p:extLst>
      <p:ext uri="{BB962C8B-B14F-4D97-AF65-F5344CB8AC3E}">
        <p14:creationId xmlns:p14="http://schemas.microsoft.com/office/powerpoint/2010/main" val="3712477147"/>
      </p:ext>
    </p:extLst>
  </p:cSld>
  <p:clrMapOvr>
    <a:masterClrMapping/>
  </p:clrMapOvr>
  <p:transition>
    <p:wipe dir="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0" y="1557338"/>
            <a:ext cx="9135967" cy="4223952"/>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 </a:t>
            </a:r>
          </a:p>
          <a:p>
            <a:pPr marL="0" indent="0" algn="ctr" eaLnBrk="1" hangingPunct="1">
              <a:buFont typeface="Wingdings 2" pitchFamily="18" charset="2"/>
              <a:buNone/>
            </a:pPr>
            <a:r>
              <a:rPr lang="en-US" sz="3000" b="1" i="1" dirty="0" smtClean="0">
                <a:effectLst>
                  <a:outerShdw blurRad="38100" dist="38100" dir="2700000" algn="tl">
                    <a:srgbClr val="000000">
                      <a:alpha val="43137"/>
                    </a:srgbClr>
                  </a:outerShdw>
                </a:effectLst>
              </a:rPr>
              <a:t>New GASB Pension Reporting Requirements</a:t>
            </a:r>
            <a:endParaRPr lang="en-US" sz="3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endParaRPr lang="en-US" sz="2000" b="1" i="1" dirty="0" smtClean="0">
              <a:solidFill>
                <a:srgbClr val="002060"/>
              </a:solidFill>
              <a:effectLst>
                <a:outerShdw blurRad="38100" dist="38100" dir="2700000" algn="tl">
                  <a:srgbClr val="000000">
                    <a:alpha val="43137"/>
                  </a:srgbClr>
                </a:outerShdw>
              </a:effectLst>
            </a:endParaRPr>
          </a:p>
          <a:p>
            <a:pPr marL="0" indent="0" algn="ctr" eaLnBrk="1" hangingPunct="1">
              <a:spcAft>
                <a:spcPts val="0"/>
              </a:spcAft>
              <a:buFont typeface="Wingdings 2" pitchFamily="18" charset="2"/>
              <a:buNone/>
            </a:pPr>
            <a:r>
              <a:rPr lang="en-US" sz="2400" b="1" i="1" dirty="0" smtClean="0">
                <a:solidFill>
                  <a:srgbClr val="002060"/>
                </a:solidFill>
                <a:effectLst>
                  <a:outerShdw blurRad="38100" dist="38100" dir="2700000" algn="tl">
                    <a:srgbClr val="000000">
                      <a:alpha val="43137"/>
                    </a:srgbClr>
                  </a:outerShdw>
                </a:effectLst>
              </a:rPr>
              <a:t>Greg Driscoll</a:t>
            </a:r>
            <a:endParaRPr lang="en-US" sz="2400" b="1" i="1" dirty="0" smtClean="0">
              <a:effectLst>
                <a:outerShdw blurRad="38100" dist="38100" dir="2700000" algn="tl">
                  <a:srgbClr val="000000">
                    <a:alpha val="43137"/>
                  </a:srgbClr>
                </a:outerShdw>
              </a:effectLst>
            </a:endParaRPr>
          </a:p>
          <a:p>
            <a:pPr marL="0" indent="0" algn="ctr" eaLnBrk="1" hangingPunct="1">
              <a:spcAft>
                <a:spcPts val="0"/>
              </a:spcAft>
              <a:buFont typeface="Wingdings 2" pitchFamily="18" charset="2"/>
              <a:buNone/>
            </a:pPr>
            <a:endParaRPr lang="en-US" sz="2400" b="1" i="1" dirty="0" smtClean="0">
              <a:effectLst>
                <a:outerShdw blurRad="38100" dist="38100" dir="2700000" algn="tl">
                  <a:srgbClr val="000000">
                    <a:alpha val="43137"/>
                  </a:srgbClr>
                </a:outerShdw>
              </a:effectLst>
            </a:endParaRPr>
          </a:p>
          <a:p>
            <a:pPr marL="0" indent="0" algn="ctr" eaLnBrk="1" hangingPunct="1">
              <a:spcAft>
                <a:spcPts val="0"/>
              </a:spcAft>
              <a:buFont typeface="Wingdings 2" pitchFamily="18" charset="2"/>
              <a:buNone/>
            </a:pPr>
            <a:r>
              <a:rPr lang="en-US" sz="2400" b="1" i="1" dirty="0" smtClean="0">
                <a:effectLst>
                  <a:outerShdw blurRad="38100" dist="38100" dir="2700000" algn="tl">
                    <a:srgbClr val="000000">
                      <a:alpha val="43137"/>
                    </a:srgbClr>
                  </a:outerShdw>
                </a:effectLst>
              </a:rPr>
              <a:t>KPMG</a:t>
            </a:r>
          </a:p>
          <a:p>
            <a:pPr marL="0" indent="0" algn="ctr" eaLnBrk="1" hangingPunct="1">
              <a:spcAft>
                <a:spcPts val="0"/>
              </a:spcAft>
              <a:buFont typeface="Wingdings 2" pitchFamily="18" charset="2"/>
              <a:buNone/>
            </a:pPr>
            <a:r>
              <a:rPr lang="en-US" sz="2400" b="1" i="1" dirty="0" smtClean="0">
                <a:solidFill>
                  <a:srgbClr val="002060"/>
                </a:solidFill>
                <a:effectLst>
                  <a:outerShdw blurRad="38100" dist="38100" dir="2700000" algn="tl">
                    <a:srgbClr val="000000">
                      <a:alpha val="43137"/>
                    </a:srgbClr>
                  </a:outerShdw>
                </a:effectLst>
              </a:rPr>
              <a:t>Partner</a:t>
            </a:r>
          </a:p>
          <a:p>
            <a:pPr marL="0" indent="0" algn="ctr" eaLnBrk="1" hangingPunct="1">
              <a:spcAft>
                <a:spcPts val="0"/>
              </a:spcAft>
              <a:buFont typeface="Wingdings 2" pitchFamily="18" charset="2"/>
              <a:buNone/>
            </a:pPr>
            <a:r>
              <a:rPr lang="en-US" sz="2400" b="1" i="1" dirty="0" smtClean="0">
                <a:effectLst>
                  <a:outerShdw blurRad="38100" dist="38100" dir="2700000" algn="tl">
                    <a:srgbClr val="000000">
                      <a:alpha val="43137"/>
                    </a:srgbClr>
                  </a:outerShdw>
                </a:effectLst>
              </a:rPr>
              <a:t>Department of Professional Practice</a:t>
            </a:r>
            <a:endParaRPr lang="en-US" sz="2400" b="1" i="1" dirty="0" smtClean="0">
              <a:solidFill>
                <a:srgbClr val="002060"/>
              </a:solidFill>
              <a:effectLst>
                <a:outerShdw blurRad="38100" dist="38100" dir="2700000" algn="tl">
                  <a:srgbClr val="000000">
                    <a:alpha val="43137"/>
                  </a:srgbClr>
                </a:outerShdw>
              </a:effectLst>
            </a:endParaRP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170480711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143000"/>
            <a:ext cx="8229600" cy="4572000"/>
          </a:xfrm>
        </p:spPr>
        <p:txBody>
          <a:bodyPr/>
          <a:lstStyle/>
          <a:p>
            <a:pPr marL="109537" indent="0">
              <a:buNone/>
            </a:pPr>
            <a:r>
              <a:rPr lang="en-US" sz="400" dirty="0" smtClean="0"/>
              <a:t> </a:t>
            </a:r>
            <a:endParaRPr lang="en-US" sz="400" dirty="0"/>
          </a:p>
        </p:txBody>
      </p:sp>
      <p:graphicFrame>
        <p:nvGraphicFramePr>
          <p:cNvPr id="6" name="Object 3"/>
          <p:cNvGraphicFramePr>
            <a:graphicFrameLocks/>
          </p:cNvGraphicFramePr>
          <p:nvPr>
            <p:extLst>
              <p:ext uri="{D42A27DB-BD31-4B8C-83A1-F6EECF244321}">
                <p14:modId xmlns:p14="http://schemas.microsoft.com/office/powerpoint/2010/main" val="3011589426"/>
              </p:ext>
            </p:extLst>
          </p:nvPr>
        </p:nvGraphicFramePr>
        <p:xfrm>
          <a:off x="251520" y="1200090"/>
          <a:ext cx="8662916" cy="5257800"/>
        </p:xfrm>
        <a:graphic>
          <a:graphicData uri="http://schemas.openxmlformats.org/drawingml/2006/chart">
            <c:chart xmlns:c="http://schemas.openxmlformats.org/drawingml/2006/chart" xmlns:r="http://schemas.openxmlformats.org/officeDocument/2006/relationships" r:id="rId2"/>
          </a:graphicData>
        </a:graphic>
      </p:graphicFrame>
      <p:sp>
        <p:nvSpPr>
          <p:cNvPr id="9" name="Title 2"/>
          <p:cNvSpPr>
            <a:spLocks noGrp="1"/>
          </p:cNvSpPr>
          <p:nvPr>
            <p:ph type="title"/>
          </p:nvPr>
        </p:nvSpPr>
        <p:spPr>
          <a:xfrm>
            <a:off x="323528" y="476672"/>
            <a:ext cx="9252520" cy="563562"/>
          </a:xfrm>
        </p:spPr>
        <p:txBody>
          <a:bodyPr>
            <a:noAutofit/>
          </a:bodyPr>
          <a:lstStyle/>
          <a:p>
            <a:r>
              <a:rPr lang="en-US" dirty="0" smtClean="0"/>
              <a:t>The PRIT Fund </a:t>
            </a:r>
            <a:r>
              <a:rPr lang="en-US" sz="2800" dirty="0" smtClean="0"/>
              <a:t/>
            </a:r>
            <a:br>
              <a:rPr lang="en-US" sz="2800" dirty="0" smtClean="0"/>
            </a:br>
            <a:r>
              <a:rPr lang="en-US" sz="2600" dirty="0" smtClean="0"/>
              <a:t>Trailing 1-Year Performance  through March 31, 2013</a:t>
            </a:r>
            <a:endParaRPr lang="en-US" sz="2600" dirty="0"/>
          </a:p>
        </p:txBody>
      </p:sp>
      <p:sp>
        <p:nvSpPr>
          <p:cNvPr id="10" name="Text Box 8"/>
          <p:cNvSpPr txBox="1">
            <a:spLocks noChangeArrowheads="1"/>
          </p:cNvSpPr>
          <p:nvPr/>
        </p:nvSpPr>
        <p:spPr bwMode="auto">
          <a:xfrm>
            <a:off x="246591" y="5805264"/>
            <a:ext cx="8662916"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b="1">
                <a:solidFill>
                  <a:schemeClr val="tx1"/>
                </a:solidFill>
                <a:latin typeface="Book Antiqua" pitchFamily="18" charset="0"/>
              </a:defRPr>
            </a:lvl1pPr>
            <a:lvl2pPr marL="742950" indent="-285750">
              <a:defRPr sz="2000" b="1">
                <a:solidFill>
                  <a:schemeClr val="tx1"/>
                </a:solidFill>
                <a:latin typeface="Book Antiqua" pitchFamily="18" charset="0"/>
              </a:defRPr>
            </a:lvl2pPr>
            <a:lvl3pPr marL="1143000" indent="-228600">
              <a:defRPr sz="2000" b="1">
                <a:solidFill>
                  <a:schemeClr val="tx1"/>
                </a:solidFill>
                <a:latin typeface="Book Antiqua" pitchFamily="18" charset="0"/>
              </a:defRPr>
            </a:lvl3pPr>
            <a:lvl4pPr marL="1600200" indent="-228600">
              <a:defRPr sz="2000" b="1">
                <a:solidFill>
                  <a:schemeClr val="tx1"/>
                </a:solidFill>
                <a:latin typeface="Book Antiqua" pitchFamily="18" charset="0"/>
              </a:defRPr>
            </a:lvl4pPr>
            <a:lvl5pPr marL="2057400" indent="-228600">
              <a:defRPr sz="2000" b="1">
                <a:solidFill>
                  <a:schemeClr val="tx1"/>
                </a:solidFill>
                <a:latin typeface="Book Antiqua" pitchFamily="18" charset="0"/>
              </a:defRPr>
            </a:lvl5pPr>
            <a:lvl6pPr marL="2514600" indent="-228600" eaLnBrk="0" fontAlgn="base" hangingPunct="0">
              <a:spcBef>
                <a:spcPct val="0"/>
              </a:spcBef>
              <a:spcAft>
                <a:spcPct val="0"/>
              </a:spcAft>
              <a:defRPr sz="2000" b="1">
                <a:solidFill>
                  <a:schemeClr val="tx1"/>
                </a:solidFill>
                <a:latin typeface="Book Antiqua" pitchFamily="18" charset="0"/>
              </a:defRPr>
            </a:lvl6pPr>
            <a:lvl7pPr marL="2971800" indent="-228600" eaLnBrk="0" fontAlgn="base" hangingPunct="0">
              <a:spcBef>
                <a:spcPct val="0"/>
              </a:spcBef>
              <a:spcAft>
                <a:spcPct val="0"/>
              </a:spcAft>
              <a:defRPr sz="2000" b="1">
                <a:solidFill>
                  <a:schemeClr val="tx1"/>
                </a:solidFill>
                <a:latin typeface="Book Antiqua" pitchFamily="18" charset="0"/>
              </a:defRPr>
            </a:lvl7pPr>
            <a:lvl8pPr marL="3429000" indent="-228600" eaLnBrk="0" fontAlgn="base" hangingPunct="0">
              <a:spcBef>
                <a:spcPct val="0"/>
              </a:spcBef>
              <a:spcAft>
                <a:spcPct val="0"/>
              </a:spcAft>
              <a:defRPr sz="2000" b="1">
                <a:solidFill>
                  <a:schemeClr val="tx1"/>
                </a:solidFill>
                <a:latin typeface="Book Antiqua" pitchFamily="18" charset="0"/>
              </a:defRPr>
            </a:lvl8pPr>
            <a:lvl9pPr marL="3886200" indent="-228600" eaLnBrk="0" fontAlgn="base" hangingPunct="0">
              <a:spcBef>
                <a:spcPct val="0"/>
              </a:spcBef>
              <a:spcAft>
                <a:spcPct val="0"/>
              </a:spcAft>
              <a:defRPr sz="2000" b="1">
                <a:solidFill>
                  <a:schemeClr val="tx1"/>
                </a:solidFill>
                <a:latin typeface="Book Antiqua" pitchFamily="18" charset="0"/>
              </a:defRPr>
            </a:lvl9pPr>
          </a:lstStyle>
          <a:p>
            <a:r>
              <a:rPr lang="en-US" sz="1100" b="0" dirty="0">
                <a:solidFill>
                  <a:srgbClr val="002060"/>
                </a:solidFill>
                <a:latin typeface="Calibri" pitchFamily="34" charset="0"/>
                <a:cs typeface="Calibri" pitchFamily="34" charset="0"/>
              </a:rPr>
              <a:t>Notes:</a:t>
            </a:r>
          </a:p>
          <a:p>
            <a:pPr marL="342900" indent="-342900">
              <a:buAutoNum type="arabicParenR"/>
            </a:pPr>
            <a:r>
              <a:rPr lang="en-US" sz="1100" b="0" dirty="0">
                <a:solidFill>
                  <a:srgbClr val="002060"/>
                </a:solidFill>
                <a:latin typeface="Calibri" pitchFamily="34" charset="0"/>
                <a:cs typeface="Calibri" pitchFamily="34" charset="0"/>
              </a:rPr>
              <a:t>Performance is gross of </a:t>
            </a:r>
            <a:r>
              <a:rPr lang="en-US" sz="1100" b="0" dirty="0" smtClean="0">
                <a:solidFill>
                  <a:srgbClr val="002060"/>
                </a:solidFill>
                <a:latin typeface="Calibri" pitchFamily="34" charset="0"/>
                <a:cs typeface="Calibri" pitchFamily="34" charset="0"/>
              </a:rPr>
              <a:t>fees, unless otherwise noted.</a:t>
            </a:r>
            <a:endParaRPr lang="en-US" sz="1100" b="0" dirty="0">
              <a:solidFill>
                <a:srgbClr val="002060"/>
              </a:solidFill>
              <a:latin typeface="Calibri" pitchFamily="34" charset="0"/>
              <a:cs typeface="Calibri" pitchFamily="34" charset="0"/>
            </a:endParaRPr>
          </a:p>
          <a:p>
            <a:pPr marL="342900" indent="-342900">
              <a:buAutoNum type="arabicParenR"/>
            </a:pPr>
            <a:r>
              <a:rPr lang="en-US" sz="1100" b="0" dirty="0">
                <a:solidFill>
                  <a:srgbClr val="002060"/>
                </a:solidFill>
                <a:latin typeface="Calibri" pitchFamily="34" charset="0"/>
                <a:cs typeface="Calibri" pitchFamily="34" charset="0"/>
              </a:rPr>
              <a:t>Total assets of </a:t>
            </a:r>
            <a:r>
              <a:rPr lang="en-US" sz="1100" b="0" dirty="0" smtClean="0">
                <a:solidFill>
                  <a:srgbClr val="002060"/>
                </a:solidFill>
                <a:latin typeface="Calibri" pitchFamily="34" charset="0"/>
                <a:cs typeface="Calibri" pitchFamily="34" charset="0"/>
              </a:rPr>
              <a:t>$53.7 billion </a:t>
            </a:r>
            <a:r>
              <a:rPr lang="en-US" sz="1100" b="0" dirty="0">
                <a:solidFill>
                  <a:srgbClr val="002060"/>
                </a:solidFill>
                <a:latin typeface="Calibri" pitchFamily="34" charset="0"/>
                <a:cs typeface="Calibri" pitchFamily="34" charset="0"/>
              </a:rPr>
              <a:t>as of </a:t>
            </a:r>
            <a:r>
              <a:rPr lang="en-US" sz="1100" b="0" dirty="0" smtClean="0">
                <a:solidFill>
                  <a:srgbClr val="002060"/>
                </a:solidFill>
                <a:latin typeface="Calibri" pitchFamily="34" charset="0"/>
                <a:cs typeface="Calibri" pitchFamily="34" charset="0"/>
              </a:rPr>
              <a:t>March 31, 2013.</a:t>
            </a:r>
          </a:p>
          <a:p>
            <a:pPr marL="342900" indent="-342900">
              <a:buAutoNum type="arabicParenR"/>
            </a:pPr>
            <a:r>
              <a:rPr lang="en-US" sz="1100" b="0" dirty="0" smtClean="0">
                <a:solidFill>
                  <a:srgbClr val="002060"/>
                </a:solidFill>
                <a:latin typeface="Calibri" pitchFamily="34" charset="0"/>
                <a:cs typeface="Calibri" pitchFamily="34" charset="0"/>
              </a:rPr>
              <a:t>Since inception (2/28/1985), the total PRIT Core has had an average annual return of 9.58%, as of 3/31/2013.</a:t>
            </a:r>
          </a:p>
          <a:p>
            <a:endParaRPr lang="en-US" sz="200" dirty="0" smtClean="0">
              <a:solidFill>
                <a:prstClr val="black"/>
              </a:solidFill>
              <a:latin typeface="Calibri" pitchFamily="34" charset="0"/>
              <a:cs typeface="Calibri" pitchFamily="34" charset="0"/>
            </a:endParaRPr>
          </a:p>
        </p:txBody>
      </p:sp>
    </p:spTree>
    <p:extLst>
      <p:ext uri="{BB962C8B-B14F-4D97-AF65-F5344CB8AC3E}">
        <p14:creationId xmlns:p14="http://schemas.microsoft.com/office/powerpoint/2010/main" val="282458483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76600" y="2108200"/>
            <a:ext cx="5591175" cy="2159000"/>
          </a:xfrm>
        </p:spPr>
        <p:txBody>
          <a:bodyPr/>
          <a:lstStyle/>
          <a:p>
            <a:r>
              <a:rPr lang="en-US" sz="2800" dirty="0" smtClean="0"/>
              <a:t>2013 PRIM Investor Conference</a:t>
            </a:r>
            <a:r>
              <a:rPr lang="en-US" sz="1600" dirty="0" smtClean="0"/>
              <a:t/>
            </a:r>
            <a:br>
              <a:rPr lang="en-US" sz="1600" dirty="0" smtClean="0"/>
            </a:br>
            <a:r>
              <a:rPr lang="en-US" sz="1600" dirty="0" smtClean="0"/>
              <a:t/>
            </a:r>
            <a:br>
              <a:rPr lang="en-US" sz="1600" dirty="0" smtClean="0"/>
            </a:br>
            <a:r>
              <a:rPr lang="en-US" sz="1600" dirty="0" smtClean="0"/>
              <a:t/>
            </a:r>
            <a:br>
              <a:rPr lang="en-US" sz="1600" dirty="0" smtClean="0"/>
            </a:br>
            <a:r>
              <a:rPr lang="en-US" sz="4000" dirty="0" smtClean="0"/>
              <a:t> </a:t>
            </a:r>
            <a:r>
              <a:rPr lang="en-US" sz="2800" i="1" dirty="0" smtClean="0"/>
              <a:t>GASB Pension Accounting and Financial Reporting Standards </a:t>
            </a:r>
            <a:r>
              <a:rPr lang="en-US" sz="4000" dirty="0" smtClean="0"/>
              <a:t/>
            </a:r>
            <a:br>
              <a:rPr lang="en-US" sz="4000" dirty="0" smtClean="0"/>
            </a:br>
            <a:endParaRPr lang="en-GB" dirty="0"/>
          </a:p>
        </p:txBody>
      </p:sp>
      <p:sp>
        <p:nvSpPr>
          <p:cNvPr id="5" name="Subtitle 4"/>
          <p:cNvSpPr>
            <a:spLocks noGrp="1"/>
          </p:cNvSpPr>
          <p:nvPr>
            <p:ph idx="1"/>
          </p:nvPr>
        </p:nvSpPr>
        <p:spPr>
          <a:prstGeom prst="rect">
            <a:avLst/>
          </a:prstGeom>
        </p:spPr>
        <p:txBody>
          <a:bodyPr>
            <a:normAutofit fontScale="92500" lnSpcReduction="10000"/>
          </a:bodyPr>
          <a:lstStyle/>
          <a:p>
            <a:endParaRPr lang="en-GB" sz="1600" dirty="0" smtClean="0"/>
          </a:p>
          <a:p>
            <a:r>
              <a:rPr lang="en-GB" sz="1600" dirty="0" smtClean="0"/>
              <a:t>Greg Driscoll</a:t>
            </a:r>
          </a:p>
          <a:p>
            <a:r>
              <a:rPr lang="en-GB" sz="1600" dirty="0" smtClean="0"/>
              <a:t>KPMG LLP</a:t>
            </a:r>
          </a:p>
          <a:p>
            <a:r>
              <a:rPr lang="en-GB" sz="1600" dirty="0" smtClean="0"/>
              <a:t>Partner</a:t>
            </a:r>
          </a:p>
          <a:p>
            <a:r>
              <a:rPr lang="en-GB" sz="1600" dirty="0" smtClean="0"/>
              <a:t>May 9, 2013</a:t>
            </a:r>
            <a:endParaRPr lang="en-GB" sz="1600"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dirty="0" smtClean="0"/>
              <a:t>Overview of the Pension Standards</a:t>
            </a:r>
            <a:endParaRPr lang="en-US" dirty="0"/>
          </a:p>
        </p:txBody>
      </p:sp>
      <p:sp>
        <p:nvSpPr>
          <p:cNvPr id="4" name="Slide Number Placeholder 3"/>
          <p:cNvSpPr>
            <a:spLocks noGrp="1"/>
          </p:cNvSpPr>
          <p:nvPr>
            <p:ph type="sldNum" sz="quarter" idx="12"/>
          </p:nvPr>
        </p:nvSpPr>
        <p:spPr>
          <a:prstGeom prst="rect">
            <a:avLst/>
          </a:prstGeom>
        </p:spPr>
        <p:txBody>
          <a:bodyPr/>
          <a:lstStyle/>
          <a:p>
            <a:fld id="{778D744B-C78A-41BC-A57A-B53234D95B1E}" type="slidenum">
              <a:rPr lang="en-US" smtClean="0"/>
              <a:pPr/>
              <a:t>80</a:t>
            </a:fld>
            <a:endParaRPr lang="en-US" dirty="0"/>
          </a:p>
        </p:txBody>
      </p:sp>
      <p:sp>
        <p:nvSpPr>
          <p:cNvPr id="350211" name="Rectangle 3"/>
          <p:cNvSpPr>
            <a:spLocks noGrp="1" noChangeArrowheads="1"/>
          </p:cNvSpPr>
          <p:nvPr>
            <p:ph idx="1"/>
          </p:nvPr>
        </p:nvSpPr>
        <p:spPr>
          <a:xfrm>
            <a:off x="323850" y="1143000"/>
            <a:ext cx="8545513" cy="4795837"/>
          </a:xfrm>
        </p:spPr>
        <p:txBody>
          <a:bodyPr/>
          <a:lstStyle/>
          <a:p>
            <a:pPr lvl="2"/>
            <a:r>
              <a:rPr lang="en-US" dirty="0" smtClean="0"/>
              <a:t>New pension standards are part of project undertaken to reexamine standards related to postemployment benefits in order to improve:</a:t>
            </a:r>
          </a:p>
          <a:p>
            <a:pPr lvl="3"/>
            <a:r>
              <a:rPr lang="en-US" sz="1800" dirty="0" smtClean="0"/>
              <a:t>Accountability and transparency related to postemployment benefits</a:t>
            </a:r>
          </a:p>
          <a:p>
            <a:pPr lvl="3"/>
            <a:r>
              <a:rPr lang="en-US" sz="1800" dirty="0" smtClean="0"/>
              <a:t>Decision-making usefulness of information related to postemployment benefits for users of the financial statements</a:t>
            </a:r>
          </a:p>
          <a:p>
            <a:pPr lvl="2"/>
            <a:r>
              <a:rPr lang="en-US" dirty="0" smtClean="0"/>
              <a:t>Project is in 2 phases:</a:t>
            </a:r>
          </a:p>
          <a:p>
            <a:pPr lvl="3"/>
            <a:r>
              <a:rPr lang="en-US" sz="1800" dirty="0" smtClean="0"/>
              <a:t>Phase 1 deals with pension benefits</a:t>
            </a:r>
          </a:p>
          <a:p>
            <a:pPr lvl="3"/>
            <a:r>
              <a:rPr lang="en-US" sz="1800" dirty="0" smtClean="0"/>
              <a:t>Phase 2 deals with OPEB (currently under deliberations)</a:t>
            </a:r>
            <a:endParaRPr lang="en-US" dirty="0" smtClean="0"/>
          </a:p>
          <a:p>
            <a:pPr lvl="2">
              <a:spcBef>
                <a:spcPts val="600"/>
              </a:spcBef>
            </a:pPr>
            <a:r>
              <a:rPr lang="en-US" dirty="0" smtClean="0"/>
              <a:t>In June 2012, GASB completed Phase 1 issuing two new standards related to pensions:</a:t>
            </a:r>
          </a:p>
          <a:p>
            <a:pPr lvl="3">
              <a:spcBef>
                <a:spcPts val="600"/>
              </a:spcBef>
            </a:pPr>
            <a:r>
              <a:rPr lang="en-US" sz="1800" dirty="0" smtClean="0"/>
              <a:t>GASB Statement No. 67, </a:t>
            </a:r>
            <a:r>
              <a:rPr lang="en-US" sz="1800" i="1" dirty="0" smtClean="0"/>
              <a:t>Accounting and Financial Reporting for Pension Plans</a:t>
            </a:r>
          </a:p>
          <a:p>
            <a:pPr lvl="3">
              <a:spcBef>
                <a:spcPts val="600"/>
              </a:spcBef>
            </a:pPr>
            <a:r>
              <a:rPr lang="en-US" sz="1800" dirty="0" smtClean="0"/>
              <a:t>GASB Statement No. 68, </a:t>
            </a:r>
            <a:r>
              <a:rPr lang="en-US" sz="1800" i="1" dirty="0" smtClean="0"/>
              <a:t>Accounting and Financial Reporting for Pensions</a:t>
            </a:r>
            <a:endParaRPr lang="en-US" dirty="0" smtClean="0"/>
          </a:p>
          <a:p>
            <a:pPr lvl="2"/>
            <a:r>
              <a:rPr lang="en-US" dirty="0" smtClean="0"/>
              <a:t>The Pension Standards are effective as follows:</a:t>
            </a:r>
          </a:p>
          <a:p>
            <a:pPr lvl="3"/>
            <a:r>
              <a:rPr lang="en-US" sz="1800" dirty="0" smtClean="0"/>
              <a:t>GASB 67 for fiscal years beginning after June 15, 2013</a:t>
            </a:r>
          </a:p>
          <a:p>
            <a:pPr lvl="3"/>
            <a:r>
              <a:rPr lang="en-US" sz="1800" dirty="0" smtClean="0"/>
              <a:t>GASB 68 for fiscal years beginning after June 15, 2014</a:t>
            </a: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dirty="0" smtClean="0"/>
              <a:t>Overview of Employer Standard</a:t>
            </a:r>
            <a:endParaRPr lang="en-US" dirty="0"/>
          </a:p>
        </p:txBody>
      </p:sp>
      <p:sp>
        <p:nvSpPr>
          <p:cNvPr id="4" name="Slide Number Placeholder 3"/>
          <p:cNvSpPr>
            <a:spLocks noGrp="1"/>
          </p:cNvSpPr>
          <p:nvPr>
            <p:ph type="sldNum" sz="quarter" idx="12"/>
          </p:nvPr>
        </p:nvSpPr>
        <p:spPr/>
        <p:txBody>
          <a:bodyPr/>
          <a:lstStyle/>
          <a:p>
            <a:fld id="{778D744B-C78A-41BC-A57A-B53234D95B1E}" type="slidenum">
              <a:rPr lang="en-US" smtClean="0"/>
              <a:pPr/>
              <a:t>81</a:t>
            </a:fld>
            <a:endParaRPr lang="en-US" dirty="0"/>
          </a:p>
        </p:txBody>
      </p:sp>
      <p:sp>
        <p:nvSpPr>
          <p:cNvPr id="350211" name="Rectangle 3"/>
          <p:cNvSpPr>
            <a:spLocks noGrp="1" noChangeArrowheads="1"/>
          </p:cNvSpPr>
          <p:nvPr>
            <p:ph idx="1"/>
          </p:nvPr>
        </p:nvSpPr>
        <p:spPr>
          <a:xfrm>
            <a:off x="323850" y="1143000"/>
            <a:ext cx="8545513" cy="5243513"/>
          </a:xfrm>
        </p:spPr>
        <p:txBody>
          <a:bodyPr/>
          <a:lstStyle/>
          <a:p>
            <a:pPr lvl="2">
              <a:spcBef>
                <a:spcPts val="600"/>
              </a:spcBef>
            </a:pPr>
            <a:r>
              <a:rPr lang="en-US" sz="1800" dirty="0" smtClean="0"/>
              <a:t>Key conceptual shift in reporting pension liabilities and expense under the economic resources measurement focus –from a “funding” approach to an   “earnings” approach:</a:t>
            </a:r>
          </a:p>
          <a:p>
            <a:pPr lvl="3">
              <a:spcBef>
                <a:spcPts val="600"/>
              </a:spcBef>
            </a:pPr>
            <a:r>
              <a:rPr lang="en-US" sz="1800" dirty="0" smtClean="0"/>
              <a:t>Currently, no liability is reported if government 1) fully funds its annual required contribution (single-employer and agent plans) or 2) pays its contractually required contribution (cost-sharing plan)</a:t>
            </a:r>
          </a:p>
          <a:p>
            <a:pPr lvl="3">
              <a:spcBef>
                <a:spcPts val="600"/>
              </a:spcBef>
            </a:pPr>
            <a:r>
              <a:rPr lang="en-US" sz="1800" dirty="0" smtClean="0"/>
              <a:t>Under new approach:</a:t>
            </a:r>
          </a:p>
          <a:p>
            <a:pPr lvl="4">
              <a:spcBef>
                <a:spcPts val="600"/>
              </a:spcBef>
            </a:pPr>
            <a:r>
              <a:rPr lang="en-US" sz="1800" dirty="0" smtClean="0"/>
              <a:t>Pension liability is reported as employees earn their pension benefits by providing services</a:t>
            </a:r>
          </a:p>
          <a:p>
            <a:pPr lvl="4">
              <a:spcBef>
                <a:spcPts val="600"/>
              </a:spcBef>
            </a:pPr>
            <a:r>
              <a:rPr lang="en-US" sz="1800" dirty="0" smtClean="0"/>
              <a:t>Changes in pension liability are recognized immediately as pension expense or reported as deferred outflows/inflows of resources depending on nature of change</a:t>
            </a:r>
          </a:p>
          <a:p>
            <a:pPr lvl="2">
              <a:spcBef>
                <a:spcPts val="600"/>
              </a:spcBef>
            </a:pPr>
            <a:r>
              <a:rPr lang="en-US" sz="1800" dirty="0" smtClean="0"/>
              <a:t>No significant changes to accounting for pensions in governmental funds</a:t>
            </a:r>
          </a:p>
          <a:p>
            <a:pPr lvl="2">
              <a:spcBef>
                <a:spcPts val="600"/>
              </a:spcBef>
            </a:pPr>
            <a:r>
              <a:rPr lang="en-US" sz="1800" dirty="0" smtClean="0"/>
              <a:t>Substantive changes to methods and assumptions used to determine actuarial information for GAAP reporting purposes: </a:t>
            </a:r>
          </a:p>
          <a:p>
            <a:pPr lvl="3">
              <a:spcBef>
                <a:spcPts val="600"/>
              </a:spcBef>
            </a:pPr>
            <a:r>
              <a:rPr lang="en-US" sz="1800" dirty="0" smtClean="0"/>
              <a:t>The actuarial methods and assumptions allowable under current standards may continue to be used to determine funding amounts</a:t>
            </a:r>
          </a:p>
          <a:p>
            <a:pPr lvl="2"/>
            <a:endParaRPr lang="en-US" sz="1600" b="1" dirty="0" smtClean="0"/>
          </a:p>
          <a:p>
            <a:pPr lvl="2"/>
            <a:endParaRPr lang="en-US" sz="1700" b="1" dirty="0" smtClean="0"/>
          </a:p>
          <a:p>
            <a:pPr lvl="2">
              <a:buNone/>
            </a:pPr>
            <a:endParaRPr lang="en-US" sz="1700" b="1" dirty="0" smtClean="0"/>
          </a:p>
          <a:p>
            <a:pPr lvl="3"/>
            <a:endParaRPr lang="en-US" sz="1800" dirty="0" smtClean="0"/>
          </a:p>
          <a:p>
            <a:pPr lvl="3">
              <a:buNone/>
            </a:pPr>
            <a:endParaRPr lang="en-US" dirty="0" smtClean="0"/>
          </a:p>
          <a:p>
            <a:pPr lvl="3"/>
            <a:endParaRPr lang="en-US" b="1" dirty="0" smtClean="0"/>
          </a:p>
          <a:p>
            <a:pPr lvl="2"/>
            <a:endParaRPr lang="en-US" b="1" dirty="0" smtClean="0"/>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sz="2400" dirty="0" smtClean="0"/>
              <a:t>Net Pension Liability</a:t>
            </a:r>
            <a:endParaRPr lang="en-US" sz="2400" dirty="0"/>
          </a:p>
        </p:txBody>
      </p:sp>
      <p:sp>
        <p:nvSpPr>
          <p:cNvPr id="4" name="Slide Number Placeholder 3"/>
          <p:cNvSpPr>
            <a:spLocks noGrp="1"/>
          </p:cNvSpPr>
          <p:nvPr>
            <p:ph type="sldNum" sz="quarter" idx="12"/>
          </p:nvPr>
        </p:nvSpPr>
        <p:spPr/>
        <p:txBody>
          <a:bodyPr/>
          <a:lstStyle/>
          <a:p>
            <a:fld id="{778D744B-C78A-41BC-A57A-B53234D95B1E}" type="slidenum">
              <a:rPr lang="en-US" smtClean="0"/>
              <a:pPr/>
              <a:t>82</a:t>
            </a:fld>
            <a:endParaRPr lang="en-US" dirty="0"/>
          </a:p>
        </p:txBody>
      </p:sp>
      <p:sp>
        <p:nvSpPr>
          <p:cNvPr id="350211" name="Rectangle 3"/>
          <p:cNvSpPr>
            <a:spLocks noGrp="1" noChangeArrowheads="1"/>
          </p:cNvSpPr>
          <p:nvPr>
            <p:ph idx="1"/>
          </p:nvPr>
        </p:nvSpPr>
        <p:spPr>
          <a:xfrm>
            <a:off x="323850" y="1143000"/>
            <a:ext cx="8545513" cy="5243513"/>
          </a:xfrm>
        </p:spPr>
        <p:txBody>
          <a:bodyPr/>
          <a:lstStyle/>
          <a:p>
            <a:pPr lvl="2">
              <a:spcBef>
                <a:spcPts val="1200"/>
              </a:spcBef>
            </a:pPr>
            <a:r>
              <a:rPr lang="en-US" dirty="0" smtClean="0"/>
              <a:t>Employers should report in their financial statements a </a:t>
            </a:r>
            <a:r>
              <a:rPr lang="en-US" u="sng" dirty="0" smtClean="0"/>
              <a:t>net pension liability (asset)</a:t>
            </a:r>
            <a:r>
              <a:rPr lang="en-US" dirty="0" smtClean="0"/>
              <a:t>, determined as of a date no earlier than the end of the employer’s prior fiscal year (measurement date) for each defined-benefit pension plan in which they participate</a:t>
            </a:r>
          </a:p>
          <a:p>
            <a:pPr lvl="2">
              <a:spcBef>
                <a:spcPts val="1200"/>
              </a:spcBef>
            </a:pPr>
            <a:r>
              <a:rPr lang="en-US" dirty="0" smtClean="0"/>
              <a:t>Net pension liability (asset) equals the </a:t>
            </a:r>
            <a:r>
              <a:rPr lang="en-US" u="sng" dirty="0" smtClean="0"/>
              <a:t>total pension liability</a:t>
            </a:r>
            <a:r>
              <a:rPr lang="en-US" dirty="0" smtClean="0"/>
              <a:t> for the pension plan, net of the </a:t>
            </a:r>
            <a:r>
              <a:rPr lang="en-US" u="sng" dirty="0" smtClean="0"/>
              <a:t>plan’s fiduciary net position</a:t>
            </a:r>
            <a:r>
              <a:rPr lang="en-US" dirty="0" smtClean="0"/>
              <a:t>:</a:t>
            </a:r>
          </a:p>
          <a:p>
            <a:pPr lvl="3">
              <a:spcBef>
                <a:spcPts val="1200"/>
              </a:spcBef>
            </a:pPr>
            <a:r>
              <a:rPr lang="en-US" dirty="0" smtClean="0"/>
              <a:t>Total pension liability is the actuarial present value of projected benefit payments attributed to past employee service</a:t>
            </a:r>
          </a:p>
          <a:p>
            <a:pPr lvl="3">
              <a:spcBef>
                <a:spcPts val="1200"/>
              </a:spcBef>
            </a:pPr>
            <a:r>
              <a:rPr lang="en-US" dirty="0" smtClean="0"/>
              <a:t>Plan’s fiduciary net position is determined using same valuation methods as used for plan’s GAAP financial reporting</a:t>
            </a:r>
          </a:p>
          <a:p>
            <a:pPr lvl="3"/>
            <a:endParaRPr lang="en-US" sz="1800" b="1" dirty="0" smtClean="0"/>
          </a:p>
          <a:p>
            <a:pPr lvl="2"/>
            <a:endParaRPr lang="en-US" sz="1800" dirty="0" smtClean="0"/>
          </a:p>
          <a:p>
            <a:pPr lvl="3">
              <a:buNone/>
            </a:pPr>
            <a:endParaRPr lang="en-US" dirty="0" smtClean="0"/>
          </a:p>
          <a:p>
            <a:pPr lvl="3"/>
            <a:endParaRPr lang="en-US" b="1" dirty="0" smtClean="0"/>
          </a:p>
          <a:p>
            <a:pPr lvl="2"/>
            <a:endParaRPr lang="en-US" b="1" dirty="0" smtClean="0"/>
          </a:p>
        </p:txBody>
      </p:sp>
      <p:graphicFrame>
        <p:nvGraphicFramePr>
          <p:cNvPr id="5" name="Content Placeholder 5"/>
          <p:cNvGraphicFramePr>
            <a:graphicFrameLocks/>
          </p:cNvGraphicFramePr>
          <p:nvPr/>
        </p:nvGraphicFramePr>
        <p:xfrm>
          <a:off x="411162" y="4433887"/>
          <a:ext cx="8458201" cy="2271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dirty="0" smtClean="0"/>
              <a:t>Determining Pension Expense and Deferred Inflows/Outflows of Resources</a:t>
            </a:r>
            <a:endParaRPr lang="en-US" dirty="0"/>
          </a:p>
        </p:txBody>
      </p:sp>
      <p:sp>
        <p:nvSpPr>
          <p:cNvPr id="4" name="Slide Number Placeholder 3"/>
          <p:cNvSpPr>
            <a:spLocks noGrp="1"/>
          </p:cNvSpPr>
          <p:nvPr>
            <p:ph type="sldNum" sz="quarter" idx="12"/>
          </p:nvPr>
        </p:nvSpPr>
        <p:spPr/>
        <p:txBody>
          <a:bodyPr/>
          <a:lstStyle/>
          <a:p>
            <a:fld id="{778D744B-C78A-41BC-A57A-B53234D95B1E}" type="slidenum">
              <a:rPr lang="en-US" smtClean="0"/>
              <a:pPr/>
              <a:t>83</a:t>
            </a:fld>
            <a:endParaRPr lang="en-US" dirty="0"/>
          </a:p>
        </p:txBody>
      </p:sp>
      <p:sp>
        <p:nvSpPr>
          <p:cNvPr id="350211" name="Rectangle 3"/>
          <p:cNvSpPr>
            <a:spLocks noGrp="1" noChangeArrowheads="1"/>
          </p:cNvSpPr>
          <p:nvPr>
            <p:ph idx="1"/>
          </p:nvPr>
        </p:nvSpPr>
        <p:spPr/>
        <p:txBody>
          <a:bodyPr/>
          <a:lstStyle/>
          <a:p>
            <a:pPr lvl="2"/>
            <a:r>
              <a:rPr lang="en-US" dirty="0" smtClean="0"/>
              <a:t>Certain aspects of the change in net pension liability should be recognized immediately as pension expense, and others should be recognized as deferred outflows/inflows of resources and amortized into pension expense over time.</a:t>
            </a:r>
          </a:p>
          <a:p>
            <a:pPr lvl="2"/>
            <a:r>
              <a:rPr lang="en-US" dirty="0" smtClean="0"/>
              <a:t>Employers participating in single-employer or agent multiple-employer plans will recognize 100 percent of the pension expense and deferred amounts determined for each plan.</a:t>
            </a:r>
          </a:p>
          <a:p>
            <a:pPr lvl="2"/>
            <a:r>
              <a:rPr lang="en-US" dirty="0" smtClean="0"/>
              <a:t>Employers participating in cost-sharing plans will recognize their proportionate share of the collective pension expense and deferred amounts determined for the plan as a whole.</a:t>
            </a:r>
          </a:p>
          <a:p>
            <a:pPr lvl="2"/>
            <a:endParaRPr lang="en-US" sz="1600" b="1" dirty="0" smtClean="0"/>
          </a:p>
        </p:txBody>
      </p:sp>
      <p:sp>
        <p:nvSpPr>
          <p:cNvPr id="5" name="TextBox 4"/>
          <p:cNvSpPr txBox="1"/>
          <p:nvPr/>
        </p:nvSpPr>
        <p:spPr>
          <a:xfrm>
            <a:off x="323850" y="5232737"/>
            <a:ext cx="8411076" cy="1015663"/>
          </a:xfrm>
          <a:prstGeom prst="rect">
            <a:avLst/>
          </a:prstGeom>
          <a:solidFill>
            <a:srgbClr val="4066AA"/>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spcBef>
                <a:spcPct val="50000"/>
              </a:spcBef>
            </a:pPr>
            <a:r>
              <a:rPr lang="en-US" sz="2000" dirty="0" smtClean="0">
                <a:solidFill>
                  <a:srgbClr val="FFFFFF"/>
                </a:solidFill>
              </a:rPr>
              <a:t>As a general rule, more aspects of the change in net pension liability will be reported immediately as expense than were immediately incorporated in the annual required contribution under current guidance.</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in Net Pension Liability Immediately Recognized as Pension Expense</a:t>
            </a:r>
            <a:endParaRPr lang="en-US" dirty="0"/>
          </a:p>
        </p:txBody>
      </p:sp>
      <p:sp>
        <p:nvSpPr>
          <p:cNvPr id="4" name="Slide Number Placeholder 3"/>
          <p:cNvSpPr>
            <a:spLocks noGrp="1"/>
          </p:cNvSpPr>
          <p:nvPr>
            <p:ph type="sldNum" sz="quarter" idx="12"/>
          </p:nvPr>
        </p:nvSpPr>
        <p:spPr/>
        <p:txBody>
          <a:bodyPr/>
          <a:lstStyle/>
          <a:p>
            <a:fld id="{FB8B4794-9EA1-47C2-BCA1-120536BCF86C}" type="slidenum">
              <a:rPr lang="en-US" smtClean="0"/>
              <a:pPr/>
              <a:t>84</a:t>
            </a:fld>
            <a:endParaRPr lang="en-US" dirty="0"/>
          </a:p>
        </p:txBody>
      </p:sp>
      <p:sp>
        <p:nvSpPr>
          <p:cNvPr id="25" name="Text Box 7"/>
          <p:cNvSpPr txBox="1">
            <a:spLocks noGrp="1" noChangeArrowheads="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endParaRPr lang="en-US" dirty="0" smtClean="0"/>
          </a:p>
        </p:txBody>
      </p:sp>
      <p:sp>
        <p:nvSpPr>
          <p:cNvPr id="8" name="Rectangle 7"/>
          <p:cNvSpPr/>
          <p:nvPr/>
        </p:nvSpPr>
        <p:spPr>
          <a:xfrm>
            <a:off x="762000" y="2666841"/>
            <a:ext cx="3352800" cy="829825"/>
          </a:xfrm>
          <a:prstGeom prst="rect">
            <a:avLst/>
          </a:prstGeom>
          <a:solidFill>
            <a:srgbClr val="FAED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FFFF"/>
              </a:solidFill>
            </a:endParaRPr>
          </a:p>
        </p:txBody>
      </p:sp>
      <p:sp>
        <p:nvSpPr>
          <p:cNvPr id="9" name="Rectangle 8"/>
          <p:cNvSpPr/>
          <p:nvPr/>
        </p:nvSpPr>
        <p:spPr>
          <a:xfrm>
            <a:off x="762000" y="3496666"/>
            <a:ext cx="3352800" cy="880378"/>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C000"/>
              </a:solidFill>
            </a:endParaRPr>
          </a:p>
        </p:txBody>
      </p:sp>
      <p:sp>
        <p:nvSpPr>
          <p:cNvPr id="13" name="TextBox 12"/>
          <p:cNvSpPr txBox="1"/>
          <p:nvPr/>
        </p:nvSpPr>
        <p:spPr>
          <a:xfrm>
            <a:off x="914400" y="3597081"/>
            <a:ext cx="3048000" cy="646331"/>
          </a:xfrm>
          <a:prstGeom prst="rect">
            <a:avLst/>
          </a:prstGeom>
          <a:noFill/>
        </p:spPr>
        <p:txBody>
          <a:bodyPr wrap="square" rtlCol="0">
            <a:spAutoFit/>
          </a:bodyPr>
          <a:lstStyle/>
          <a:p>
            <a:pPr algn="ctr">
              <a:spcBef>
                <a:spcPct val="50000"/>
              </a:spcBef>
            </a:pPr>
            <a:r>
              <a:rPr lang="en-US" sz="1800" b="1" dirty="0" smtClean="0">
                <a:solidFill>
                  <a:srgbClr val="000000"/>
                </a:solidFill>
                <a:latin typeface="Arial"/>
              </a:rPr>
              <a:t>Interest on the beginning total pension liability</a:t>
            </a:r>
            <a:endParaRPr lang="en-US" sz="1800" b="1" dirty="0">
              <a:solidFill>
                <a:srgbClr val="000000"/>
              </a:solidFill>
              <a:latin typeface="Arial"/>
            </a:endParaRPr>
          </a:p>
        </p:txBody>
      </p:sp>
      <p:sp>
        <p:nvSpPr>
          <p:cNvPr id="15" name="TextBox 14"/>
          <p:cNvSpPr txBox="1"/>
          <p:nvPr/>
        </p:nvSpPr>
        <p:spPr>
          <a:xfrm>
            <a:off x="1143000" y="2720443"/>
            <a:ext cx="2590800" cy="646331"/>
          </a:xfrm>
          <a:prstGeom prst="rect">
            <a:avLst/>
          </a:prstGeom>
          <a:noFill/>
        </p:spPr>
        <p:txBody>
          <a:bodyPr wrap="square" rtlCol="0">
            <a:spAutoFit/>
          </a:bodyPr>
          <a:lstStyle/>
          <a:p>
            <a:pPr algn="ctr">
              <a:spcBef>
                <a:spcPct val="50000"/>
              </a:spcBef>
            </a:pPr>
            <a:r>
              <a:rPr lang="en-US" sz="1800" b="1" dirty="0" smtClean="0">
                <a:solidFill>
                  <a:srgbClr val="000000"/>
                </a:solidFill>
                <a:latin typeface="Arial"/>
              </a:rPr>
              <a:t>Current period service cost</a:t>
            </a:r>
            <a:endParaRPr lang="en-US" sz="1800" b="1" dirty="0">
              <a:solidFill>
                <a:srgbClr val="000000"/>
              </a:solidFill>
              <a:latin typeface="Arial"/>
            </a:endParaRPr>
          </a:p>
        </p:txBody>
      </p:sp>
      <p:sp>
        <p:nvSpPr>
          <p:cNvPr id="24" name="Right Arrow 23"/>
          <p:cNvSpPr/>
          <p:nvPr/>
        </p:nvSpPr>
        <p:spPr>
          <a:xfrm rot="5400000">
            <a:off x="2092868" y="1850701"/>
            <a:ext cx="553472" cy="776808"/>
          </a:xfrm>
          <a:prstGeom prst="rightArrow">
            <a:avLst/>
          </a:prstGeom>
          <a:solidFill>
            <a:srgbClr val="8099C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FFFF"/>
              </a:solidFill>
            </a:endParaRPr>
          </a:p>
        </p:txBody>
      </p:sp>
      <p:sp>
        <p:nvSpPr>
          <p:cNvPr id="23" name="Down Arrow 22"/>
          <p:cNvSpPr/>
          <p:nvPr/>
        </p:nvSpPr>
        <p:spPr bwMode="auto">
          <a:xfrm>
            <a:off x="2114550" y="5335067"/>
            <a:ext cx="484632" cy="978408"/>
          </a:xfrm>
          <a:prstGeom prst="down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spcBef>
                <a:spcPct val="50000"/>
              </a:spcBef>
            </a:pPr>
            <a:endParaRPr lang="en-US" dirty="0" smtClean="0">
              <a:solidFill>
                <a:srgbClr val="000000"/>
              </a:solidFill>
            </a:endParaRPr>
          </a:p>
        </p:txBody>
      </p:sp>
      <p:sp>
        <p:nvSpPr>
          <p:cNvPr id="30" name="Down Arrow 29"/>
          <p:cNvSpPr/>
          <p:nvPr/>
        </p:nvSpPr>
        <p:spPr bwMode="auto">
          <a:xfrm>
            <a:off x="1524000" y="5157766"/>
            <a:ext cx="1371600" cy="245388"/>
          </a:xfrm>
          <a:prstGeom prst="down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spcBef>
                <a:spcPct val="50000"/>
              </a:spcBef>
            </a:pPr>
            <a:endParaRPr lang="en-US" dirty="0" smtClean="0">
              <a:solidFill>
                <a:srgbClr val="000000"/>
              </a:solidFill>
            </a:endParaRPr>
          </a:p>
        </p:txBody>
      </p:sp>
      <p:sp>
        <p:nvSpPr>
          <p:cNvPr id="31" name="Down Arrow 30"/>
          <p:cNvSpPr/>
          <p:nvPr/>
        </p:nvSpPr>
        <p:spPr bwMode="auto">
          <a:xfrm>
            <a:off x="6858000" y="1676400"/>
            <a:ext cx="789432" cy="245388"/>
          </a:xfrm>
          <a:prstGeom prst="down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spcBef>
                <a:spcPct val="50000"/>
              </a:spcBef>
            </a:pPr>
            <a:endParaRPr lang="en-US" dirty="0" smtClean="0">
              <a:solidFill>
                <a:srgbClr val="000000"/>
              </a:solidFill>
            </a:endParaRPr>
          </a:p>
        </p:txBody>
      </p:sp>
      <p:sp>
        <p:nvSpPr>
          <p:cNvPr id="32" name="Rectangle 31"/>
          <p:cNvSpPr/>
          <p:nvPr/>
        </p:nvSpPr>
        <p:spPr>
          <a:xfrm>
            <a:off x="762000" y="4377044"/>
            <a:ext cx="3352800" cy="780722"/>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C000"/>
              </a:solidFill>
            </a:endParaRPr>
          </a:p>
        </p:txBody>
      </p:sp>
      <p:sp>
        <p:nvSpPr>
          <p:cNvPr id="33" name="TextBox 32"/>
          <p:cNvSpPr txBox="1"/>
          <p:nvPr/>
        </p:nvSpPr>
        <p:spPr>
          <a:xfrm>
            <a:off x="914400" y="4377045"/>
            <a:ext cx="3048000" cy="646331"/>
          </a:xfrm>
          <a:prstGeom prst="rect">
            <a:avLst/>
          </a:prstGeom>
          <a:noFill/>
        </p:spPr>
        <p:txBody>
          <a:bodyPr wrap="square" rtlCol="0">
            <a:spAutoFit/>
          </a:bodyPr>
          <a:lstStyle/>
          <a:p>
            <a:pPr algn="ctr">
              <a:spcBef>
                <a:spcPct val="50000"/>
              </a:spcBef>
            </a:pPr>
            <a:r>
              <a:rPr lang="en-US" sz="1800" b="1" dirty="0" smtClean="0">
                <a:solidFill>
                  <a:srgbClr val="000000"/>
                </a:solidFill>
                <a:latin typeface="Arial"/>
              </a:rPr>
              <a:t>Impact of changes in benefit terms</a:t>
            </a:r>
            <a:endParaRPr lang="en-US" sz="1800" b="1" dirty="0">
              <a:solidFill>
                <a:srgbClr val="000000"/>
              </a:solidFill>
              <a:latin typeface="Arial"/>
            </a:endParaRPr>
          </a:p>
        </p:txBody>
      </p:sp>
      <p:sp>
        <p:nvSpPr>
          <p:cNvPr id="34" name="Right Arrow 33"/>
          <p:cNvSpPr/>
          <p:nvPr/>
        </p:nvSpPr>
        <p:spPr>
          <a:xfrm rot="5400000">
            <a:off x="6581264" y="1850701"/>
            <a:ext cx="553472" cy="776808"/>
          </a:xfrm>
          <a:prstGeom prst="rightArrow">
            <a:avLst/>
          </a:prstGeom>
          <a:solidFill>
            <a:srgbClr val="8099C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FFFF"/>
              </a:solidFill>
            </a:endParaRPr>
          </a:p>
        </p:txBody>
      </p:sp>
      <p:sp>
        <p:nvSpPr>
          <p:cNvPr id="22" name="TextBox 21"/>
          <p:cNvSpPr txBox="1"/>
          <p:nvPr/>
        </p:nvSpPr>
        <p:spPr>
          <a:xfrm>
            <a:off x="762000" y="1152347"/>
            <a:ext cx="3352800" cy="769441"/>
          </a:xfrm>
          <a:prstGeom prst="rect">
            <a:avLst/>
          </a:prstGeom>
          <a:noFill/>
        </p:spPr>
        <p:txBody>
          <a:bodyPr wrap="square" rtlCol="0">
            <a:spAutoFit/>
          </a:bodyPr>
          <a:lstStyle/>
          <a:p>
            <a:pPr algn="ctr">
              <a:spcBef>
                <a:spcPct val="50000"/>
              </a:spcBef>
            </a:pPr>
            <a:r>
              <a:rPr lang="en-US" sz="2200" b="1" dirty="0" smtClean="0">
                <a:solidFill>
                  <a:srgbClr val="000000"/>
                </a:solidFill>
              </a:rPr>
              <a:t>Changes in the Total Pension Liability</a:t>
            </a:r>
            <a:endParaRPr lang="en-US" sz="2200" b="1" dirty="0">
              <a:solidFill>
                <a:srgbClr val="000000"/>
              </a:solidFill>
            </a:endParaRPr>
          </a:p>
        </p:txBody>
      </p:sp>
      <p:sp>
        <p:nvSpPr>
          <p:cNvPr id="27" name="Rectangle 26"/>
          <p:cNvSpPr/>
          <p:nvPr/>
        </p:nvSpPr>
        <p:spPr>
          <a:xfrm>
            <a:off x="5181600" y="2666840"/>
            <a:ext cx="3352800" cy="82982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FFFF"/>
              </a:solidFill>
            </a:endParaRPr>
          </a:p>
        </p:txBody>
      </p:sp>
      <p:sp>
        <p:nvSpPr>
          <p:cNvPr id="29" name="TextBox 28"/>
          <p:cNvSpPr txBox="1"/>
          <p:nvPr/>
        </p:nvSpPr>
        <p:spPr>
          <a:xfrm>
            <a:off x="5562600" y="2720443"/>
            <a:ext cx="2590800" cy="646331"/>
          </a:xfrm>
          <a:prstGeom prst="rect">
            <a:avLst/>
          </a:prstGeom>
          <a:noFill/>
        </p:spPr>
        <p:txBody>
          <a:bodyPr wrap="square" rtlCol="0">
            <a:spAutoFit/>
          </a:bodyPr>
          <a:lstStyle/>
          <a:p>
            <a:pPr algn="ctr">
              <a:spcBef>
                <a:spcPct val="50000"/>
              </a:spcBef>
            </a:pPr>
            <a:r>
              <a:rPr lang="en-US" sz="1800" b="1" u="sng" dirty="0" smtClean="0">
                <a:solidFill>
                  <a:srgbClr val="000000"/>
                </a:solidFill>
                <a:latin typeface="Arial"/>
              </a:rPr>
              <a:t>Projected</a:t>
            </a:r>
            <a:r>
              <a:rPr lang="en-US" sz="1800" b="1" dirty="0" smtClean="0">
                <a:solidFill>
                  <a:srgbClr val="000000"/>
                </a:solidFill>
                <a:latin typeface="Arial"/>
              </a:rPr>
              <a:t> earnings on plan investments</a:t>
            </a:r>
            <a:endParaRPr lang="en-US" sz="1800" b="1" u="sng" dirty="0">
              <a:solidFill>
                <a:srgbClr val="000000"/>
              </a:solidFill>
              <a:latin typeface="Arial"/>
            </a:endParaRPr>
          </a:p>
        </p:txBody>
      </p:sp>
      <p:sp>
        <p:nvSpPr>
          <p:cNvPr id="35" name="Rectangle 34"/>
          <p:cNvSpPr/>
          <p:nvPr/>
        </p:nvSpPr>
        <p:spPr>
          <a:xfrm>
            <a:off x="5181600" y="3496665"/>
            <a:ext cx="3352800" cy="1838401"/>
          </a:xfrm>
          <a:prstGeom prst="rect">
            <a:avLst/>
          </a:prstGeom>
          <a:solidFill>
            <a:srgbClr val="CAD5E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C000"/>
              </a:solidFill>
            </a:endParaRPr>
          </a:p>
        </p:txBody>
      </p:sp>
      <p:sp>
        <p:nvSpPr>
          <p:cNvPr id="36" name="TextBox 35"/>
          <p:cNvSpPr txBox="1"/>
          <p:nvPr/>
        </p:nvSpPr>
        <p:spPr>
          <a:xfrm>
            <a:off x="5181600" y="3597081"/>
            <a:ext cx="3352800" cy="1754326"/>
          </a:xfrm>
          <a:prstGeom prst="rect">
            <a:avLst/>
          </a:prstGeom>
          <a:noFill/>
        </p:spPr>
        <p:txBody>
          <a:bodyPr wrap="square" rtlCol="0">
            <a:spAutoFit/>
          </a:bodyPr>
          <a:lstStyle/>
          <a:p>
            <a:pPr algn="ctr">
              <a:spcBef>
                <a:spcPct val="50000"/>
              </a:spcBef>
            </a:pPr>
            <a:r>
              <a:rPr lang="en-US" sz="1800" b="1" dirty="0" smtClean="0">
                <a:solidFill>
                  <a:srgbClr val="000000"/>
                </a:solidFill>
                <a:latin typeface="Arial"/>
              </a:rPr>
              <a:t>Changes in plan fiduciary net position other than employer contributions and benefit payments (e.g. employee contributions, admin costs)</a:t>
            </a:r>
            <a:endParaRPr lang="en-US" sz="1800" b="1" dirty="0">
              <a:solidFill>
                <a:srgbClr val="000000"/>
              </a:solidFill>
              <a:latin typeface="Arial"/>
            </a:endParaRPr>
          </a:p>
        </p:txBody>
      </p:sp>
      <p:sp>
        <p:nvSpPr>
          <p:cNvPr id="37" name="TextBox 36"/>
          <p:cNvSpPr txBox="1"/>
          <p:nvPr/>
        </p:nvSpPr>
        <p:spPr>
          <a:xfrm>
            <a:off x="5181600" y="1152347"/>
            <a:ext cx="3352800" cy="769441"/>
          </a:xfrm>
          <a:prstGeom prst="rect">
            <a:avLst/>
          </a:prstGeom>
          <a:noFill/>
        </p:spPr>
        <p:txBody>
          <a:bodyPr wrap="square" rtlCol="0">
            <a:spAutoFit/>
          </a:bodyPr>
          <a:lstStyle/>
          <a:p>
            <a:pPr algn="ctr">
              <a:spcBef>
                <a:spcPct val="50000"/>
              </a:spcBef>
            </a:pPr>
            <a:r>
              <a:rPr lang="en-US" sz="2200" b="1" dirty="0" smtClean="0">
                <a:solidFill>
                  <a:srgbClr val="000000"/>
                </a:solidFill>
              </a:rPr>
              <a:t>Changes in Plan’s Fiduciary Net Position</a:t>
            </a:r>
            <a:endParaRPr lang="en-US" sz="2200" b="1" dirty="0">
              <a:solidFill>
                <a:srgbClr val="000000"/>
              </a:solidFill>
            </a:endParaRPr>
          </a:p>
        </p:txBody>
      </p:sp>
      <p:sp>
        <p:nvSpPr>
          <p:cNvPr id="38" name="TextBox 37"/>
          <p:cNvSpPr txBox="1"/>
          <p:nvPr/>
        </p:nvSpPr>
        <p:spPr>
          <a:xfrm>
            <a:off x="323849" y="5540514"/>
            <a:ext cx="8545513" cy="707886"/>
          </a:xfrm>
          <a:prstGeom prst="rect">
            <a:avLst/>
          </a:prstGeom>
          <a:solidFill>
            <a:srgbClr val="4066AA"/>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0" lvl="2" algn="ctr">
              <a:spcBef>
                <a:spcPct val="50000"/>
              </a:spcBef>
            </a:pPr>
            <a:r>
              <a:rPr lang="en-US" sz="2000" dirty="0" smtClean="0">
                <a:solidFill>
                  <a:srgbClr val="FFFFFF"/>
                </a:solidFill>
              </a:rPr>
              <a:t>Conceptually, the effect of employer contributions made directly by the employer should not be recognized as expense.</a:t>
            </a: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in Net Pension Liability Resulting in Deferred Inflows/Outflows of Resources</a:t>
            </a:r>
            <a:endParaRPr lang="en-US" dirty="0"/>
          </a:p>
        </p:txBody>
      </p:sp>
      <p:sp>
        <p:nvSpPr>
          <p:cNvPr id="4" name="Slide Number Placeholder 3"/>
          <p:cNvSpPr>
            <a:spLocks noGrp="1"/>
          </p:cNvSpPr>
          <p:nvPr>
            <p:ph type="sldNum" sz="quarter" idx="12"/>
          </p:nvPr>
        </p:nvSpPr>
        <p:spPr/>
        <p:txBody>
          <a:bodyPr/>
          <a:lstStyle/>
          <a:p>
            <a:fld id="{FB8B4794-9EA1-47C2-BCA1-120536BCF86C}" type="slidenum">
              <a:rPr lang="en-US" smtClean="0"/>
              <a:pPr/>
              <a:t>85</a:t>
            </a:fld>
            <a:endParaRPr lang="en-US" dirty="0"/>
          </a:p>
        </p:txBody>
      </p:sp>
      <p:sp>
        <p:nvSpPr>
          <p:cNvPr id="25" name="Text Box 7"/>
          <p:cNvSpPr txBox="1">
            <a:spLocks noGrp="1" noChangeArrowheads="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lvl="1"/>
            <a:endParaRPr lang="en-US" dirty="0" smtClean="0"/>
          </a:p>
        </p:txBody>
      </p:sp>
      <p:sp>
        <p:nvSpPr>
          <p:cNvPr id="24" name="Right Arrow 23"/>
          <p:cNvSpPr/>
          <p:nvPr/>
        </p:nvSpPr>
        <p:spPr>
          <a:xfrm rot="5400000">
            <a:off x="2210611" y="1656539"/>
            <a:ext cx="451336" cy="643458"/>
          </a:xfrm>
          <a:prstGeom prst="rightArrow">
            <a:avLst/>
          </a:prstGeom>
          <a:solidFill>
            <a:srgbClr val="8099C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FFFF"/>
              </a:solidFill>
            </a:endParaRPr>
          </a:p>
        </p:txBody>
      </p:sp>
      <p:sp>
        <p:nvSpPr>
          <p:cNvPr id="23" name="Down Arrow 22"/>
          <p:cNvSpPr/>
          <p:nvPr/>
        </p:nvSpPr>
        <p:spPr bwMode="auto">
          <a:xfrm>
            <a:off x="2114550" y="5335067"/>
            <a:ext cx="484632" cy="978408"/>
          </a:xfrm>
          <a:prstGeom prst="down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spcBef>
                <a:spcPct val="50000"/>
              </a:spcBef>
            </a:pPr>
            <a:endParaRPr lang="en-US" dirty="0" smtClean="0">
              <a:solidFill>
                <a:srgbClr val="000000"/>
              </a:solidFill>
            </a:endParaRPr>
          </a:p>
        </p:txBody>
      </p:sp>
      <p:sp>
        <p:nvSpPr>
          <p:cNvPr id="30" name="Down Arrow 29"/>
          <p:cNvSpPr/>
          <p:nvPr/>
        </p:nvSpPr>
        <p:spPr bwMode="auto">
          <a:xfrm>
            <a:off x="1524000" y="5157766"/>
            <a:ext cx="1371600" cy="245388"/>
          </a:xfrm>
          <a:prstGeom prst="down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spcBef>
                <a:spcPct val="50000"/>
              </a:spcBef>
            </a:pPr>
            <a:endParaRPr lang="en-US" dirty="0" smtClean="0">
              <a:solidFill>
                <a:srgbClr val="000000"/>
              </a:solidFill>
            </a:endParaRPr>
          </a:p>
        </p:txBody>
      </p:sp>
      <p:sp>
        <p:nvSpPr>
          <p:cNvPr id="31" name="Down Arrow 30"/>
          <p:cNvSpPr/>
          <p:nvPr/>
        </p:nvSpPr>
        <p:spPr bwMode="auto">
          <a:xfrm>
            <a:off x="6858000" y="1676400"/>
            <a:ext cx="789432" cy="245388"/>
          </a:xfrm>
          <a:prstGeom prst="downArrow">
            <a:avLst/>
          </a:prstGeom>
          <a:noFill/>
          <a:ln w="9525" cap="flat" cmpd="sng" algn="ctr">
            <a:noFill/>
            <a:prstDash val="solid"/>
            <a:round/>
            <a:headEnd type="none" w="med" len="med"/>
            <a:tailEnd type="none" w="med" len="med"/>
          </a:ln>
          <a:effectLst/>
        </p:spPr>
        <p:txBody>
          <a:bodyPr vert="horz" wrap="square" lIns="0" tIns="0" rIns="0" bIns="0" numCol="1" rtlCol="0" anchor="t" anchorCtr="0" compatLnSpc="1">
            <a:prstTxWarp prst="textNoShape">
              <a:avLst/>
            </a:prstTxWarp>
            <a:spAutoFit/>
          </a:bodyPr>
          <a:lstStyle/>
          <a:p>
            <a:pPr>
              <a:spcBef>
                <a:spcPct val="50000"/>
              </a:spcBef>
            </a:pPr>
            <a:endParaRPr lang="en-US" dirty="0" smtClean="0">
              <a:solidFill>
                <a:srgbClr val="000000"/>
              </a:solidFill>
            </a:endParaRPr>
          </a:p>
        </p:txBody>
      </p:sp>
      <p:sp>
        <p:nvSpPr>
          <p:cNvPr id="22" name="TextBox 21"/>
          <p:cNvSpPr txBox="1"/>
          <p:nvPr/>
        </p:nvSpPr>
        <p:spPr>
          <a:xfrm>
            <a:off x="457200" y="1066800"/>
            <a:ext cx="4038600" cy="707886"/>
          </a:xfrm>
          <a:prstGeom prst="rect">
            <a:avLst/>
          </a:prstGeom>
          <a:noFill/>
        </p:spPr>
        <p:txBody>
          <a:bodyPr wrap="square" rtlCol="0">
            <a:spAutoFit/>
          </a:bodyPr>
          <a:lstStyle/>
          <a:p>
            <a:pPr algn="ctr">
              <a:spcBef>
                <a:spcPct val="50000"/>
              </a:spcBef>
            </a:pPr>
            <a:r>
              <a:rPr lang="en-US" sz="2000" b="1" dirty="0" smtClean="0">
                <a:solidFill>
                  <a:srgbClr val="000000"/>
                </a:solidFill>
              </a:rPr>
              <a:t>Changes in the Total Pension Liability</a:t>
            </a:r>
            <a:endParaRPr lang="en-US" sz="2000" b="1" dirty="0">
              <a:solidFill>
                <a:srgbClr val="000000"/>
              </a:solidFill>
            </a:endParaRPr>
          </a:p>
        </p:txBody>
      </p:sp>
      <p:sp>
        <p:nvSpPr>
          <p:cNvPr id="27" name="Rectangle 26"/>
          <p:cNvSpPr/>
          <p:nvPr/>
        </p:nvSpPr>
        <p:spPr>
          <a:xfrm>
            <a:off x="4800599" y="2286000"/>
            <a:ext cx="4156076" cy="1285512"/>
          </a:xfrm>
          <a:prstGeom prst="rect">
            <a:avLst/>
          </a:prstGeom>
          <a:solidFill>
            <a:srgbClr val="FAEDB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FFFF"/>
              </a:solidFill>
            </a:endParaRPr>
          </a:p>
        </p:txBody>
      </p:sp>
      <p:sp>
        <p:nvSpPr>
          <p:cNvPr id="37" name="TextBox 36"/>
          <p:cNvSpPr txBox="1"/>
          <p:nvPr/>
        </p:nvSpPr>
        <p:spPr>
          <a:xfrm>
            <a:off x="5181600" y="1066800"/>
            <a:ext cx="3352800" cy="707886"/>
          </a:xfrm>
          <a:prstGeom prst="rect">
            <a:avLst/>
          </a:prstGeom>
          <a:noFill/>
        </p:spPr>
        <p:txBody>
          <a:bodyPr wrap="square" rtlCol="0">
            <a:spAutoFit/>
          </a:bodyPr>
          <a:lstStyle/>
          <a:p>
            <a:pPr algn="ctr">
              <a:spcBef>
                <a:spcPct val="50000"/>
              </a:spcBef>
            </a:pPr>
            <a:r>
              <a:rPr lang="en-US" sz="2000" b="1" dirty="0" smtClean="0">
                <a:solidFill>
                  <a:srgbClr val="000000"/>
                </a:solidFill>
              </a:rPr>
              <a:t>Changes in Plan’s Fiduciary Net Position</a:t>
            </a:r>
            <a:endParaRPr lang="en-US" sz="2000" b="1" dirty="0">
              <a:solidFill>
                <a:srgbClr val="000000"/>
              </a:solidFill>
            </a:endParaRPr>
          </a:p>
        </p:txBody>
      </p:sp>
      <p:grpSp>
        <p:nvGrpSpPr>
          <p:cNvPr id="3" name="Group 37"/>
          <p:cNvGrpSpPr/>
          <p:nvPr/>
        </p:nvGrpSpPr>
        <p:grpSpPr>
          <a:xfrm>
            <a:off x="457200" y="2257961"/>
            <a:ext cx="4038600" cy="1323439"/>
            <a:chOff x="3200400" y="4677162"/>
            <a:chExt cx="3048000" cy="676275"/>
          </a:xfrm>
          <a:solidFill>
            <a:srgbClr val="92D050"/>
          </a:solidFill>
        </p:grpSpPr>
        <p:sp>
          <p:nvSpPr>
            <p:cNvPr id="28" name="Rectangle 27"/>
            <p:cNvSpPr/>
            <p:nvPr/>
          </p:nvSpPr>
          <p:spPr>
            <a:xfrm>
              <a:off x="3200400" y="4677162"/>
              <a:ext cx="3048000" cy="676275"/>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C000"/>
                </a:solidFill>
              </a:endParaRPr>
            </a:p>
          </p:txBody>
        </p:sp>
        <p:sp>
          <p:nvSpPr>
            <p:cNvPr id="38" name="TextBox 37"/>
            <p:cNvSpPr txBox="1"/>
            <p:nvPr/>
          </p:nvSpPr>
          <p:spPr>
            <a:xfrm>
              <a:off x="3924300" y="4876800"/>
              <a:ext cx="1447800" cy="276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b="1" i="1" dirty="0">
                <a:solidFill>
                  <a:srgbClr val="000000"/>
                </a:solidFill>
              </a:endParaRPr>
            </a:p>
          </p:txBody>
        </p:sp>
      </p:grpSp>
      <p:sp>
        <p:nvSpPr>
          <p:cNvPr id="39" name="Rectangle 38"/>
          <p:cNvSpPr/>
          <p:nvPr/>
        </p:nvSpPr>
        <p:spPr>
          <a:xfrm>
            <a:off x="457200" y="2286000"/>
            <a:ext cx="4038600" cy="1323439"/>
          </a:xfrm>
          <a:prstGeom prst="rect">
            <a:avLst/>
          </a:prstGeom>
        </p:spPr>
        <p:txBody>
          <a:bodyPr wrap="square">
            <a:spAutoFit/>
          </a:bodyPr>
          <a:lstStyle/>
          <a:p>
            <a:pPr algn="ctr">
              <a:spcBef>
                <a:spcPct val="50000"/>
              </a:spcBef>
            </a:pPr>
            <a:r>
              <a:rPr lang="en-US" sz="1600" b="1" dirty="0" smtClean="0">
                <a:solidFill>
                  <a:srgbClr val="000000"/>
                </a:solidFill>
              </a:rPr>
              <a:t>Effects of actuarial differences and changes in assumptions related to economic or demographic factors attributable to </a:t>
            </a:r>
            <a:r>
              <a:rPr lang="en-US" sz="1600" b="1" i="1" dirty="0" smtClean="0">
                <a:solidFill>
                  <a:srgbClr val="000000"/>
                </a:solidFill>
              </a:rPr>
              <a:t>active and inactive employees, including retirees</a:t>
            </a:r>
            <a:endParaRPr lang="en-US" sz="1600" b="1" i="1" dirty="0">
              <a:solidFill>
                <a:srgbClr val="000000"/>
              </a:solidFill>
            </a:endParaRPr>
          </a:p>
        </p:txBody>
      </p:sp>
      <p:sp>
        <p:nvSpPr>
          <p:cNvPr id="40" name="Text Box 5"/>
          <p:cNvSpPr txBox="1">
            <a:spLocks noChangeArrowheads="1"/>
          </p:cNvSpPr>
          <p:nvPr/>
        </p:nvSpPr>
        <p:spPr bwMode="auto">
          <a:xfrm>
            <a:off x="323850" y="4002771"/>
            <a:ext cx="4324350" cy="1400383"/>
          </a:xfrm>
          <a:prstGeom prst="rect">
            <a:avLst/>
          </a:prstGeom>
          <a:noFill/>
          <a:ln w="9525">
            <a:noFill/>
            <a:miter lim="800000"/>
            <a:headEnd/>
            <a:tailEnd/>
          </a:ln>
          <a:effectLst/>
        </p:spPr>
        <p:txBody>
          <a:bodyPr wrap="square">
            <a:spAutoFit/>
          </a:bodyPr>
          <a:lstStyle/>
          <a:p>
            <a:pPr algn="ctr">
              <a:spcBef>
                <a:spcPct val="50000"/>
              </a:spcBef>
            </a:pPr>
            <a:r>
              <a:rPr lang="en-US" sz="1700" b="1" dirty="0" smtClean="0">
                <a:solidFill>
                  <a:srgbClr val="000000"/>
                </a:solidFill>
                <a:latin typeface="Arial"/>
              </a:rPr>
              <a:t>Recognize as deferred inflow/outflow and amortize over a closed period </a:t>
            </a:r>
            <a:r>
              <a:rPr lang="en-US" sz="1700" b="1" i="1" dirty="0" smtClean="0">
                <a:solidFill>
                  <a:srgbClr val="000000"/>
                </a:solidFill>
                <a:latin typeface="Arial"/>
              </a:rPr>
              <a:t>equal to the average of the expected remaining service lives of all employees (active, inactive, and retirees)</a:t>
            </a:r>
          </a:p>
        </p:txBody>
      </p:sp>
      <p:sp>
        <p:nvSpPr>
          <p:cNvPr id="41" name="Right Arrow 40"/>
          <p:cNvSpPr/>
          <p:nvPr/>
        </p:nvSpPr>
        <p:spPr>
          <a:xfrm rot="5400000">
            <a:off x="2242336" y="3532746"/>
            <a:ext cx="387885" cy="643458"/>
          </a:xfrm>
          <a:prstGeom prst="rightArrow">
            <a:avLst/>
          </a:prstGeom>
          <a:solidFill>
            <a:srgbClr val="8099C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FFFF"/>
              </a:solidFill>
            </a:endParaRPr>
          </a:p>
        </p:txBody>
      </p:sp>
      <p:sp>
        <p:nvSpPr>
          <p:cNvPr id="42" name="Right Arrow 41"/>
          <p:cNvSpPr/>
          <p:nvPr/>
        </p:nvSpPr>
        <p:spPr>
          <a:xfrm rot="5400000">
            <a:off x="6632332" y="1656539"/>
            <a:ext cx="451336" cy="643458"/>
          </a:xfrm>
          <a:prstGeom prst="rightArrow">
            <a:avLst/>
          </a:prstGeom>
          <a:solidFill>
            <a:srgbClr val="8099C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FFFF"/>
              </a:solidFill>
            </a:endParaRPr>
          </a:p>
        </p:txBody>
      </p:sp>
      <p:sp>
        <p:nvSpPr>
          <p:cNvPr id="43" name="Rectangle 42"/>
          <p:cNvSpPr/>
          <p:nvPr/>
        </p:nvSpPr>
        <p:spPr>
          <a:xfrm>
            <a:off x="4800600" y="2311569"/>
            <a:ext cx="4156075" cy="1015663"/>
          </a:xfrm>
          <a:prstGeom prst="rect">
            <a:avLst/>
          </a:prstGeom>
        </p:spPr>
        <p:txBody>
          <a:bodyPr wrap="square">
            <a:spAutoFit/>
          </a:bodyPr>
          <a:lstStyle/>
          <a:p>
            <a:pPr algn="ctr">
              <a:spcBef>
                <a:spcPct val="50000"/>
              </a:spcBef>
            </a:pPr>
            <a:r>
              <a:rPr lang="en-US" sz="2000" b="1" u="sng" dirty="0" smtClean="0">
                <a:solidFill>
                  <a:srgbClr val="000000"/>
                </a:solidFill>
              </a:rPr>
              <a:t>Differences</a:t>
            </a:r>
            <a:r>
              <a:rPr lang="en-US" sz="2000" b="1" dirty="0" smtClean="0">
                <a:solidFill>
                  <a:srgbClr val="000000"/>
                </a:solidFill>
              </a:rPr>
              <a:t> between actual and projected earnings on plan investments</a:t>
            </a:r>
            <a:endParaRPr lang="en-US" sz="2000" b="1" dirty="0">
              <a:solidFill>
                <a:srgbClr val="000000"/>
              </a:solidFill>
            </a:endParaRPr>
          </a:p>
        </p:txBody>
      </p:sp>
      <p:sp>
        <p:nvSpPr>
          <p:cNvPr id="44" name="Text Box 5"/>
          <p:cNvSpPr txBox="1">
            <a:spLocks noChangeArrowheads="1"/>
          </p:cNvSpPr>
          <p:nvPr/>
        </p:nvSpPr>
        <p:spPr bwMode="auto">
          <a:xfrm>
            <a:off x="4800601" y="4018993"/>
            <a:ext cx="4156074" cy="1138773"/>
          </a:xfrm>
          <a:prstGeom prst="rect">
            <a:avLst/>
          </a:prstGeom>
          <a:noFill/>
          <a:ln w="9525">
            <a:noFill/>
            <a:miter lim="800000"/>
            <a:headEnd/>
            <a:tailEnd/>
          </a:ln>
          <a:effectLst/>
        </p:spPr>
        <p:txBody>
          <a:bodyPr wrap="square">
            <a:spAutoFit/>
          </a:bodyPr>
          <a:lstStyle/>
          <a:p>
            <a:pPr algn="ctr">
              <a:spcBef>
                <a:spcPct val="50000"/>
              </a:spcBef>
            </a:pPr>
            <a:r>
              <a:rPr lang="en-US" sz="1700" b="1" dirty="0" smtClean="0">
                <a:solidFill>
                  <a:srgbClr val="000000"/>
                </a:solidFill>
                <a:latin typeface="Arial"/>
              </a:rPr>
              <a:t>Recognize as deferred inflow/outflow and amortize over a closed five-year period—report amounts from multiple years, net</a:t>
            </a:r>
            <a:endParaRPr lang="en-US" sz="1700" b="1" dirty="0">
              <a:solidFill>
                <a:srgbClr val="000000"/>
              </a:solidFill>
              <a:latin typeface="Arial"/>
            </a:endParaRPr>
          </a:p>
        </p:txBody>
      </p:sp>
      <p:sp>
        <p:nvSpPr>
          <p:cNvPr id="45" name="Right Arrow 44"/>
          <p:cNvSpPr/>
          <p:nvPr/>
        </p:nvSpPr>
        <p:spPr>
          <a:xfrm rot="5400000">
            <a:off x="6655155" y="3514025"/>
            <a:ext cx="405690" cy="643458"/>
          </a:xfrm>
          <a:prstGeom prst="rightArrow">
            <a:avLst/>
          </a:prstGeom>
          <a:solidFill>
            <a:srgbClr val="8099C6"/>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50000"/>
              </a:spcBef>
            </a:pPr>
            <a:endParaRPr lang="en-US" dirty="0">
              <a:solidFill>
                <a:srgbClr val="FFFFFF"/>
              </a:solidFill>
            </a:endParaRPr>
          </a:p>
        </p:txBody>
      </p:sp>
      <p:sp>
        <p:nvSpPr>
          <p:cNvPr id="46" name="TextBox 45"/>
          <p:cNvSpPr txBox="1"/>
          <p:nvPr/>
        </p:nvSpPr>
        <p:spPr>
          <a:xfrm>
            <a:off x="323849" y="5410200"/>
            <a:ext cx="8632826" cy="923330"/>
          </a:xfrm>
          <a:prstGeom prst="rect">
            <a:avLst/>
          </a:prstGeom>
          <a:solidFill>
            <a:srgbClr val="4066AA"/>
          </a:solidFill>
          <a:ln>
            <a:solidFill>
              <a:schemeClr val="accent1">
                <a:lumMod val="75000"/>
              </a:schemeClr>
            </a:solidFill>
          </a:ln>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marL="0" lvl="2" algn="ctr">
              <a:spcBef>
                <a:spcPct val="50000"/>
              </a:spcBef>
            </a:pPr>
            <a:r>
              <a:rPr lang="en-US" sz="1800" dirty="0" smtClean="0">
                <a:solidFill>
                  <a:srgbClr val="FFFFFF"/>
                </a:solidFill>
              </a:rPr>
              <a:t>Employer contributions made directly by the employer subsequent to the measurement date of the net pension liability and before the end of the employer’s fiscal year should be recognized as a deferred outflow of resources.</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Rectangle 2"/>
          <p:cNvSpPr>
            <a:spLocks noGrp="1" noChangeArrowheads="1"/>
          </p:cNvSpPr>
          <p:nvPr>
            <p:ph type="title"/>
          </p:nvPr>
        </p:nvSpPr>
        <p:spPr/>
        <p:txBody>
          <a:bodyPr/>
          <a:lstStyle/>
          <a:p>
            <a:r>
              <a:rPr lang="en-US" dirty="0" smtClean="0"/>
              <a:t>Overview of Pension Plan Standard</a:t>
            </a:r>
            <a:endParaRPr lang="en-US" dirty="0"/>
          </a:p>
        </p:txBody>
      </p:sp>
      <p:sp>
        <p:nvSpPr>
          <p:cNvPr id="4" name="Slide Number Placeholder 3"/>
          <p:cNvSpPr>
            <a:spLocks noGrp="1"/>
          </p:cNvSpPr>
          <p:nvPr>
            <p:ph type="sldNum" sz="quarter" idx="12"/>
          </p:nvPr>
        </p:nvSpPr>
        <p:spPr>
          <a:prstGeom prst="rect">
            <a:avLst/>
          </a:prstGeom>
        </p:spPr>
        <p:txBody>
          <a:bodyPr/>
          <a:lstStyle/>
          <a:p>
            <a:fld id="{778D744B-C78A-41BC-A57A-B53234D95B1E}" type="slidenum">
              <a:rPr lang="en-US" smtClean="0"/>
              <a:pPr/>
              <a:t>86</a:t>
            </a:fld>
            <a:endParaRPr lang="en-US" dirty="0"/>
          </a:p>
        </p:txBody>
      </p:sp>
      <p:sp>
        <p:nvSpPr>
          <p:cNvPr id="350211" name="Rectangle 3"/>
          <p:cNvSpPr>
            <a:spLocks noGrp="1" noChangeArrowheads="1"/>
          </p:cNvSpPr>
          <p:nvPr>
            <p:ph idx="1"/>
          </p:nvPr>
        </p:nvSpPr>
        <p:spPr>
          <a:xfrm>
            <a:off x="323850" y="1143000"/>
            <a:ext cx="8545513" cy="4795837"/>
          </a:xfrm>
        </p:spPr>
        <p:txBody>
          <a:bodyPr/>
          <a:lstStyle/>
          <a:p>
            <a:pPr lvl="2"/>
            <a:r>
              <a:rPr lang="en-US" dirty="0" smtClean="0"/>
              <a:t>For pension plan financial statements:</a:t>
            </a:r>
          </a:p>
          <a:p>
            <a:pPr lvl="3"/>
            <a:r>
              <a:rPr lang="en-US" sz="1800" dirty="0" smtClean="0"/>
              <a:t>Recognition, measurement, and presentation of financial statement amounts generally similar to current guidance:</a:t>
            </a:r>
          </a:p>
          <a:p>
            <a:pPr lvl="4"/>
            <a:r>
              <a:rPr lang="en-US" sz="1600" dirty="0" smtClean="0"/>
              <a:t>Change limiting receivables to contributions due pursuant to legal requirements</a:t>
            </a:r>
          </a:p>
          <a:p>
            <a:pPr lvl="3"/>
            <a:r>
              <a:rPr lang="en-US" sz="1800" dirty="0" smtClean="0"/>
              <a:t>Significant new note disclosure requirements:</a:t>
            </a:r>
          </a:p>
          <a:p>
            <a:pPr lvl="4"/>
            <a:r>
              <a:rPr lang="en-US" sz="1600" dirty="0" smtClean="0"/>
              <a:t>Information on composition of pension board as part of Plan description</a:t>
            </a:r>
          </a:p>
          <a:p>
            <a:pPr lvl="4"/>
            <a:r>
              <a:rPr lang="en-US" sz="1600" dirty="0" smtClean="0"/>
              <a:t>Annual money-weighted rate of return on plan investments</a:t>
            </a:r>
          </a:p>
          <a:p>
            <a:pPr lvl="4"/>
            <a:r>
              <a:rPr lang="en-US" sz="1600" dirty="0" smtClean="0"/>
              <a:t>Information on deferred retirement option program (DROP) balances</a:t>
            </a:r>
          </a:p>
          <a:p>
            <a:pPr lvl="4"/>
            <a:r>
              <a:rPr lang="en-US" sz="1600" dirty="0" smtClean="0"/>
              <a:t>Components of net pension liability (asset) as of the Plan’s fiscal year-end</a:t>
            </a:r>
          </a:p>
          <a:p>
            <a:pPr lvl="4"/>
            <a:r>
              <a:rPr lang="en-US" sz="1600" dirty="0" smtClean="0"/>
              <a:t>Significant assumptions used to measure total pension liability, including substantial disclosures related to the discount rate</a:t>
            </a:r>
          </a:p>
          <a:p>
            <a:pPr lvl="3"/>
            <a:r>
              <a:rPr lang="en-US" sz="1800" dirty="0" smtClean="0"/>
              <a:t>Required supplementary information:</a:t>
            </a:r>
          </a:p>
          <a:p>
            <a:pPr lvl="4"/>
            <a:r>
              <a:rPr lang="en-US" sz="1600" dirty="0" smtClean="0"/>
              <a:t>Ten-year schedule of changes in the net pension liability (asset)</a:t>
            </a:r>
          </a:p>
          <a:p>
            <a:pPr lvl="4"/>
            <a:r>
              <a:rPr lang="en-US" sz="1600" dirty="0" smtClean="0"/>
              <a:t>Ten-year schedule of components of net pension liability (asset)</a:t>
            </a:r>
          </a:p>
          <a:p>
            <a:pPr lvl="4"/>
            <a:r>
              <a:rPr lang="en-US" sz="1600" dirty="0" smtClean="0"/>
              <a:t>Ten-year schedule related to employer contributions, if an actuarially-calculated employer contribution is determined</a:t>
            </a:r>
          </a:p>
          <a:p>
            <a:pPr lvl="4"/>
            <a:r>
              <a:rPr lang="en-US" sz="1600" dirty="0" smtClean="0"/>
              <a:t>Ten-year schedule of the annual money-weighted rate of return on plan investments</a:t>
            </a:r>
          </a:p>
          <a:p>
            <a:pPr lvl="3"/>
            <a:endParaRPr lang="en-US" sz="1800" dirty="0" smtClean="0"/>
          </a:p>
          <a:p>
            <a:pPr lvl="3">
              <a:buNone/>
            </a:pPr>
            <a:endParaRPr lang="en-US" dirty="0" smtClean="0"/>
          </a:p>
          <a:p>
            <a:pPr lvl="3"/>
            <a:endParaRPr lang="en-US" sz="1700" b="1" dirty="0" smtClean="0"/>
          </a:p>
          <a:p>
            <a:pPr lvl="2">
              <a:buNone/>
            </a:pPr>
            <a:endParaRPr lang="en-US" sz="1700" b="1" dirty="0" smtClean="0"/>
          </a:p>
          <a:p>
            <a:pPr lvl="3"/>
            <a:endParaRPr lang="en-US" sz="1800" dirty="0" smtClean="0"/>
          </a:p>
          <a:p>
            <a:pPr lvl="3">
              <a:buNone/>
            </a:pPr>
            <a:endParaRPr lang="en-US" dirty="0" smtClean="0"/>
          </a:p>
          <a:p>
            <a:pPr lvl="3"/>
            <a:endParaRPr lang="en-US" b="1" dirty="0" smtClean="0"/>
          </a:p>
          <a:p>
            <a:pPr lvl="2"/>
            <a:endParaRPr lang="en-US" b="1" dirty="0" smtClean="0"/>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Rectangle 2"/>
          <p:cNvSpPr>
            <a:spLocks noGrp="1" noChangeArrowheads="1"/>
          </p:cNvSpPr>
          <p:nvPr>
            <p:ph type="title"/>
          </p:nvPr>
        </p:nvSpPr>
        <p:spPr/>
        <p:txBody>
          <a:bodyPr/>
          <a:lstStyle/>
          <a:p>
            <a:r>
              <a:rPr lang="en-US" dirty="0" smtClean="0"/>
              <a:t>KPMG Government Institute Webcasts</a:t>
            </a:r>
            <a:endParaRPr lang="en-US" dirty="0"/>
          </a:p>
        </p:txBody>
      </p:sp>
      <p:sp>
        <p:nvSpPr>
          <p:cNvPr id="4" name="Slide Number Placeholder 3"/>
          <p:cNvSpPr>
            <a:spLocks noGrp="1"/>
          </p:cNvSpPr>
          <p:nvPr>
            <p:ph type="sldNum" sz="quarter" idx="12"/>
          </p:nvPr>
        </p:nvSpPr>
        <p:spPr>
          <a:prstGeom prst="rect">
            <a:avLst/>
          </a:prstGeom>
        </p:spPr>
        <p:txBody>
          <a:bodyPr/>
          <a:lstStyle/>
          <a:p>
            <a:fld id="{F213364A-6731-4FC5-A455-158E42842EAF}" type="slidenum">
              <a:rPr lang="en-US" smtClean="0"/>
              <a:pPr/>
              <a:t>87</a:t>
            </a:fld>
            <a:endParaRPr lang="en-US" dirty="0"/>
          </a:p>
        </p:txBody>
      </p:sp>
      <p:sp>
        <p:nvSpPr>
          <p:cNvPr id="1004547" name="Rectangle 3"/>
          <p:cNvSpPr>
            <a:spLocks noGrp="1" noChangeArrowheads="1"/>
          </p:cNvSpPr>
          <p:nvPr>
            <p:ph idx="1"/>
          </p:nvPr>
        </p:nvSpPr>
        <p:spPr/>
        <p:txBody>
          <a:bodyPr>
            <a:normAutofit/>
          </a:bodyPr>
          <a:lstStyle/>
          <a:p>
            <a:pPr lvl="1"/>
            <a:r>
              <a:rPr lang="en-US" dirty="0" smtClean="0"/>
              <a:t>Two 2-hour webcasts on the new GASB Pension Standards, along with other GASB-related webcasts, can be accessed on demand at KPMG’s Government Institute website:</a:t>
            </a:r>
          </a:p>
          <a:p>
            <a:pPr lvl="1"/>
            <a:endParaRPr lang="en-US" dirty="0" smtClean="0">
              <a:solidFill>
                <a:srgbClr val="02029C"/>
              </a:solidFill>
            </a:endParaRPr>
          </a:p>
          <a:p>
            <a:pPr lvl="1" algn="ctr"/>
            <a:r>
              <a:rPr lang="en-US" dirty="0" smtClean="0">
                <a:solidFill>
                  <a:srgbClr val="02029C"/>
                </a:solidFill>
              </a:rPr>
              <a:t>http://www.kpmginstitutes.com/government-institute/</a:t>
            </a: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26763" y="1353311"/>
            <a:ext cx="9135967" cy="4223952"/>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 </a:t>
            </a:r>
          </a:p>
          <a:p>
            <a:pPr marL="0" indent="0" algn="ctr" eaLnBrk="1" hangingPunct="1">
              <a:buFont typeface="Wingdings 2" pitchFamily="18" charset="2"/>
              <a:buNone/>
            </a:pPr>
            <a:r>
              <a:rPr lang="en-US" sz="3000" b="1" i="1" dirty="0" smtClean="0">
                <a:effectLst>
                  <a:outerShdw blurRad="38100" dist="38100" dir="2700000" algn="tl">
                    <a:srgbClr val="000000">
                      <a:alpha val="43137"/>
                    </a:srgbClr>
                  </a:outerShdw>
                </a:effectLst>
              </a:rPr>
              <a:t>CFA Institute</a:t>
            </a:r>
          </a:p>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Asset Manager Code of Professional Conduct</a:t>
            </a:r>
          </a:p>
          <a:p>
            <a:pPr marL="0" indent="0" algn="ctr" eaLnBrk="1" hangingPunct="1">
              <a:buFont typeface="Wingdings 2" pitchFamily="18" charset="2"/>
              <a:buNone/>
            </a:pPr>
            <a:endParaRPr lang="en-US" sz="2400" b="1" i="1" dirty="0" smtClean="0">
              <a:solidFill>
                <a:srgbClr val="002060"/>
              </a:solidFill>
              <a:effectLst>
                <a:outerShdw blurRad="38100" dist="38100" dir="2700000" algn="tl">
                  <a:srgbClr val="000000">
                    <a:alpha val="43137"/>
                  </a:srgbClr>
                </a:outerShdw>
              </a:effectLst>
            </a:endParaRPr>
          </a:p>
          <a:p>
            <a:pPr indent="0" algn="ctr" eaLnBrk="1" hangingPunct="1">
              <a:spcAft>
                <a:spcPts val="0"/>
              </a:spcAft>
              <a:buNone/>
            </a:pPr>
            <a:r>
              <a:rPr lang="en-US" sz="2400" b="1" i="1" dirty="0" smtClean="0">
                <a:effectLst>
                  <a:outerShdw blurRad="38100" dist="38100" dir="2700000" algn="tl">
                    <a:srgbClr val="000000">
                      <a:alpha val="43137"/>
                    </a:srgbClr>
                  </a:outerShdw>
                </a:effectLst>
              </a:rPr>
              <a:t>Robert </a:t>
            </a:r>
            <a:r>
              <a:rPr lang="en-US" sz="2400" b="1" i="1" dirty="0">
                <a:effectLst>
                  <a:outerShdw blurRad="38100" dist="38100" dir="2700000" algn="tl">
                    <a:srgbClr val="000000">
                      <a:alpha val="43137"/>
                    </a:srgbClr>
                  </a:outerShdw>
                </a:effectLst>
              </a:rPr>
              <a:t>W. Dannhauser, FRM, CAIA, CFA </a:t>
            </a:r>
            <a:endParaRPr lang="en-US" sz="2400" b="1" i="1" dirty="0" smtClean="0">
              <a:effectLst>
                <a:outerShdw blurRad="38100" dist="38100" dir="2700000" algn="tl">
                  <a:srgbClr val="000000">
                    <a:alpha val="43137"/>
                  </a:srgbClr>
                </a:outerShdw>
              </a:effectLst>
            </a:endParaRPr>
          </a:p>
          <a:p>
            <a:pPr indent="0" algn="ctr" eaLnBrk="1" hangingPunct="1">
              <a:spcAft>
                <a:spcPts val="0"/>
              </a:spcAft>
              <a:buNone/>
            </a:pPr>
            <a:endParaRPr lang="en-US" sz="2400" b="1" i="1" dirty="0" smtClean="0">
              <a:effectLst>
                <a:outerShdw blurRad="38100" dist="38100" dir="2700000" algn="tl">
                  <a:srgbClr val="000000">
                    <a:alpha val="43137"/>
                  </a:srgbClr>
                </a:outerShdw>
              </a:effectLst>
            </a:endParaRPr>
          </a:p>
          <a:p>
            <a:pPr indent="0" algn="ctr" eaLnBrk="1" hangingPunct="1">
              <a:spcAft>
                <a:spcPts val="0"/>
              </a:spcAft>
              <a:buNone/>
            </a:pPr>
            <a:r>
              <a:rPr lang="en-US" sz="2400" b="1" i="1" dirty="0" smtClean="0">
                <a:effectLst>
                  <a:outerShdw blurRad="38100" dist="38100" dir="2700000" algn="tl">
                    <a:srgbClr val="000000">
                      <a:alpha val="43137"/>
                    </a:srgbClr>
                  </a:outerShdw>
                </a:effectLst>
              </a:rPr>
              <a:t>Head</a:t>
            </a:r>
            <a:r>
              <a:rPr lang="en-US" sz="2400" b="1" i="1" dirty="0">
                <a:effectLst>
                  <a:outerShdw blurRad="38100" dist="38100" dir="2700000" algn="tl">
                    <a:srgbClr val="000000">
                      <a:alpha val="43137"/>
                    </a:srgbClr>
                  </a:outerShdw>
                </a:effectLst>
              </a:rPr>
              <a:t>, Standards of Practice and </a:t>
            </a:r>
            <a:r>
              <a:rPr lang="en-US" sz="2400" b="1" i="1" dirty="0" smtClean="0">
                <a:effectLst>
                  <a:outerShdw blurRad="38100" dist="38100" dir="2700000" algn="tl">
                    <a:srgbClr val="000000">
                      <a:alpha val="43137"/>
                    </a:srgbClr>
                  </a:outerShdw>
                </a:effectLst>
              </a:rPr>
              <a:t>Outreach</a:t>
            </a:r>
          </a:p>
          <a:p>
            <a:pPr indent="0" algn="ctr" eaLnBrk="1" hangingPunct="1">
              <a:spcAft>
                <a:spcPts val="0"/>
              </a:spcAft>
              <a:buNone/>
            </a:pPr>
            <a:r>
              <a:rPr lang="en-US" sz="2400" b="1" i="1" dirty="0" smtClean="0">
                <a:effectLst>
                  <a:outerShdw blurRad="38100" dist="38100" dir="2700000" algn="tl">
                    <a:srgbClr val="000000">
                      <a:alpha val="43137"/>
                    </a:srgbClr>
                  </a:outerShdw>
                </a:effectLst>
              </a:rPr>
              <a:t> </a:t>
            </a:r>
            <a:r>
              <a:rPr lang="en-US" sz="2400" b="1" i="1" dirty="0">
                <a:effectLst>
                  <a:outerShdw blurRad="38100" dist="38100" dir="2700000" algn="tl">
                    <a:srgbClr val="000000">
                      <a:alpha val="43137"/>
                    </a:srgbClr>
                  </a:outerShdw>
                </a:effectLst>
              </a:rPr>
              <a:t>CFA </a:t>
            </a:r>
            <a:r>
              <a:rPr lang="en-US" sz="2400" b="1" i="1" dirty="0" smtClean="0">
                <a:effectLst>
                  <a:outerShdw blurRad="38100" dist="38100" dir="2700000" algn="tl">
                    <a:srgbClr val="000000">
                      <a:alpha val="43137"/>
                    </a:srgbClr>
                  </a:outerShdw>
                </a:effectLst>
              </a:rPr>
              <a:t>Institute</a:t>
            </a: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84668750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3857244389"/>
              </p:ext>
            </p:extLst>
          </p:nvPr>
        </p:nvGraphicFramePr>
        <p:xfrm>
          <a:off x="228088" y="1268760"/>
          <a:ext cx="8892654" cy="5090120"/>
        </p:xfrm>
        <a:graphic>
          <a:graphicData uri="http://schemas.openxmlformats.org/drawingml/2006/chart">
            <c:chart xmlns:c="http://schemas.openxmlformats.org/drawingml/2006/chart" xmlns:r="http://schemas.openxmlformats.org/officeDocument/2006/relationships" r:id="rId2"/>
          </a:graphicData>
        </a:graphic>
      </p:graphicFrame>
      <p:sp>
        <p:nvSpPr>
          <p:cNvPr id="3" name="Title 2"/>
          <p:cNvSpPr>
            <a:spLocks noGrp="1"/>
          </p:cNvSpPr>
          <p:nvPr>
            <p:ph type="title"/>
          </p:nvPr>
        </p:nvSpPr>
        <p:spPr>
          <a:xfrm>
            <a:off x="290560" y="410369"/>
            <a:ext cx="8875712" cy="563562"/>
          </a:xfrm>
        </p:spPr>
        <p:txBody>
          <a:bodyPr>
            <a:normAutofit fontScale="90000"/>
          </a:bodyPr>
          <a:lstStyle/>
          <a:p>
            <a:r>
              <a:rPr lang="en-US" sz="3100" dirty="0" smtClean="0"/>
              <a:t>Global Equity Performance </a:t>
            </a:r>
            <a:br>
              <a:rPr lang="en-US" sz="3100" dirty="0" smtClean="0"/>
            </a:br>
            <a:r>
              <a:rPr lang="en-US" sz="2700" dirty="0" smtClean="0"/>
              <a:t>Trailing 1-Year Performance through March 31, 2013</a:t>
            </a:r>
            <a:endParaRPr lang="en-US" sz="2700" dirty="0"/>
          </a:p>
        </p:txBody>
      </p:sp>
    </p:spTree>
    <p:extLst>
      <p:ext uri="{BB962C8B-B14F-4D97-AF65-F5344CB8AC3E}">
        <p14:creationId xmlns:p14="http://schemas.microsoft.com/office/powerpoint/2010/main" val="328998202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81000" y="1981200"/>
            <a:ext cx="7848600" cy="1447800"/>
          </a:xfrm>
        </p:spPr>
        <p:txBody>
          <a:bodyPr>
            <a:normAutofit lnSpcReduction="10000"/>
          </a:bodyPr>
          <a:lstStyle/>
          <a:p>
            <a:endParaRPr lang="en-US" dirty="0" smtClean="0">
              <a:solidFill>
                <a:srgbClr val="002060"/>
              </a:solidFill>
            </a:endParaRPr>
          </a:p>
          <a:p>
            <a:r>
              <a:rPr lang="en-US" dirty="0" smtClean="0">
                <a:solidFill>
                  <a:srgbClr val="002060"/>
                </a:solidFill>
              </a:rPr>
              <a:t>Bob Dannhauser, </a:t>
            </a:r>
            <a:r>
              <a:rPr lang="en-US" sz="1800" dirty="0" smtClean="0">
                <a:solidFill>
                  <a:srgbClr val="002060"/>
                </a:solidFill>
              </a:rPr>
              <a:t>CFA, FRM, CAIA</a:t>
            </a:r>
          </a:p>
          <a:p>
            <a:r>
              <a:rPr lang="en-US" dirty="0" smtClean="0">
                <a:solidFill>
                  <a:srgbClr val="002060"/>
                </a:solidFill>
              </a:rPr>
              <a:t>Head, Standards of Practice and Outreach</a:t>
            </a:r>
          </a:p>
          <a:p>
            <a:r>
              <a:rPr lang="en-US" dirty="0" smtClean="0">
                <a:solidFill>
                  <a:srgbClr val="002060"/>
                </a:solidFill>
              </a:rPr>
              <a:t>May 9, 2013</a:t>
            </a:r>
            <a:endParaRPr lang="en-US" dirty="0">
              <a:solidFill>
                <a:srgbClr val="002060"/>
              </a:solidFill>
            </a:endParaRPr>
          </a:p>
        </p:txBody>
      </p:sp>
      <p:sp>
        <p:nvSpPr>
          <p:cNvPr id="4" name="Title 3"/>
          <p:cNvSpPr>
            <a:spLocks noGrp="1"/>
          </p:cNvSpPr>
          <p:nvPr>
            <p:ph type="ctrTitle"/>
          </p:nvPr>
        </p:nvSpPr>
        <p:spPr>
          <a:xfrm>
            <a:off x="381000" y="762000"/>
            <a:ext cx="6705600" cy="1371600"/>
          </a:xfrm>
        </p:spPr>
        <p:txBody>
          <a:bodyPr>
            <a:normAutofit fontScale="90000"/>
          </a:bodyPr>
          <a:lstStyle/>
          <a:p>
            <a:r>
              <a:rPr lang="en-US" sz="3200" dirty="0" smtClean="0">
                <a:solidFill>
                  <a:schemeClr val="accent3">
                    <a:lumMod val="50000"/>
                  </a:schemeClr>
                </a:solidFill>
              </a:rPr>
              <a:t>Raising the </a:t>
            </a:r>
            <a:br>
              <a:rPr lang="en-US" sz="3200" dirty="0" smtClean="0">
                <a:solidFill>
                  <a:schemeClr val="accent3">
                    <a:lumMod val="50000"/>
                  </a:schemeClr>
                </a:solidFill>
              </a:rPr>
            </a:br>
            <a:r>
              <a:rPr lang="en-US" sz="3200" dirty="0" smtClean="0">
                <a:solidFill>
                  <a:schemeClr val="accent3">
                    <a:lumMod val="50000"/>
                  </a:schemeClr>
                </a:solidFill>
              </a:rPr>
              <a:t>standard of practice of </a:t>
            </a:r>
            <a:br>
              <a:rPr lang="en-US" sz="3200" dirty="0" smtClean="0">
                <a:solidFill>
                  <a:schemeClr val="accent3">
                    <a:lumMod val="50000"/>
                  </a:schemeClr>
                </a:solidFill>
              </a:rPr>
            </a:br>
            <a:r>
              <a:rPr lang="en-US" sz="3200" dirty="0" smtClean="0">
                <a:solidFill>
                  <a:schemeClr val="accent3">
                    <a:lumMod val="50000"/>
                  </a:schemeClr>
                </a:solidFill>
              </a:rPr>
              <a:t>investment managers</a:t>
            </a:r>
            <a:br>
              <a:rPr lang="en-US" sz="3200" dirty="0" smtClean="0">
                <a:solidFill>
                  <a:schemeClr val="accent3">
                    <a:lumMod val="50000"/>
                  </a:schemeClr>
                </a:solidFill>
              </a:rPr>
            </a:br>
            <a:r>
              <a:rPr lang="en-US" sz="2400" dirty="0" smtClean="0">
                <a:solidFill>
                  <a:schemeClr val="accent3">
                    <a:lumMod val="50000"/>
                  </a:schemeClr>
                </a:solidFill>
              </a:rPr>
              <a:t>Massachusetts PRIM</a:t>
            </a:r>
            <a:endParaRPr lang="en-US" sz="2700" dirty="0">
              <a:solidFill>
                <a:schemeClr val="accent3">
                  <a:lumMod val="50000"/>
                </a:schemeClr>
              </a:solidFill>
            </a:endParaRPr>
          </a:p>
        </p:txBody>
      </p:sp>
    </p:spTree>
    <p:extLst>
      <p:ext uri="{BB962C8B-B14F-4D97-AF65-F5344CB8AC3E}">
        <p14:creationId xmlns:p14="http://schemas.microsoft.com/office/powerpoint/2010/main" val="359728057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b="1" dirty="0" smtClean="0">
                <a:solidFill>
                  <a:srgbClr val="002060"/>
                </a:solidFill>
              </a:rPr>
              <a:t>Ethical Landscape</a:t>
            </a:r>
            <a:endParaRPr lang="en-US" sz="3200" b="1" dirty="0">
              <a:solidFill>
                <a:srgbClr val="002060"/>
              </a:solidFill>
            </a:endParaRPr>
          </a:p>
        </p:txBody>
      </p:sp>
      <p:sp>
        <p:nvSpPr>
          <p:cNvPr id="4" name="Rectangle 3"/>
          <p:cNvSpPr/>
          <p:nvPr/>
        </p:nvSpPr>
        <p:spPr>
          <a:xfrm>
            <a:off x="304800" y="1178512"/>
            <a:ext cx="8458200" cy="5201424"/>
          </a:xfrm>
          <a:prstGeom prst="rect">
            <a:avLst/>
          </a:prstGeom>
        </p:spPr>
        <p:txBody>
          <a:bodyPr wrap="square">
            <a:spAutoFit/>
          </a:bodyPr>
          <a:lstStyle/>
          <a:p>
            <a:pPr marL="914400" lvl="1" indent="-457200" fontAlgn="auto">
              <a:spcBef>
                <a:spcPts val="0"/>
              </a:spcBef>
              <a:spcAft>
                <a:spcPts val="1800"/>
              </a:spcAft>
              <a:buClr>
                <a:srgbClr val="002060"/>
              </a:buClr>
              <a:buFont typeface="Arial" pitchFamily="34" charset="0"/>
              <a:buChar char="•"/>
              <a:defRPr/>
            </a:pPr>
            <a:r>
              <a:rPr lang="en-US" sz="2800" dirty="0" smtClean="0">
                <a:solidFill>
                  <a:srgbClr val="0070C0"/>
                </a:solidFill>
                <a:latin typeface="Arial"/>
                <a:cs typeface="+mn-cs"/>
              </a:rPr>
              <a:t>Market collapse was devastating to faith and confidence in the investment industry</a:t>
            </a:r>
          </a:p>
          <a:p>
            <a:pPr marL="914400" lvl="1" indent="-457200" fontAlgn="auto">
              <a:spcBef>
                <a:spcPts val="0"/>
              </a:spcBef>
              <a:spcAft>
                <a:spcPts val="1800"/>
              </a:spcAft>
              <a:buClr>
                <a:srgbClr val="002060"/>
              </a:buClr>
              <a:buFont typeface="Arial" pitchFamily="34" charset="0"/>
              <a:buChar char="•"/>
              <a:defRPr/>
            </a:pPr>
            <a:r>
              <a:rPr lang="en-US" sz="2800" dirty="0" smtClean="0">
                <a:solidFill>
                  <a:srgbClr val="0070C0"/>
                </a:solidFill>
                <a:latin typeface="Arial"/>
                <a:cs typeface="+mn-cs"/>
              </a:rPr>
              <a:t>Functioning capital markets depend on trust</a:t>
            </a:r>
          </a:p>
          <a:p>
            <a:pPr marL="914400" lvl="1" indent="-457200" fontAlgn="auto">
              <a:spcBef>
                <a:spcPts val="0"/>
              </a:spcBef>
              <a:spcAft>
                <a:spcPts val="1800"/>
              </a:spcAft>
              <a:buClr>
                <a:srgbClr val="002060"/>
              </a:buClr>
              <a:buFont typeface="Arial" pitchFamily="34" charset="0"/>
              <a:buChar char="•"/>
              <a:defRPr/>
            </a:pPr>
            <a:r>
              <a:rPr lang="en-US" sz="2800" dirty="0" smtClean="0">
                <a:solidFill>
                  <a:srgbClr val="0070C0"/>
                </a:solidFill>
                <a:latin typeface="Arial"/>
                <a:cs typeface="+mn-cs"/>
              </a:rPr>
              <a:t>Trust is earned through ethical conduct</a:t>
            </a:r>
          </a:p>
          <a:p>
            <a:pPr marL="914400" lvl="1" indent="-457200" fontAlgn="auto">
              <a:spcBef>
                <a:spcPts val="0"/>
              </a:spcBef>
              <a:spcAft>
                <a:spcPts val="1800"/>
              </a:spcAft>
              <a:buClr>
                <a:srgbClr val="002060"/>
              </a:buClr>
              <a:buFont typeface="Arial" pitchFamily="34" charset="0"/>
              <a:buChar char="•"/>
              <a:defRPr/>
            </a:pPr>
            <a:r>
              <a:rPr lang="en-US" sz="2800" dirty="0" smtClean="0">
                <a:solidFill>
                  <a:srgbClr val="0070C0"/>
                </a:solidFill>
                <a:latin typeface="Arial"/>
                <a:cs typeface="+mn-cs"/>
              </a:rPr>
              <a:t>Ethics are fundamental to market integrity </a:t>
            </a:r>
          </a:p>
          <a:p>
            <a:pPr marL="914400" lvl="1" indent="-457200" fontAlgn="auto">
              <a:spcBef>
                <a:spcPts val="0"/>
              </a:spcBef>
              <a:spcAft>
                <a:spcPts val="1800"/>
              </a:spcAft>
              <a:buClr>
                <a:srgbClr val="002060"/>
              </a:buClr>
              <a:buFont typeface="Arial" pitchFamily="34" charset="0"/>
              <a:buChar char="•"/>
              <a:defRPr/>
            </a:pPr>
            <a:r>
              <a:rPr lang="en-US" sz="2800" dirty="0" smtClean="0">
                <a:solidFill>
                  <a:srgbClr val="0070C0"/>
                </a:solidFill>
                <a:latin typeface="Arial"/>
                <a:cs typeface="+mn-cs"/>
              </a:rPr>
              <a:t>Clients demand ethical conduct from managers – not just good performance</a:t>
            </a:r>
          </a:p>
          <a:p>
            <a:pPr marL="457200" lvl="3" indent="-457200" fontAlgn="auto">
              <a:spcBef>
                <a:spcPts val="0"/>
              </a:spcBef>
              <a:spcAft>
                <a:spcPts val="600"/>
              </a:spcAft>
              <a:buClr>
                <a:srgbClr val="002060"/>
              </a:buClr>
            </a:pPr>
            <a:endParaRPr lang="en-US" sz="2800" dirty="0" smtClean="0">
              <a:solidFill>
                <a:prstClr val="black"/>
              </a:solidFill>
              <a:latin typeface="Arial"/>
              <a:cs typeface="+mn-cs"/>
            </a:endParaRPr>
          </a:p>
          <a:p>
            <a:pPr marL="457200" indent="-457200" fontAlgn="auto">
              <a:spcBef>
                <a:spcPts val="0"/>
              </a:spcBef>
              <a:spcAft>
                <a:spcPts val="600"/>
              </a:spcAft>
              <a:buClr>
                <a:srgbClr val="002060"/>
              </a:buClr>
              <a:buFont typeface="Wingdings" pitchFamily="2" charset="2"/>
              <a:buChar char="Ø"/>
            </a:pPr>
            <a:endParaRPr lang="en-US" sz="2800" dirty="0">
              <a:solidFill>
                <a:prstClr val="black"/>
              </a:solidFill>
              <a:latin typeface="Arial"/>
              <a:cs typeface="+mn-cs"/>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911304"/>
            <a:ext cx="2895600" cy="950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4"/>
          </p:nvPr>
        </p:nvSpPr>
        <p:spPr/>
        <p:txBody>
          <a:bodyPr/>
          <a:lstStyle/>
          <a:p>
            <a:fld id="{1CB23F2B-7DA2-447A-B5D1-F0E2C7FE22DC}" type="slidenum">
              <a:rPr lang="en-GB" smtClean="0"/>
              <a:pPr/>
              <a:t>90</a:t>
            </a:fld>
            <a:endParaRPr lang="en-GB" dirty="0"/>
          </a:p>
        </p:txBody>
      </p:sp>
    </p:spTree>
    <p:custDataLst>
      <p:tags r:id="rId1"/>
    </p:custDataLst>
    <p:extLst>
      <p:ext uri="{BB962C8B-B14F-4D97-AF65-F5344CB8AC3E}">
        <p14:creationId xmlns:p14="http://schemas.microsoft.com/office/powerpoint/2010/main" val="152258293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4047" y="216408"/>
            <a:ext cx="8302753" cy="697992"/>
          </a:xfrm>
        </p:spPr>
        <p:txBody>
          <a:bodyPr/>
          <a:lstStyle/>
          <a:p>
            <a:pPr algn="ctr"/>
            <a:r>
              <a:rPr lang="en-US" dirty="0" smtClean="0">
                <a:solidFill>
                  <a:srgbClr val="002060"/>
                </a:solidFill>
              </a:rPr>
              <a:t>Financial Services Fare Worst--Again</a:t>
            </a:r>
            <a:endParaRPr lang="en-US" dirty="0">
              <a:solidFill>
                <a:srgbClr val="002060"/>
              </a:solidFill>
            </a:endParaRPr>
          </a:p>
        </p:txBody>
      </p:sp>
      <p:sp>
        <p:nvSpPr>
          <p:cNvPr id="4" name="Slide Number Placeholder 3"/>
          <p:cNvSpPr>
            <a:spLocks noGrp="1"/>
          </p:cNvSpPr>
          <p:nvPr>
            <p:ph type="sldNum" sz="quarter" idx="12"/>
          </p:nvPr>
        </p:nvSpPr>
        <p:spPr>
          <a:xfrm>
            <a:off x="4185052" y="6380780"/>
            <a:ext cx="783936" cy="365125"/>
          </a:xfrm>
        </p:spPr>
        <p:txBody>
          <a:bodyPr/>
          <a:lstStyle/>
          <a:p>
            <a:pPr marL="228600" indent="-228600">
              <a:defRPr/>
            </a:pPr>
            <a:fld id="{C78FD54B-26DD-4D27-A5B5-675FC0DAD585}" type="slidenum">
              <a:rPr lang="en-US" smtClean="0">
                <a:solidFill>
                  <a:srgbClr val="FFFFFF"/>
                </a:solidFill>
              </a:rPr>
              <a:pPr marL="228600" indent="-228600">
                <a:defRPr/>
              </a:pPr>
              <a:t>91</a:t>
            </a:fld>
            <a:endParaRPr lang="en-US" dirty="0">
              <a:solidFill>
                <a:srgbClr val="FFFFFF"/>
              </a:solidFill>
            </a:endParaRPr>
          </a:p>
        </p:txBody>
      </p:sp>
      <p:sp>
        <p:nvSpPr>
          <p:cNvPr id="10" name="Rectangle 9"/>
          <p:cNvSpPr/>
          <p:nvPr/>
        </p:nvSpPr>
        <p:spPr>
          <a:xfrm>
            <a:off x="714168" y="1128931"/>
            <a:ext cx="7661072" cy="369332"/>
          </a:xfrm>
          <a:prstGeom prst="rect">
            <a:avLst/>
          </a:prstGeom>
        </p:spPr>
        <p:txBody>
          <a:bodyPr wrap="none">
            <a:spAutoFit/>
          </a:bodyPr>
          <a:lstStyle/>
          <a:p>
            <a:pPr algn="ctr" fontAlgn="auto">
              <a:spcBef>
                <a:spcPts val="0"/>
              </a:spcBef>
              <a:spcAft>
                <a:spcPts val="0"/>
              </a:spcAft>
              <a:defRPr sz="1800" b="1" i="0" u="none" strike="noStrike" kern="1200" baseline="0">
                <a:solidFill>
                  <a:prstClr val="black"/>
                </a:solidFill>
                <a:latin typeface="+mn-lt"/>
                <a:ea typeface="+mn-ea"/>
                <a:cs typeface="+mn-cs"/>
              </a:defRPr>
            </a:pPr>
            <a:r>
              <a:rPr lang="en-US" sz="1800" b="1" dirty="0" smtClean="0">
                <a:solidFill>
                  <a:prstClr val="black"/>
                </a:solidFill>
                <a:latin typeface="Arial"/>
                <a:cs typeface="+mn-cs"/>
              </a:rPr>
              <a:t>How much do you trust the following industries to do what is right?</a:t>
            </a:r>
          </a:p>
        </p:txBody>
      </p:sp>
      <p:graphicFrame>
        <p:nvGraphicFramePr>
          <p:cNvPr id="11" name="Chart 10"/>
          <p:cNvGraphicFramePr>
            <a:graphicFrameLocks/>
          </p:cNvGraphicFramePr>
          <p:nvPr>
            <p:extLst>
              <p:ext uri="{D42A27DB-BD31-4B8C-83A1-F6EECF244321}">
                <p14:modId xmlns:p14="http://schemas.microsoft.com/office/powerpoint/2010/main" val="2755184307"/>
              </p:ext>
            </p:extLst>
          </p:nvPr>
        </p:nvGraphicFramePr>
        <p:xfrm>
          <a:off x="431172" y="1434078"/>
          <a:ext cx="4066968" cy="501491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Chart 11"/>
          <p:cNvGraphicFramePr>
            <a:graphicFrameLocks/>
          </p:cNvGraphicFramePr>
          <p:nvPr>
            <p:extLst>
              <p:ext uri="{D42A27DB-BD31-4B8C-83A1-F6EECF244321}">
                <p14:modId xmlns:p14="http://schemas.microsoft.com/office/powerpoint/2010/main" val="1755592749"/>
              </p:ext>
            </p:extLst>
          </p:nvPr>
        </p:nvGraphicFramePr>
        <p:xfrm>
          <a:off x="4740729" y="1476752"/>
          <a:ext cx="4114800" cy="5014912"/>
        </p:xfrm>
        <a:graphic>
          <a:graphicData uri="http://schemas.openxmlformats.org/drawingml/2006/chart">
            <c:chart xmlns:c="http://schemas.openxmlformats.org/drawingml/2006/chart" xmlns:r="http://schemas.openxmlformats.org/officeDocument/2006/relationships" r:id="rId3"/>
          </a:graphicData>
        </a:graphic>
      </p:graphicFrame>
      <p:cxnSp>
        <p:nvCxnSpPr>
          <p:cNvPr id="15" name="Straight Arrow Connector 14"/>
          <p:cNvCxnSpPr/>
          <p:nvPr/>
        </p:nvCxnSpPr>
        <p:spPr>
          <a:xfrm>
            <a:off x="3893930" y="5791200"/>
            <a:ext cx="211814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33800" y="6172200"/>
            <a:ext cx="15240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6300192" y="6400799"/>
            <a:ext cx="2623592" cy="457199"/>
          </a:xfrm>
          <a:prstGeom prst="rect">
            <a:avLst/>
          </a:prstGeom>
          <a:noFill/>
        </p:spPr>
        <p:txBody>
          <a:bodyPr wrap="none" rtlCol="0">
            <a:noAutofit/>
          </a:bodyPr>
          <a:lstStyle/>
          <a:p>
            <a:pPr fontAlgn="auto">
              <a:spcBef>
                <a:spcPts val="0"/>
              </a:spcBef>
              <a:spcAft>
                <a:spcPts val="0"/>
              </a:spcAft>
            </a:pPr>
            <a:r>
              <a:rPr lang="en-US" dirty="0" smtClean="0">
                <a:solidFill>
                  <a:srgbClr val="000000"/>
                </a:solidFill>
                <a:latin typeface="Arial"/>
                <a:cs typeface="+mn-cs"/>
              </a:rPr>
              <a:t>Source:  2013 Edelman Trust Barometer</a:t>
            </a:r>
            <a:endParaRPr lang="en-US" dirty="0">
              <a:solidFill>
                <a:srgbClr val="000000"/>
              </a:solidFill>
              <a:latin typeface="Arial"/>
              <a:cs typeface="+mn-cs"/>
            </a:endParaRPr>
          </a:p>
        </p:txBody>
      </p:sp>
      <p:sp>
        <p:nvSpPr>
          <p:cNvPr id="13" name="Slide Number Placeholder 1"/>
          <p:cNvSpPr txBox="1">
            <a:spLocks/>
          </p:cNvSpPr>
          <p:nvPr/>
        </p:nvSpPr>
        <p:spPr>
          <a:xfrm>
            <a:off x="4215298" y="6432149"/>
            <a:ext cx="658812" cy="279400"/>
          </a:xfrm>
          <a:prstGeom prst="rect">
            <a:avLst/>
          </a:prstGeom>
        </p:spPr>
        <p:txBody>
          <a:bodyPr/>
          <a:lstStyle>
            <a:defPPr>
              <a:defRPr lang="en-US"/>
            </a:defPPr>
            <a:lvl1pPr algn="l" rtl="0" fontAlgn="base">
              <a:spcBef>
                <a:spcPct val="0"/>
              </a:spcBef>
              <a:spcAft>
                <a:spcPct val="0"/>
              </a:spcAft>
              <a:defRPr sz="1200" kern="1200">
                <a:solidFill>
                  <a:schemeClr val="tx1"/>
                </a:solidFill>
                <a:latin typeface="Arial" charset="0"/>
                <a:ea typeface="+mn-ea"/>
                <a:cs typeface="Arial" charset="0"/>
              </a:defRPr>
            </a:lvl1pPr>
            <a:lvl2pPr marL="457200" algn="l" rtl="0" fontAlgn="base">
              <a:spcBef>
                <a:spcPct val="0"/>
              </a:spcBef>
              <a:spcAft>
                <a:spcPct val="0"/>
              </a:spcAft>
              <a:defRPr sz="1200" kern="1200">
                <a:solidFill>
                  <a:schemeClr val="tx1"/>
                </a:solidFill>
                <a:latin typeface="Arial" charset="0"/>
                <a:ea typeface="+mn-ea"/>
                <a:cs typeface="Arial" charset="0"/>
              </a:defRPr>
            </a:lvl2pPr>
            <a:lvl3pPr marL="914400" algn="l" rtl="0" fontAlgn="base">
              <a:spcBef>
                <a:spcPct val="0"/>
              </a:spcBef>
              <a:spcAft>
                <a:spcPct val="0"/>
              </a:spcAft>
              <a:defRPr sz="1200" kern="1200">
                <a:solidFill>
                  <a:schemeClr val="tx1"/>
                </a:solidFill>
                <a:latin typeface="Arial" charset="0"/>
                <a:ea typeface="+mn-ea"/>
                <a:cs typeface="Arial" charset="0"/>
              </a:defRPr>
            </a:lvl3pPr>
            <a:lvl4pPr marL="1371600" algn="l" rtl="0" fontAlgn="base">
              <a:spcBef>
                <a:spcPct val="0"/>
              </a:spcBef>
              <a:spcAft>
                <a:spcPct val="0"/>
              </a:spcAft>
              <a:defRPr sz="1200" kern="1200">
                <a:solidFill>
                  <a:schemeClr val="tx1"/>
                </a:solidFill>
                <a:latin typeface="Arial" charset="0"/>
                <a:ea typeface="+mn-ea"/>
                <a:cs typeface="Arial" charset="0"/>
              </a:defRPr>
            </a:lvl4pPr>
            <a:lvl5pPr marL="1828800" algn="l" rtl="0" fontAlgn="base">
              <a:spcBef>
                <a:spcPct val="0"/>
              </a:spcBef>
              <a:spcAft>
                <a:spcPct val="0"/>
              </a:spcAft>
              <a:defRPr sz="1200" kern="1200">
                <a:solidFill>
                  <a:schemeClr val="tx1"/>
                </a:solidFill>
                <a:latin typeface="Arial" charset="0"/>
                <a:ea typeface="+mn-ea"/>
                <a:cs typeface="Arial" charset="0"/>
              </a:defRPr>
            </a:lvl5pPr>
            <a:lvl6pPr marL="2286000" algn="l" defTabSz="914400" rtl="0" eaLnBrk="1" latinLnBrk="0" hangingPunct="1">
              <a:defRPr sz="1200" kern="1200">
                <a:solidFill>
                  <a:schemeClr val="tx1"/>
                </a:solidFill>
                <a:latin typeface="Arial" charset="0"/>
                <a:ea typeface="+mn-ea"/>
                <a:cs typeface="Arial" charset="0"/>
              </a:defRPr>
            </a:lvl6pPr>
            <a:lvl7pPr marL="2743200" algn="l" defTabSz="914400" rtl="0" eaLnBrk="1" latinLnBrk="0" hangingPunct="1">
              <a:defRPr sz="1200" kern="1200">
                <a:solidFill>
                  <a:schemeClr val="tx1"/>
                </a:solidFill>
                <a:latin typeface="Arial" charset="0"/>
                <a:ea typeface="+mn-ea"/>
                <a:cs typeface="Arial" charset="0"/>
              </a:defRPr>
            </a:lvl7pPr>
            <a:lvl8pPr marL="3200400" algn="l" defTabSz="914400" rtl="0" eaLnBrk="1" latinLnBrk="0" hangingPunct="1">
              <a:defRPr sz="1200" kern="1200">
                <a:solidFill>
                  <a:schemeClr val="tx1"/>
                </a:solidFill>
                <a:latin typeface="Arial" charset="0"/>
                <a:ea typeface="+mn-ea"/>
                <a:cs typeface="Arial" charset="0"/>
              </a:defRPr>
            </a:lvl8pPr>
            <a:lvl9pPr marL="3657600" algn="l" defTabSz="914400" rtl="0" eaLnBrk="1" latinLnBrk="0" hangingPunct="1">
              <a:defRPr sz="1200" kern="1200">
                <a:solidFill>
                  <a:schemeClr val="tx1"/>
                </a:solidFill>
                <a:latin typeface="Arial" charset="0"/>
                <a:ea typeface="+mn-ea"/>
                <a:cs typeface="Arial" charset="0"/>
              </a:defRPr>
            </a:lvl9pPr>
          </a:lstStyle>
          <a:p>
            <a:pPr algn="ctr"/>
            <a:fld id="{1CB23F2B-7DA2-447A-B5D1-F0E2C7FE22DC}" type="slidenum">
              <a:rPr lang="en-GB" sz="1100" smtClean="0">
                <a:latin typeface="Calibri" pitchFamily="34" charset="0"/>
                <a:cs typeface="Calibri" pitchFamily="34" charset="0"/>
              </a:rPr>
              <a:pPr algn="ctr"/>
              <a:t>91</a:t>
            </a:fld>
            <a:endParaRPr lang="en-GB" sz="1100" dirty="0">
              <a:latin typeface="Calibri" pitchFamily="34" charset="0"/>
              <a:cs typeface="Calibri" pitchFamily="34" charset="0"/>
            </a:endParaRPr>
          </a:p>
        </p:txBody>
      </p:sp>
    </p:spTree>
    <p:extLst>
      <p:ext uri="{BB962C8B-B14F-4D97-AF65-F5344CB8AC3E}">
        <p14:creationId xmlns:p14="http://schemas.microsoft.com/office/powerpoint/2010/main" val="2785576016"/>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84047" y="216408"/>
            <a:ext cx="8559928" cy="545592"/>
          </a:xfrm>
        </p:spPr>
        <p:txBody>
          <a:bodyPr>
            <a:normAutofit fontScale="90000"/>
          </a:bodyPr>
          <a:lstStyle/>
          <a:p>
            <a:pPr algn="ctr"/>
            <a:r>
              <a:rPr lang="en-US" dirty="0" smtClean="0">
                <a:solidFill>
                  <a:srgbClr val="002060"/>
                </a:solidFill>
              </a:rPr>
              <a:t>Alignment of expectations and performance</a:t>
            </a:r>
            <a:endParaRPr lang="en-US" dirty="0">
              <a:solidFill>
                <a:srgbClr val="002060"/>
              </a:solidFill>
            </a:endParaRPr>
          </a:p>
        </p:txBody>
      </p:sp>
      <p:sp>
        <p:nvSpPr>
          <p:cNvPr id="7" name="TextBox 6"/>
          <p:cNvSpPr txBox="1"/>
          <p:nvPr/>
        </p:nvSpPr>
        <p:spPr>
          <a:xfrm>
            <a:off x="5652120" y="6370570"/>
            <a:ext cx="4114800" cy="369332"/>
          </a:xfrm>
          <a:prstGeom prst="rect">
            <a:avLst/>
          </a:prstGeom>
          <a:noFill/>
        </p:spPr>
        <p:txBody>
          <a:bodyPr wrap="square" rtlCol="0">
            <a:spAutoFit/>
          </a:bodyPr>
          <a:lstStyle/>
          <a:p>
            <a:pPr fontAlgn="auto">
              <a:spcBef>
                <a:spcPts val="0"/>
              </a:spcBef>
              <a:spcAft>
                <a:spcPts val="0"/>
              </a:spcAft>
            </a:pPr>
            <a:r>
              <a:rPr lang="en-US" dirty="0" smtClean="0">
                <a:solidFill>
                  <a:srgbClr val="000000"/>
                </a:solidFill>
                <a:latin typeface="Arial"/>
                <a:cs typeface="+mn-cs"/>
              </a:rPr>
              <a:t>Source: 2013 Edelman Trust Barometer®  </a:t>
            </a:r>
            <a:r>
              <a:rPr lang="en-US" sz="1800" dirty="0" smtClean="0">
                <a:solidFill>
                  <a:srgbClr val="000000"/>
                </a:solidFill>
                <a:latin typeface="Arial"/>
                <a:cs typeface="+mn-cs"/>
              </a:rPr>
              <a:t> </a:t>
            </a:r>
            <a:endParaRPr lang="en-US" sz="1000" dirty="0">
              <a:solidFill>
                <a:srgbClr val="000000"/>
              </a:solidFill>
              <a:latin typeface="Arial"/>
              <a:cs typeface="+mn-cs"/>
            </a:endParaRPr>
          </a:p>
        </p:txBody>
      </p:sp>
      <p:sp>
        <p:nvSpPr>
          <p:cNvPr id="10" name="Rectangle 9"/>
          <p:cNvSpPr/>
          <p:nvPr/>
        </p:nvSpPr>
        <p:spPr>
          <a:xfrm>
            <a:off x="803904" y="759599"/>
            <a:ext cx="7481600" cy="369332"/>
          </a:xfrm>
          <a:prstGeom prst="rect">
            <a:avLst/>
          </a:prstGeom>
        </p:spPr>
        <p:txBody>
          <a:bodyPr wrap="none">
            <a:spAutoFit/>
          </a:bodyPr>
          <a:lstStyle/>
          <a:p>
            <a:pPr algn="ctr" fontAlgn="auto">
              <a:spcBef>
                <a:spcPts val="0"/>
              </a:spcBef>
              <a:spcAft>
                <a:spcPts val="0"/>
              </a:spcAft>
              <a:defRPr sz="1800" b="1" i="0" u="none" strike="noStrike" kern="1200" baseline="0">
                <a:solidFill>
                  <a:sysClr val="windowText" lastClr="000000"/>
                </a:solidFill>
                <a:latin typeface="+mn-lt"/>
                <a:ea typeface="+mn-ea"/>
                <a:cs typeface="+mn-cs"/>
              </a:defRPr>
            </a:pPr>
            <a:r>
              <a:rPr lang="en-US" sz="1800" b="1" dirty="0">
                <a:solidFill>
                  <a:sysClr val="windowText" lastClr="000000"/>
                </a:solidFill>
                <a:latin typeface="Arial"/>
                <a:cs typeface="+mn-cs"/>
              </a:rPr>
              <a:t>How </a:t>
            </a:r>
            <a:r>
              <a:rPr lang="en-US" sz="1800" b="1" dirty="0" smtClean="0">
                <a:solidFill>
                  <a:sysClr val="windowText" lastClr="000000"/>
                </a:solidFill>
                <a:latin typeface="Arial"/>
                <a:cs typeface="+mn-cs"/>
              </a:rPr>
              <a:t>important are each </a:t>
            </a:r>
            <a:r>
              <a:rPr lang="en-US" sz="1800" b="1" dirty="0">
                <a:solidFill>
                  <a:sysClr val="windowText" lastClr="000000"/>
                </a:solidFill>
                <a:latin typeface="Arial"/>
                <a:cs typeface="+mn-cs"/>
              </a:rPr>
              <a:t>of the </a:t>
            </a:r>
            <a:r>
              <a:rPr lang="en-US" sz="1800" b="1" dirty="0" smtClean="0">
                <a:solidFill>
                  <a:sysClr val="windowText" lastClr="000000"/>
                </a:solidFill>
                <a:latin typeface="Arial"/>
                <a:cs typeface="+mn-cs"/>
              </a:rPr>
              <a:t>following actions </a:t>
            </a:r>
            <a:r>
              <a:rPr lang="en-US" sz="1800" b="1" dirty="0">
                <a:solidFill>
                  <a:sysClr val="windowText" lastClr="000000"/>
                </a:solidFill>
                <a:latin typeface="Arial"/>
                <a:cs typeface="+mn-cs"/>
              </a:rPr>
              <a:t>to </a:t>
            </a:r>
            <a:r>
              <a:rPr lang="en-US" sz="1800" b="1" dirty="0" smtClean="0">
                <a:solidFill>
                  <a:sysClr val="windowText" lastClr="000000"/>
                </a:solidFill>
                <a:latin typeface="Arial"/>
                <a:cs typeface="+mn-cs"/>
              </a:rPr>
              <a:t>building trust</a:t>
            </a:r>
            <a:r>
              <a:rPr lang="en-US" sz="1800" b="1" dirty="0">
                <a:solidFill>
                  <a:sysClr val="windowText" lastClr="000000"/>
                </a:solidFill>
                <a:latin typeface="Arial"/>
                <a:cs typeface="+mn-cs"/>
              </a:rPr>
              <a:t>?</a:t>
            </a:r>
          </a:p>
        </p:txBody>
      </p:sp>
      <p:graphicFrame>
        <p:nvGraphicFramePr>
          <p:cNvPr id="13" name="Chart 12"/>
          <p:cNvGraphicFramePr>
            <a:graphicFrameLocks/>
          </p:cNvGraphicFramePr>
          <p:nvPr>
            <p:extLst>
              <p:ext uri="{D42A27DB-BD31-4B8C-83A1-F6EECF244321}">
                <p14:modId xmlns:p14="http://schemas.microsoft.com/office/powerpoint/2010/main" val="3452745364"/>
              </p:ext>
            </p:extLst>
          </p:nvPr>
        </p:nvGraphicFramePr>
        <p:xfrm>
          <a:off x="609600" y="1146027"/>
          <a:ext cx="7848600" cy="5219365"/>
        </p:xfrm>
        <a:graphic>
          <a:graphicData uri="http://schemas.openxmlformats.org/drawingml/2006/chart">
            <c:chart xmlns:c="http://schemas.openxmlformats.org/drawingml/2006/chart" xmlns:r="http://schemas.openxmlformats.org/officeDocument/2006/relationships" r:id="rId2"/>
          </a:graphicData>
        </a:graphic>
      </p:graphicFrame>
      <p:sp>
        <p:nvSpPr>
          <p:cNvPr id="6" name="Slide Number Placeholder 1"/>
          <p:cNvSpPr>
            <a:spLocks noGrp="1"/>
          </p:cNvSpPr>
          <p:nvPr>
            <p:ph type="sldNum" sz="quarter" idx="4294967295"/>
          </p:nvPr>
        </p:nvSpPr>
        <p:spPr>
          <a:xfrm>
            <a:off x="4211960" y="6309320"/>
            <a:ext cx="658812" cy="279400"/>
          </a:xfrm>
          <a:prstGeom prst="rect">
            <a:avLst/>
          </a:prstGeom>
        </p:spPr>
        <p:txBody>
          <a:bodyPr/>
          <a:lstStyle/>
          <a:p>
            <a:fld id="{1CB23F2B-7DA2-447A-B5D1-F0E2C7FE22DC}" type="slidenum">
              <a:rPr lang="en-GB" smtClean="0"/>
              <a:pPr/>
              <a:t>92</a:t>
            </a:fld>
            <a:endParaRPr lang="en-GB" dirty="0"/>
          </a:p>
        </p:txBody>
      </p:sp>
      <p:sp>
        <p:nvSpPr>
          <p:cNvPr id="8" name="Slide Number Placeholder 3"/>
          <p:cNvSpPr>
            <a:spLocks noGrp="1"/>
          </p:cNvSpPr>
          <p:nvPr>
            <p:ph type="sldNum" sz="quarter" idx="12"/>
          </p:nvPr>
        </p:nvSpPr>
        <p:spPr>
          <a:xfrm>
            <a:off x="4185052" y="6380780"/>
            <a:ext cx="783936" cy="365125"/>
          </a:xfrm>
        </p:spPr>
        <p:txBody>
          <a:bodyPr/>
          <a:lstStyle/>
          <a:p>
            <a:pPr marL="228600" indent="-228600">
              <a:defRPr/>
            </a:pPr>
            <a:fld id="{C78FD54B-26DD-4D27-A5B5-675FC0DAD585}" type="slidenum">
              <a:rPr lang="en-US" smtClean="0">
                <a:solidFill>
                  <a:schemeClr val="tx1"/>
                </a:solidFill>
              </a:rPr>
              <a:pPr marL="228600" indent="-228600">
                <a:defRPr/>
              </a:pPr>
              <a:t>92</a:t>
            </a:fld>
            <a:endParaRPr lang="en-US" dirty="0">
              <a:solidFill>
                <a:schemeClr val="tx1"/>
              </a:solidFill>
            </a:endParaRPr>
          </a:p>
        </p:txBody>
      </p:sp>
    </p:spTree>
    <p:extLst>
      <p:ext uri="{BB962C8B-B14F-4D97-AF65-F5344CB8AC3E}">
        <p14:creationId xmlns:p14="http://schemas.microsoft.com/office/powerpoint/2010/main" val="415745887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b="1" dirty="0" smtClean="0"/>
              <a:t>Investor Perceptions</a:t>
            </a:r>
            <a:endParaRPr lang="en-US" sz="3600" b="1" dirty="0"/>
          </a:p>
        </p:txBody>
      </p:sp>
      <p:pic>
        <p:nvPicPr>
          <p:cNvPr id="4" name="Picture 2" descr="dt000119"/>
          <p:cNvPicPr>
            <a:picLocks noChangeAspect="1" noChangeArrowheads="1"/>
          </p:cNvPicPr>
          <p:nvPr/>
        </p:nvPicPr>
        <p:blipFill>
          <a:blip r:embed="rId3" cstate="print"/>
          <a:srcRect/>
          <a:stretch>
            <a:fillRect/>
          </a:stretch>
        </p:blipFill>
        <p:spPr>
          <a:xfrm>
            <a:off x="0" y="1600201"/>
            <a:ext cx="9144000" cy="2971800"/>
          </a:xfrm>
          <a:prstGeom prst="rect">
            <a:avLst/>
          </a:prstGeom>
          <a:noFill/>
        </p:spPr>
      </p:pic>
      <p:sp>
        <p:nvSpPr>
          <p:cNvPr id="5" name="Rectangle 4"/>
          <p:cNvSpPr/>
          <p:nvPr/>
        </p:nvSpPr>
        <p:spPr>
          <a:xfrm>
            <a:off x="152400" y="4572000"/>
            <a:ext cx="8991600" cy="338554"/>
          </a:xfrm>
          <a:prstGeom prst="rect">
            <a:avLst/>
          </a:prstGeom>
        </p:spPr>
        <p:txBody>
          <a:bodyPr wrap="square">
            <a:spAutoFit/>
          </a:bodyPr>
          <a:lstStyle/>
          <a:p>
            <a:pPr fontAlgn="auto">
              <a:spcAft>
                <a:spcPts val="0"/>
              </a:spcAft>
            </a:pPr>
            <a:r>
              <a:rPr lang="en-US" sz="1600" dirty="0" smtClean="0">
                <a:solidFill>
                  <a:prstClr val="black"/>
                </a:solidFill>
                <a:cs typeface="+mn-cs"/>
              </a:rPr>
              <a:t>DILBERT© Reprinted by permission of United Feature Syndicate, Inc.</a:t>
            </a:r>
            <a:endParaRPr lang="en-US" sz="1600" dirty="0">
              <a:solidFill>
                <a:prstClr val="black"/>
              </a:solidFill>
              <a:cs typeface="+mn-cs"/>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09346"/>
            <a:ext cx="2895600" cy="948654"/>
          </a:xfrm>
          <a:prstGeom prst="rect">
            <a:avLst/>
          </a:prstGeom>
        </p:spPr>
      </p:pic>
      <p:sp>
        <p:nvSpPr>
          <p:cNvPr id="6" name="Slide Number Placeholder 1"/>
          <p:cNvSpPr>
            <a:spLocks noGrp="1"/>
          </p:cNvSpPr>
          <p:nvPr>
            <p:ph type="sldNum" sz="quarter" idx="4"/>
          </p:nvPr>
        </p:nvSpPr>
        <p:spPr>
          <a:xfrm>
            <a:off x="4211960" y="6309320"/>
            <a:ext cx="658812" cy="279400"/>
          </a:xfrm>
        </p:spPr>
        <p:txBody>
          <a:bodyPr/>
          <a:lstStyle/>
          <a:p>
            <a:fld id="{1CB23F2B-7DA2-447A-B5D1-F0E2C7FE22DC}" type="slidenum">
              <a:rPr lang="en-GB" smtClean="0"/>
              <a:pPr/>
              <a:t>93</a:t>
            </a:fld>
            <a:endParaRPr lang="en-GB" dirty="0"/>
          </a:p>
        </p:txBody>
      </p:sp>
    </p:spTree>
    <p:custDataLst>
      <p:tags r:id="rId1"/>
    </p:custData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PQuestion"/>
          <p:cNvSpPr>
            <a:spLocks noGrp="1"/>
          </p:cNvSpPr>
          <p:nvPr>
            <p:ph type="title"/>
          </p:nvPr>
        </p:nvSpPr>
        <p:spPr>
          <a:xfrm>
            <a:off x="457200" y="274638"/>
            <a:ext cx="8375904" cy="1143000"/>
          </a:xfrm>
        </p:spPr>
        <p:txBody>
          <a:bodyPr>
            <a:normAutofit/>
          </a:bodyPr>
          <a:lstStyle/>
          <a:p>
            <a:pPr algn="ctr"/>
            <a:r>
              <a:rPr lang="en-US" b="1" dirty="0" smtClean="0">
                <a:solidFill>
                  <a:schemeClr val="tx1"/>
                </a:solidFill>
              </a:rPr>
              <a:t>CFA Institute Asset manager code </a:t>
            </a:r>
            <a:br>
              <a:rPr lang="en-US" b="1" dirty="0" smtClean="0">
                <a:solidFill>
                  <a:schemeClr val="tx1"/>
                </a:solidFill>
              </a:rPr>
            </a:br>
            <a:r>
              <a:rPr lang="en-US" b="1" dirty="0" smtClean="0">
                <a:solidFill>
                  <a:schemeClr val="tx1"/>
                </a:solidFill>
              </a:rPr>
              <a:t>of professional conduct</a:t>
            </a:r>
            <a:endParaRPr lang="en-US" b="1" dirty="0">
              <a:solidFill>
                <a:schemeClr val="tx1"/>
              </a:solidFill>
            </a:endParaRPr>
          </a:p>
        </p:txBody>
      </p:sp>
      <p:sp>
        <p:nvSpPr>
          <p:cNvPr id="4" name="Slide Number Placeholder 3"/>
          <p:cNvSpPr>
            <a:spLocks noGrp="1"/>
          </p:cNvSpPr>
          <p:nvPr>
            <p:ph type="sldNum" sz="quarter" idx="12"/>
          </p:nvPr>
        </p:nvSpPr>
        <p:spPr/>
        <p:txBody>
          <a:bodyPr/>
          <a:lstStyle/>
          <a:p>
            <a:fld id="{4E4A4924-7CC3-4BF6-9C5C-A8E770D15754}" type="slidenum">
              <a:rPr lang="en-US" smtClean="0">
                <a:solidFill>
                  <a:srgbClr val="FFFFFF"/>
                </a:solidFill>
              </a:rPr>
              <a:pPr/>
              <a:t>94</a:t>
            </a:fld>
            <a:endParaRPr lang="en-US" dirty="0">
              <a:solidFill>
                <a:srgbClr val="FFFFFF"/>
              </a:solidFill>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52800" y="3505200"/>
            <a:ext cx="1925951" cy="2402324"/>
          </a:xfrm>
          <a:prstGeom prst="rect">
            <a:avLst/>
          </a:prstGeom>
          <a:ln>
            <a:solidFill>
              <a:schemeClr val="tx1"/>
            </a:solidFill>
          </a:ln>
        </p:spPr>
      </p:pic>
      <p:sp>
        <p:nvSpPr>
          <p:cNvPr id="8" name="Rectangle 7"/>
          <p:cNvSpPr/>
          <p:nvPr/>
        </p:nvSpPr>
        <p:spPr>
          <a:xfrm>
            <a:off x="685800" y="1524000"/>
            <a:ext cx="8001000" cy="1877437"/>
          </a:xfrm>
          <a:prstGeom prst="rect">
            <a:avLst/>
          </a:prstGeom>
        </p:spPr>
        <p:txBody>
          <a:bodyPr wrap="square">
            <a:spAutoFit/>
          </a:bodyPr>
          <a:lstStyle/>
          <a:p>
            <a:pPr fontAlgn="auto">
              <a:spcBef>
                <a:spcPts val="0"/>
              </a:spcBef>
              <a:spcAft>
                <a:spcPts val="0"/>
              </a:spcAft>
            </a:pPr>
            <a:r>
              <a:rPr lang="en-US" sz="2200" b="1" dirty="0">
                <a:solidFill>
                  <a:srgbClr val="000000"/>
                </a:solidFill>
                <a:latin typeface="Arial"/>
                <a:cs typeface="+mn-cs"/>
              </a:rPr>
              <a:t>Restores investor confidence through</a:t>
            </a:r>
            <a:r>
              <a:rPr lang="en-US" sz="2200" dirty="0">
                <a:solidFill>
                  <a:srgbClr val="000000"/>
                </a:solidFill>
                <a:latin typeface="Arial"/>
                <a:cs typeface="+mn-cs"/>
              </a:rPr>
              <a:t>:</a:t>
            </a:r>
          </a:p>
          <a:p>
            <a:pPr lvl="1" fontAlgn="auto">
              <a:spcBef>
                <a:spcPts val="1200"/>
              </a:spcBef>
              <a:spcAft>
                <a:spcPts val="600"/>
              </a:spcAft>
            </a:pPr>
            <a:r>
              <a:rPr lang="en-US" sz="1800" u="sng" dirty="0">
                <a:solidFill>
                  <a:srgbClr val="000000"/>
                </a:solidFill>
                <a:latin typeface="Arial"/>
                <a:cs typeface="+mn-cs"/>
              </a:rPr>
              <a:t>Voluntary</a:t>
            </a:r>
            <a:r>
              <a:rPr lang="en-US" sz="1800" dirty="0">
                <a:solidFill>
                  <a:srgbClr val="000000"/>
                </a:solidFill>
                <a:latin typeface="Arial"/>
                <a:cs typeface="+mn-cs"/>
              </a:rPr>
              <a:t> best practice code of conduct for firms</a:t>
            </a:r>
          </a:p>
          <a:p>
            <a:pPr lvl="1" fontAlgn="auto">
              <a:spcBef>
                <a:spcPts val="1200"/>
              </a:spcBef>
              <a:spcAft>
                <a:spcPts val="600"/>
              </a:spcAft>
            </a:pPr>
            <a:r>
              <a:rPr lang="en-US" sz="1800" u="sng" dirty="0">
                <a:solidFill>
                  <a:srgbClr val="000000"/>
                </a:solidFill>
                <a:latin typeface="Arial"/>
                <a:cs typeface="+mn-cs"/>
              </a:rPr>
              <a:t>Principle-based</a:t>
            </a:r>
            <a:r>
              <a:rPr lang="en-US" sz="1800" dirty="0">
                <a:solidFill>
                  <a:srgbClr val="000000"/>
                </a:solidFill>
                <a:latin typeface="Arial"/>
                <a:cs typeface="+mn-cs"/>
              </a:rPr>
              <a:t>, allows flexibility in implementation</a:t>
            </a:r>
          </a:p>
          <a:p>
            <a:pPr lvl="1" fontAlgn="auto">
              <a:spcBef>
                <a:spcPts val="1200"/>
              </a:spcBef>
              <a:spcAft>
                <a:spcPts val="600"/>
              </a:spcAft>
            </a:pPr>
            <a:r>
              <a:rPr lang="en-US" sz="1800" u="sng" dirty="0">
                <a:solidFill>
                  <a:srgbClr val="000000"/>
                </a:solidFill>
                <a:latin typeface="Arial"/>
                <a:cs typeface="+mn-cs"/>
              </a:rPr>
              <a:t>Global standard </a:t>
            </a:r>
            <a:r>
              <a:rPr lang="en-US" sz="1800" dirty="0">
                <a:solidFill>
                  <a:srgbClr val="000000"/>
                </a:solidFill>
                <a:latin typeface="Arial"/>
                <a:cs typeface="+mn-cs"/>
              </a:rPr>
              <a:t>of professional conduct</a:t>
            </a:r>
          </a:p>
        </p:txBody>
      </p:sp>
    </p:spTree>
    <p:custDataLst>
      <p:tags r:id="rId1"/>
    </p:custDataLst>
    <p:extLst>
      <p:ext uri="{BB962C8B-B14F-4D97-AF65-F5344CB8AC3E}">
        <p14:creationId xmlns:p14="http://schemas.microsoft.com/office/powerpoint/2010/main" val="425896178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b="1" dirty="0" smtClean="0">
                <a:solidFill>
                  <a:srgbClr val="002060"/>
                </a:solidFill>
              </a:rPr>
              <a:t>Fundamental Ethical Principles</a:t>
            </a:r>
            <a:endParaRPr lang="en-US" sz="3600" b="1" dirty="0">
              <a:solidFill>
                <a:srgbClr val="002060"/>
              </a:solidFill>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909346"/>
            <a:ext cx="2895600" cy="948654"/>
          </a:xfrm>
          <a:prstGeom prst="rect">
            <a:avLst/>
          </a:prstGeom>
        </p:spPr>
      </p:pic>
      <p:sp>
        <p:nvSpPr>
          <p:cNvPr id="2" name="Rectangle 1"/>
          <p:cNvSpPr/>
          <p:nvPr/>
        </p:nvSpPr>
        <p:spPr>
          <a:xfrm>
            <a:off x="304800" y="1143000"/>
            <a:ext cx="8534400" cy="2677656"/>
          </a:xfrm>
          <a:prstGeom prst="rect">
            <a:avLst/>
          </a:prstGeom>
        </p:spPr>
        <p:txBody>
          <a:bodyPr wrap="square">
            <a:spAutoFit/>
          </a:bodyPr>
          <a:lstStyle/>
          <a:p>
            <a:pPr marL="800100" lvl="1" indent="-342900" fontAlgn="auto">
              <a:spcBef>
                <a:spcPts val="0"/>
              </a:spcBef>
              <a:spcAft>
                <a:spcPts val="0"/>
              </a:spcAft>
              <a:buFont typeface="Arial"/>
              <a:buChar char="•"/>
            </a:pPr>
            <a:r>
              <a:rPr lang="en-US" sz="2400" dirty="0">
                <a:solidFill>
                  <a:prstClr val="black"/>
                </a:solidFill>
                <a:latin typeface="Arial"/>
                <a:cs typeface="+mn-cs"/>
              </a:rPr>
              <a:t>C</a:t>
            </a:r>
            <a:r>
              <a:rPr lang="en-US" sz="2400" dirty="0" smtClean="0">
                <a:solidFill>
                  <a:prstClr val="black"/>
                </a:solidFill>
                <a:latin typeface="Arial"/>
                <a:cs typeface="+mn-cs"/>
              </a:rPr>
              <a:t>lient </a:t>
            </a:r>
            <a:r>
              <a:rPr lang="en-US" sz="2400" dirty="0">
                <a:solidFill>
                  <a:prstClr val="black"/>
                </a:solidFill>
                <a:latin typeface="Arial"/>
                <a:cs typeface="+mn-cs"/>
              </a:rPr>
              <a:t>interests come first</a:t>
            </a:r>
          </a:p>
          <a:p>
            <a:pPr marL="800100" lvl="1" indent="-342900" fontAlgn="auto">
              <a:spcBef>
                <a:spcPts val="0"/>
              </a:spcBef>
              <a:spcAft>
                <a:spcPts val="0"/>
              </a:spcAft>
              <a:buFont typeface="Arial"/>
              <a:buChar char="•"/>
            </a:pPr>
            <a:r>
              <a:rPr lang="en-US" sz="2400" dirty="0">
                <a:solidFill>
                  <a:prstClr val="black"/>
                </a:solidFill>
                <a:latin typeface="Arial"/>
                <a:cs typeface="+mn-cs"/>
              </a:rPr>
              <a:t> Preservation of confidentiality</a:t>
            </a:r>
          </a:p>
          <a:p>
            <a:pPr marL="800100" lvl="1" indent="-342900" fontAlgn="auto">
              <a:spcBef>
                <a:spcPts val="0"/>
              </a:spcBef>
              <a:spcAft>
                <a:spcPts val="0"/>
              </a:spcAft>
              <a:buFont typeface="Arial"/>
              <a:buChar char="•"/>
            </a:pPr>
            <a:r>
              <a:rPr lang="en-US" sz="2400" dirty="0">
                <a:solidFill>
                  <a:prstClr val="black"/>
                </a:solidFill>
                <a:latin typeface="Arial"/>
                <a:cs typeface="+mn-cs"/>
              </a:rPr>
              <a:t> Avoid/manage conflicts of interest</a:t>
            </a:r>
          </a:p>
          <a:p>
            <a:pPr marL="800100" lvl="1" indent="-342900" fontAlgn="auto">
              <a:spcBef>
                <a:spcPts val="0"/>
              </a:spcBef>
              <a:spcAft>
                <a:spcPts val="0"/>
              </a:spcAft>
              <a:buFont typeface="Arial"/>
              <a:buChar char="•"/>
            </a:pPr>
            <a:r>
              <a:rPr lang="en-US" sz="2400" dirty="0">
                <a:solidFill>
                  <a:prstClr val="black"/>
                </a:solidFill>
                <a:latin typeface="Arial"/>
                <a:cs typeface="+mn-cs"/>
              </a:rPr>
              <a:t> Full and fair disclosure</a:t>
            </a:r>
          </a:p>
          <a:p>
            <a:pPr marL="800100" lvl="1" indent="-342900" fontAlgn="auto">
              <a:spcBef>
                <a:spcPts val="0"/>
              </a:spcBef>
              <a:spcAft>
                <a:spcPts val="0"/>
              </a:spcAft>
              <a:buFont typeface="Arial"/>
              <a:buChar char="•"/>
            </a:pPr>
            <a:r>
              <a:rPr lang="en-US" sz="2400" dirty="0">
                <a:solidFill>
                  <a:prstClr val="black"/>
                </a:solidFill>
                <a:latin typeface="Arial"/>
                <a:cs typeface="+mn-cs"/>
              </a:rPr>
              <a:t> Fair dealing</a:t>
            </a:r>
          </a:p>
          <a:p>
            <a:pPr marL="800100" lvl="1" indent="-342900" fontAlgn="auto">
              <a:spcBef>
                <a:spcPts val="0"/>
              </a:spcBef>
              <a:spcAft>
                <a:spcPts val="0"/>
              </a:spcAft>
              <a:buFont typeface="Arial"/>
              <a:buChar char="•"/>
            </a:pPr>
            <a:r>
              <a:rPr lang="en-US" sz="2400" dirty="0">
                <a:solidFill>
                  <a:prstClr val="black"/>
                </a:solidFill>
                <a:latin typeface="Arial"/>
                <a:cs typeface="+mn-cs"/>
              </a:rPr>
              <a:t> Reasonable care and prudent judgment</a:t>
            </a:r>
          </a:p>
          <a:p>
            <a:pPr marL="800100" lvl="1" indent="-342900" fontAlgn="auto">
              <a:spcBef>
                <a:spcPts val="0"/>
              </a:spcBef>
              <a:spcAft>
                <a:spcPts val="0"/>
              </a:spcAft>
              <a:buFont typeface="Arial"/>
              <a:buChar char="•"/>
            </a:pPr>
            <a:r>
              <a:rPr lang="en-US" sz="2400" dirty="0">
                <a:solidFill>
                  <a:prstClr val="black"/>
                </a:solidFill>
                <a:latin typeface="Arial"/>
                <a:cs typeface="+mn-cs"/>
              </a:rPr>
              <a:t> Maintain independence </a:t>
            </a:r>
            <a:r>
              <a:rPr lang="en-US" sz="2400" dirty="0" smtClean="0">
                <a:solidFill>
                  <a:prstClr val="black"/>
                </a:solidFill>
                <a:latin typeface="Arial"/>
                <a:cs typeface="+mn-cs"/>
              </a:rPr>
              <a:t>and objectivity</a:t>
            </a:r>
            <a:endParaRPr lang="en-US" sz="2400" dirty="0">
              <a:solidFill>
                <a:prstClr val="black"/>
              </a:solidFill>
              <a:latin typeface="Arial"/>
              <a:cs typeface="+mn-cs"/>
            </a:endParaRPr>
          </a:p>
        </p:txBody>
      </p:sp>
      <p:sp>
        <p:nvSpPr>
          <p:cNvPr id="6" name="Slide Number Placeholder 1"/>
          <p:cNvSpPr>
            <a:spLocks noGrp="1"/>
          </p:cNvSpPr>
          <p:nvPr>
            <p:ph type="sldNum" sz="quarter" idx="4"/>
          </p:nvPr>
        </p:nvSpPr>
        <p:spPr>
          <a:xfrm>
            <a:off x="4211960" y="6309320"/>
            <a:ext cx="658812" cy="279400"/>
          </a:xfrm>
        </p:spPr>
        <p:txBody>
          <a:bodyPr/>
          <a:lstStyle/>
          <a:p>
            <a:fld id="{1CB23F2B-7DA2-447A-B5D1-F0E2C7FE22DC}" type="slidenum">
              <a:rPr lang="en-GB" smtClean="0"/>
              <a:pPr/>
              <a:t>95</a:t>
            </a:fld>
            <a:endParaRPr lang="en-GB" dirty="0"/>
          </a:p>
        </p:txBody>
      </p:sp>
    </p:spTree>
    <p:custDataLst>
      <p:tags r:id="rId1"/>
    </p:custData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579" name="Rectangle 2"/>
          <p:cNvSpPr>
            <a:spLocks noGrp="1" noChangeArrowheads="1"/>
          </p:cNvSpPr>
          <p:nvPr>
            <p:ph type="title" idx="4294967295"/>
          </p:nvPr>
        </p:nvSpPr>
        <p:spPr>
          <a:xfrm>
            <a:off x="228600" y="304800"/>
            <a:ext cx="8686800" cy="1676400"/>
          </a:xfrm>
        </p:spPr>
        <p:txBody>
          <a:bodyPr>
            <a:normAutofit/>
          </a:bodyPr>
          <a:lstStyle/>
          <a:p>
            <a:pPr algn="ctr"/>
            <a:r>
              <a:rPr lang="en-US" b="1" dirty="0" smtClean="0">
                <a:solidFill>
                  <a:srgbClr val="002060"/>
                </a:solidFill>
              </a:rPr>
              <a:t>ASSET MANAGER CODE </a:t>
            </a:r>
            <a:br>
              <a:rPr lang="en-US" b="1" dirty="0" smtClean="0">
                <a:solidFill>
                  <a:srgbClr val="002060"/>
                </a:solidFill>
              </a:rPr>
            </a:br>
            <a:r>
              <a:rPr lang="en-US" b="1" dirty="0" smtClean="0">
                <a:solidFill>
                  <a:srgbClr val="002060"/>
                </a:solidFill>
              </a:rPr>
              <a:t>OF PROFESSIONAL CONDUCT </a:t>
            </a:r>
            <a:r>
              <a:rPr lang="en-US" b="1" dirty="0">
                <a:solidFill>
                  <a:schemeClr val="tx1"/>
                </a:solidFill>
              </a:rPr>
              <a:t/>
            </a:r>
            <a:br>
              <a:rPr lang="en-US" b="1" dirty="0">
                <a:solidFill>
                  <a:schemeClr val="tx1"/>
                </a:solidFill>
              </a:rPr>
            </a:br>
            <a:endParaRPr lang="en-US" b="1" dirty="0" smtClean="0">
              <a:solidFill>
                <a:schemeClr val="tx1"/>
              </a:solidFill>
            </a:endParaRPr>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09346"/>
            <a:ext cx="2895600" cy="948654"/>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800" y="1905000"/>
            <a:ext cx="3292359" cy="4114800"/>
          </a:xfrm>
          <a:prstGeom prst="rect">
            <a:avLst/>
          </a:prstGeom>
          <a:ln>
            <a:solidFill>
              <a:schemeClr val="tx1"/>
            </a:solidFill>
          </a:ln>
        </p:spPr>
      </p:pic>
      <p:sp>
        <p:nvSpPr>
          <p:cNvPr id="2" name="TextBox 1"/>
          <p:cNvSpPr txBox="1"/>
          <p:nvPr/>
        </p:nvSpPr>
        <p:spPr>
          <a:xfrm>
            <a:off x="4114800" y="2209800"/>
            <a:ext cx="4419600" cy="3810000"/>
          </a:xfrm>
          <a:prstGeom prst="rect">
            <a:avLst/>
          </a:prstGeom>
          <a:noFill/>
        </p:spPr>
        <p:txBody>
          <a:bodyPr wrap="none" rtlCol="0">
            <a:noAutofit/>
          </a:bodyPr>
          <a:lstStyle/>
          <a:p>
            <a:pPr lvl="1" indent="-228600" fontAlgn="auto">
              <a:lnSpc>
                <a:spcPct val="150000"/>
              </a:lnSpc>
              <a:spcBef>
                <a:spcPts val="900"/>
              </a:spcBef>
              <a:spcAft>
                <a:spcPts val="0"/>
              </a:spcAft>
              <a:buSzPct val="100000"/>
              <a:tabLst>
                <a:tab pos="231775" algn="l"/>
              </a:tabLst>
              <a:defRPr/>
            </a:pPr>
            <a:r>
              <a:rPr lang="en-US" sz="1800" b="1" dirty="0">
                <a:solidFill>
                  <a:srgbClr val="000000"/>
                </a:solidFill>
                <a:latin typeface="Arial"/>
                <a:cs typeface="+mn-cs"/>
              </a:rPr>
              <a:t>A.</a:t>
            </a:r>
            <a:r>
              <a:rPr lang="en-US" sz="1800" b="1" dirty="0">
                <a:solidFill>
                  <a:srgbClr val="FFFFFF">
                    <a:lumMod val="95000"/>
                    <a:lumOff val="5000"/>
                  </a:srgbClr>
                </a:solidFill>
                <a:latin typeface="Arial"/>
                <a:cs typeface="+mn-cs"/>
              </a:rPr>
              <a:t> </a:t>
            </a:r>
            <a:r>
              <a:rPr lang="en-US" sz="1800" b="1" dirty="0">
                <a:solidFill>
                  <a:srgbClr val="000000"/>
                </a:solidFill>
                <a:latin typeface="Arial"/>
                <a:cs typeface="+mn-cs"/>
              </a:rPr>
              <a:t>Loyalty to Clients</a:t>
            </a:r>
          </a:p>
          <a:p>
            <a:pPr lvl="1" indent="-228600" fontAlgn="auto">
              <a:lnSpc>
                <a:spcPct val="150000"/>
              </a:lnSpc>
              <a:spcBef>
                <a:spcPts val="900"/>
              </a:spcBef>
              <a:spcAft>
                <a:spcPts val="0"/>
              </a:spcAft>
              <a:buSzPct val="100000"/>
              <a:tabLst>
                <a:tab pos="231775" algn="l"/>
              </a:tabLst>
              <a:defRPr/>
            </a:pPr>
            <a:r>
              <a:rPr lang="en-US" sz="1800" b="1" dirty="0">
                <a:solidFill>
                  <a:srgbClr val="000000"/>
                </a:solidFill>
                <a:latin typeface="Arial"/>
                <a:cs typeface="+mn-cs"/>
              </a:rPr>
              <a:t>B. Investment Process &amp; Actions</a:t>
            </a:r>
          </a:p>
          <a:p>
            <a:pPr lvl="1" indent="-228600" fontAlgn="auto">
              <a:lnSpc>
                <a:spcPct val="150000"/>
              </a:lnSpc>
              <a:spcBef>
                <a:spcPts val="900"/>
              </a:spcBef>
              <a:spcAft>
                <a:spcPts val="0"/>
              </a:spcAft>
              <a:buSzPct val="100000"/>
              <a:tabLst>
                <a:tab pos="231775" algn="l"/>
              </a:tabLst>
              <a:defRPr/>
            </a:pPr>
            <a:r>
              <a:rPr lang="en-US" sz="1800" b="1" dirty="0">
                <a:solidFill>
                  <a:srgbClr val="000000"/>
                </a:solidFill>
                <a:latin typeface="Arial"/>
                <a:cs typeface="+mn-cs"/>
              </a:rPr>
              <a:t>C. Trading</a:t>
            </a:r>
          </a:p>
          <a:p>
            <a:pPr lvl="1" indent="-228600" fontAlgn="auto">
              <a:spcBef>
                <a:spcPts val="900"/>
              </a:spcBef>
              <a:spcAft>
                <a:spcPts val="0"/>
              </a:spcAft>
              <a:buSzPct val="100000"/>
              <a:tabLst>
                <a:tab pos="231775" algn="l"/>
              </a:tabLst>
              <a:defRPr/>
            </a:pPr>
            <a:r>
              <a:rPr lang="en-US" sz="1800" b="1" dirty="0">
                <a:solidFill>
                  <a:srgbClr val="000000"/>
                </a:solidFill>
                <a:latin typeface="Arial"/>
                <a:cs typeface="+mn-cs"/>
              </a:rPr>
              <a:t>D. Risk Management, Compliance</a:t>
            </a:r>
            <a:r>
              <a:rPr lang="en-US" sz="1800" b="1" dirty="0" smtClean="0">
                <a:solidFill>
                  <a:srgbClr val="000000"/>
                </a:solidFill>
                <a:latin typeface="Arial"/>
                <a:cs typeface="+mn-cs"/>
              </a:rPr>
              <a:t>,</a:t>
            </a:r>
          </a:p>
          <a:p>
            <a:pPr lvl="1" indent="-228600" fontAlgn="auto">
              <a:spcBef>
                <a:spcPts val="900"/>
              </a:spcBef>
              <a:spcAft>
                <a:spcPts val="0"/>
              </a:spcAft>
              <a:buSzPct val="100000"/>
              <a:tabLst>
                <a:tab pos="231775" algn="l"/>
              </a:tabLst>
              <a:defRPr/>
            </a:pPr>
            <a:r>
              <a:rPr lang="en-US" sz="1800" b="1" dirty="0" smtClean="0">
                <a:solidFill>
                  <a:srgbClr val="000000"/>
                </a:solidFill>
                <a:latin typeface="Arial"/>
                <a:cs typeface="+mn-cs"/>
              </a:rPr>
              <a:t> </a:t>
            </a:r>
            <a:r>
              <a:rPr lang="en-US" sz="1800" b="1" dirty="0">
                <a:solidFill>
                  <a:srgbClr val="000000"/>
                </a:solidFill>
                <a:latin typeface="Arial"/>
                <a:cs typeface="+mn-cs"/>
              </a:rPr>
              <a:t>and Support</a:t>
            </a:r>
          </a:p>
          <a:p>
            <a:pPr lvl="1" indent="-228600" fontAlgn="auto">
              <a:lnSpc>
                <a:spcPct val="150000"/>
              </a:lnSpc>
              <a:spcBef>
                <a:spcPts val="900"/>
              </a:spcBef>
              <a:spcAft>
                <a:spcPts val="0"/>
              </a:spcAft>
              <a:buSzPct val="100000"/>
              <a:tabLst>
                <a:tab pos="231775" algn="l"/>
              </a:tabLst>
              <a:defRPr/>
            </a:pPr>
            <a:r>
              <a:rPr lang="en-US" sz="1800" b="1" dirty="0">
                <a:solidFill>
                  <a:srgbClr val="000000"/>
                </a:solidFill>
                <a:latin typeface="Arial"/>
                <a:cs typeface="+mn-cs"/>
              </a:rPr>
              <a:t>E. Performance and Valuation</a:t>
            </a:r>
          </a:p>
          <a:p>
            <a:pPr lvl="1" indent="-228600" fontAlgn="auto">
              <a:lnSpc>
                <a:spcPct val="150000"/>
              </a:lnSpc>
              <a:spcBef>
                <a:spcPts val="900"/>
              </a:spcBef>
              <a:spcAft>
                <a:spcPts val="0"/>
              </a:spcAft>
              <a:buSzPct val="100000"/>
              <a:tabLst>
                <a:tab pos="231775" algn="l"/>
              </a:tabLst>
              <a:defRPr/>
            </a:pPr>
            <a:r>
              <a:rPr lang="en-US" sz="1800" b="1" dirty="0">
                <a:solidFill>
                  <a:srgbClr val="000000"/>
                </a:solidFill>
                <a:latin typeface="Arial"/>
                <a:cs typeface="+mn-cs"/>
              </a:rPr>
              <a:t>F. Disclosures</a:t>
            </a:r>
          </a:p>
        </p:txBody>
      </p:sp>
      <p:sp>
        <p:nvSpPr>
          <p:cNvPr id="6" name="Slide Number Placeholder 1"/>
          <p:cNvSpPr>
            <a:spLocks noGrp="1"/>
          </p:cNvSpPr>
          <p:nvPr>
            <p:ph type="sldNum" sz="quarter" idx="4294967295"/>
          </p:nvPr>
        </p:nvSpPr>
        <p:spPr>
          <a:xfrm>
            <a:off x="4211960" y="6309320"/>
            <a:ext cx="658812" cy="279400"/>
          </a:xfrm>
          <a:prstGeom prst="rect">
            <a:avLst/>
          </a:prstGeom>
        </p:spPr>
        <p:txBody>
          <a:bodyPr/>
          <a:lstStyle/>
          <a:p>
            <a:fld id="{1CB23F2B-7DA2-447A-B5D1-F0E2C7FE22DC}" type="slidenum">
              <a:rPr lang="en-GB" smtClean="0"/>
              <a:pPr/>
              <a:t>96</a:t>
            </a:fld>
            <a:endParaRPr lang="en-GB" dirty="0"/>
          </a:p>
        </p:txBody>
      </p:sp>
      <p:sp>
        <p:nvSpPr>
          <p:cNvPr id="7" name="Slide Number Placeholder 3"/>
          <p:cNvSpPr>
            <a:spLocks noGrp="1"/>
          </p:cNvSpPr>
          <p:nvPr>
            <p:ph type="sldNum" sz="quarter" idx="12"/>
          </p:nvPr>
        </p:nvSpPr>
        <p:spPr>
          <a:xfrm>
            <a:off x="4185052" y="6380780"/>
            <a:ext cx="783936" cy="365125"/>
          </a:xfrm>
        </p:spPr>
        <p:txBody>
          <a:bodyPr/>
          <a:lstStyle/>
          <a:p>
            <a:pPr marL="228600" indent="-228600">
              <a:defRPr/>
            </a:pPr>
            <a:fld id="{C78FD54B-26DD-4D27-A5B5-675FC0DAD585}" type="slidenum">
              <a:rPr lang="en-US" smtClean="0">
                <a:solidFill>
                  <a:schemeClr val="tx1"/>
                </a:solidFill>
              </a:rPr>
              <a:pPr marL="228600" indent="-228600">
                <a:defRPr/>
              </a:pPr>
              <a:t>96</a:t>
            </a:fld>
            <a:endParaRPr lang="en-US" dirty="0">
              <a:solidFill>
                <a:schemeClr val="tx1"/>
              </a:solidFill>
            </a:endParaRPr>
          </a:p>
        </p:txBody>
      </p:sp>
    </p:spTree>
    <p:custDataLst>
      <p:tags r:id="rId1"/>
    </p:custDataLst>
    <p:extLst>
      <p:ext uri="{BB962C8B-B14F-4D97-AF65-F5344CB8AC3E}">
        <p14:creationId xmlns:p14="http://schemas.microsoft.com/office/powerpoint/2010/main" val="276537191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600" b="1" dirty="0" smtClean="0">
                <a:solidFill>
                  <a:srgbClr val="002060"/>
                </a:solidFill>
              </a:rPr>
              <a:t>The Market Makes It Happen</a:t>
            </a:r>
            <a:endParaRPr lang="en-US" sz="3600" b="1" dirty="0">
              <a:solidFill>
                <a:srgbClr val="002060"/>
              </a:solidFill>
            </a:endParaRPr>
          </a:p>
        </p:txBody>
      </p:sp>
      <p:sp>
        <p:nvSpPr>
          <p:cNvPr id="4" name="Rectangle 3"/>
          <p:cNvSpPr/>
          <p:nvPr/>
        </p:nvSpPr>
        <p:spPr>
          <a:xfrm>
            <a:off x="228600" y="1295399"/>
            <a:ext cx="8610600" cy="4093428"/>
          </a:xfrm>
          <a:prstGeom prst="rect">
            <a:avLst/>
          </a:prstGeom>
        </p:spPr>
        <p:txBody>
          <a:bodyPr wrap="square">
            <a:spAutoFit/>
          </a:bodyPr>
          <a:lstStyle/>
          <a:p>
            <a:pPr marL="230188" lvl="1" indent="-230188" fontAlgn="auto">
              <a:spcBef>
                <a:spcPts val="0"/>
              </a:spcBef>
              <a:spcAft>
                <a:spcPts val="1200"/>
              </a:spcAft>
              <a:buFont typeface="Arial" pitchFamily="34" charset="0"/>
              <a:buChar char="•"/>
            </a:pPr>
            <a:r>
              <a:rPr lang="en-US" sz="2000" dirty="0" smtClean="0">
                <a:solidFill>
                  <a:srgbClr val="0070C0"/>
                </a:solidFill>
                <a:latin typeface="Arial"/>
                <a:cs typeface="Arial" pitchFamily="34" charset="0"/>
              </a:rPr>
              <a:t>Ask about compliance in RFPs and due diligence</a:t>
            </a:r>
          </a:p>
          <a:p>
            <a:pPr marL="230188" lvl="1" indent="-230188" fontAlgn="auto">
              <a:spcBef>
                <a:spcPts val="0"/>
              </a:spcBef>
              <a:spcAft>
                <a:spcPts val="1200"/>
              </a:spcAft>
              <a:buFont typeface="Arial" pitchFamily="34" charset="0"/>
              <a:buChar char="•"/>
            </a:pPr>
            <a:endParaRPr lang="en-US" sz="2000" dirty="0" smtClean="0">
              <a:solidFill>
                <a:srgbClr val="0070C0"/>
              </a:solidFill>
              <a:latin typeface="Arial"/>
              <a:cs typeface="Arial" pitchFamily="34" charset="0"/>
            </a:endParaRPr>
          </a:p>
          <a:p>
            <a:pPr marL="230188" lvl="1" indent="-230188" fontAlgn="auto">
              <a:spcBef>
                <a:spcPts val="0"/>
              </a:spcBef>
              <a:spcAft>
                <a:spcPts val="1200"/>
              </a:spcAft>
              <a:buFont typeface="Arial" pitchFamily="34" charset="0"/>
              <a:buChar char="•"/>
            </a:pPr>
            <a:r>
              <a:rPr lang="en-US" sz="2000" dirty="0" smtClean="0">
                <a:solidFill>
                  <a:srgbClr val="0070C0"/>
                </a:solidFill>
                <a:latin typeface="Arial"/>
                <a:cs typeface="Arial" pitchFamily="34" charset="0"/>
              </a:rPr>
              <a:t>Refer questions to CFA Institute: </a:t>
            </a:r>
            <a:r>
              <a:rPr lang="en-US" sz="2000" dirty="0" smtClean="0">
                <a:solidFill>
                  <a:srgbClr val="0070C0"/>
                </a:solidFill>
                <a:latin typeface="Arial"/>
                <a:cs typeface="Arial" pitchFamily="34" charset="0"/>
                <a:hlinkClick r:id="rId3"/>
              </a:rPr>
              <a:t>ethics@cfainstitute.org</a:t>
            </a:r>
            <a:endParaRPr lang="en-US" sz="2000" dirty="0" smtClean="0">
              <a:solidFill>
                <a:srgbClr val="0070C0"/>
              </a:solidFill>
              <a:latin typeface="Arial"/>
              <a:cs typeface="Arial" pitchFamily="34" charset="0"/>
            </a:endParaRPr>
          </a:p>
          <a:p>
            <a:pPr marL="230188" lvl="1" indent="-230188" fontAlgn="auto">
              <a:spcBef>
                <a:spcPts val="0"/>
              </a:spcBef>
              <a:spcAft>
                <a:spcPts val="1200"/>
              </a:spcAft>
              <a:buFont typeface="Arial" pitchFamily="34" charset="0"/>
              <a:buChar char="•"/>
            </a:pPr>
            <a:endParaRPr lang="en-US" sz="2000" dirty="0">
              <a:solidFill>
                <a:srgbClr val="0070C0"/>
              </a:solidFill>
              <a:latin typeface="Arial"/>
              <a:cs typeface="Arial" pitchFamily="34" charset="0"/>
            </a:endParaRPr>
          </a:p>
          <a:p>
            <a:pPr marL="230188" lvl="1" indent="-230188" fontAlgn="auto">
              <a:spcBef>
                <a:spcPts val="0"/>
              </a:spcBef>
              <a:spcAft>
                <a:spcPts val="1200"/>
              </a:spcAft>
              <a:buFont typeface="Arial" pitchFamily="34" charset="0"/>
              <a:buChar char="•"/>
            </a:pPr>
            <a:r>
              <a:rPr lang="en-US" sz="2000" dirty="0" smtClean="0">
                <a:solidFill>
                  <a:srgbClr val="0070C0"/>
                </a:solidFill>
                <a:latin typeface="Arial"/>
                <a:cs typeface="Arial" pitchFamily="34" charset="0"/>
              </a:rPr>
              <a:t>Questions?</a:t>
            </a:r>
          </a:p>
          <a:p>
            <a:pPr marL="230188" lvl="1" indent="-230188" fontAlgn="auto">
              <a:spcBef>
                <a:spcPts val="0"/>
              </a:spcBef>
              <a:spcAft>
                <a:spcPts val="1200"/>
              </a:spcAft>
              <a:buFont typeface="Arial" pitchFamily="34" charset="0"/>
              <a:buChar char="•"/>
            </a:pPr>
            <a:r>
              <a:rPr lang="en-US" sz="2000" dirty="0" smtClean="0">
                <a:solidFill>
                  <a:srgbClr val="0070C0"/>
                </a:solidFill>
                <a:latin typeface="Arial"/>
                <a:cs typeface="Arial" pitchFamily="34" charset="0"/>
                <a:hlinkClick r:id="rId4"/>
              </a:rPr>
              <a:t>Bob.dannhauser@cfainstitute.org</a:t>
            </a:r>
            <a:endParaRPr lang="en-US" sz="2000" dirty="0" smtClean="0">
              <a:solidFill>
                <a:srgbClr val="0070C0"/>
              </a:solidFill>
              <a:latin typeface="Arial"/>
              <a:cs typeface="Arial" pitchFamily="34" charset="0"/>
            </a:endParaRPr>
          </a:p>
          <a:p>
            <a:pPr marL="230188" lvl="1" indent="-230188" fontAlgn="auto">
              <a:spcBef>
                <a:spcPts val="0"/>
              </a:spcBef>
              <a:spcAft>
                <a:spcPts val="1200"/>
              </a:spcAft>
              <a:buFont typeface="Arial" pitchFamily="34" charset="0"/>
              <a:buChar char="•"/>
            </a:pPr>
            <a:r>
              <a:rPr lang="en-US" sz="2000" dirty="0" smtClean="0">
                <a:solidFill>
                  <a:srgbClr val="0070C0"/>
                </a:solidFill>
                <a:latin typeface="Arial"/>
                <a:cs typeface="Arial" pitchFamily="34" charset="0"/>
              </a:rPr>
              <a:t>212.705.1723</a:t>
            </a:r>
          </a:p>
          <a:p>
            <a:pPr marL="230188" lvl="1" indent="-230188" fontAlgn="auto">
              <a:spcBef>
                <a:spcPts val="0"/>
              </a:spcBef>
              <a:spcAft>
                <a:spcPts val="1200"/>
              </a:spcAft>
              <a:buFont typeface="Arial" pitchFamily="34" charset="0"/>
              <a:buChar char="•"/>
            </a:pPr>
            <a:endParaRPr lang="en-US" sz="2000" dirty="0">
              <a:solidFill>
                <a:srgbClr val="0070C0"/>
              </a:solidFill>
              <a:latin typeface="Arial"/>
              <a:cs typeface="Arial" pitchFamily="34" charset="0"/>
            </a:endParaRPr>
          </a:p>
          <a:p>
            <a:pPr marL="230188" lvl="1" indent="-230188" fontAlgn="auto">
              <a:spcBef>
                <a:spcPts val="0"/>
              </a:spcBef>
              <a:spcAft>
                <a:spcPts val="1200"/>
              </a:spcAft>
              <a:buFont typeface="Arial" pitchFamily="34" charset="0"/>
              <a:buChar char="•"/>
            </a:pPr>
            <a:endParaRPr lang="en-US" sz="2000" dirty="0" smtClean="0">
              <a:solidFill>
                <a:srgbClr val="0070C0"/>
              </a:solidFill>
              <a:latin typeface="Arial"/>
              <a:cs typeface="Arial" pitchFamily="34" charset="0"/>
            </a:endParaRPr>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909346"/>
            <a:ext cx="2895600" cy="948654"/>
          </a:xfrm>
          <a:prstGeom prst="rect">
            <a:avLst/>
          </a:prstGeom>
        </p:spPr>
      </p:pic>
      <p:sp>
        <p:nvSpPr>
          <p:cNvPr id="6" name="Slide Number Placeholder 1"/>
          <p:cNvSpPr>
            <a:spLocks noGrp="1"/>
          </p:cNvSpPr>
          <p:nvPr>
            <p:ph type="sldNum" sz="quarter" idx="4"/>
          </p:nvPr>
        </p:nvSpPr>
        <p:spPr>
          <a:xfrm>
            <a:off x="4211960" y="6309320"/>
            <a:ext cx="658812" cy="279400"/>
          </a:xfrm>
        </p:spPr>
        <p:txBody>
          <a:bodyPr/>
          <a:lstStyle/>
          <a:p>
            <a:fld id="{1CB23F2B-7DA2-447A-B5D1-F0E2C7FE22DC}" type="slidenum">
              <a:rPr lang="en-GB" smtClean="0"/>
              <a:pPr/>
              <a:t>97</a:t>
            </a:fld>
            <a:endParaRPr lang="en-GB" dirty="0"/>
          </a:p>
        </p:txBody>
      </p:sp>
    </p:spTree>
    <p:custDataLst>
      <p:tags r:id="rId1"/>
    </p:custData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1"/>
          <p:cNvSpPr>
            <a:spLocks noGrp="1" noChangeArrowheads="1"/>
          </p:cNvSpPr>
          <p:nvPr>
            <p:ph type="subTitle" idx="4294967295"/>
          </p:nvPr>
        </p:nvSpPr>
        <p:spPr>
          <a:xfrm>
            <a:off x="27992" y="1124744"/>
            <a:ext cx="9135967" cy="4223952"/>
          </a:xfrm>
        </p:spPr>
        <p:txBody>
          <a:bodyPr lIns="45720" tIns="45720" rIns="45720" bIns="45720"/>
          <a:lstStyle/>
          <a:p>
            <a:pPr marL="0" indent="0" algn="ctr" eaLnBrk="1" hangingPunct="1">
              <a:buFont typeface="Wingdings 2" pitchFamily="18" charset="2"/>
              <a:buNone/>
            </a:pPr>
            <a:r>
              <a:rPr lang="en-US" sz="3000" b="1" i="1" dirty="0" smtClean="0">
                <a:solidFill>
                  <a:srgbClr val="002060"/>
                </a:solidFill>
                <a:effectLst>
                  <a:outerShdw blurRad="38100" dist="38100" dir="2700000" algn="tl">
                    <a:srgbClr val="000000">
                      <a:alpha val="43137"/>
                    </a:srgbClr>
                  </a:outerShdw>
                </a:effectLst>
              </a:rPr>
              <a:t> </a:t>
            </a:r>
          </a:p>
          <a:p>
            <a:pPr marL="0" indent="0" algn="ctr" eaLnBrk="1" hangingPunct="1">
              <a:buFont typeface="Wingdings 2" pitchFamily="18" charset="2"/>
              <a:buNone/>
            </a:pPr>
            <a:r>
              <a:rPr lang="en-US" sz="3000" b="1" i="1" dirty="0" smtClean="0">
                <a:effectLst>
                  <a:outerShdw blurRad="38100" dist="38100" dir="2700000" algn="tl">
                    <a:srgbClr val="000000">
                      <a:alpha val="43137"/>
                    </a:srgbClr>
                  </a:outerShdw>
                </a:effectLst>
              </a:rPr>
              <a:t>Inflation, Interest Rates, and Monetary Policy</a:t>
            </a:r>
            <a:endParaRPr lang="en-US" sz="3000" b="1" i="1" dirty="0" smtClean="0">
              <a:solidFill>
                <a:srgbClr val="002060"/>
              </a:solidFill>
              <a:effectLst>
                <a:outerShdw blurRad="38100" dist="38100" dir="2700000" algn="tl">
                  <a:srgbClr val="000000">
                    <a:alpha val="43137"/>
                  </a:srgbClr>
                </a:outerShdw>
              </a:effectLst>
            </a:endParaRPr>
          </a:p>
          <a:p>
            <a:pPr marL="0" indent="0" algn="ctr" eaLnBrk="1" hangingPunct="1">
              <a:buFont typeface="Wingdings 2" pitchFamily="18" charset="2"/>
              <a:buNone/>
            </a:pPr>
            <a:endParaRPr lang="en-US" sz="2400" b="1" i="1" dirty="0" smtClean="0">
              <a:solidFill>
                <a:srgbClr val="002060"/>
              </a:solidFill>
              <a:effectLst>
                <a:outerShdw blurRad="38100" dist="38100" dir="2700000" algn="tl">
                  <a:srgbClr val="000000">
                    <a:alpha val="43137"/>
                  </a:srgbClr>
                </a:outerShdw>
              </a:effectLst>
            </a:endParaRPr>
          </a:p>
          <a:p>
            <a:pPr indent="0" algn="ctr" eaLnBrk="1" hangingPunct="1">
              <a:spcAft>
                <a:spcPts val="0"/>
              </a:spcAft>
              <a:buNone/>
            </a:pPr>
            <a:r>
              <a:rPr lang="en-US" sz="2000" b="1" i="1" dirty="0" smtClean="0">
                <a:effectLst>
                  <a:outerShdw blurRad="38100" dist="38100" dir="2700000" algn="tl">
                    <a:srgbClr val="000000">
                      <a:alpha val="43137"/>
                    </a:srgbClr>
                  </a:outerShdw>
                </a:effectLst>
              </a:rPr>
              <a:t>Sarah N. Samuels, CFA</a:t>
            </a:r>
          </a:p>
          <a:p>
            <a:pPr indent="0" algn="ctr" eaLnBrk="1" hangingPunct="1">
              <a:spcAft>
                <a:spcPts val="0"/>
              </a:spcAft>
              <a:buNone/>
            </a:pPr>
            <a:r>
              <a:rPr lang="en-US" sz="2000" b="1" i="1" dirty="0" smtClean="0">
                <a:effectLst>
                  <a:outerShdw blurRad="38100" dist="38100" dir="2700000" algn="tl">
                    <a:srgbClr val="000000">
                      <a:alpha val="43137"/>
                    </a:srgbClr>
                  </a:outerShdw>
                </a:effectLst>
              </a:rPr>
              <a:t>PRIM Senior Investment Officer – Public Markets</a:t>
            </a:r>
          </a:p>
          <a:p>
            <a:pPr indent="0" algn="ctr" eaLnBrk="1" hangingPunct="1">
              <a:spcAft>
                <a:spcPts val="0"/>
              </a:spcAft>
              <a:buNone/>
            </a:pPr>
            <a:endParaRPr lang="en-US" sz="2000" b="1" i="1" dirty="0">
              <a:effectLst>
                <a:outerShdw blurRad="38100" dist="38100" dir="2700000" algn="tl">
                  <a:srgbClr val="000000">
                    <a:alpha val="43137"/>
                  </a:srgbClr>
                </a:outerShdw>
              </a:effectLst>
            </a:endParaRPr>
          </a:p>
          <a:p>
            <a:pPr indent="0" algn="ctr" eaLnBrk="1" hangingPunct="1">
              <a:spcAft>
                <a:spcPts val="0"/>
              </a:spcAft>
              <a:buNone/>
            </a:pPr>
            <a:r>
              <a:rPr lang="en-US" sz="2000" b="1" i="1" dirty="0" smtClean="0">
                <a:effectLst>
                  <a:outerShdw blurRad="38100" dist="38100" dir="2700000" algn="tl">
                    <a:srgbClr val="000000">
                      <a:alpha val="43137"/>
                    </a:srgbClr>
                  </a:outerShdw>
                </a:effectLst>
              </a:rPr>
              <a:t>Constance </a:t>
            </a:r>
            <a:r>
              <a:rPr lang="en-US" sz="2000" b="1" i="1" dirty="0">
                <a:effectLst>
                  <a:outerShdw blurRad="38100" dist="38100" dir="2700000" algn="tl">
                    <a:srgbClr val="000000">
                      <a:alpha val="43137"/>
                    </a:srgbClr>
                  </a:outerShdw>
                </a:effectLst>
              </a:rPr>
              <a:t>M. Everson, </a:t>
            </a:r>
            <a:r>
              <a:rPr lang="en-US" sz="2000" b="1" i="1" dirty="0" smtClean="0">
                <a:effectLst>
                  <a:outerShdw blurRad="38100" dist="38100" dir="2700000" algn="tl">
                    <a:srgbClr val="000000">
                      <a:alpha val="43137"/>
                    </a:srgbClr>
                  </a:outerShdw>
                </a:effectLst>
              </a:rPr>
              <a:t>CFA</a:t>
            </a:r>
          </a:p>
          <a:p>
            <a:pPr indent="0" algn="ctr" eaLnBrk="1" hangingPunct="1">
              <a:spcAft>
                <a:spcPts val="0"/>
              </a:spcAft>
              <a:buNone/>
            </a:pPr>
            <a:r>
              <a:rPr lang="en-US" sz="2000" b="1" i="1" dirty="0" smtClean="0">
                <a:effectLst>
                  <a:outerShdw blurRad="38100" dist="38100" dir="2700000" algn="tl">
                    <a:srgbClr val="000000">
                      <a:alpha val="43137"/>
                    </a:srgbClr>
                  </a:outerShdw>
                </a:effectLst>
              </a:rPr>
              <a:t>PRIM </a:t>
            </a:r>
            <a:r>
              <a:rPr lang="en-US" sz="2000" b="1" i="1" dirty="0">
                <a:effectLst>
                  <a:outerShdw blurRad="38100" dist="38100" dir="2700000" algn="tl">
                    <a:srgbClr val="000000">
                      <a:alpha val="43137"/>
                    </a:srgbClr>
                  </a:outerShdw>
                </a:effectLst>
              </a:rPr>
              <a:t>Investment </a:t>
            </a:r>
            <a:r>
              <a:rPr lang="en-US" sz="2000" b="1" i="1" dirty="0" smtClean="0">
                <a:effectLst>
                  <a:outerShdw blurRad="38100" dist="38100" dir="2700000" algn="tl">
                    <a:srgbClr val="000000">
                      <a:alpha val="43137"/>
                    </a:srgbClr>
                  </a:outerShdw>
                </a:effectLst>
              </a:rPr>
              <a:t>Committee</a:t>
            </a:r>
          </a:p>
          <a:p>
            <a:pPr indent="0" algn="ctr" eaLnBrk="1" hangingPunct="1">
              <a:spcAft>
                <a:spcPts val="0"/>
              </a:spcAft>
              <a:buNone/>
            </a:pPr>
            <a:r>
              <a:rPr lang="en-US" sz="2000" b="1" i="1" dirty="0" smtClean="0">
                <a:effectLst>
                  <a:outerShdw blurRad="38100" dist="38100" dir="2700000" algn="tl">
                    <a:srgbClr val="000000">
                      <a:alpha val="43137"/>
                    </a:srgbClr>
                  </a:outerShdw>
                </a:effectLst>
              </a:rPr>
              <a:t>Managing </a:t>
            </a:r>
            <a:r>
              <a:rPr lang="en-US" sz="2000" b="1" i="1" dirty="0">
                <a:effectLst>
                  <a:outerShdw blurRad="38100" dist="38100" dir="2700000" algn="tl">
                    <a:srgbClr val="000000">
                      <a:alpha val="43137"/>
                    </a:srgbClr>
                  </a:outerShdw>
                </a:effectLst>
              </a:rPr>
              <a:t>Director, Capital Markets Outlook </a:t>
            </a:r>
            <a:r>
              <a:rPr lang="en-US" sz="2000" b="1" i="1" dirty="0" smtClean="0">
                <a:effectLst>
                  <a:outerShdw blurRad="38100" dist="38100" dir="2700000" algn="tl">
                    <a:srgbClr val="000000">
                      <a:alpha val="43137"/>
                    </a:srgbClr>
                  </a:outerShdw>
                </a:effectLst>
              </a:rPr>
              <a:t>Group</a:t>
            </a:r>
          </a:p>
          <a:p>
            <a:pPr indent="0" algn="ctr" eaLnBrk="1" hangingPunct="1">
              <a:spcAft>
                <a:spcPts val="0"/>
              </a:spcAft>
              <a:buNone/>
            </a:pPr>
            <a:endParaRPr lang="en-US" sz="2000" b="1" i="1" dirty="0">
              <a:effectLst>
                <a:outerShdw blurRad="38100" dist="38100" dir="2700000" algn="tl">
                  <a:srgbClr val="000000">
                    <a:alpha val="43137"/>
                  </a:srgbClr>
                </a:outerShdw>
              </a:effectLst>
            </a:endParaRPr>
          </a:p>
          <a:p>
            <a:pPr indent="0" algn="ctr" eaLnBrk="1" hangingPunct="1">
              <a:spcAft>
                <a:spcPts val="0"/>
              </a:spcAft>
              <a:buNone/>
            </a:pPr>
            <a:r>
              <a:rPr lang="en-US" sz="2000" b="1" i="1" dirty="0" smtClean="0">
                <a:effectLst>
                  <a:outerShdw blurRad="38100" dist="38100" dir="2700000" algn="tl">
                    <a:srgbClr val="000000">
                      <a:alpha val="43137"/>
                    </a:srgbClr>
                  </a:outerShdw>
                </a:effectLst>
              </a:rPr>
              <a:t>Edward </a:t>
            </a:r>
            <a:r>
              <a:rPr lang="en-US" sz="2000" b="1" i="1" dirty="0">
                <a:effectLst>
                  <a:outerShdw blurRad="38100" dist="38100" dir="2700000" algn="tl">
                    <a:srgbClr val="000000">
                      <a:alpha val="43137"/>
                    </a:srgbClr>
                  </a:outerShdw>
                </a:effectLst>
              </a:rPr>
              <a:t>H. </a:t>
            </a:r>
            <a:r>
              <a:rPr lang="en-US" sz="2000" b="1" i="1" dirty="0" smtClean="0">
                <a:effectLst>
                  <a:outerShdw blurRad="38100" dist="38100" dir="2700000" algn="tl">
                    <a:srgbClr val="000000">
                      <a:alpha val="43137"/>
                    </a:srgbClr>
                  </a:outerShdw>
                </a:effectLst>
              </a:rPr>
              <a:t>Ladd</a:t>
            </a:r>
          </a:p>
          <a:p>
            <a:pPr indent="0" algn="ctr" eaLnBrk="1" hangingPunct="1">
              <a:spcAft>
                <a:spcPts val="0"/>
              </a:spcAft>
              <a:buNone/>
            </a:pPr>
            <a:r>
              <a:rPr lang="en-US" sz="2000" b="1" i="1" dirty="0" smtClean="0">
                <a:effectLst>
                  <a:outerShdw blurRad="38100" dist="38100" dir="2700000" algn="tl">
                    <a:srgbClr val="000000">
                      <a:alpha val="43137"/>
                    </a:srgbClr>
                  </a:outerShdw>
                </a:effectLst>
              </a:rPr>
              <a:t>Chairman Emeritus, Standish </a:t>
            </a:r>
            <a:r>
              <a:rPr lang="en-US" sz="2000" b="1" i="1" dirty="0">
                <a:effectLst>
                  <a:outerShdw blurRad="38100" dist="38100" dir="2700000" algn="tl">
                    <a:srgbClr val="000000">
                      <a:alpha val="43137"/>
                    </a:srgbClr>
                  </a:outerShdw>
                </a:effectLst>
              </a:rPr>
              <a:t>Asset Management</a:t>
            </a:r>
            <a:endParaRPr lang="en-US" sz="2000" b="1" i="1" dirty="0" smtClean="0">
              <a:effectLst>
                <a:outerShdw blurRad="38100" dist="38100" dir="2700000" algn="tl">
                  <a:srgbClr val="000000">
                    <a:alpha val="43137"/>
                  </a:srgbClr>
                </a:outerShdw>
              </a:effectLst>
            </a:endParaRPr>
          </a:p>
        </p:txBody>
      </p:sp>
      <p:pic>
        <p:nvPicPr>
          <p:cNvPr id="2052" name="Picture 4" descr="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07490" y="5781290"/>
            <a:ext cx="1028477" cy="10284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p:cNvSpPr txBox="1"/>
          <p:nvPr/>
        </p:nvSpPr>
        <p:spPr>
          <a:xfrm>
            <a:off x="4283968" y="6525344"/>
            <a:ext cx="503932" cy="276999"/>
          </a:xfrm>
          <a:prstGeom prst="rect">
            <a:avLst/>
          </a:prstGeom>
          <a:solidFill>
            <a:schemeClr val="bg1"/>
          </a:solidFill>
          <a:ln>
            <a:solidFill>
              <a:schemeClr val="bg1"/>
            </a:solidFill>
          </a:ln>
        </p:spPr>
        <p:txBody>
          <a:bodyPr wrap="square" rtlCol="0">
            <a:spAutoFit/>
          </a:bodyPr>
          <a:lstStyle/>
          <a:p>
            <a:endParaRPr lang="en-US" dirty="0">
              <a:solidFill>
                <a:schemeClr val="bg1"/>
              </a:solidFill>
            </a:endParaRPr>
          </a:p>
        </p:txBody>
      </p:sp>
      <p:sp>
        <p:nvSpPr>
          <p:cNvPr id="4" name="Rectangle 3"/>
          <p:cNvSpPr/>
          <p:nvPr/>
        </p:nvSpPr>
        <p:spPr>
          <a:xfrm>
            <a:off x="304800" y="6150114"/>
            <a:ext cx="7802690" cy="584775"/>
          </a:xfrm>
          <a:prstGeom prst="rect">
            <a:avLst/>
          </a:prstGeom>
        </p:spPr>
        <p:txBody>
          <a:bodyPr wrap="square">
            <a:spAutoFit/>
          </a:bodyPr>
          <a:lstStyle/>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Steven Grossman, Treasurer and Receiver General, Chair</a:t>
            </a:r>
          </a:p>
          <a:p>
            <a:r>
              <a:rPr lang="en-US" sz="1600" i="1" dirty="0">
                <a:solidFill>
                  <a:srgbClr val="002060"/>
                </a:solidFill>
                <a:effectLst>
                  <a:outerShdw blurRad="38100" dist="38100" dir="2700000" algn="tl">
                    <a:srgbClr val="000000">
                      <a:alpha val="43137"/>
                    </a:srgbClr>
                  </a:outerShdw>
                </a:effectLst>
                <a:latin typeface="Calibri" pitchFamily="34" charset="0"/>
                <a:cs typeface="Calibri" pitchFamily="34" charset="0"/>
              </a:rPr>
              <a:t>Michael G. Trotsky, CFA, Executive Director and Chief Investment Officer</a:t>
            </a:r>
          </a:p>
        </p:txBody>
      </p:sp>
      <p:pic>
        <p:nvPicPr>
          <p:cNvPr id="7" name="Picture 6" descr="Description: C:\Users\swong\Desktop\PRIM Logo.jpg"/>
          <p:cNvPicPr/>
          <p:nvPr/>
        </p:nvPicPr>
        <p:blipFill>
          <a:blip r:embed="rId4">
            <a:extLst>
              <a:ext uri="{28A0092B-C50C-407E-A947-70E740481C1C}">
                <a14:useLocalDpi xmlns:a14="http://schemas.microsoft.com/office/drawing/2010/main" val="0"/>
              </a:ext>
            </a:extLst>
          </a:blip>
          <a:srcRect/>
          <a:stretch>
            <a:fillRect/>
          </a:stretch>
        </p:blipFill>
        <p:spPr bwMode="auto">
          <a:xfrm>
            <a:off x="3323755" y="260648"/>
            <a:ext cx="2544445" cy="685800"/>
          </a:xfrm>
          <a:prstGeom prst="rect">
            <a:avLst/>
          </a:prstGeom>
          <a:noFill/>
          <a:ln>
            <a:noFill/>
          </a:ln>
        </p:spPr>
      </p:pic>
    </p:spTree>
    <p:extLst>
      <p:ext uri="{BB962C8B-B14F-4D97-AF65-F5344CB8AC3E}">
        <p14:creationId xmlns:p14="http://schemas.microsoft.com/office/powerpoint/2010/main" val="447141368"/>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AGE_TITLE" val="True"/>
</p:tagLst>
</file>

<file path=ppt/tags/tag10.xml><?xml version="1.0" encoding="utf-8"?>
<p:tagLst xmlns:a="http://schemas.openxmlformats.org/drawingml/2006/main" xmlns:r="http://schemas.openxmlformats.org/officeDocument/2006/relationships" xmlns:p="http://schemas.openxmlformats.org/presentationml/2006/main">
  <p:tag name="PLACEHOLDER" val="1"/>
</p:tagLst>
</file>

<file path=ppt/tags/tag100.xml><?xml version="1.0" encoding="utf-8"?>
<p:tagLst xmlns:a="http://schemas.openxmlformats.org/drawingml/2006/main" xmlns:r="http://schemas.openxmlformats.org/officeDocument/2006/relationships" xmlns:p="http://schemas.openxmlformats.org/presentationml/2006/main">
  <p:tag name="PLACEHOLDER" val="1"/>
</p:tagLst>
</file>

<file path=ppt/tags/tag101.xml><?xml version="1.0" encoding="utf-8"?>
<p:tagLst xmlns:a="http://schemas.openxmlformats.org/drawingml/2006/main" xmlns:r="http://schemas.openxmlformats.org/officeDocument/2006/relationships" xmlns:p="http://schemas.openxmlformats.org/presentationml/2006/main">
  <p:tag name="PAGE_TITLE" val="True"/>
</p:tagLst>
</file>

<file path=ppt/tags/tag102.xml><?xml version="1.0" encoding="utf-8"?>
<p:tagLst xmlns:a="http://schemas.openxmlformats.org/drawingml/2006/main" xmlns:r="http://schemas.openxmlformats.org/officeDocument/2006/relationships" xmlns:p="http://schemas.openxmlformats.org/presentationml/2006/main">
  <p:tag name="PLACEHOLDER" val="1"/>
</p:tagLst>
</file>

<file path=ppt/tags/tag103.xml><?xml version="1.0" encoding="utf-8"?>
<p:tagLst xmlns:a="http://schemas.openxmlformats.org/drawingml/2006/main" xmlns:r="http://schemas.openxmlformats.org/officeDocument/2006/relationships" xmlns:p="http://schemas.openxmlformats.org/presentationml/2006/main">
  <p:tag name="PAGE_TITLE" val="True"/>
</p:tagLst>
</file>

<file path=ppt/tags/tag104.xml><?xml version="1.0" encoding="utf-8"?>
<p:tagLst xmlns:a="http://schemas.openxmlformats.org/drawingml/2006/main" xmlns:r="http://schemas.openxmlformats.org/officeDocument/2006/relationships" xmlns:p="http://schemas.openxmlformats.org/presentationml/2006/main">
  <p:tag name="PLACEHOLDER" val="1"/>
</p:tagLst>
</file>

<file path=ppt/tags/tag105.xml><?xml version="1.0" encoding="utf-8"?>
<p:tagLst xmlns:a="http://schemas.openxmlformats.org/drawingml/2006/main" xmlns:r="http://schemas.openxmlformats.org/officeDocument/2006/relationships" xmlns:p="http://schemas.openxmlformats.org/presentationml/2006/main">
  <p:tag name="PAGE_TITLE" val="True"/>
</p:tagLst>
</file>

<file path=ppt/tags/tag106.xml><?xml version="1.0" encoding="utf-8"?>
<p:tagLst xmlns:a="http://schemas.openxmlformats.org/drawingml/2006/main" xmlns:r="http://schemas.openxmlformats.org/officeDocument/2006/relationships" xmlns:p="http://schemas.openxmlformats.org/presentationml/2006/main">
  <p:tag name="PAGE_TITLE" val="True"/>
</p:tagLst>
</file>

<file path=ppt/tags/tag107.xml><?xml version="1.0" encoding="utf-8"?>
<p:tagLst xmlns:a="http://schemas.openxmlformats.org/drawingml/2006/main" xmlns:r="http://schemas.openxmlformats.org/officeDocument/2006/relationships" xmlns:p="http://schemas.openxmlformats.org/presentationml/2006/main">
  <p:tag name="PLACEHOLDER" val="1"/>
</p:tagLst>
</file>

<file path=ppt/tags/tag108.xml><?xml version="1.0" encoding="utf-8"?>
<p:tagLst xmlns:a="http://schemas.openxmlformats.org/drawingml/2006/main" xmlns:r="http://schemas.openxmlformats.org/officeDocument/2006/relationships" xmlns:p="http://schemas.openxmlformats.org/presentationml/2006/main">
  <p:tag name="PAGE_TITLE" val="True"/>
</p:tagLst>
</file>

<file path=ppt/tags/tag109.xml><?xml version="1.0" encoding="utf-8"?>
<p:tagLst xmlns:a="http://schemas.openxmlformats.org/drawingml/2006/main" xmlns:r="http://schemas.openxmlformats.org/officeDocument/2006/relationships" xmlns:p="http://schemas.openxmlformats.org/presentationml/2006/main">
  <p:tag name="PAGE_TITLE" val="True"/>
</p:tagLst>
</file>

<file path=ppt/tags/tag11.xml><?xml version="1.0" encoding="utf-8"?>
<p:tagLst xmlns:a="http://schemas.openxmlformats.org/drawingml/2006/main" xmlns:r="http://schemas.openxmlformats.org/officeDocument/2006/relationships" xmlns:p="http://schemas.openxmlformats.org/presentationml/2006/main">
  <p:tag name="PAGE_TITLE" val="True"/>
</p:tagLst>
</file>

<file path=ppt/tags/tag110.xml><?xml version="1.0" encoding="utf-8"?>
<p:tagLst xmlns:a="http://schemas.openxmlformats.org/drawingml/2006/main" xmlns:r="http://schemas.openxmlformats.org/officeDocument/2006/relationships" xmlns:p="http://schemas.openxmlformats.org/presentationml/2006/main">
  <p:tag name="PLACEHOLDER" val="1"/>
</p:tagLst>
</file>

<file path=ppt/tags/tag111.xml><?xml version="1.0" encoding="utf-8"?>
<p:tagLst xmlns:a="http://schemas.openxmlformats.org/drawingml/2006/main" xmlns:r="http://schemas.openxmlformats.org/officeDocument/2006/relationships" xmlns:p="http://schemas.openxmlformats.org/presentationml/2006/main">
  <p:tag name="PAGE_TITLE" val="True"/>
</p:tagLst>
</file>

<file path=ppt/tags/tag112.xml><?xml version="1.0" encoding="utf-8"?>
<p:tagLst xmlns:a="http://schemas.openxmlformats.org/drawingml/2006/main" xmlns:r="http://schemas.openxmlformats.org/officeDocument/2006/relationships" xmlns:p="http://schemas.openxmlformats.org/presentationml/2006/main">
  <p:tag name="PLACEHOLDER" val="1"/>
</p:tagLst>
</file>

<file path=ppt/tags/tag113.xml><?xml version="1.0" encoding="utf-8"?>
<p:tagLst xmlns:a="http://schemas.openxmlformats.org/drawingml/2006/main" xmlns:r="http://schemas.openxmlformats.org/officeDocument/2006/relationships" xmlns:p="http://schemas.openxmlformats.org/presentationml/2006/main">
  <p:tag name="PAGE_TITLE" val="True"/>
</p:tagLst>
</file>

<file path=ppt/tags/tag114.xml><?xml version="1.0" encoding="utf-8"?>
<p:tagLst xmlns:a="http://schemas.openxmlformats.org/drawingml/2006/main" xmlns:r="http://schemas.openxmlformats.org/officeDocument/2006/relationships" xmlns:p="http://schemas.openxmlformats.org/presentationml/2006/main">
  <p:tag name="PLACEHOLDER" val="1"/>
</p:tagLst>
</file>

<file path=ppt/tags/tag115.xml><?xml version="1.0" encoding="utf-8"?>
<p:tagLst xmlns:a="http://schemas.openxmlformats.org/drawingml/2006/main" xmlns:r="http://schemas.openxmlformats.org/officeDocument/2006/relationships" xmlns:p="http://schemas.openxmlformats.org/presentationml/2006/main">
  <p:tag name="PAGE_TITLE" val="True"/>
</p:tagLst>
</file>

<file path=ppt/tags/tag116.xml><?xml version="1.0" encoding="utf-8"?>
<p:tagLst xmlns:a="http://schemas.openxmlformats.org/drawingml/2006/main" xmlns:r="http://schemas.openxmlformats.org/officeDocument/2006/relationships" xmlns:p="http://schemas.openxmlformats.org/presentationml/2006/main">
  <p:tag name="PLACEHOLDER" val="1"/>
</p:tagLst>
</file>

<file path=ppt/tags/tag117.xml><?xml version="1.0" encoding="utf-8"?>
<p:tagLst xmlns:a="http://schemas.openxmlformats.org/drawingml/2006/main" xmlns:r="http://schemas.openxmlformats.org/officeDocument/2006/relationships" xmlns:p="http://schemas.openxmlformats.org/presentationml/2006/main">
  <p:tag name="PAGE_TITLE" val="True"/>
</p:tagLst>
</file>

<file path=ppt/tags/tag118.xml><?xml version="1.0" encoding="utf-8"?>
<p:tagLst xmlns:a="http://schemas.openxmlformats.org/drawingml/2006/main" xmlns:r="http://schemas.openxmlformats.org/officeDocument/2006/relationships" xmlns:p="http://schemas.openxmlformats.org/presentationml/2006/main">
  <p:tag name="PLACEHOLDER" val="1"/>
</p:tagLst>
</file>

<file path=ppt/tags/tag119.xml><?xml version="1.0" encoding="utf-8"?>
<p:tagLst xmlns:a="http://schemas.openxmlformats.org/drawingml/2006/main" xmlns:r="http://schemas.openxmlformats.org/officeDocument/2006/relationships" xmlns:p="http://schemas.openxmlformats.org/presentationml/2006/main">
  <p:tag name="PAGE_TITLE" val="True"/>
</p:tagLst>
</file>

<file path=ppt/tags/tag12.xml><?xml version="1.0" encoding="utf-8"?>
<p:tagLst xmlns:a="http://schemas.openxmlformats.org/drawingml/2006/main" xmlns:r="http://schemas.openxmlformats.org/officeDocument/2006/relationships" xmlns:p="http://schemas.openxmlformats.org/presentationml/2006/main">
  <p:tag name="PLACEHOLDER" val="1"/>
</p:tagLst>
</file>

<file path=ppt/tags/tag120.xml><?xml version="1.0" encoding="utf-8"?>
<p:tagLst xmlns:a="http://schemas.openxmlformats.org/drawingml/2006/main" xmlns:r="http://schemas.openxmlformats.org/officeDocument/2006/relationships" xmlns:p="http://schemas.openxmlformats.org/presentationml/2006/main">
  <p:tag name="PLACEHOLDER" val="1"/>
</p:tagLst>
</file>

<file path=ppt/tags/tag121.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22.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23.xml><?xml version="1.0" encoding="utf-8"?>
<p:tagLst xmlns:a="http://schemas.openxmlformats.org/drawingml/2006/main" xmlns:r="http://schemas.openxmlformats.org/officeDocument/2006/relationships" xmlns:p="http://schemas.openxmlformats.org/presentationml/2006/main">
  <p:tag name="SLIDEGUID" val="0FBDE7A37B604A74A643BEB9BA3BA0D3"/>
  <p:tag name="SLIDEID" val="0FBDE7A37B604A74A643BEB9BA3BA0D3"/>
  <p:tag name="SLIDEORDER" val="1"/>
  <p:tag name="SLIDETYPE" val="Q"/>
  <p:tag name="DEMOGRAPHIC" val="False"/>
  <p:tag name="TEAMASSIGN" val="False"/>
  <p:tag name="SPEEDSCORING" val="False"/>
  <p:tag name="CORRECTPOINTVALUE" val="100"/>
  <p:tag name="INCORRECTPOINTVALUE" val="0"/>
  <p:tag name="ZEROBASED" val="False"/>
  <p:tag name="NUMRESPONSES" val="1"/>
  <p:tag name="AUTOADVANCE" val="False"/>
  <p:tag name="DELIMITERS" val="3.1"/>
  <p:tag name="VALUEFORMAT" val="0%"/>
  <p:tag name="QUESTIONALIAS" val="Which has more influence on whether a person will engage in unethical conduct?"/>
  <p:tag name="ANSWERSALIAS" val="Disposition – i.e. a person’s moral character|smicln|Situation – i.e. outside circumstances"/>
  <p:tag name="VALUES" val="No Value|smicln|No Value"/>
  <p:tag name="RESPONSESGATHERED" val="True"/>
  <p:tag name="TOTALRESPONSES" val="4"/>
  <p:tag name="RESPONSECOUNT" val="4"/>
  <p:tag name="SLICED" val="False"/>
  <p:tag name="RESPONSES" val="1;2;2;2;"/>
  <p:tag name="CHARTSTRINGSTD" val="1 3"/>
  <p:tag name="CHARTSTRINGREV" val="3 1"/>
  <p:tag name="CHARTSTRINGSTDPER" val="0.25 0.75"/>
  <p:tag name="CHARTSTRINGREVPER" val="0.75 0.25"/>
  <p:tag name="ANONYMOUSTEMP" val="False"/>
</p:tagLst>
</file>

<file path=ppt/tags/tag124.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25.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26.xml><?xml version="1.0" encoding="utf-8"?>
<p:tagLst xmlns:a="http://schemas.openxmlformats.org/drawingml/2006/main" xmlns:r="http://schemas.openxmlformats.org/officeDocument/2006/relationships" xmlns:p="http://schemas.openxmlformats.org/presentationml/2006/main">
  <p:tag name="NOPREFERENCE" val="False"/>
  <p:tag name="DELIMITERS" val="3.1"/>
</p:tagLst>
</file>

<file path=ppt/tags/tag127.xml><?xml version="1.0" encoding="utf-8"?>
<p:tagLst xmlns:a="http://schemas.openxmlformats.org/drawingml/2006/main" xmlns:r="http://schemas.openxmlformats.org/officeDocument/2006/relationships" xmlns:p="http://schemas.openxmlformats.org/presentationml/2006/main">
  <p:tag name="PLACEHOLDER_TITLE" val="1"/>
</p:tagLst>
</file>

<file path=ppt/tags/tag128.xml><?xml version="1.0" encoding="utf-8"?>
<p:tagLst xmlns:a="http://schemas.openxmlformats.org/drawingml/2006/main" xmlns:r="http://schemas.openxmlformats.org/officeDocument/2006/relationships" xmlns:p="http://schemas.openxmlformats.org/presentationml/2006/main">
  <p:tag name="PLACEHOLDER_TITLE" val="1"/>
</p:tagLst>
</file>

<file path=ppt/tags/tag129.xml><?xml version="1.0" encoding="utf-8"?>
<p:tagLst xmlns:a="http://schemas.openxmlformats.org/drawingml/2006/main" xmlns:r="http://schemas.openxmlformats.org/officeDocument/2006/relationships" xmlns:p="http://schemas.openxmlformats.org/presentationml/2006/main">
  <p:tag name="PLACEHOLDER_TITLE" val="1"/>
</p:tagLst>
</file>

<file path=ppt/tags/tag13.xml><?xml version="1.0" encoding="utf-8"?>
<p:tagLst xmlns:a="http://schemas.openxmlformats.org/drawingml/2006/main" xmlns:r="http://schemas.openxmlformats.org/officeDocument/2006/relationships" xmlns:p="http://schemas.openxmlformats.org/presentationml/2006/main">
  <p:tag name="PAGE_TITLE" val="True"/>
</p:tagLst>
</file>

<file path=ppt/tags/tag130.xml><?xml version="1.0" encoding="utf-8"?>
<p:tagLst xmlns:a="http://schemas.openxmlformats.org/drawingml/2006/main" xmlns:r="http://schemas.openxmlformats.org/officeDocument/2006/relationships" xmlns:p="http://schemas.openxmlformats.org/presentationml/2006/main">
  <p:tag name="PAGE_TITLE" val="True"/>
</p:tagLst>
</file>

<file path=ppt/tags/tag14.xml><?xml version="1.0" encoding="utf-8"?>
<p:tagLst xmlns:a="http://schemas.openxmlformats.org/drawingml/2006/main" xmlns:r="http://schemas.openxmlformats.org/officeDocument/2006/relationships" xmlns:p="http://schemas.openxmlformats.org/presentationml/2006/main">
  <p:tag name="PLACEHOLDER" val="1"/>
</p:tagLst>
</file>

<file path=ppt/tags/tag15.xml><?xml version="1.0" encoding="utf-8"?>
<p:tagLst xmlns:a="http://schemas.openxmlformats.org/drawingml/2006/main" xmlns:r="http://schemas.openxmlformats.org/officeDocument/2006/relationships" xmlns:p="http://schemas.openxmlformats.org/presentationml/2006/main">
  <p:tag name="PAGE_TITLE" val="True"/>
</p:tagLst>
</file>

<file path=ppt/tags/tag16.xml><?xml version="1.0" encoding="utf-8"?>
<p:tagLst xmlns:a="http://schemas.openxmlformats.org/drawingml/2006/main" xmlns:r="http://schemas.openxmlformats.org/officeDocument/2006/relationships" xmlns:p="http://schemas.openxmlformats.org/presentationml/2006/main">
  <p:tag name="PLACEHOLDER" val="1"/>
</p:tagLst>
</file>

<file path=ppt/tags/tag17.xml><?xml version="1.0" encoding="utf-8"?>
<p:tagLst xmlns:a="http://schemas.openxmlformats.org/drawingml/2006/main" xmlns:r="http://schemas.openxmlformats.org/officeDocument/2006/relationships" xmlns:p="http://schemas.openxmlformats.org/presentationml/2006/main">
  <p:tag name="PAGE_TITLE" val="True"/>
</p:tagLst>
</file>

<file path=ppt/tags/tag18.xml><?xml version="1.0" encoding="utf-8"?>
<p:tagLst xmlns:a="http://schemas.openxmlformats.org/drawingml/2006/main" xmlns:r="http://schemas.openxmlformats.org/officeDocument/2006/relationships" xmlns:p="http://schemas.openxmlformats.org/presentationml/2006/main">
  <p:tag name="PLACEHOLDER" val="1"/>
</p:tagLst>
</file>

<file path=ppt/tags/tag19.xml><?xml version="1.0" encoding="utf-8"?>
<p:tagLst xmlns:a="http://schemas.openxmlformats.org/drawingml/2006/main" xmlns:r="http://schemas.openxmlformats.org/officeDocument/2006/relationships" xmlns:p="http://schemas.openxmlformats.org/presentationml/2006/main">
  <p:tag name="PAGE_TITLE" val="True"/>
</p:tagLst>
</file>

<file path=ppt/tags/tag2.xml><?xml version="1.0" encoding="utf-8"?>
<p:tagLst xmlns:a="http://schemas.openxmlformats.org/drawingml/2006/main" xmlns:r="http://schemas.openxmlformats.org/officeDocument/2006/relationships" xmlns:p="http://schemas.openxmlformats.org/presentationml/2006/main">
  <p:tag name="PLACEHOLDER" val="1"/>
</p:tagLst>
</file>

<file path=ppt/tags/tag20.xml><?xml version="1.0" encoding="utf-8"?>
<p:tagLst xmlns:a="http://schemas.openxmlformats.org/drawingml/2006/main" xmlns:r="http://schemas.openxmlformats.org/officeDocument/2006/relationships" xmlns:p="http://schemas.openxmlformats.org/presentationml/2006/main">
  <p:tag name="PLACEHOLDER" val="1"/>
</p:tagLst>
</file>

<file path=ppt/tags/tag21.xml><?xml version="1.0" encoding="utf-8"?>
<p:tagLst xmlns:a="http://schemas.openxmlformats.org/drawingml/2006/main" xmlns:r="http://schemas.openxmlformats.org/officeDocument/2006/relationships" xmlns:p="http://schemas.openxmlformats.org/presentationml/2006/main">
  <p:tag name="PAGE_TITLE" val="True"/>
</p:tagLst>
</file>

<file path=ppt/tags/tag22.xml><?xml version="1.0" encoding="utf-8"?>
<p:tagLst xmlns:a="http://schemas.openxmlformats.org/drawingml/2006/main" xmlns:r="http://schemas.openxmlformats.org/officeDocument/2006/relationships" xmlns:p="http://schemas.openxmlformats.org/presentationml/2006/main">
  <p:tag name="PLACEHOLDER" val="1"/>
</p:tagLst>
</file>

<file path=ppt/tags/tag23.xml><?xml version="1.0" encoding="utf-8"?>
<p:tagLst xmlns:a="http://schemas.openxmlformats.org/drawingml/2006/main" xmlns:r="http://schemas.openxmlformats.org/officeDocument/2006/relationships" xmlns:p="http://schemas.openxmlformats.org/presentationml/2006/main">
  <p:tag name="PAGE_TITLE" val="True"/>
</p:tagLst>
</file>

<file path=ppt/tags/tag24.xml><?xml version="1.0" encoding="utf-8"?>
<p:tagLst xmlns:a="http://schemas.openxmlformats.org/drawingml/2006/main" xmlns:r="http://schemas.openxmlformats.org/officeDocument/2006/relationships" xmlns:p="http://schemas.openxmlformats.org/presentationml/2006/main">
  <p:tag name="PLACEHOLDER" val="1"/>
</p:tagLst>
</file>

<file path=ppt/tags/tag25.xml><?xml version="1.0" encoding="utf-8"?>
<p:tagLst xmlns:a="http://schemas.openxmlformats.org/drawingml/2006/main" xmlns:r="http://schemas.openxmlformats.org/officeDocument/2006/relationships" xmlns:p="http://schemas.openxmlformats.org/presentationml/2006/main">
  <p:tag name="PAGE_TITLE" val="True"/>
</p:tagLst>
</file>

<file path=ppt/tags/tag26.xml><?xml version="1.0" encoding="utf-8"?>
<p:tagLst xmlns:a="http://schemas.openxmlformats.org/drawingml/2006/main" xmlns:r="http://schemas.openxmlformats.org/officeDocument/2006/relationships" xmlns:p="http://schemas.openxmlformats.org/presentationml/2006/main">
  <p:tag name="PLACEHOLDER" val="1"/>
</p:tagLst>
</file>

<file path=ppt/tags/tag27.xml><?xml version="1.0" encoding="utf-8"?>
<p:tagLst xmlns:a="http://schemas.openxmlformats.org/drawingml/2006/main" xmlns:r="http://schemas.openxmlformats.org/officeDocument/2006/relationships" xmlns:p="http://schemas.openxmlformats.org/presentationml/2006/main">
  <p:tag name="PAGE_TITLE" val="True"/>
</p:tagLst>
</file>

<file path=ppt/tags/tag28.xml><?xml version="1.0" encoding="utf-8"?>
<p:tagLst xmlns:a="http://schemas.openxmlformats.org/drawingml/2006/main" xmlns:r="http://schemas.openxmlformats.org/officeDocument/2006/relationships" xmlns:p="http://schemas.openxmlformats.org/presentationml/2006/main">
  <p:tag name="PLACEHOLDER" val="1"/>
</p:tagLst>
</file>

<file path=ppt/tags/tag29.xml><?xml version="1.0" encoding="utf-8"?>
<p:tagLst xmlns:a="http://schemas.openxmlformats.org/drawingml/2006/main" xmlns:r="http://schemas.openxmlformats.org/officeDocument/2006/relationships" xmlns:p="http://schemas.openxmlformats.org/presentationml/2006/main">
  <p:tag name="PAGE_TITLE" val="True"/>
</p:tagLst>
</file>

<file path=ppt/tags/tag3.xml><?xml version="1.0" encoding="utf-8"?>
<p:tagLst xmlns:a="http://schemas.openxmlformats.org/drawingml/2006/main" xmlns:r="http://schemas.openxmlformats.org/officeDocument/2006/relationships" xmlns:p="http://schemas.openxmlformats.org/presentationml/2006/main">
  <p:tag name="PAGE_TITLE" val="True"/>
</p:tagLst>
</file>

<file path=ppt/tags/tag30.xml><?xml version="1.0" encoding="utf-8"?>
<p:tagLst xmlns:a="http://schemas.openxmlformats.org/drawingml/2006/main" xmlns:r="http://schemas.openxmlformats.org/officeDocument/2006/relationships" xmlns:p="http://schemas.openxmlformats.org/presentationml/2006/main">
  <p:tag name="PLACEHOLDER" val="1"/>
</p:tagLst>
</file>

<file path=ppt/tags/tag31.xml><?xml version="1.0" encoding="utf-8"?>
<p:tagLst xmlns:a="http://schemas.openxmlformats.org/drawingml/2006/main" xmlns:r="http://schemas.openxmlformats.org/officeDocument/2006/relationships" xmlns:p="http://schemas.openxmlformats.org/presentationml/2006/main">
  <p:tag name="PAGE_TITLE" val="True"/>
</p:tagLst>
</file>

<file path=ppt/tags/tag32.xml><?xml version="1.0" encoding="utf-8"?>
<p:tagLst xmlns:a="http://schemas.openxmlformats.org/drawingml/2006/main" xmlns:r="http://schemas.openxmlformats.org/officeDocument/2006/relationships" xmlns:p="http://schemas.openxmlformats.org/presentationml/2006/main">
  <p:tag name="PLACEHOLDER" val="1"/>
</p:tagLst>
</file>

<file path=ppt/tags/tag33.xml><?xml version="1.0" encoding="utf-8"?>
<p:tagLst xmlns:a="http://schemas.openxmlformats.org/drawingml/2006/main" xmlns:r="http://schemas.openxmlformats.org/officeDocument/2006/relationships" xmlns:p="http://schemas.openxmlformats.org/presentationml/2006/main">
  <p:tag name="PAGE_TITLE" val="True"/>
</p:tagLst>
</file>

<file path=ppt/tags/tag34.xml><?xml version="1.0" encoding="utf-8"?>
<p:tagLst xmlns:a="http://schemas.openxmlformats.org/drawingml/2006/main" xmlns:r="http://schemas.openxmlformats.org/officeDocument/2006/relationships" xmlns:p="http://schemas.openxmlformats.org/presentationml/2006/main">
  <p:tag name="PLACEHOLDER" val="1"/>
</p:tagLst>
</file>

<file path=ppt/tags/tag35.xml><?xml version="1.0" encoding="utf-8"?>
<p:tagLst xmlns:a="http://schemas.openxmlformats.org/drawingml/2006/main" xmlns:r="http://schemas.openxmlformats.org/officeDocument/2006/relationships" xmlns:p="http://schemas.openxmlformats.org/presentationml/2006/main">
  <p:tag name="PAGE_TITLE" val="True"/>
</p:tagLst>
</file>

<file path=ppt/tags/tag36.xml><?xml version="1.0" encoding="utf-8"?>
<p:tagLst xmlns:a="http://schemas.openxmlformats.org/drawingml/2006/main" xmlns:r="http://schemas.openxmlformats.org/officeDocument/2006/relationships" xmlns:p="http://schemas.openxmlformats.org/presentationml/2006/main">
  <p:tag name="PLACEHOLDER" val="1"/>
</p:tagLst>
</file>

<file path=ppt/tags/tag37.xml><?xml version="1.0" encoding="utf-8"?>
<p:tagLst xmlns:a="http://schemas.openxmlformats.org/drawingml/2006/main" xmlns:r="http://schemas.openxmlformats.org/officeDocument/2006/relationships" xmlns:p="http://schemas.openxmlformats.org/presentationml/2006/main">
  <p:tag name="PAGE_TITLE" val="True"/>
</p:tagLst>
</file>

<file path=ppt/tags/tag38.xml><?xml version="1.0" encoding="utf-8"?>
<p:tagLst xmlns:a="http://schemas.openxmlformats.org/drawingml/2006/main" xmlns:r="http://schemas.openxmlformats.org/officeDocument/2006/relationships" xmlns:p="http://schemas.openxmlformats.org/presentationml/2006/main">
  <p:tag name="PLACEHOLDER" val="1"/>
</p:tagLst>
</file>

<file path=ppt/tags/tag39.xml><?xml version="1.0" encoding="utf-8"?>
<p:tagLst xmlns:a="http://schemas.openxmlformats.org/drawingml/2006/main" xmlns:r="http://schemas.openxmlformats.org/officeDocument/2006/relationships" xmlns:p="http://schemas.openxmlformats.org/presentationml/2006/main">
  <p:tag name="PAGE_TITLE" val="True"/>
</p:tagLst>
</file>

<file path=ppt/tags/tag4.xml><?xml version="1.0" encoding="utf-8"?>
<p:tagLst xmlns:a="http://schemas.openxmlformats.org/drawingml/2006/main" xmlns:r="http://schemas.openxmlformats.org/officeDocument/2006/relationships" xmlns:p="http://schemas.openxmlformats.org/presentationml/2006/main">
  <p:tag name="PLACEHOLDER" val="1"/>
</p:tagLst>
</file>

<file path=ppt/tags/tag40.xml><?xml version="1.0" encoding="utf-8"?>
<p:tagLst xmlns:a="http://schemas.openxmlformats.org/drawingml/2006/main" xmlns:r="http://schemas.openxmlformats.org/officeDocument/2006/relationships" xmlns:p="http://schemas.openxmlformats.org/presentationml/2006/main">
  <p:tag name="PLACEHOLDER" val="1"/>
</p:tagLst>
</file>

<file path=ppt/tags/tag41.xml><?xml version="1.0" encoding="utf-8"?>
<p:tagLst xmlns:a="http://schemas.openxmlformats.org/drawingml/2006/main" xmlns:r="http://schemas.openxmlformats.org/officeDocument/2006/relationships" xmlns:p="http://schemas.openxmlformats.org/presentationml/2006/main">
  <p:tag name="PAGE_TITLE" val="True"/>
</p:tagLst>
</file>

<file path=ppt/tags/tag42.xml><?xml version="1.0" encoding="utf-8"?>
<p:tagLst xmlns:a="http://schemas.openxmlformats.org/drawingml/2006/main" xmlns:r="http://schemas.openxmlformats.org/officeDocument/2006/relationships" xmlns:p="http://schemas.openxmlformats.org/presentationml/2006/main">
  <p:tag name="PLACEHOLDER" val="1"/>
</p:tagLst>
</file>

<file path=ppt/tags/tag43.xml><?xml version="1.0" encoding="utf-8"?>
<p:tagLst xmlns:a="http://schemas.openxmlformats.org/drawingml/2006/main" xmlns:r="http://schemas.openxmlformats.org/officeDocument/2006/relationships" xmlns:p="http://schemas.openxmlformats.org/presentationml/2006/main">
  <p:tag name="PAGE_TITLE" val="True"/>
</p:tagLst>
</file>

<file path=ppt/tags/tag44.xml><?xml version="1.0" encoding="utf-8"?>
<p:tagLst xmlns:a="http://schemas.openxmlformats.org/drawingml/2006/main" xmlns:r="http://schemas.openxmlformats.org/officeDocument/2006/relationships" xmlns:p="http://schemas.openxmlformats.org/presentationml/2006/main">
  <p:tag name="PLACEHOLDER" val="1"/>
</p:tagLst>
</file>

<file path=ppt/tags/tag45.xml><?xml version="1.0" encoding="utf-8"?>
<p:tagLst xmlns:a="http://schemas.openxmlformats.org/drawingml/2006/main" xmlns:r="http://schemas.openxmlformats.org/officeDocument/2006/relationships" xmlns:p="http://schemas.openxmlformats.org/presentationml/2006/main">
  <p:tag name="PAGE_TITLE" val="True"/>
</p:tagLst>
</file>

<file path=ppt/tags/tag46.xml><?xml version="1.0" encoding="utf-8"?>
<p:tagLst xmlns:a="http://schemas.openxmlformats.org/drawingml/2006/main" xmlns:r="http://schemas.openxmlformats.org/officeDocument/2006/relationships" xmlns:p="http://schemas.openxmlformats.org/presentationml/2006/main">
  <p:tag name="PLACEHOLDER" val="1"/>
</p:tagLst>
</file>

<file path=ppt/tags/tag47.xml><?xml version="1.0" encoding="utf-8"?>
<p:tagLst xmlns:a="http://schemas.openxmlformats.org/drawingml/2006/main" xmlns:r="http://schemas.openxmlformats.org/officeDocument/2006/relationships" xmlns:p="http://schemas.openxmlformats.org/presentationml/2006/main">
  <p:tag name="PAGE_TITLE" val="True"/>
</p:tagLst>
</file>

<file path=ppt/tags/tag48.xml><?xml version="1.0" encoding="utf-8"?>
<p:tagLst xmlns:a="http://schemas.openxmlformats.org/drawingml/2006/main" xmlns:r="http://schemas.openxmlformats.org/officeDocument/2006/relationships" xmlns:p="http://schemas.openxmlformats.org/presentationml/2006/main">
  <p:tag name="PLACEHOLDER" val="1"/>
</p:tagLst>
</file>

<file path=ppt/tags/tag49.xml><?xml version="1.0" encoding="utf-8"?>
<p:tagLst xmlns:a="http://schemas.openxmlformats.org/drawingml/2006/main" xmlns:r="http://schemas.openxmlformats.org/officeDocument/2006/relationships" xmlns:p="http://schemas.openxmlformats.org/presentationml/2006/main">
  <p:tag name="PAGE_TITLE" val="True"/>
</p:tagLst>
</file>

<file path=ppt/tags/tag5.xml><?xml version="1.0" encoding="utf-8"?>
<p:tagLst xmlns:a="http://schemas.openxmlformats.org/drawingml/2006/main" xmlns:r="http://schemas.openxmlformats.org/officeDocument/2006/relationships" xmlns:p="http://schemas.openxmlformats.org/presentationml/2006/main">
  <p:tag name="PAGE_TITLE" val="True"/>
</p:tagLst>
</file>

<file path=ppt/tags/tag50.xml><?xml version="1.0" encoding="utf-8"?>
<p:tagLst xmlns:a="http://schemas.openxmlformats.org/drawingml/2006/main" xmlns:r="http://schemas.openxmlformats.org/officeDocument/2006/relationships" xmlns:p="http://schemas.openxmlformats.org/presentationml/2006/main">
  <p:tag name="PLACEHOLDER" val="1"/>
</p:tagLst>
</file>

<file path=ppt/tags/tag51.xml><?xml version="1.0" encoding="utf-8"?>
<p:tagLst xmlns:a="http://schemas.openxmlformats.org/drawingml/2006/main" xmlns:r="http://schemas.openxmlformats.org/officeDocument/2006/relationships" xmlns:p="http://schemas.openxmlformats.org/presentationml/2006/main">
  <p:tag name="PAGE_TITLE" val="True"/>
</p:tagLst>
</file>

<file path=ppt/tags/tag52.xml><?xml version="1.0" encoding="utf-8"?>
<p:tagLst xmlns:a="http://schemas.openxmlformats.org/drawingml/2006/main" xmlns:r="http://schemas.openxmlformats.org/officeDocument/2006/relationships" xmlns:p="http://schemas.openxmlformats.org/presentationml/2006/main">
  <p:tag name="PLACEHOLDER" val="1"/>
</p:tagLst>
</file>

<file path=ppt/tags/tag53.xml><?xml version="1.0" encoding="utf-8"?>
<p:tagLst xmlns:a="http://schemas.openxmlformats.org/drawingml/2006/main" xmlns:r="http://schemas.openxmlformats.org/officeDocument/2006/relationships" xmlns:p="http://schemas.openxmlformats.org/presentationml/2006/main">
  <p:tag name="PAGE_TITLE" val="True"/>
</p:tagLst>
</file>

<file path=ppt/tags/tag54.xml><?xml version="1.0" encoding="utf-8"?>
<p:tagLst xmlns:a="http://schemas.openxmlformats.org/drawingml/2006/main" xmlns:r="http://schemas.openxmlformats.org/officeDocument/2006/relationships" xmlns:p="http://schemas.openxmlformats.org/presentationml/2006/main">
  <p:tag name="PLACEHOLDER" val="1"/>
</p:tagLst>
</file>

<file path=ppt/tags/tag55.xml><?xml version="1.0" encoding="utf-8"?>
<p:tagLst xmlns:a="http://schemas.openxmlformats.org/drawingml/2006/main" xmlns:r="http://schemas.openxmlformats.org/officeDocument/2006/relationships" xmlns:p="http://schemas.openxmlformats.org/presentationml/2006/main">
  <p:tag name="PAGE_TITLE" val="True"/>
</p:tagLst>
</file>

<file path=ppt/tags/tag56.xml><?xml version="1.0" encoding="utf-8"?>
<p:tagLst xmlns:a="http://schemas.openxmlformats.org/drawingml/2006/main" xmlns:r="http://schemas.openxmlformats.org/officeDocument/2006/relationships" xmlns:p="http://schemas.openxmlformats.org/presentationml/2006/main">
  <p:tag name="PLACEHOLDER" val="1"/>
</p:tagLst>
</file>

<file path=ppt/tags/tag57.xml><?xml version="1.0" encoding="utf-8"?>
<p:tagLst xmlns:a="http://schemas.openxmlformats.org/drawingml/2006/main" xmlns:r="http://schemas.openxmlformats.org/officeDocument/2006/relationships" xmlns:p="http://schemas.openxmlformats.org/presentationml/2006/main">
  <p:tag name="PAGE_TITLE" val="True"/>
</p:tagLst>
</file>

<file path=ppt/tags/tag58.xml><?xml version="1.0" encoding="utf-8"?>
<p:tagLst xmlns:a="http://schemas.openxmlformats.org/drawingml/2006/main" xmlns:r="http://schemas.openxmlformats.org/officeDocument/2006/relationships" xmlns:p="http://schemas.openxmlformats.org/presentationml/2006/main">
  <p:tag name="PLACEHOLDER" val="1"/>
</p:tagLst>
</file>

<file path=ppt/tags/tag59.xml><?xml version="1.0" encoding="utf-8"?>
<p:tagLst xmlns:a="http://schemas.openxmlformats.org/drawingml/2006/main" xmlns:r="http://schemas.openxmlformats.org/officeDocument/2006/relationships" xmlns:p="http://schemas.openxmlformats.org/presentationml/2006/main">
  <p:tag name="PAGE_TITLE" val="True"/>
</p:tagLst>
</file>

<file path=ppt/tags/tag6.xml><?xml version="1.0" encoding="utf-8"?>
<p:tagLst xmlns:a="http://schemas.openxmlformats.org/drawingml/2006/main" xmlns:r="http://schemas.openxmlformats.org/officeDocument/2006/relationships" xmlns:p="http://schemas.openxmlformats.org/presentationml/2006/main">
  <p:tag name="PLACEHOLDER" val="1"/>
</p:tagLst>
</file>

<file path=ppt/tags/tag60.xml><?xml version="1.0" encoding="utf-8"?>
<p:tagLst xmlns:a="http://schemas.openxmlformats.org/drawingml/2006/main" xmlns:r="http://schemas.openxmlformats.org/officeDocument/2006/relationships" xmlns:p="http://schemas.openxmlformats.org/presentationml/2006/main">
  <p:tag name="PLACEHOLDER" val="1"/>
</p:tagLst>
</file>

<file path=ppt/tags/tag61.xml><?xml version="1.0" encoding="utf-8"?>
<p:tagLst xmlns:a="http://schemas.openxmlformats.org/drawingml/2006/main" xmlns:r="http://schemas.openxmlformats.org/officeDocument/2006/relationships" xmlns:p="http://schemas.openxmlformats.org/presentationml/2006/main">
  <p:tag name="PAGE_TITLE" val="True"/>
</p:tagLst>
</file>

<file path=ppt/tags/tag62.xml><?xml version="1.0" encoding="utf-8"?>
<p:tagLst xmlns:a="http://schemas.openxmlformats.org/drawingml/2006/main" xmlns:r="http://schemas.openxmlformats.org/officeDocument/2006/relationships" xmlns:p="http://schemas.openxmlformats.org/presentationml/2006/main">
  <p:tag name="PLACEHOLDER" val="1"/>
</p:tagLst>
</file>

<file path=ppt/tags/tag63.xml><?xml version="1.0" encoding="utf-8"?>
<p:tagLst xmlns:a="http://schemas.openxmlformats.org/drawingml/2006/main" xmlns:r="http://schemas.openxmlformats.org/officeDocument/2006/relationships" xmlns:p="http://schemas.openxmlformats.org/presentationml/2006/main">
  <p:tag name="PAGE_TITLE" val="True"/>
</p:tagLst>
</file>

<file path=ppt/tags/tag64.xml><?xml version="1.0" encoding="utf-8"?>
<p:tagLst xmlns:a="http://schemas.openxmlformats.org/drawingml/2006/main" xmlns:r="http://schemas.openxmlformats.org/officeDocument/2006/relationships" xmlns:p="http://schemas.openxmlformats.org/presentationml/2006/main">
  <p:tag name="PLACEHOLDER" val="1"/>
</p:tagLst>
</file>

<file path=ppt/tags/tag65.xml><?xml version="1.0" encoding="utf-8"?>
<p:tagLst xmlns:a="http://schemas.openxmlformats.org/drawingml/2006/main" xmlns:r="http://schemas.openxmlformats.org/officeDocument/2006/relationships" xmlns:p="http://schemas.openxmlformats.org/presentationml/2006/main">
  <p:tag name="PAGE_TITLE" val="True"/>
</p:tagLst>
</file>

<file path=ppt/tags/tag66.xml><?xml version="1.0" encoding="utf-8"?>
<p:tagLst xmlns:a="http://schemas.openxmlformats.org/drawingml/2006/main" xmlns:r="http://schemas.openxmlformats.org/officeDocument/2006/relationships" xmlns:p="http://schemas.openxmlformats.org/presentationml/2006/main">
  <p:tag name="PLACEHOLDER" val="1"/>
</p:tagLst>
</file>

<file path=ppt/tags/tag67.xml><?xml version="1.0" encoding="utf-8"?>
<p:tagLst xmlns:a="http://schemas.openxmlformats.org/drawingml/2006/main" xmlns:r="http://schemas.openxmlformats.org/officeDocument/2006/relationships" xmlns:p="http://schemas.openxmlformats.org/presentationml/2006/main">
  <p:tag name="PAGE_TITLE" val="True"/>
</p:tagLst>
</file>

<file path=ppt/tags/tag68.xml><?xml version="1.0" encoding="utf-8"?>
<p:tagLst xmlns:a="http://schemas.openxmlformats.org/drawingml/2006/main" xmlns:r="http://schemas.openxmlformats.org/officeDocument/2006/relationships" xmlns:p="http://schemas.openxmlformats.org/presentationml/2006/main">
  <p:tag name="PLACEHOLDER" val="1"/>
</p:tagLst>
</file>

<file path=ppt/tags/tag69.xml><?xml version="1.0" encoding="utf-8"?>
<p:tagLst xmlns:a="http://schemas.openxmlformats.org/drawingml/2006/main" xmlns:r="http://schemas.openxmlformats.org/officeDocument/2006/relationships" xmlns:p="http://schemas.openxmlformats.org/presentationml/2006/main">
  <p:tag name="PAGE_TITLE" val="True"/>
</p:tagLst>
</file>

<file path=ppt/tags/tag7.xml><?xml version="1.0" encoding="utf-8"?>
<p:tagLst xmlns:a="http://schemas.openxmlformats.org/drawingml/2006/main" xmlns:r="http://schemas.openxmlformats.org/officeDocument/2006/relationships" xmlns:p="http://schemas.openxmlformats.org/presentationml/2006/main">
  <p:tag name="PAGE_TITLE" val="True"/>
</p:tagLst>
</file>

<file path=ppt/tags/tag70.xml><?xml version="1.0" encoding="utf-8"?>
<p:tagLst xmlns:a="http://schemas.openxmlformats.org/drawingml/2006/main" xmlns:r="http://schemas.openxmlformats.org/officeDocument/2006/relationships" xmlns:p="http://schemas.openxmlformats.org/presentationml/2006/main">
  <p:tag name="PLACEHOLDER" val="1"/>
</p:tagLst>
</file>

<file path=ppt/tags/tag71.xml><?xml version="1.0" encoding="utf-8"?>
<p:tagLst xmlns:a="http://schemas.openxmlformats.org/drawingml/2006/main" xmlns:r="http://schemas.openxmlformats.org/officeDocument/2006/relationships" xmlns:p="http://schemas.openxmlformats.org/presentationml/2006/main">
  <p:tag name="PAGE_TITLE" val="True"/>
</p:tagLst>
</file>

<file path=ppt/tags/tag72.xml><?xml version="1.0" encoding="utf-8"?>
<p:tagLst xmlns:a="http://schemas.openxmlformats.org/drawingml/2006/main" xmlns:r="http://schemas.openxmlformats.org/officeDocument/2006/relationships" xmlns:p="http://schemas.openxmlformats.org/presentationml/2006/main">
  <p:tag name="PLACEHOLDER" val="1"/>
</p:tagLst>
</file>

<file path=ppt/tags/tag73.xml><?xml version="1.0" encoding="utf-8"?>
<p:tagLst xmlns:a="http://schemas.openxmlformats.org/drawingml/2006/main" xmlns:r="http://schemas.openxmlformats.org/officeDocument/2006/relationships" xmlns:p="http://schemas.openxmlformats.org/presentationml/2006/main">
  <p:tag name="PAGE_TITLE" val="True"/>
</p:tagLst>
</file>

<file path=ppt/tags/tag74.xml><?xml version="1.0" encoding="utf-8"?>
<p:tagLst xmlns:a="http://schemas.openxmlformats.org/drawingml/2006/main" xmlns:r="http://schemas.openxmlformats.org/officeDocument/2006/relationships" xmlns:p="http://schemas.openxmlformats.org/presentationml/2006/main">
  <p:tag name="PLACEHOLDER" val="1"/>
</p:tagLst>
</file>

<file path=ppt/tags/tag75.xml><?xml version="1.0" encoding="utf-8"?>
<p:tagLst xmlns:a="http://schemas.openxmlformats.org/drawingml/2006/main" xmlns:r="http://schemas.openxmlformats.org/officeDocument/2006/relationships" xmlns:p="http://schemas.openxmlformats.org/presentationml/2006/main">
  <p:tag name="PAGE_TITLE" val="True"/>
</p:tagLst>
</file>

<file path=ppt/tags/tag76.xml><?xml version="1.0" encoding="utf-8"?>
<p:tagLst xmlns:a="http://schemas.openxmlformats.org/drawingml/2006/main" xmlns:r="http://schemas.openxmlformats.org/officeDocument/2006/relationships" xmlns:p="http://schemas.openxmlformats.org/presentationml/2006/main">
  <p:tag name="PLACEHOLDER" val="1"/>
</p:tagLst>
</file>

<file path=ppt/tags/tag77.xml><?xml version="1.0" encoding="utf-8"?>
<p:tagLst xmlns:a="http://schemas.openxmlformats.org/drawingml/2006/main" xmlns:r="http://schemas.openxmlformats.org/officeDocument/2006/relationships" xmlns:p="http://schemas.openxmlformats.org/presentationml/2006/main">
  <p:tag name="PAGE_TITLE" val="True"/>
</p:tagLst>
</file>

<file path=ppt/tags/tag78.xml><?xml version="1.0" encoding="utf-8"?>
<p:tagLst xmlns:a="http://schemas.openxmlformats.org/drawingml/2006/main" xmlns:r="http://schemas.openxmlformats.org/officeDocument/2006/relationships" xmlns:p="http://schemas.openxmlformats.org/presentationml/2006/main">
  <p:tag name="PLACEHOLDER" val="1"/>
</p:tagLst>
</file>

<file path=ppt/tags/tag79.xml><?xml version="1.0" encoding="utf-8"?>
<p:tagLst xmlns:a="http://schemas.openxmlformats.org/drawingml/2006/main" xmlns:r="http://schemas.openxmlformats.org/officeDocument/2006/relationships" xmlns:p="http://schemas.openxmlformats.org/presentationml/2006/main">
  <p:tag name="PAGE_TITLE" val="True"/>
</p:tagLst>
</file>

<file path=ppt/tags/tag8.xml><?xml version="1.0" encoding="utf-8"?>
<p:tagLst xmlns:a="http://schemas.openxmlformats.org/drawingml/2006/main" xmlns:r="http://schemas.openxmlformats.org/officeDocument/2006/relationships" xmlns:p="http://schemas.openxmlformats.org/presentationml/2006/main">
  <p:tag name="PLACEHOLDER" val="1"/>
</p:tagLst>
</file>

<file path=ppt/tags/tag80.xml><?xml version="1.0" encoding="utf-8"?>
<p:tagLst xmlns:a="http://schemas.openxmlformats.org/drawingml/2006/main" xmlns:r="http://schemas.openxmlformats.org/officeDocument/2006/relationships" xmlns:p="http://schemas.openxmlformats.org/presentationml/2006/main">
  <p:tag name="PLACEHOLDER" val="1"/>
</p:tagLst>
</file>

<file path=ppt/tags/tag81.xml><?xml version="1.0" encoding="utf-8"?>
<p:tagLst xmlns:a="http://schemas.openxmlformats.org/drawingml/2006/main" xmlns:r="http://schemas.openxmlformats.org/officeDocument/2006/relationships" xmlns:p="http://schemas.openxmlformats.org/presentationml/2006/main">
  <p:tag name="PAGE_TITLE" val="True"/>
</p:tagLst>
</file>

<file path=ppt/tags/tag82.xml><?xml version="1.0" encoding="utf-8"?>
<p:tagLst xmlns:a="http://schemas.openxmlformats.org/drawingml/2006/main" xmlns:r="http://schemas.openxmlformats.org/officeDocument/2006/relationships" xmlns:p="http://schemas.openxmlformats.org/presentationml/2006/main">
  <p:tag name="PAGE_TITLE" val="True"/>
</p:tagLst>
</file>

<file path=ppt/tags/tag83.xml><?xml version="1.0" encoding="utf-8"?>
<p:tagLst xmlns:a="http://schemas.openxmlformats.org/drawingml/2006/main" xmlns:r="http://schemas.openxmlformats.org/officeDocument/2006/relationships" xmlns:p="http://schemas.openxmlformats.org/presentationml/2006/main">
  <p:tag name="PLACEHOLDER" val="1"/>
</p:tagLst>
</file>

<file path=ppt/tags/tag84.xml><?xml version="1.0" encoding="utf-8"?>
<p:tagLst xmlns:a="http://schemas.openxmlformats.org/drawingml/2006/main" xmlns:r="http://schemas.openxmlformats.org/officeDocument/2006/relationships" xmlns:p="http://schemas.openxmlformats.org/presentationml/2006/main">
  <p:tag name="PAGE_TITLE" val="True"/>
</p:tagLst>
</file>

<file path=ppt/tags/tag85.xml><?xml version="1.0" encoding="utf-8"?>
<p:tagLst xmlns:a="http://schemas.openxmlformats.org/drawingml/2006/main" xmlns:r="http://schemas.openxmlformats.org/officeDocument/2006/relationships" xmlns:p="http://schemas.openxmlformats.org/presentationml/2006/main">
  <p:tag name="PLACEHOLDER" val="1"/>
</p:tagLst>
</file>

<file path=ppt/tags/tag86.xml><?xml version="1.0" encoding="utf-8"?>
<p:tagLst xmlns:a="http://schemas.openxmlformats.org/drawingml/2006/main" xmlns:r="http://schemas.openxmlformats.org/officeDocument/2006/relationships" xmlns:p="http://schemas.openxmlformats.org/presentationml/2006/main">
  <p:tag name="PAGE_TITLE" val="True"/>
</p:tagLst>
</file>

<file path=ppt/tags/tag87.xml><?xml version="1.0" encoding="utf-8"?>
<p:tagLst xmlns:a="http://schemas.openxmlformats.org/drawingml/2006/main" xmlns:r="http://schemas.openxmlformats.org/officeDocument/2006/relationships" xmlns:p="http://schemas.openxmlformats.org/presentationml/2006/main">
  <p:tag name="PLACEHOLDER" val="1"/>
</p:tagLst>
</file>

<file path=ppt/tags/tag88.xml><?xml version="1.0" encoding="utf-8"?>
<p:tagLst xmlns:a="http://schemas.openxmlformats.org/drawingml/2006/main" xmlns:r="http://schemas.openxmlformats.org/officeDocument/2006/relationships" xmlns:p="http://schemas.openxmlformats.org/presentationml/2006/main">
  <p:tag name="PAGE_TITLE" val="True"/>
</p:tagLst>
</file>

<file path=ppt/tags/tag89.xml><?xml version="1.0" encoding="utf-8"?>
<p:tagLst xmlns:a="http://schemas.openxmlformats.org/drawingml/2006/main" xmlns:r="http://schemas.openxmlformats.org/officeDocument/2006/relationships" xmlns:p="http://schemas.openxmlformats.org/presentationml/2006/main">
  <p:tag name="PLACEHOLDER" val="1"/>
</p:tagLst>
</file>

<file path=ppt/tags/tag9.xml><?xml version="1.0" encoding="utf-8"?>
<p:tagLst xmlns:a="http://schemas.openxmlformats.org/drawingml/2006/main" xmlns:r="http://schemas.openxmlformats.org/officeDocument/2006/relationships" xmlns:p="http://schemas.openxmlformats.org/presentationml/2006/main">
  <p:tag name="PAGE_TITLE" val="True"/>
</p:tagLst>
</file>

<file path=ppt/tags/tag90.xml><?xml version="1.0" encoding="utf-8"?>
<p:tagLst xmlns:a="http://schemas.openxmlformats.org/drawingml/2006/main" xmlns:r="http://schemas.openxmlformats.org/officeDocument/2006/relationships" xmlns:p="http://schemas.openxmlformats.org/presentationml/2006/main">
  <p:tag name="PAGE_TITLE" val="True"/>
</p:tagLst>
</file>

<file path=ppt/tags/tag91.xml><?xml version="1.0" encoding="utf-8"?>
<p:tagLst xmlns:a="http://schemas.openxmlformats.org/drawingml/2006/main" xmlns:r="http://schemas.openxmlformats.org/officeDocument/2006/relationships" xmlns:p="http://schemas.openxmlformats.org/presentationml/2006/main">
  <p:tag name="PLACEHOLDER" val="1"/>
</p:tagLst>
</file>

<file path=ppt/tags/tag92.xml><?xml version="1.0" encoding="utf-8"?>
<p:tagLst xmlns:a="http://schemas.openxmlformats.org/drawingml/2006/main" xmlns:r="http://schemas.openxmlformats.org/officeDocument/2006/relationships" xmlns:p="http://schemas.openxmlformats.org/presentationml/2006/main">
  <p:tag name="PAGE_TITLE" val="True"/>
</p:tagLst>
</file>

<file path=ppt/tags/tag93.xml><?xml version="1.0" encoding="utf-8"?>
<p:tagLst xmlns:a="http://schemas.openxmlformats.org/drawingml/2006/main" xmlns:r="http://schemas.openxmlformats.org/officeDocument/2006/relationships" xmlns:p="http://schemas.openxmlformats.org/presentationml/2006/main">
  <p:tag name="PAGE_TITLE" val="True"/>
</p:tagLst>
</file>

<file path=ppt/tags/tag94.xml><?xml version="1.0" encoding="utf-8"?>
<p:tagLst xmlns:a="http://schemas.openxmlformats.org/drawingml/2006/main" xmlns:r="http://schemas.openxmlformats.org/officeDocument/2006/relationships" xmlns:p="http://schemas.openxmlformats.org/presentationml/2006/main">
  <p:tag name="PLACEHOLDER" val="1"/>
</p:tagLst>
</file>

<file path=ppt/tags/tag95.xml><?xml version="1.0" encoding="utf-8"?>
<p:tagLst xmlns:a="http://schemas.openxmlformats.org/drawingml/2006/main" xmlns:r="http://schemas.openxmlformats.org/officeDocument/2006/relationships" xmlns:p="http://schemas.openxmlformats.org/presentationml/2006/main">
  <p:tag name="PAGE_TITLE" val="True"/>
</p:tagLst>
</file>

<file path=ppt/tags/tag96.xml><?xml version="1.0" encoding="utf-8"?>
<p:tagLst xmlns:a="http://schemas.openxmlformats.org/drawingml/2006/main" xmlns:r="http://schemas.openxmlformats.org/officeDocument/2006/relationships" xmlns:p="http://schemas.openxmlformats.org/presentationml/2006/main">
  <p:tag name="PLACEHOLDER" val="1"/>
</p:tagLst>
</file>

<file path=ppt/tags/tag97.xml><?xml version="1.0" encoding="utf-8"?>
<p:tagLst xmlns:a="http://schemas.openxmlformats.org/drawingml/2006/main" xmlns:r="http://schemas.openxmlformats.org/officeDocument/2006/relationships" xmlns:p="http://schemas.openxmlformats.org/presentationml/2006/main">
  <p:tag name="PAGE_TITLE" val="True"/>
</p:tagLst>
</file>

<file path=ppt/tags/tag98.xml><?xml version="1.0" encoding="utf-8"?>
<p:tagLst xmlns:a="http://schemas.openxmlformats.org/drawingml/2006/main" xmlns:r="http://schemas.openxmlformats.org/officeDocument/2006/relationships" xmlns:p="http://schemas.openxmlformats.org/presentationml/2006/main">
  <p:tag name="PLACEHOLDER" val="1"/>
</p:tagLst>
</file>

<file path=ppt/tags/tag99.xml><?xml version="1.0" encoding="utf-8"?>
<p:tagLst xmlns:a="http://schemas.openxmlformats.org/drawingml/2006/main" xmlns:r="http://schemas.openxmlformats.org/officeDocument/2006/relationships" xmlns:p="http://schemas.openxmlformats.org/presentationml/2006/main">
  <p:tag name="PAGE_TITLE" val="True"/>
</p:tagLst>
</file>

<file path=ppt/theme/_rels/themeOverride4.xml.rels><?xml version="1.0" encoding="UTF-8" standalone="yes"?>
<Relationships xmlns="http://schemas.openxmlformats.org/package/2006/relationships"><Relationship Id="rId1" Type="http://schemas.openxmlformats.org/officeDocument/2006/relationships/image" Target="../media/image21.jpeg"/></Relationships>
</file>

<file path=ppt/theme/theme1.xml><?xml version="1.0" encoding="utf-8"?>
<a:theme xmlns:a="http://schemas.openxmlformats.org/drawingml/2006/main" name="CIB_Pres">
  <a:themeElements>
    <a:clrScheme name="CIB_Pres 1">
      <a:dk1>
        <a:srgbClr val="000000"/>
      </a:dk1>
      <a:lt1>
        <a:srgbClr val="FFFFFF"/>
      </a:lt1>
      <a:dk2>
        <a:srgbClr val="4E728F"/>
      </a:dk2>
      <a:lt2>
        <a:srgbClr val="969696"/>
      </a:lt2>
      <a:accent1>
        <a:srgbClr val="BED8EC"/>
      </a:accent1>
      <a:accent2>
        <a:srgbClr val="003082"/>
      </a:accent2>
      <a:accent3>
        <a:srgbClr val="FFFFFF"/>
      </a:accent3>
      <a:accent4>
        <a:srgbClr val="000000"/>
      </a:accent4>
      <a:accent5>
        <a:srgbClr val="DBE9F4"/>
      </a:accent5>
      <a:accent6>
        <a:srgbClr val="002A75"/>
      </a:accent6>
      <a:hlink>
        <a:srgbClr val="C0C0C0"/>
      </a:hlink>
      <a:folHlink>
        <a:srgbClr val="00A8EC"/>
      </a:folHlink>
    </a:clrScheme>
    <a:fontScheme name="CIB_Pre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6350" cap="flat" cmpd="sng" algn="ctr">
          <a:solidFill>
            <a:schemeClr val="bg2"/>
          </a:solidFill>
          <a:prstDash val="solid"/>
          <a:round/>
          <a:headEnd type="none" w="med" len="med"/>
          <a:tailEnd type="none" w="med" len="med"/>
        </a:ln>
        <a:effectLst/>
      </a:spPr>
      <a:bodyPr vert="horz" wrap="square" lIns="45720" tIns="45720" rIns="4572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6350" cap="flat" cmpd="sng" algn="ctr">
          <a:solidFill>
            <a:schemeClr val="bg2"/>
          </a:solidFill>
          <a:prstDash val="solid"/>
          <a:round/>
          <a:headEnd type="none" w="med" len="med"/>
          <a:tailEnd type="none" w="med" len="med"/>
        </a:ln>
        <a:effectLst/>
      </a:spPr>
      <a:bodyPr vert="horz" wrap="square" lIns="45720" tIns="45720" rIns="4572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200" b="0" i="0" u="none" strike="noStrike" cap="none" normalizeH="0" baseline="0" smtClean="0">
            <a:ln>
              <a:noFill/>
            </a:ln>
            <a:solidFill>
              <a:schemeClr val="tx1"/>
            </a:solidFill>
            <a:effectLst/>
            <a:latin typeface="Arial" charset="0"/>
          </a:defRPr>
        </a:defPPr>
      </a:lstStyle>
    </a:lnDef>
  </a:objectDefaults>
  <a:extraClrSchemeLst>
    <a:extraClrScheme>
      <a:clrScheme name="CIB_Pres 1">
        <a:dk1>
          <a:srgbClr val="000000"/>
        </a:dk1>
        <a:lt1>
          <a:srgbClr val="FFFFFF"/>
        </a:lt1>
        <a:dk2>
          <a:srgbClr val="4E728F"/>
        </a:dk2>
        <a:lt2>
          <a:srgbClr val="969696"/>
        </a:lt2>
        <a:accent1>
          <a:srgbClr val="BED8EC"/>
        </a:accent1>
        <a:accent2>
          <a:srgbClr val="003082"/>
        </a:accent2>
        <a:accent3>
          <a:srgbClr val="FFFFFF"/>
        </a:accent3>
        <a:accent4>
          <a:srgbClr val="000000"/>
        </a:accent4>
        <a:accent5>
          <a:srgbClr val="DBE9F4"/>
        </a:accent5>
        <a:accent6>
          <a:srgbClr val="002A75"/>
        </a:accent6>
        <a:hlink>
          <a:srgbClr val="C0C0C0"/>
        </a:hlink>
        <a:folHlink>
          <a:srgbClr val="00A8EC"/>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KPMG Divider">
  <a:themeElements>
    <a:clrScheme name="KPMG Divider 4">
      <a:dk1>
        <a:srgbClr val="000000"/>
      </a:dk1>
      <a:lt1>
        <a:srgbClr val="FFFFFF"/>
      </a:lt1>
      <a:dk2>
        <a:srgbClr val="000000"/>
      </a:dk2>
      <a:lt2>
        <a:srgbClr val="747678"/>
      </a:lt2>
      <a:accent1>
        <a:srgbClr val="00338D"/>
      </a:accent1>
      <a:accent2>
        <a:srgbClr val="6A7F10"/>
      </a:accent2>
      <a:accent3>
        <a:srgbClr val="FFFFFF"/>
      </a:accent3>
      <a:accent4>
        <a:srgbClr val="000000"/>
      </a:accent4>
      <a:accent5>
        <a:srgbClr val="AAADC5"/>
      </a:accent5>
      <a:accent6>
        <a:srgbClr val="5F720D"/>
      </a:accent6>
      <a:hlink>
        <a:srgbClr val="8E258D"/>
      </a:hlink>
      <a:folHlink>
        <a:srgbClr val="007C92"/>
      </a:folHlink>
    </a:clrScheme>
    <a:fontScheme name="KPMG Divide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2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2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KPMG Divider 1">
        <a:dk1>
          <a:srgbClr val="00338D"/>
        </a:dk1>
        <a:lt1>
          <a:srgbClr val="FFFFFF"/>
        </a:lt1>
        <a:dk2>
          <a:srgbClr val="000000"/>
        </a:dk2>
        <a:lt2>
          <a:srgbClr val="BABBBC"/>
        </a:lt2>
        <a:accent1>
          <a:srgbClr val="007C92"/>
        </a:accent1>
        <a:accent2>
          <a:srgbClr val="409DAD"/>
        </a:accent2>
        <a:accent3>
          <a:srgbClr val="FFFFFF"/>
        </a:accent3>
        <a:accent4>
          <a:srgbClr val="002A78"/>
        </a:accent4>
        <a:accent5>
          <a:srgbClr val="AABFC7"/>
        </a:accent5>
        <a:accent6>
          <a:srgbClr val="398E9C"/>
        </a:accent6>
        <a:hlink>
          <a:srgbClr val="80BEC9"/>
        </a:hlink>
        <a:folHlink>
          <a:srgbClr val="BFDEE4"/>
        </a:folHlink>
      </a:clrScheme>
      <a:clrMap bg1="lt1" tx1="dk1" bg2="lt2" tx2="dk2" accent1="accent1" accent2="accent2" accent3="accent3" accent4="accent4" accent5="accent5" accent6="accent6" hlink="hlink" folHlink="folHlink"/>
    </a:extraClrScheme>
    <a:extraClrScheme>
      <a:clrScheme name="KPMG Divider 2">
        <a:dk1>
          <a:srgbClr val="00338D"/>
        </a:dk1>
        <a:lt1>
          <a:srgbClr val="FFFFFF"/>
        </a:lt1>
        <a:dk2>
          <a:srgbClr val="000000"/>
        </a:dk2>
        <a:lt2>
          <a:srgbClr val="BABBBC"/>
        </a:lt2>
        <a:accent1>
          <a:srgbClr val="8E258D"/>
        </a:accent1>
        <a:accent2>
          <a:srgbClr val="AA5CAA"/>
        </a:accent2>
        <a:accent3>
          <a:srgbClr val="FFFFFF"/>
        </a:accent3>
        <a:accent4>
          <a:srgbClr val="002A78"/>
        </a:accent4>
        <a:accent5>
          <a:srgbClr val="C6ACC5"/>
        </a:accent5>
        <a:accent6>
          <a:srgbClr val="9A539A"/>
        </a:accent6>
        <a:hlink>
          <a:srgbClr val="C792C6"/>
        </a:hlink>
        <a:folHlink>
          <a:srgbClr val="E3C9E3"/>
        </a:folHlink>
      </a:clrScheme>
      <a:clrMap bg1="lt1" tx1="dk1" bg2="lt2" tx2="dk2" accent1="accent1" accent2="accent2" accent3="accent3" accent4="accent4" accent5="accent5" accent6="accent6" hlink="hlink" folHlink="folHlink"/>
    </a:extraClrScheme>
    <a:extraClrScheme>
      <a:clrScheme name="KPMG Divider 3">
        <a:dk1>
          <a:srgbClr val="8E258D"/>
        </a:dk1>
        <a:lt1>
          <a:srgbClr val="FFFFFF"/>
        </a:lt1>
        <a:dk2>
          <a:srgbClr val="000000"/>
        </a:dk2>
        <a:lt2>
          <a:srgbClr val="BABBBC"/>
        </a:lt2>
        <a:accent1>
          <a:srgbClr val="00338D"/>
        </a:accent1>
        <a:accent2>
          <a:srgbClr val="AA5CAA"/>
        </a:accent2>
        <a:accent3>
          <a:srgbClr val="FFFFFF"/>
        </a:accent3>
        <a:accent4>
          <a:srgbClr val="781E78"/>
        </a:accent4>
        <a:accent5>
          <a:srgbClr val="AAADC5"/>
        </a:accent5>
        <a:accent6>
          <a:srgbClr val="9A539A"/>
        </a:accent6>
        <a:hlink>
          <a:srgbClr val="C792C6"/>
        </a:hlink>
        <a:folHlink>
          <a:srgbClr val="E3C9E3"/>
        </a:folHlink>
      </a:clrScheme>
      <a:clrMap bg1="lt1" tx1="dk1" bg2="lt2" tx2="dk2" accent1="accent1" accent2="accent2" accent3="accent3" accent4="accent4" accent5="accent5" accent6="accent6" hlink="hlink" folHlink="folHlink"/>
    </a:extraClrScheme>
    <a:extraClrScheme>
      <a:clrScheme name="KPMG Divider 4">
        <a:dk1>
          <a:srgbClr val="000000"/>
        </a:dk1>
        <a:lt1>
          <a:srgbClr val="FFFFFF"/>
        </a:lt1>
        <a:dk2>
          <a:srgbClr val="000000"/>
        </a:dk2>
        <a:lt2>
          <a:srgbClr val="747678"/>
        </a:lt2>
        <a:accent1>
          <a:srgbClr val="00338D"/>
        </a:accent1>
        <a:accent2>
          <a:srgbClr val="6A7F10"/>
        </a:accent2>
        <a:accent3>
          <a:srgbClr val="FFFFFF"/>
        </a:accent3>
        <a:accent4>
          <a:srgbClr val="000000"/>
        </a:accent4>
        <a:accent5>
          <a:srgbClr val="AAADC5"/>
        </a:accent5>
        <a:accent6>
          <a:srgbClr val="5F720D"/>
        </a:accent6>
        <a:hlink>
          <a:srgbClr val="8E258D"/>
        </a:hlink>
        <a:folHlink>
          <a:srgbClr val="007C9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CFA">
  <a:themeElements>
    <a:clrScheme name="CFA">
      <a:dk1>
        <a:srgbClr val="000000"/>
      </a:dk1>
      <a:lt1>
        <a:srgbClr val="FFFFFF"/>
      </a:lt1>
      <a:dk2>
        <a:srgbClr val="777777"/>
      </a:dk2>
      <a:lt2>
        <a:srgbClr val="008ED6"/>
      </a:lt2>
      <a:accent1>
        <a:srgbClr val="009966"/>
      </a:accent1>
      <a:accent2>
        <a:srgbClr val="00B5E2"/>
      </a:accent2>
      <a:accent3>
        <a:srgbClr val="5B77CC"/>
      </a:accent3>
      <a:accent4>
        <a:srgbClr val="5C068C"/>
      </a:accent4>
      <a:accent5>
        <a:srgbClr val="FFD100"/>
      </a:accent5>
      <a:accent6>
        <a:srgbClr val="5A4522"/>
      </a:accent6>
      <a:hlink>
        <a:srgbClr val="5B77CC"/>
      </a:hlink>
      <a:folHlink>
        <a:srgbClr val="5C06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FA">
      <a:fillStyleLst>
        <a:solidFill>
          <a:schemeClr val="phClr"/>
        </a:solidFill>
        <a:solidFill>
          <a:schemeClr val="phClr"/>
        </a:solidFill>
        <a:solidFill>
          <a:schemeClr val="phClr"/>
        </a:solidFill>
      </a:fillStyleLst>
      <a:lnStyleLst>
        <a:ln w="12700" cap="flat" cmpd="sng" algn="ctr">
          <a:solidFill>
            <a:schemeClr val="phClr"/>
          </a:solidFill>
          <a:miter lim="800000"/>
        </a:ln>
        <a:ln w="12700" cap="flat" cmpd="sng" algn="ctr">
          <a:solidFill>
            <a:schemeClr val="phClr"/>
          </a:solidFill>
          <a:miter lim="800000"/>
        </a:ln>
        <a:ln w="12700" cap="flat" cmpd="sng" algn="ctr">
          <a:solidFill>
            <a:schemeClr val="phClr"/>
          </a:solidFill>
          <a:miter lim="800000"/>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oAutofit/>
      </a:bodyPr>
      <a:lstStyle>
        <a:defPPr>
          <a:defRPr/>
        </a:defPPr>
      </a:lstStyle>
    </a:txDef>
  </a:objectDefaults>
  <a:extraClrSchemeLst/>
  <a:custClrLst>
    <a:custClr name="Cool Gray 6">
      <a:srgbClr val="A7A8AA"/>
    </a:custClr>
    <a:custClr name="Pantone 368">
      <a:srgbClr val="78BE20"/>
    </a:custClr>
    <a:custClr name="Pantone 293">
      <a:srgbClr val="003DA5"/>
    </a:custClr>
  </a:custClr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4_CFA">
  <a:themeElements>
    <a:clrScheme name="CFA">
      <a:dk1>
        <a:srgbClr val="000000"/>
      </a:dk1>
      <a:lt1>
        <a:srgbClr val="FFFFFF"/>
      </a:lt1>
      <a:dk2>
        <a:srgbClr val="777777"/>
      </a:dk2>
      <a:lt2>
        <a:srgbClr val="008ED6"/>
      </a:lt2>
      <a:accent1>
        <a:srgbClr val="009966"/>
      </a:accent1>
      <a:accent2>
        <a:srgbClr val="00B5E2"/>
      </a:accent2>
      <a:accent3>
        <a:srgbClr val="5B77CC"/>
      </a:accent3>
      <a:accent4>
        <a:srgbClr val="5C068C"/>
      </a:accent4>
      <a:accent5>
        <a:srgbClr val="FFD100"/>
      </a:accent5>
      <a:accent6>
        <a:srgbClr val="5A4522"/>
      </a:accent6>
      <a:hlink>
        <a:srgbClr val="5B77CC"/>
      </a:hlink>
      <a:folHlink>
        <a:srgbClr val="5C06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FA">
      <a:fillStyleLst>
        <a:solidFill>
          <a:schemeClr val="phClr"/>
        </a:solidFill>
        <a:solidFill>
          <a:schemeClr val="phClr"/>
        </a:solidFill>
        <a:solidFill>
          <a:schemeClr val="phClr"/>
        </a:solidFill>
      </a:fillStyleLst>
      <a:lnStyleLst>
        <a:ln w="12700" cap="flat" cmpd="sng" algn="ctr">
          <a:solidFill>
            <a:schemeClr val="phClr"/>
          </a:solidFill>
          <a:miter lim="800000"/>
        </a:ln>
        <a:ln w="12700" cap="flat" cmpd="sng" algn="ctr">
          <a:solidFill>
            <a:schemeClr val="phClr"/>
          </a:solidFill>
          <a:miter lim="800000"/>
        </a:ln>
        <a:ln w="12700" cap="flat" cmpd="sng" algn="ctr">
          <a:solidFill>
            <a:schemeClr val="phClr"/>
          </a:solidFill>
          <a:miter lim="800000"/>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oAutofit/>
      </a:bodyPr>
      <a:lstStyle>
        <a:defPPr>
          <a:defRPr/>
        </a:defPPr>
      </a:lstStyle>
    </a:txDef>
  </a:objectDefaults>
  <a:extraClrSchemeLst/>
  <a:custClrLst>
    <a:custClr name="Cool Gray 6">
      <a:srgbClr val="A7A8AA"/>
    </a:custClr>
    <a:custClr name="Pantone 368">
      <a:srgbClr val="78BE20"/>
    </a:custClr>
    <a:custClr name="Pantone 293">
      <a:srgbClr val="003DA5"/>
    </a:custClr>
  </a:custClrLst>
</a:theme>
</file>

<file path=ppt/theme/theme14.xml><?xml version="1.0" encoding="utf-8"?>
<a:theme xmlns:a="http://schemas.openxmlformats.org/drawingml/2006/main" name="5_CFA">
  <a:themeElements>
    <a:clrScheme name="CFA">
      <a:dk1>
        <a:srgbClr val="000000"/>
      </a:dk1>
      <a:lt1>
        <a:srgbClr val="FFFFFF"/>
      </a:lt1>
      <a:dk2>
        <a:srgbClr val="777777"/>
      </a:dk2>
      <a:lt2>
        <a:srgbClr val="008ED6"/>
      </a:lt2>
      <a:accent1>
        <a:srgbClr val="009966"/>
      </a:accent1>
      <a:accent2>
        <a:srgbClr val="00B5E2"/>
      </a:accent2>
      <a:accent3>
        <a:srgbClr val="5B77CC"/>
      </a:accent3>
      <a:accent4>
        <a:srgbClr val="5C068C"/>
      </a:accent4>
      <a:accent5>
        <a:srgbClr val="FFD100"/>
      </a:accent5>
      <a:accent6>
        <a:srgbClr val="5A4522"/>
      </a:accent6>
      <a:hlink>
        <a:srgbClr val="5B77CC"/>
      </a:hlink>
      <a:folHlink>
        <a:srgbClr val="5C06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FA">
      <a:fillStyleLst>
        <a:solidFill>
          <a:schemeClr val="phClr"/>
        </a:solidFill>
        <a:solidFill>
          <a:schemeClr val="phClr"/>
        </a:solidFill>
        <a:solidFill>
          <a:schemeClr val="phClr"/>
        </a:solidFill>
      </a:fillStyleLst>
      <a:lnStyleLst>
        <a:ln w="12700" cap="flat" cmpd="sng" algn="ctr">
          <a:solidFill>
            <a:schemeClr val="phClr"/>
          </a:solidFill>
          <a:miter lim="800000"/>
        </a:ln>
        <a:ln w="12700" cap="flat" cmpd="sng" algn="ctr">
          <a:solidFill>
            <a:schemeClr val="phClr"/>
          </a:solidFill>
          <a:miter lim="800000"/>
        </a:ln>
        <a:ln w="12700" cap="flat" cmpd="sng" algn="ctr">
          <a:solidFill>
            <a:schemeClr val="phClr"/>
          </a:solidFill>
          <a:miter lim="800000"/>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oAutofit/>
      </a:bodyPr>
      <a:lstStyle>
        <a:defPPr>
          <a:defRPr/>
        </a:defPPr>
      </a:lstStyle>
    </a:txDef>
  </a:objectDefaults>
  <a:extraClrSchemeLst/>
  <a:custClrLst>
    <a:custClr name="Cool Gray 6">
      <a:srgbClr val="A7A8AA"/>
    </a:custClr>
    <a:custClr name="Pantone 368">
      <a:srgbClr val="78BE20"/>
    </a:custClr>
    <a:custClr name="Pantone 293">
      <a:srgbClr val="003DA5"/>
    </a:custClr>
  </a:custClrLst>
</a:theme>
</file>

<file path=ppt/theme/theme15.xml><?xml version="1.0" encoding="utf-8"?>
<a:theme xmlns:a="http://schemas.openxmlformats.org/drawingml/2006/main" name="2_CFA">
  <a:themeElements>
    <a:clrScheme name="CFA">
      <a:dk1>
        <a:srgbClr val="000000"/>
      </a:dk1>
      <a:lt1>
        <a:srgbClr val="FFFFFF"/>
      </a:lt1>
      <a:dk2>
        <a:srgbClr val="777777"/>
      </a:dk2>
      <a:lt2>
        <a:srgbClr val="008ED6"/>
      </a:lt2>
      <a:accent1>
        <a:srgbClr val="009966"/>
      </a:accent1>
      <a:accent2>
        <a:srgbClr val="00B5E2"/>
      </a:accent2>
      <a:accent3>
        <a:srgbClr val="5B77CC"/>
      </a:accent3>
      <a:accent4>
        <a:srgbClr val="5C068C"/>
      </a:accent4>
      <a:accent5>
        <a:srgbClr val="FFD100"/>
      </a:accent5>
      <a:accent6>
        <a:srgbClr val="5A4522"/>
      </a:accent6>
      <a:hlink>
        <a:srgbClr val="5B77CC"/>
      </a:hlink>
      <a:folHlink>
        <a:srgbClr val="5C06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FA">
      <a:fillStyleLst>
        <a:solidFill>
          <a:schemeClr val="phClr"/>
        </a:solidFill>
        <a:solidFill>
          <a:schemeClr val="phClr"/>
        </a:solidFill>
        <a:solidFill>
          <a:schemeClr val="phClr"/>
        </a:solidFill>
      </a:fillStyleLst>
      <a:lnStyleLst>
        <a:ln w="12700" cap="flat" cmpd="sng" algn="ctr">
          <a:solidFill>
            <a:schemeClr val="phClr"/>
          </a:solidFill>
          <a:miter lim="800000"/>
        </a:ln>
        <a:ln w="12700" cap="flat" cmpd="sng" algn="ctr">
          <a:solidFill>
            <a:schemeClr val="phClr"/>
          </a:solidFill>
          <a:miter lim="800000"/>
        </a:ln>
        <a:ln w="12700" cap="flat" cmpd="sng" algn="ctr">
          <a:solidFill>
            <a:schemeClr val="phClr"/>
          </a:solidFill>
          <a:miter lim="800000"/>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oAutofit/>
      </a:bodyPr>
      <a:lstStyle>
        <a:defPPr>
          <a:defRPr/>
        </a:defPPr>
      </a:lstStyle>
    </a:txDef>
  </a:objectDefaults>
  <a:extraClrSchemeLst/>
  <a:custClrLst>
    <a:custClr name="Cool Gray 6">
      <a:srgbClr val="A7A8AA"/>
    </a:custClr>
    <a:custClr name="Pantone 368">
      <a:srgbClr val="78BE20"/>
    </a:custClr>
    <a:custClr name="Pantone 293">
      <a:srgbClr val="003DA5"/>
    </a:custClr>
  </a:custClrLst>
</a:theme>
</file>

<file path=ppt/theme/theme16.xml><?xml version="1.0" encoding="utf-8"?>
<a:theme xmlns:a="http://schemas.openxmlformats.org/drawingml/2006/main" name="3_CFA">
  <a:themeElements>
    <a:clrScheme name="CFA">
      <a:dk1>
        <a:srgbClr val="000000"/>
      </a:dk1>
      <a:lt1>
        <a:srgbClr val="FFFFFF"/>
      </a:lt1>
      <a:dk2>
        <a:srgbClr val="777777"/>
      </a:dk2>
      <a:lt2>
        <a:srgbClr val="008ED6"/>
      </a:lt2>
      <a:accent1>
        <a:srgbClr val="009966"/>
      </a:accent1>
      <a:accent2>
        <a:srgbClr val="00B5E2"/>
      </a:accent2>
      <a:accent3>
        <a:srgbClr val="5B77CC"/>
      </a:accent3>
      <a:accent4>
        <a:srgbClr val="5C068C"/>
      </a:accent4>
      <a:accent5>
        <a:srgbClr val="FFD100"/>
      </a:accent5>
      <a:accent6>
        <a:srgbClr val="5A4522"/>
      </a:accent6>
      <a:hlink>
        <a:srgbClr val="5B77CC"/>
      </a:hlink>
      <a:folHlink>
        <a:srgbClr val="5C068C"/>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FA">
      <a:fillStyleLst>
        <a:solidFill>
          <a:schemeClr val="phClr"/>
        </a:solidFill>
        <a:solidFill>
          <a:schemeClr val="phClr"/>
        </a:solidFill>
        <a:solidFill>
          <a:schemeClr val="phClr"/>
        </a:solidFill>
      </a:fillStyleLst>
      <a:lnStyleLst>
        <a:ln w="12700" cap="flat" cmpd="sng" algn="ctr">
          <a:solidFill>
            <a:schemeClr val="phClr"/>
          </a:solidFill>
          <a:miter lim="800000"/>
        </a:ln>
        <a:ln w="12700" cap="flat" cmpd="sng" algn="ctr">
          <a:solidFill>
            <a:schemeClr val="phClr"/>
          </a:solidFill>
          <a:miter lim="800000"/>
        </a:ln>
        <a:ln w="12700" cap="flat" cmpd="sng" algn="ctr">
          <a:solidFill>
            <a:schemeClr val="phClr"/>
          </a:solidFill>
          <a:miter lim="800000"/>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2"/>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noAutofit/>
      </a:bodyPr>
      <a:lstStyle>
        <a:defPPr>
          <a:defRPr/>
        </a:defPPr>
      </a:lstStyle>
    </a:txDef>
  </a:objectDefaults>
  <a:extraClrSchemeLst/>
  <a:custClrLst>
    <a:custClr name="Cool Gray 6">
      <a:srgbClr val="A7A8AA"/>
    </a:custClr>
    <a:custClr name="Pantone 368">
      <a:srgbClr val="78BE20"/>
    </a:custClr>
    <a:custClr name="Pantone 293">
      <a:srgbClr val="003DA5"/>
    </a:custClr>
  </a:custClrLst>
</a:theme>
</file>

<file path=ppt/theme/theme17.xml><?xml version="1.0" encoding="utf-8"?>
<a:theme xmlns:a="http://schemas.openxmlformats.org/drawingml/2006/main" name="1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18.xml><?xml version="1.0" encoding="utf-8"?>
<a:theme xmlns:a="http://schemas.openxmlformats.org/drawingml/2006/main" name="2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19.xml><?xml version="1.0" encoding="utf-8"?>
<a:theme xmlns:a="http://schemas.openxmlformats.org/drawingml/2006/main" name="3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2.xml><?xml version="1.0" encoding="utf-8"?>
<a:theme xmlns:a="http://schemas.openxmlformats.org/drawingml/2006/main" name="2011_template_v3">
  <a:themeElements>
    <a:clrScheme name="ICPM 2011">
      <a:dk1>
        <a:srgbClr val="00267F"/>
      </a:dk1>
      <a:lt1>
        <a:srgbClr val="FFFFFF"/>
      </a:lt1>
      <a:dk2>
        <a:srgbClr val="00267F"/>
      </a:dk2>
      <a:lt2>
        <a:srgbClr val="FFFFFF"/>
      </a:lt2>
      <a:accent1>
        <a:srgbClr val="7C97C1"/>
      </a:accent1>
      <a:accent2>
        <a:srgbClr val="CE9D00"/>
      </a:accent2>
      <a:accent3>
        <a:srgbClr val="FF7300"/>
      </a:accent3>
      <a:accent4>
        <a:srgbClr val="FCE000"/>
      </a:accent4>
      <a:accent5>
        <a:srgbClr val="62BD19"/>
      </a:accent5>
      <a:accent6>
        <a:srgbClr val="D3005F"/>
      </a:accent6>
      <a:hlink>
        <a:srgbClr val="7C98AE"/>
      </a:hlink>
      <a:folHlink>
        <a:srgbClr val="00C2E2"/>
      </a:folHlink>
    </a:clrScheme>
    <a:fontScheme name="Custom 4">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4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21.xml><?xml version="1.0" encoding="utf-8"?>
<a:theme xmlns:a="http://schemas.openxmlformats.org/drawingml/2006/main" name="5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22.xml><?xml version="1.0" encoding="utf-8"?>
<a:theme xmlns:a="http://schemas.openxmlformats.org/drawingml/2006/main" name="6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23.xml><?xml version="1.0" encoding="utf-8"?>
<a:theme xmlns:a="http://schemas.openxmlformats.org/drawingml/2006/main" name="7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24.xml><?xml version="1.0" encoding="utf-8"?>
<a:theme xmlns:a="http://schemas.openxmlformats.org/drawingml/2006/main" name="8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25.xml><?xml version="1.0" encoding="utf-8"?>
<a:theme xmlns:a="http://schemas.openxmlformats.org/drawingml/2006/main" name="9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26.xml><?xml version="1.0" encoding="utf-8"?>
<a:theme xmlns:a="http://schemas.openxmlformats.org/drawingml/2006/main" name="10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27.xml><?xml version="1.0" encoding="utf-8"?>
<a:theme xmlns:a="http://schemas.openxmlformats.org/drawingml/2006/main" name="11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28.xml><?xml version="1.0" encoding="utf-8"?>
<a:theme xmlns:a="http://schemas.openxmlformats.org/drawingml/2006/main" name="12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29.xml><?xml version="1.0" encoding="utf-8"?>
<a:theme xmlns:a="http://schemas.openxmlformats.org/drawingml/2006/main" name="13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3.xml><?xml version="1.0" encoding="utf-8"?>
<a:theme xmlns:a="http://schemas.openxmlformats.org/drawingml/2006/main" name="ICPM Slide Master">
  <a:themeElements>
    <a:clrScheme name="ICPM 2011">
      <a:dk1>
        <a:srgbClr val="00267F"/>
      </a:dk1>
      <a:lt1>
        <a:srgbClr val="FFFFFF"/>
      </a:lt1>
      <a:dk2>
        <a:srgbClr val="00267F"/>
      </a:dk2>
      <a:lt2>
        <a:srgbClr val="FFFFFF"/>
      </a:lt2>
      <a:accent1>
        <a:srgbClr val="7C97C1"/>
      </a:accent1>
      <a:accent2>
        <a:srgbClr val="D3005F"/>
      </a:accent2>
      <a:accent3>
        <a:srgbClr val="FF7300"/>
      </a:accent3>
      <a:accent4>
        <a:srgbClr val="FCE000"/>
      </a:accent4>
      <a:accent5>
        <a:srgbClr val="62BD19"/>
      </a:accent5>
      <a:accent6>
        <a:srgbClr val="00C2E2"/>
      </a:accent6>
      <a:hlink>
        <a:srgbClr val="7C98AE"/>
      </a:hlink>
      <a:folHlink>
        <a:srgbClr val="00C2E2"/>
      </a:folHlink>
    </a:clrScheme>
    <a:fontScheme name="ICPM">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0.xml><?xml version="1.0" encoding="utf-8"?>
<a:theme xmlns:a="http://schemas.openxmlformats.org/drawingml/2006/main" name="14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31.xml><?xml version="1.0" encoding="utf-8"?>
<a:theme xmlns:a="http://schemas.openxmlformats.org/drawingml/2006/main" name="15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32.xml><?xml version="1.0" encoding="utf-8"?>
<a:theme xmlns:a="http://schemas.openxmlformats.org/drawingml/2006/main" name="16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33.xml><?xml version="1.0" encoding="utf-8"?>
<a:theme xmlns:a="http://schemas.openxmlformats.org/drawingml/2006/main" name="17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34.xml><?xml version="1.0" encoding="utf-8"?>
<a:theme xmlns:a="http://schemas.openxmlformats.org/drawingml/2006/main" name="18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35.xml><?xml version="1.0" encoding="utf-8"?>
<a:theme xmlns:a="http://schemas.openxmlformats.org/drawingml/2006/main" name="19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36.xml><?xml version="1.0" encoding="utf-8"?>
<a:theme xmlns:a="http://schemas.openxmlformats.org/drawingml/2006/main" name="20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37.xml><?xml version="1.0" encoding="utf-8"?>
<a:theme xmlns:a="http://schemas.openxmlformats.org/drawingml/2006/main" name="21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38.xml><?xml version="1.0" encoding="utf-8"?>
<a:theme xmlns:a="http://schemas.openxmlformats.org/drawingml/2006/main" name="22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39.xml><?xml version="1.0" encoding="utf-8"?>
<a:theme xmlns:a="http://schemas.openxmlformats.org/drawingml/2006/main" name="23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4.xml><?xml version="1.0" encoding="utf-8"?>
<a:theme xmlns:a="http://schemas.openxmlformats.org/drawingml/2006/main" name="1_ICPM Slide Master">
  <a:themeElements>
    <a:clrScheme name="ICPM 2011">
      <a:dk1>
        <a:srgbClr val="00267F"/>
      </a:dk1>
      <a:lt1>
        <a:srgbClr val="FFFFFF"/>
      </a:lt1>
      <a:dk2>
        <a:srgbClr val="00267F"/>
      </a:dk2>
      <a:lt2>
        <a:srgbClr val="FFFFFF"/>
      </a:lt2>
      <a:accent1>
        <a:srgbClr val="7C97C1"/>
      </a:accent1>
      <a:accent2>
        <a:srgbClr val="D3005F"/>
      </a:accent2>
      <a:accent3>
        <a:srgbClr val="FF7300"/>
      </a:accent3>
      <a:accent4>
        <a:srgbClr val="FCE000"/>
      </a:accent4>
      <a:accent5>
        <a:srgbClr val="62BD19"/>
      </a:accent5>
      <a:accent6>
        <a:srgbClr val="00C2E2"/>
      </a:accent6>
      <a:hlink>
        <a:srgbClr val="7C98AE"/>
      </a:hlink>
      <a:folHlink>
        <a:srgbClr val="00C2E2"/>
      </a:folHlink>
    </a:clrScheme>
    <a:fontScheme name="ICPM">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0.xml><?xml version="1.0" encoding="utf-8"?>
<a:theme xmlns:a="http://schemas.openxmlformats.org/drawingml/2006/main" name="24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41.xml><?xml version="1.0" encoding="utf-8"?>
<a:theme xmlns:a="http://schemas.openxmlformats.org/drawingml/2006/main" name="4_Custom Design">
  <a:themeElements>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clrMap bg1="lt1" tx1="dk1" bg2="lt2" tx2="dk2" accent1="accent1" accent2="accent2" accent3="accent3" accent4="accent4" accent5="accent5" accent6="accent6" hlink="hlink" folHlink="folHlink"/>
    </a:extraClrScheme>
  </a:extraClrSchemeLst>
</a:theme>
</file>

<file path=ppt/theme/theme42.xml><?xml version="1.0" encoding="utf-8"?>
<a:theme xmlns:a="http://schemas.openxmlformats.org/drawingml/2006/main" name="5_Custom Design">
  <a:themeElements>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clrMap bg1="lt1" tx1="dk1" bg2="lt2" tx2="dk2" accent1="accent1" accent2="accent2" accent3="accent3" accent4="accent4" accent5="accent5" accent6="accent6" hlink="hlink" folHlink="folHlink"/>
    </a:extraClrScheme>
  </a:extraClrSchemeLst>
</a:theme>
</file>

<file path=ppt/theme/theme43.xml><?xml version="1.0" encoding="utf-8"?>
<a:theme xmlns:a="http://schemas.openxmlformats.org/drawingml/2006/main" name="6_Custom Design">
  <a:themeElements>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clrMap bg1="lt1" tx1="dk1" bg2="lt2" tx2="dk2" accent1="accent1" accent2="accent2" accent3="accent3" accent4="accent4" accent5="accent5" accent6="accent6" hlink="hlink" folHlink="folHlink"/>
    </a:extraClrScheme>
  </a:extraClrSchemeLst>
</a:theme>
</file>

<file path=ppt/theme/theme44.xml><?xml version="1.0" encoding="utf-8"?>
<a:theme xmlns:a="http://schemas.openxmlformats.org/drawingml/2006/main" name="25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45.xml><?xml version="1.0" encoding="utf-8"?>
<a:theme xmlns:a="http://schemas.openxmlformats.org/drawingml/2006/main" name="26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46.xml><?xml version="1.0" encoding="utf-8"?>
<a:theme xmlns:a="http://schemas.openxmlformats.org/drawingml/2006/main" name="27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47.xml><?xml version="1.0" encoding="utf-8"?>
<a:theme xmlns:a="http://schemas.openxmlformats.org/drawingml/2006/main" name="28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48.xml><?xml version="1.0" encoding="utf-8"?>
<a:theme xmlns:a="http://schemas.openxmlformats.org/drawingml/2006/main" name="29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49.xml><?xml version="1.0" encoding="utf-8"?>
<a:theme xmlns:a="http://schemas.openxmlformats.org/drawingml/2006/main" name="30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5.xml><?xml version="1.0" encoding="utf-8"?>
<a:theme xmlns:a="http://schemas.openxmlformats.org/drawingml/2006/main" name="2_ICPM Slide Master">
  <a:themeElements>
    <a:clrScheme name="ICPM 2011">
      <a:dk1>
        <a:srgbClr val="00267F"/>
      </a:dk1>
      <a:lt1>
        <a:srgbClr val="FFFFFF"/>
      </a:lt1>
      <a:dk2>
        <a:srgbClr val="00267F"/>
      </a:dk2>
      <a:lt2>
        <a:srgbClr val="FFFFFF"/>
      </a:lt2>
      <a:accent1>
        <a:srgbClr val="7C97C1"/>
      </a:accent1>
      <a:accent2>
        <a:srgbClr val="D3005F"/>
      </a:accent2>
      <a:accent3>
        <a:srgbClr val="FF7300"/>
      </a:accent3>
      <a:accent4>
        <a:srgbClr val="FCE000"/>
      </a:accent4>
      <a:accent5>
        <a:srgbClr val="62BD19"/>
      </a:accent5>
      <a:accent6>
        <a:srgbClr val="00C2E2"/>
      </a:accent6>
      <a:hlink>
        <a:srgbClr val="7C98AE"/>
      </a:hlink>
      <a:folHlink>
        <a:srgbClr val="00C2E2"/>
      </a:folHlink>
    </a:clrScheme>
    <a:fontScheme name="ICPM">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0.xml><?xml version="1.0" encoding="utf-8"?>
<a:theme xmlns:a="http://schemas.openxmlformats.org/drawingml/2006/main" name="31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51.xml><?xml version="1.0" encoding="utf-8"?>
<a:theme xmlns:a="http://schemas.openxmlformats.org/drawingml/2006/main" name="32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52.xml><?xml version="1.0" encoding="utf-8"?>
<a:theme xmlns:a="http://schemas.openxmlformats.org/drawingml/2006/main" name="33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53.xml><?xml version="1.0" encoding="utf-8"?>
<a:theme xmlns:a="http://schemas.openxmlformats.org/drawingml/2006/main" name="34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54.xml><?xml version="1.0" encoding="utf-8"?>
<a:theme xmlns:a="http://schemas.openxmlformats.org/drawingml/2006/main" name="35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55.xml><?xml version="1.0" encoding="utf-8"?>
<a:theme xmlns:a="http://schemas.openxmlformats.org/drawingml/2006/main" name="36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56.xml><?xml version="1.0" encoding="utf-8"?>
<a:theme xmlns:a="http://schemas.openxmlformats.org/drawingml/2006/main" name="37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57.xml><?xml version="1.0" encoding="utf-8"?>
<a:theme xmlns:a="http://schemas.openxmlformats.org/drawingml/2006/main" name="38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58.xml><?xml version="1.0" encoding="utf-8"?>
<a:theme xmlns:a="http://schemas.openxmlformats.org/drawingml/2006/main" name="39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59.xml><?xml version="1.0" encoding="utf-8"?>
<a:theme xmlns:a="http://schemas.openxmlformats.org/drawingml/2006/main" name="40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6.xml><?xml version="1.0" encoding="utf-8"?>
<a:theme xmlns:a="http://schemas.openxmlformats.org/drawingml/2006/main" name="3_ICPM Slide Master">
  <a:themeElements>
    <a:clrScheme name="ICPM 2011">
      <a:dk1>
        <a:srgbClr val="00267F"/>
      </a:dk1>
      <a:lt1>
        <a:srgbClr val="FFFFFF"/>
      </a:lt1>
      <a:dk2>
        <a:srgbClr val="00267F"/>
      </a:dk2>
      <a:lt2>
        <a:srgbClr val="FFFFFF"/>
      </a:lt2>
      <a:accent1>
        <a:srgbClr val="7C97C1"/>
      </a:accent1>
      <a:accent2>
        <a:srgbClr val="D3005F"/>
      </a:accent2>
      <a:accent3>
        <a:srgbClr val="FF7300"/>
      </a:accent3>
      <a:accent4>
        <a:srgbClr val="FCE000"/>
      </a:accent4>
      <a:accent5>
        <a:srgbClr val="62BD19"/>
      </a:accent5>
      <a:accent6>
        <a:srgbClr val="00C2E2"/>
      </a:accent6>
      <a:hlink>
        <a:srgbClr val="7C98AE"/>
      </a:hlink>
      <a:folHlink>
        <a:srgbClr val="00C2E2"/>
      </a:folHlink>
    </a:clrScheme>
    <a:fontScheme name="ICPM">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0.xml><?xml version="1.0" encoding="utf-8"?>
<a:theme xmlns:a="http://schemas.openxmlformats.org/drawingml/2006/main" name="41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61.xml><?xml version="1.0" encoding="utf-8"?>
<a:theme xmlns:a="http://schemas.openxmlformats.org/drawingml/2006/main" name="42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62.xml><?xml version="1.0" encoding="utf-8"?>
<a:theme xmlns:a="http://schemas.openxmlformats.org/drawingml/2006/main" name="43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63.xml><?xml version="1.0" encoding="utf-8"?>
<a:theme xmlns:a="http://schemas.openxmlformats.org/drawingml/2006/main" name="44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64.xml><?xml version="1.0" encoding="utf-8"?>
<a:theme xmlns:a="http://schemas.openxmlformats.org/drawingml/2006/main" name="45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65.xml><?xml version="1.0" encoding="utf-8"?>
<a:theme xmlns:a="http://schemas.openxmlformats.org/drawingml/2006/main" name="46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66.xml><?xml version="1.0" encoding="utf-8"?>
<a:theme xmlns:a="http://schemas.openxmlformats.org/drawingml/2006/main" name="47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67.xml><?xml version="1.0" encoding="utf-8"?>
<a:theme xmlns:a="http://schemas.openxmlformats.org/drawingml/2006/main" name="48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68.xml><?xml version="1.0" encoding="utf-8"?>
<a:theme xmlns:a="http://schemas.openxmlformats.org/drawingml/2006/main" name="49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69.xml><?xml version="1.0" encoding="utf-8"?>
<a:theme xmlns:a="http://schemas.openxmlformats.org/drawingml/2006/main" name="50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7.xml><?xml version="1.0" encoding="utf-8"?>
<a:theme xmlns:a="http://schemas.openxmlformats.org/drawingml/2006/main" name="4_ICPM Slide Master">
  <a:themeElements>
    <a:clrScheme name="ICPM 2011">
      <a:dk1>
        <a:srgbClr val="00267F"/>
      </a:dk1>
      <a:lt1>
        <a:srgbClr val="FFFFFF"/>
      </a:lt1>
      <a:dk2>
        <a:srgbClr val="00267F"/>
      </a:dk2>
      <a:lt2>
        <a:srgbClr val="FFFFFF"/>
      </a:lt2>
      <a:accent1>
        <a:srgbClr val="7C97C1"/>
      </a:accent1>
      <a:accent2>
        <a:srgbClr val="D3005F"/>
      </a:accent2>
      <a:accent3>
        <a:srgbClr val="FF7300"/>
      </a:accent3>
      <a:accent4>
        <a:srgbClr val="FCE000"/>
      </a:accent4>
      <a:accent5>
        <a:srgbClr val="62BD19"/>
      </a:accent5>
      <a:accent6>
        <a:srgbClr val="00C2E2"/>
      </a:accent6>
      <a:hlink>
        <a:srgbClr val="7C98AE"/>
      </a:hlink>
      <a:folHlink>
        <a:srgbClr val="00C2E2"/>
      </a:folHlink>
    </a:clrScheme>
    <a:fontScheme name="ICPM">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0.xml><?xml version="1.0" encoding="utf-8"?>
<a:theme xmlns:a="http://schemas.openxmlformats.org/drawingml/2006/main" name="51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71.xml><?xml version="1.0" encoding="utf-8"?>
<a:theme xmlns:a="http://schemas.openxmlformats.org/drawingml/2006/main" name="52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72.xml><?xml version="1.0" encoding="utf-8"?>
<a:theme xmlns:a="http://schemas.openxmlformats.org/drawingml/2006/main" name="7_Custom Design">
  <a:themeElements>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clrMap bg1="lt1" tx1="dk1" bg2="lt2" tx2="dk2" accent1="accent1" accent2="accent2" accent3="accent3" accent4="accent4" accent5="accent5" accent6="accent6" hlink="hlink" folHlink="folHlink"/>
    </a:extraClrScheme>
  </a:extraClrSchemeLst>
</a:theme>
</file>

<file path=ppt/theme/theme73.xml><?xml version="1.0" encoding="utf-8"?>
<a:theme xmlns:a="http://schemas.openxmlformats.org/drawingml/2006/main" name="8_Custom Design">
  <a:themeElements>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clrMap bg1="lt1" tx1="dk1" bg2="lt2" tx2="dk2" accent1="accent1" accent2="accent2" accent3="accent3" accent4="accent4" accent5="accent5" accent6="accent6" hlink="hlink" folHlink="folHlink"/>
    </a:extraClrScheme>
  </a:extraClrSchemeLst>
</a:theme>
</file>

<file path=ppt/theme/theme74.xml><?xml version="1.0" encoding="utf-8"?>
<a:theme xmlns:a="http://schemas.openxmlformats.org/drawingml/2006/main" name="9_Custom Design">
  <a:themeElements>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46800" rIns="7200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clrMap bg1="lt1" tx1="dk1" bg2="lt2" tx2="dk2" accent1="accent1" accent2="accent2" accent3="accent3" accent4="accent4" accent5="accent5" accent6="accent6" hlink="hlink" folHlink="folHlink"/>
    </a:extraClrScheme>
  </a:extraClrSchemeLst>
</a:theme>
</file>

<file path=ppt/theme/theme75.xml><?xml version="1.0" encoding="utf-8"?>
<a:theme xmlns:a="http://schemas.openxmlformats.org/drawingml/2006/main" name="53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76.xml><?xml version="1.0" encoding="utf-8"?>
<a:theme xmlns:a="http://schemas.openxmlformats.org/drawingml/2006/main" name="54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77.xml><?xml version="1.0" encoding="utf-8"?>
<a:theme xmlns:a="http://schemas.openxmlformats.org/drawingml/2006/main" name="55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78.xml><?xml version="1.0" encoding="utf-8"?>
<a:theme xmlns:a="http://schemas.openxmlformats.org/drawingml/2006/main" name="56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79.xml><?xml version="1.0" encoding="utf-8"?>
<a:theme xmlns:a="http://schemas.openxmlformats.org/drawingml/2006/main" name="57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8.xml><?xml version="1.0" encoding="utf-8"?>
<a:theme xmlns:a="http://schemas.openxmlformats.org/drawingml/2006/main" name="KPMG Cover">
  <a:themeElements>
    <a:clrScheme name="KPMG Cover 4">
      <a:dk1>
        <a:srgbClr val="000000"/>
      </a:dk1>
      <a:lt1>
        <a:srgbClr val="FFFFFF"/>
      </a:lt1>
      <a:dk2>
        <a:srgbClr val="000000"/>
      </a:dk2>
      <a:lt2>
        <a:srgbClr val="747678"/>
      </a:lt2>
      <a:accent1>
        <a:srgbClr val="00338D"/>
      </a:accent1>
      <a:accent2>
        <a:srgbClr val="6A7F10"/>
      </a:accent2>
      <a:accent3>
        <a:srgbClr val="FFFFFF"/>
      </a:accent3>
      <a:accent4>
        <a:srgbClr val="000000"/>
      </a:accent4>
      <a:accent5>
        <a:srgbClr val="AAADC5"/>
      </a:accent5>
      <a:accent6>
        <a:srgbClr val="5F720D"/>
      </a:accent6>
      <a:hlink>
        <a:srgbClr val="8E258D"/>
      </a:hlink>
      <a:folHlink>
        <a:srgbClr val="007C92"/>
      </a:folHlink>
    </a:clrScheme>
    <a:fontScheme name="KPMG Cover">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2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2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KPMG Cover 1">
        <a:dk1>
          <a:srgbClr val="00338D"/>
        </a:dk1>
        <a:lt1>
          <a:srgbClr val="FFFFFF"/>
        </a:lt1>
        <a:dk2>
          <a:srgbClr val="000000"/>
        </a:dk2>
        <a:lt2>
          <a:srgbClr val="BABBBC"/>
        </a:lt2>
        <a:accent1>
          <a:srgbClr val="007C92"/>
        </a:accent1>
        <a:accent2>
          <a:srgbClr val="409DAD"/>
        </a:accent2>
        <a:accent3>
          <a:srgbClr val="FFFFFF"/>
        </a:accent3>
        <a:accent4>
          <a:srgbClr val="002A78"/>
        </a:accent4>
        <a:accent5>
          <a:srgbClr val="AABFC7"/>
        </a:accent5>
        <a:accent6>
          <a:srgbClr val="398E9C"/>
        </a:accent6>
        <a:hlink>
          <a:srgbClr val="80BEC9"/>
        </a:hlink>
        <a:folHlink>
          <a:srgbClr val="BFDEE4"/>
        </a:folHlink>
      </a:clrScheme>
      <a:clrMap bg1="lt1" tx1="dk1" bg2="lt2" tx2="dk2" accent1="accent1" accent2="accent2" accent3="accent3" accent4="accent4" accent5="accent5" accent6="accent6" hlink="hlink" folHlink="folHlink"/>
    </a:extraClrScheme>
    <a:extraClrScheme>
      <a:clrScheme name="KPMG Cover 2">
        <a:dk1>
          <a:srgbClr val="00338D"/>
        </a:dk1>
        <a:lt1>
          <a:srgbClr val="FFFFFF"/>
        </a:lt1>
        <a:dk2>
          <a:srgbClr val="000000"/>
        </a:dk2>
        <a:lt2>
          <a:srgbClr val="BABBBC"/>
        </a:lt2>
        <a:accent1>
          <a:srgbClr val="8E258D"/>
        </a:accent1>
        <a:accent2>
          <a:srgbClr val="AA5CAA"/>
        </a:accent2>
        <a:accent3>
          <a:srgbClr val="FFFFFF"/>
        </a:accent3>
        <a:accent4>
          <a:srgbClr val="002A78"/>
        </a:accent4>
        <a:accent5>
          <a:srgbClr val="C6ACC5"/>
        </a:accent5>
        <a:accent6>
          <a:srgbClr val="9A539A"/>
        </a:accent6>
        <a:hlink>
          <a:srgbClr val="C792C6"/>
        </a:hlink>
        <a:folHlink>
          <a:srgbClr val="E3C9E3"/>
        </a:folHlink>
      </a:clrScheme>
      <a:clrMap bg1="lt1" tx1="dk1" bg2="lt2" tx2="dk2" accent1="accent1" accent2="accent2" accent3="accent3" accent4="accent4" accent5="accent5" accent6="accent6" hlink="hlink" folHlink="folHlink"/>
    </a:extraClrScheme>
    <a:extraClrScheme>
      <a:clrScheme name="KPMG Cover 3">
        <a:dk1>
          <a:srgbClr val="8E258D"/>
        </a:dk1>
        <a:lt1>
          <a:srgbClr val="FFFFFF"/>
        </a:lt1>
        <a:dk2>
          <a:srgbClr val="000000"/>
        </a:dk2>
        <a:lt2>
          <a:srgbClr val="BABBBC"/>
        </a:lt2>
        <a:accent1>
          <a:srgbClr val="00338D"/>
        </a:accent1>
        <a:accent2>
          <a:srgbClr val="AA5CAA"/>
        </a:accent2>
        <a:accent3>
          <a:srgbClr val="FFFFFF"/>
        </a:accent3>
        <a:accent4>
          <a:srgbClr val="781E78"/>
        </a:accent4>
        <a:accent5>
          <a:srgbClr val="AAADC5"/>
        </a:accent5>
        <a:accent6>
          <a:srgbClr val="9A539A"/>
        </a:accent6>
        <a:hlink>
          <a:srgbClr val="C792C6"/>
        </a:hlink>
        <a:folHlink>
          <a:srgbClr val="E3C9E3"/>
        </a:folHlink>
      </a:clrScheme>
      <a:clrMap bg1="lt1" tx1="dk1" bg2="lt2" tx2="dk2" accent1="accent1" accent2="accent2" accent3="accent3" accent4="accent4" accent5="accent5" accent6="accent6" hlink="hlink" folHlink="folHlink"/>
    </a:extraClrScheme>
    <a:extraClrScheme>
      <a:clrScheme name="KPMG Cover 4">
        <a:dk1>
          <a:srgbClr val="000000"/>
        </a:dk1>
        <a:lt1>
          <a:srgbClr val="FFFFFF"/>
        </a:lt1>
        <a:dk2>
          <a:srgbClr val="000000"/>
        </a:dk2>
        <a:lt2>
          <a:srgbClr val="747678"/>
        </a:lt2>
        <a:accent1>
          <a:srgbClr val="00338D"/>
        </a:accent1>
        <a:accent2>
          <a:srgbClr val="6A7F10"/>
        </a:accent2>
        <a:accent3>
          <a:srgbClr val="FFFFFF"/>
        </a:accent3>
        <a:accent4>
          <a:srgbClr val="000000"/>
        </a:accent4>
        <a:accent5>
          <a:srgbClr val="AAADC5"/>
        </a:accent5>
        <a:accent6>
          <a:srgbClr val="5F720D"/>
        </a:accent6>
        <a:hlink>
          <a:srgbClr val="8E258D"/>
        </a:hlink>
        <a:folHlink>
          <a:srgbClr val="007C92"/>
        </a:folHlink>
      </a:clrScheme>
      <a:clrMap bg1="lt1" tx1="dk1" bg2="lt2" tx2="dk2" accent1="accent1" accent2="accent2" accent3="accent3" accent4="accent4" accent5="accent5" accent6="accent6" hlink="hlink" folHlink="folHlink"/>
    </a:extraClrScheme>
  </a:extraClrSchemeLst>
</a:theme>
</file>

<file path=ppt/theme/theme80.xml><?xml version="1.0" encoding="utf-8"?>
<a:theme xmlns:a="http://schemas.openxmlformats.org/drawingml/2006/main" name="58_Template Printbook">
  <a:themeElements>
    <a:clrScheme name="LaSalle">
      <a:dk1>
        <a:srgbClr val="50534D"/>
      </a:dk1>
      <a:lt1>
        <a:srgbClr val="FFFFFF"/>
      </a:lt1>
      <a:dk2>
        <a:srgbClr val="F2F1EF"/>
      </a:dk2>
      <a:lt2>
        <a:srgbClr val="DE791C"/>
      </a:lt2>
      <a:accent1>
        <a:srgbClr val="78A22F"/>
      </a:accent1>
      <a:accent2>
        <a:srgbClr val="00245D"/>
      </a:accent2>
      <a:accent3>
        <a:srgbClr val="939BA1"/>
      </a:accent3>
      <a:accent4>
        <a:srgbClr val="DE791C"/>
      </a:accent4>
      <a:accent5>
        <a:srgbClr val="6A2C91"/>
      </a:accent5>
      <a:accent6>
        <a:srgbClr val="56A0D3"/>
      </a:accent6>
      <a:hlink>
        <a:srgbClr val="00245D"/>
      </a:hlink>
      <a:folHlink>
        <a:srgbClr val="97BEE2"/>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tint val="99000"/>
          </a:scheme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6350">
          <a:solidFill>
            <a:schemeClr val="accent1"/>
          </a:solidFill>
        </a:ln>
      </a:spPr>
      <a:bodyPr lIns="68832" tIns="68832" rIns="68832" bIns="68832" rtlCol="0" anchor="ctr">
        <a:noAutofit/>
      </a:bodyPr>
      <a:lstStyle>
        <a:defPPr algn="ctr">
          <a:defRPr sz="1000" b="1"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bg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000" dirty="0" smtClean="0"/>
        </a:defPPr>
      </a:lstStyle>
    </a:txDef>
  </a:objectDefaults>
  <a:extraClrSchemeLst>
    <a:extraClrScheme>
      <a:clrScheme name="OEE">
        <a:dk1>
          <a:srgbClr val="000000"/>
        </a:dk1>
        <a:lt1>
          <a:srgbClr val="FFFFFF"/>
        </a:lt1>
        <a:dk2>
          <a:srgbClr val="E36F1E"/>
        </a:dk2>
        <a:lt2>
          <a:srgbClr val="C8BEB9"/>
        </a:lt2>
        <a:accent1>
          <a:srgbClr val="9EA638"/>
        </a:accent1>
        <a:accent2>
          <a:srgbClr val="008898"/>
        </a:accent2>
        <a:accent3>
          <a:srgbClr val="B8292F"/>
        </a:accent3>
        <a:accent4>
          <a:srgbClr val="EB9558"/>
        </a:accent4>
        <a:accent5>
          <a:srgbClr val="EFAF7F"/>
        </a:accent5>
        <a:accent6>
          <a:srgbClr val="D5C5B8"/>
        </a:accent6>
        <a:hlink>
          <a:srgbClr val="E36F1E"/>
        </a:hlink>
        <a:folHlink>
          <a:srgbClr val="F3A66B"/>
        </a:folHlink>
      </a:clrScheme>
    </a:extraClrScheme>
  </a:extraClrSchemeLst>
</a:theme>
</file>

<file path=ppt/theme/theme81.xml><?xml version="1.0" encoding="utf-8"?>
<a:theme xmlns:a="http://schemas.openxmlformats.org/drawingml/2006/main" name="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2.xml><?xml version="1.0" encoding="utf-8"?>
<a:theme xmlns:a="http://schemas.openxmlformats.org/drawingml/2006/main" name="1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3.xml><?xml version="1.0" encoding="utf-8"?>
<a:theme xmlns:a="http://schemas.openxmlformats.org/drawingml/2006/main" name="2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4.xml><?xml version="1.0" encoding="utf-8"?>
<a:theme xmlns:a="http://schemas.openxmlformats.org/drawingml/2006/main" name="3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5.xml><?xml version="1.0" encoding="utf-8"?>
<a:theme xmlns:a="http://schemas.openxmlformats.org/drawingml/2006/main" name="4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6.xml><?xml version="1.0" encoding="utf-8"?>
<a:theme xmlns:a="http://schemas.openxmlformats.org/drawingml/2006/main" name="5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7.xml><?xml version="1.0" encoding="utf-8"?>
<a:theme xmlns:a="http://schemas.openxmlformats.org/drawingml/2006/main" name="6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8.xml><?xml version="1.0" encoding="utf-8"?>
<a:theme xmlns:a="http://schemas.openxmlformats.org/drawingml/2006/main" name="7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9.xml><?xml version="1.0" encoding="utf-8"?>
<a:theme xmlns:a="http://schemas.openxmlformats.org/drawingml/2006/main" name="8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PowerPoint_US_Letter_Template">
  <a:themeElements>
    <a:clrScheme name="KPMG_CREATE_US_Template_2003 4">
      <a:dk1>
        <a:srgbClr val="000000"/>
      </a:dk1>
      <a:lt1>
        <a:srgbClr val="FFFFFF"/>
      </a:lt1>
      <a:dk2>
        <a:srgbClr val="000000"/>
      </a:dk2>
      <a:lt2>
        <a:srgbClr val="747678"/>
      </a:lt2>
      <a:accent1>
        <a:srgbClr val="00338D"/>
      </a:accent1>
      <a:accent2>
        <a:srgbClr val="6A7F10"/>
      </a:accent2>
      <a:accent3>
        <a:srgbClr val="FFFFFF"/>
      </a:accent3>
      <a:accent4>
        <a:srgbClr val="000000"/>
      </a:accent4>
      <a:accent5>
        <a:srgbClr val="AAADC5"/>
      </a:accent5>
      <a:accent6>
        <a:srgbClr val="5F720D"/>
      </a:accent6>
      <a:hlink>
        <a:srgbClr val="8E258D"/>
      </a:hlink>
      <a:folHlink>
        <a:srgbClr val="007C92"/>
      </a:folHlink>
    </a:clrScheme>
    <a:fontScheme name="KPMG_CREATE_US_Template_2003">
      <a:majorFont>
        <a:latin typeface="Arial"/>
        <a:ea typeface=""/>
        <a:cs typeface="Arial"/>
      </a:majorFont>
      <a:minorFont>
        <a:latin typeface="Arial"/>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200" b="0" i="0" u="none" strike="noStrike" cap="none" normalizeH="0" baseline="0" smtClean="0">
            <a:ln>
              <a:noFill/>
            </a:ln>
            <a:solidFill>
              <a:schemeClr val="tx1"/>
            </a:solidFill>
            <a:effectLst/>
            <a:latin typeface="Arial" charset="0"/>
            <a:cs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0" tIns="0" rIns="0" bIns="0" numCol="1" anchor="t" anchorCtr="0" compatLnSpc="1">
        <a:prstTxWarp prst="textNoShape">
          <a:avLst/>
        </a:prstTxWarp>
        <a:spAutoFit/>
      </a:bodyPr>
      <a:lstStyle>
        <a:defPPr marL="0" marR="0" indent="0" algn="l" defTabSz="914400" rtl="0" eaLnBrk="1" fontAlgn="base" latinLnBrk="0" hangingPunct="1">
          <a:lnSpc>
            <a:spcPct val="100000"/>
          </a:lnSpc>
          <a:spcBef>
            <a:spcPct val="50000"/>
          </a:spcBef>
          <a:spcAft>
            <a:spcPct val="0"/>
          </a:spcAft>
          <a:buClrTx/>
          <a:buSzTx/>
          <a:buFontTx/>
          <a:buNone/>
          <a:tabLst/>
          <a:defRPr kumimoji="0" lang="en-GB" sz="1200" b="0" i="0" u="none" strike="noStrike" cap="none" normalizeH="0" baseline="0" smtClean="0">
            <a:ln>
              <a:noFill/>
            </a:ln>
            <a:solidFill>
              <a:schemeClr val="tx1"/>
            </a:solidFill>
            <a:effectLst/>
            <a:latin typeface="Arial" charset="0"/>
            <a:cs typeface="Arial" charset="0"/>
          </a:defRPr>
        </a:defPPr>
      </a:lstStyle>
    </a:lnDef>
  </a:objectDefaults>
  <a:extraClrSchemeLst>
    <a:extraClrScheme>
      <a:clrScheme name="KPMG_CREATE_US_Template_2003 1">
        <a:dk1>
          <a:srgbClr val="00338D"/>
        </a:dk1>
        <a:lt1>
          <a:srgbClr val="FFFFFF"/>
        </a:lt1>
        <a:dk2>
          <a:srgbClr val="000000"/>
        </a:dk2>
        <a:lt2>
          <a:srgbClr val="BABBBC"/>
        </a:lt2>
        <a:accent1>
          <a:srgbClr val="007C92"/>
        </a:accent1>
        <a:accent2>
          <a:srgbClr val="409DAD"/>
        </a:accent2>
        <a:accent3>
          <a:srgbClr val="FFFFFF"/>
        </a:accent3>
        <a:accent4>
          <a:srgbClr val="002A78"/>
        </a:accent4>
        <a:accent5>
          <a:srgbClr val="AABFC7"/>
        </a:accent5>
        <a:accent6>
          <a:srgbClr val="398E9C"/>
        </a:accent6>
        <a:hlink>
          <a:srgbClr val="80BEC9"/>
        </a:hlink>
        <a:folHlink>
          <a:srgbClr val="BFDEE4"/>
        </a:folHlink>
      </a:clrScheme>
      <a:clrMap bg1="lt1" tx1="dk1" bg2="lt2" tx2="dk2" accent1="accent1" accent2="accent2" accent3="accent3" accent4="accent4" accent5="accent5" accent6="accent6" hlink="hlink" folHlink="folHlink"/>
    </a:extraClrScheme>
    <a:extraClrScheme>
      <a:clrScheme name="KPMG_CREATE_US_Template_2003 2">
        <a:dk1>
          <a:srgbClr val="00338D"/>
        </a:dk1>
        <a:lt1>
          <a:srgbClr val="FFFFFF"/>
        </a:lt1>
        <a:dk2>
          <a:srgbClr val="000000"/>
        </a:dk2>
        <a:lt2>
          <a:srgbClr val="BABBBC"/>
        </a:lt2>
        <a:accent1>
          <a:srgbClr val="8E258D"/>
        </a:accent1>
        <a:accent2>
          <a:srgbClr val="AA5CAA"/>
        </a:accent2>
        <a:accent3>
          <a:srgbClr val="FFFFFF"/>
        </a:accent3>
        <a:accent4>
          <a:srgbClr val="002A78"/>
        </a:accent4>
        <a:accent5>
          <a:srgbClr val="C6ACC5"/>
        </a:accent5>
        <a:accent6>
          <a:srgbClr val="9A539A"/>
        </a:accent6>
        <a:hlink>
          <a:srgbClr val="C792C6"/>
        </a:hlink>
        <a:folHlink>
          <a:srgbClr val="E3C9E3"/>
        </a:folHlink>
      </a:clrScheme>
      <a:clrMap bg1="lt1" tx1="dk1" bg2="lt2" tx2="dk2" accent1="accent1" accent2="accent2" accent3="accent3" accent4="accent4" accent5="accent5" accent6="accent6" hlink="hlink" folHlink="folHlink"/>
    </a:extraClrScheme>
    <a:extraClrScheme>
      <a:clrScheme name="KPMG_CREATE_US_Template_2003 3">
        <a:dk1>
          <a:srgbClr val="8E258D"/>
        </a:dk1>
        <a:lt1>
          <a:srgbClr val="FFFFFF"/>
        </a:lt1>
        <a:dk2>
          <a:srgbClr val="000000"/>
        </a:dk2>
        <a:lt2>
          <a:srgbClr val="BABBBC"/>
        </a:lt2>
        <a:accent1>
          <a:srgbClr val="00338D"/>
        </a:accent1>
        <a:accent2>
          <a:srgbClr val="AA5CAA"/>
        </a:accent2>
        <a:accent3>
          <a:srgbClr val="FFFFFF"/>
        </a:accent3>
        <a:accent4>
          <a:srgbClr val="781E78"/>
        </a:accent4>
        <a:accent5>
          <a:srgbClr val="AAADC5"/>
        </a:accent5>
        <a:accent6>
          <a:srgbClr val="9A539A"/>
        </a:accent6>
        <a:hlink>
          <a:srgbClr val="C792C6"/>
        </a:hlink>
        <a:folHlink>
          <a:srgbClr val="E3C9E3"/>
        </a:folHlink>
      </a:clrScheme>
      <a:clrMap bg1="lt1" tx1="dk1" bg2="lt2" tx2="dk2" accent1="accent1" accent2="accent2" accent3="accent3" accent4="accent4" accent5="accent5" accent6="accent6" hlink="hlink" folHlink="folHlink"/>
    </a:extraClrScheme>
    <a:extraClrScheme>
      <a:clrScheme name="KPMG_CREATE_US_Template_2003 4">
        <a:dk1>
          <a:srgbClr val="000000"/>
        </a:dk1>
        <a:lt1>
          <a:srgbClr val="FFFFFF"/>
        </a:lt1>
        <a:dk2>
          <a:srgbClr val="000000"/>
        </a:dk2>
        <a:lt2>
          <a:srgbClr val="747678"/>
        </a:lt2>
        <a:accent1>
          <a:srgbClr val="00338D"/>
        </a:accent1>
        <a:accent2>
          <a:srgbClr val="6A7F10"/>
        </a:accent2>
        <a:accent3>
          <a:srgbClr val="FFFFFF"/>
        </a:accent3>
        <a:accent4>
          <a:srgbClr val="000000"/>
        </a:accent4>
        <a:accent5>
          <a:srgbClr val="AAADC5"/>
        </a:accent5>
        <a:accent6>
          <a:srgbClr val="5F720D"/>
        </a:accent6>
        <a:hlink>
          <a:srgbClr val="8E258D"/>
        </a:hlink>
        <a:folHlink>
          <a:srgbClr val="007C92"/>
        </a:folHlink>
      </a:clrScheme>
      <a:clrMap bg1="lt1" tx1="dk1" bg2="lt2" tx2="dk2" accent1="accent1" accent2="accent2" accent3="accent3" accent4="accent4" accent5="accent5" accent6="accent6" hlink="hlink" folHlink="folHlink"/>
    </a:extraClrScheme>
  </a:extraClrSchemeLst>
</a:theme>
</file>

<file path=ppt/theme/theme90.xml><?xml version="1.0" encoding="utf-8"?>
<a:theme xmlns:a="http://schemas.openxmlformats.org/drawingml/2006/main" name="9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1.xml><?xml version="1.0" encoding="utf-8"?>
<a:theme xmlns:a="http://schemas.openxmlformats.org/drawingml/2006/main" name="10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2.xml><?xml version="1.0" encoding="utf-8"?>
<a:theme xmlns:a="http://schemas.openxmlformats.org/drawingml/2006/main" name="11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3.xml><?xml version="1.0" encoding="utf-8"?>
<a:theme xmlns:a="http://schemas.openxmlformats.org/drawingml/2006/main" name="12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4.xml><?xml version="1.0" encoding="utf-8"?>
<a:theme xmlns:a="http://schemas.openxmlformats.org/drawingml/2006/main" name="13_Charts for Hans Olse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0.xml><?xml version="1.0" encoding="utf-8"?>
<a:themeOverride xmlns:a="http://schemas.openxmlformats.org/drawingml/2006/main">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1.xml><?xml version="1.0" encoding="utf-8"?>
<a:themeOverride xmlns:a="http://schemas.openxmlformats.org/drawingml/2006/main">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12.xml><?xml version="1.0" encoding="utf-8"?>
<a:themeOverride xmlns:a="http://schemas.openxmlformats.org/drawingml/2006/main">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themeOverride>
</file>

<file path=ppt/theme/themeOverride13.xml><?xml version="1.0" encoding="utf-8"?>
<a:themeOverride xmlns:a="http://schemas.openxmlformats.org/drawingml/2006/main">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themeOverride>
</file>

<file path=ppt/theme/themeOverride14.xml><?xml version="1.0" encoding="utf-8"?>
<a:themeOverride xmlns:a="http://schemas.openxmlformats.org/drawingml/2006/main">
  <a:clrScheme name="">
    <a:dk1>
      <a:srgbClr val="000000"/>
    </a:dk1>
    <a:lt1>
      <a:srgbClr val="FFFFFF"/>
    </a:lt1>
    <a:dk2>
      <a:srgbClr val="006B61"/>
    </a:dk2>
    <a:lt2>
      <a:srgbClr val="C0C0C0"/>
    </a:lt2>
    <a:accent1>
      <a:srgbClr val="FF00FF"/>
    </a:accent1>
    <a:accent2>
      <a:srgbClr val="00C0C0"/>
    </a:accent2>
    <a:accent3>
      <a:srgbClr val="FFFFFF"/>
    </a:accent3>
    <a:accent4>
      <a:srgbClr val="000000"/>
    </a:accent4>
    <a:accent5>
      <a:srgbClr val="FFAAFF"/>
    </a:accent5>
    <a:accent6>
      <a:srgbClr val="00AEAE"/>
    </a:accent6>
    <a:hlink>
      <a:srgbClr val="00C000"/>
    </a:hlink>
    <a:folHlink>
      <a:srgbClr val="800080"/>
    </a:folHlink>
  </a:clrScheme>
  <a:fontScheme name="Composite">
    <a:maj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4.xml><?xml version="1.0" encoding="utf-8"?>
<a:themeOverride xmlns:a="http://schemas.openxmlformats.org/drawingml/2006/main">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6.xml><?xml version="1.0" encoding="utf-8"?>
<a:themeOverride xmlns:a="http://schemas.openxmlformats.org/drawingml/2006/main">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7.xml><?xml version="1.0" encoding="utf-8"?>
<a:themeOverride xmlns:a="http://schemas.openxmlformats.org/drawingml/2006/main">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8.xml><?xml version="1.0" encoding="utf-8"?>
<a:themeOverride xmlns:a="http://schemas.openxmlformats.org/drawingml/2006/main">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9.xml><?xml version="1.0" encoding="utf-8"?>
<a:themeOverride xmlns:a="http://schemas.openxmlformats.org/drawingml/2006/main">
  <a:clrScheme name="1_Custom Design 1">
    <a:dk1>
      <a:srgbClr val="50534D"/>
    </a:dk1>
    <a:lt1>
      <a:srgbClr val="FFFFFF"/>
    </a:lt1>
    <a:dk2>
      <a:srgbClr val="F2F1EF"/>
    </a:dk2>
    <a:lt2>
      <a:srgbClr val="DE791C"/>
    </a:lt2>
    <a:accent1>
      <a:srgbClr val="78A22F"/>
    </a:accent1>
    <a:accent2>
      <a:srgbClr val="00245D"/>
    </a:accent2>
    <a:accent3>
      <a:srgbClr val="FFFFFF"/>
    </a:accent3>
    <a:accent4>
      <a:srgbClr val="434640"/>
    </a:accent4>
    <a:accent5>
      <a:srgbClr val="BECEAD"/>
    </a:accent5>
    <a:accent6>
      <a:srgbClr val="002053"/>
    </a:accent6>
    <a:hlink>
      <a:srgbClr val="6D716A"/>
    </a:hlink>
    <a:folHlink>
      <a:srgbClr val="C7C5C3"/>
    </a:folHlink>
  </a:clrScheme>
  <a:fontScheme name="1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3037E993904939449CC32FBB1EEE28A2" ma:contentTypeVersion="18" ma:contentTypeDescription="Create a new document." ma:contentTypeScope="" ma:versionID="bb369c4164041aed3b94ab4df4a4a0cc">
  <xsd:schema xmlns:xsd="http://www.w3.org/2001/XMLSchema" xmlns:xs="http://www.w3.org/2001/XMLSchema" xmlns:p="http://schemas.microsoft.com/office/2006/metadata/properties" targetNamespace="http://schemas.microsoft.com/office/2006/metadata/properties" ma:root="true" ma:fieldsID="39bace1d726681ff1c2ee1331591c670">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77A4A3-C5F1-452F-A3C9-24A47034D21E}">
  <ds:schemaRefs>
    <ds:schemaRef ds:uri="http://www.w3.org/XML/1998/namespace"/>
    <ds:schemaRef ds:uri="http://purl.org/dc/dcmitype/"/>
    <ds:schemaRef ds:uri="http://schemas.microsoft.com/office/2006/documentManagement/types"/>
    <ds:schemaRef ds:uri="http://schemas.openxmlformats.org/package/2006/metadata/core-properties"/>
    <ds:schemaRef ds:uri="http://purl.org/dc/elements/1.1/"/>
    <ds:schemaRef ds:uri="http://schemas.microsoft.com/office/infopath/2007/PartnerControls"/>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1555078B-24BF-4029-83D5-7B277A35CC13}">
  <ds:schemaRefs>
    <ds:schemaRef ds:uri="http://schemas.microsoft.com/sharepoint/v3/contenttype/forms"/>
  </ds:schemaRefs>
</ds:datastoreItem>
</file>

<file path=customXml/itemProps3.xml><?xml version="1.0" encoding="utf-8"?>
<ds:datastoreItem xmlns:ds="http://schemas.openxmlformats.org/officeDocument/2006/customXml" ds:itemID="{24B75C34-2AD4-4DFD-AA6D-76F5767D9CE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13788</TotalTime>
  <Words>9212</Words>
  <Application>Microsoft Office PowerPoint</Application>
  <PresentationFormat>On-screen Show (4:3)</PresentationFormat>
  <Paragraphs>1462</Paragraphs>
  <Slides>165</Slides>
  <Notes>45</Notes>
  <HiddenSlides>0</HiddenSlides>
  <MMClips>0</MMClips>
  <ScaleCrop>false</ScaleCrop>
  <HeadingPairs>
    <vt:vector size="8" baseType="variant">
      <vt:variant>
        <vt:lpstr>Fonts Used</vt:lpstr>
      </vt:variant>
      <vt:variant>
        <vt:i4>11</vt:i4>
      </vt:variant>
      <vt:variant>
        <vt:lpstr>Theme</vt:lpstr>
      </vt:variant>
      <vt:variant>
        <vt:i4>94</vt:i4>
      </vt:variant>
      <vt:variant>
        <vt:lpstr>Embedded OLE Servers</vt:lpstr>
      </vt:variant>
      <vt:variant>
        <vt:i4>2</vt:i4>
      </vt:variant>
      <vt:variant>
        <vt:lpstr>Slide Titles</vt:lpstr>
      </vt:variant>
      <vt:variant>
        <vt:i4>165</vt:i4>
      </vt:variant>
    </vt:vector>
  </HeadingPairs>
  <TitlesOfParts>
    <vt:vector size="272" baseType="lpstr">
      <vt:lpstr>MS Mincho</vt:lpstr>
      <vt:lpstr>Arial</vt:lpstr>
      <vt:lpstr>Arial Narrow</vt:lpstr>
      <vt:lpstr>Calibri</vt:lpstr>
      <vt:lpstr>Century Gothic</vt:lpstr>
      <vt:lpstr>Helvetica</vt:lpstr>
      <vt:lpstr>Monotype Sorts</vt:lpstr>
      <vt:lpstr>Symbol</vt:lpstr>
      <vt:lpstr>Times New Roman</vt:lpstr>
      <vt:lpstr>Wingdings</vt:lpstr>
      <vt:lpstr>Wingdings 2</vt:lpstr>
      <vt:lpstr>CIB_Pres</vt:lpstr>
      <vt:lpstr>2011_template_v3</vt:lpstr>
      <vt:lpstr>ICPM Slide Master</vt:lpstr>
      <vt:lpstr>1_ICPM Slide Master</vt:lpstr>
      <vt:lpstr>2_ICPM Slide Master</vt:lpstr>
      <vt:lpstr>3_ICPM Slide Master</vt:lpstr>
      <vt:lpstr>4_ICPM Slide Master</vt:lpstr>
      <vt:lpstr>KPMG Cover</vt:lpstr>
      <vt:lpstr>PowerPoint_US_Letter_Template</vt:lpstr>
      <vt:lpstr>KPMG Divider</vt:lpstr>
      <vt:lpstr>CFA</vt:lpstr>
      <vt:lpstr>Office Theme</vt:lpstr>
      <vt:lpstr>4_CFA</vt:lpstr>
      <vt:lpstr>5_CFA</vt:lpstr>
      <vt:lpstr>2_CFA</vt:lpstr>
      <vt:lpstr>3_CFA</vt:lpstr>
      <vt:lpstr>1_Template Printbook</vt:lpstr>
      <vt:lpstr>2_Template Printbook</vt:lpstr>
      <vt:lpstr>3_Template Printbook</vt:lpstr>
      <vt:lpstr>4_Template Printbook</vt:lpstr>
      <vt:lpstr>5_Template Printbook</vt:lpstr>
      <vt:lpstr>6_Template Printbook</vt:lpstr>
      <vt:lpstr>7_Template Printbook</vt:lpstr>
      <vt:lpstr>8_Template Printbook</vt:lpstr>
      <vt:lpstr>9_Template Printbook</vt:lpstr>
      <vt:lpstr>10_Template Printbook</vt:lpstr>
      <vt:lpstr>11_Template Printbook</vt:lpstr>
      <vt:lpstr>12_Template Printbook</vt:lpstr>
      <vt:lpstr>13_Template Printbook</vt:lpstr>
      <vt:lpstr>14_Template Printbook</vt:lpstr>
      <vt:lpstr>15_Template Printbook</vt:lpstr>
      <vt:lpstr>16_Template Printbook</vt:lpstr>
      <vt:lpstr>17_Template Printbook</vt:lpstr>
      <vt:lpstr>18_Template Printbook</vt:lpstr>
      <vt:lpstr>19_Template Printbook</vt:lpstr>
      <vt:lpstr>20_Template Printbook</vt:lpstr>
      <vt:lpstr>21_Template Printbook</vt:lpstr>
      <vt:lpstr>22_Template Printbook</vt:lpstr>
      <vt:lpstr>23_Template Printbook</vt:lpstr>
      <vt:lpstr>24_Template Printbook</vt:lpstr>
      <vt:lpstr>4_Custom Design</vt:lpstr>
      <vt:lpstr>5_Custom Design</vt:lpstr>
      <vt:lpstr>6_Custom Design</vt:lpstr>
      <vt:lpstr>25_Template Printbook</vt:lpstr>
      <vt:lpstr>26_Template Printbook</vt:lpstr>
      <vt:lpstr>27_Template Printbook</vt:lpstr>
      <vt:lpstr>28_Template Printbook</vt:lpstr>
      <vt:lpstr>29_Template Printbook</vt:lpstr>
      <vt:lpstr>30_Template Printbook</vt:lpstr>
      <vt:lpstr>31_Template Printbook</vt:lpstr>
      <vt:lpstr>32_Template Printbook</vt:lpstr>
      <vt:lpstr>33_Template Printbook</vt:lpstr>
      <vt:lpstr>34_Template Printbook</vt:lpstr>
      <vt:lpstr>35_Template Printbook</vt:lpstr>
      <vt:lpstr>36_Template Printbook</vt:lpstr>
      <vt:lpstr>37_Template Printbook</vt:lpstr>
      <vt:lpstr>38_Template Printbook</vt:lpstr>
      <vt:lpstr>39_Template Printbook</vt:lpstr>
      <vt:lpstr>40_Template Printbook</vt:lpstr>
      <vt:lpstr>41_Template Printbook</vt:lpstr>
      <vt:lpstr>42_Template Printbook</vt:lpstr>
      <vt:lpstr>43_Template Printbook</vt:lpstr>
      <vt:lpstr>44_Template Printbook</vt:lpstr>
      <vt:lpstr>45_Template Printbook</vt:lpstr>
      <vt:lpstr>46_Template Printbook</vt:lpstr>
      <vt:lpstr>47_Template Printbook</vt:lpstr>
      <vt:lpstr>48_Template Printbook</vt:lpstr>
      <vt:lpstr>49_Template Printbook</vt:lpstr>
      <vt:lpstr>50_Template Printbook</vt:lpstr>
      <vt:lpstr>51_Template Printbook</vt:lpstr>
      <vt:lpstr>52_Template Printbook</vt:lpstr>
      <vt:lpstr>7_Custom Design</vt:lpstr>
      <vt:lpstr>8_Custom Design</vt:lpstr>
      <vt:lpstr>9_Custom Design</vt:lpstr>
      <vt:lpstr>53_Template Printbook</vt:lpstr>
      <vt:lpstr>54_Template Printbook</vt:lpstr>
      <vt:lpstr>55_Template Printbook</vt:lpstr>
      <vt:lpstr>56_Template Printbook</vt:lpstr>
      <vt:lpstr>57_Template Printbook</vt:lpstr>
      <vt:lpstr>58_Template Printbook</vt:lpstr>
      <vt:lpstr>Charts for Hans Olsen</vt:lpstr>
      <vt:lpstr>1_Charts for Hans Olsen</vt:lpstr>
      <vt:lpstr>2_Charts for Hans Olsen</vt:lpstr>
      <vt:lpstr>3_Charts for Hans Olsen</vt:lpstr>
      <vt:lpstr>4_Charts for Hans Olsen</vt:lpstr>
      <vt:lpstr>5_Charts for Hans Olsen</vt:lpstr>
      <vt:lpstr>6_Charts for Hans Olsen</vt:lpstr>
      <vt:lpstr>7_Charts for Hans Olsen</vt:lpstr>
      <vt:lpstr>8_Charts for Hans Olsen</vt:lpstr>
      <vt:lpstr>9_Charts for Hans Olsen</vt:lpstr>
      <vt:lpstr>10_Charts for Hans Olsen</vt:lpstr>
      <vt:lpstr>11_Charts for Hans Olsen</vt:lpstr>
      <vt:lpstr>12_Charts for Hans Olsen</vt:lpstr>
      <vt:lpstr>13_Charts for Hans Olsen</vt:lpstr>
      <vt:lpstr>ActiveGraph</vt:lpstr>
      <vt:lpstr>Photo Editor Photo</vt:lpstr>
      <vt:lpstr>PowerPoint Presentation</vt:lpstr>
      <vt:lpstr>PowerPoint Presentation</vt:lpstr>
      <vt:lpstr>PowerPoint Presentation</vt:lpstr>
      <vt:lpstr>PowerPoint Presentation</vt:lpstr>
      <vt:lpstr> </vt:lpstr>
      <vt:lpstr>Organizational Chart</vt:lpstr>
      <vt:lpstr>Total PRIT Fund Core Performance  through March 31, 2013</vt:lpstr>
      <vt:lpstr>The PRIT Fund  Trailing 1-Year Performance  through March 31, 2013</vt:lpstr>
      <vt:lpstr>Global Equity Performance  Trailing 1-Year Performance through March 31, 2013</vt:lpstr>
      <vt:lpstr>Fixed Income Performance Trailing 1-Year through March 31, 2013</vt:lpstr>
      <vt:lpstr>PRIT Fund Asset Allocation Long Term Target Allocation – Approved August 2, 2011*</vt:lpstr>
      <vt:lpstr> PRIT Core Fund Asset Allocation Targets  </vt:lpstr>
      <vt:lpstr>PRIT Fund Asset Allocation Actual Allocation as of March 31, 2013</vt:lpstr>
      <vt:lpstr>PRIT Fund Ratio of Expenses in Basis Points</vt:lpstr>
      <vt:lpstr>2013 Organizational Goals</vt:lpstr>
      <vt:lpstr>PowerPoint Presentation</vt:lpstr>
      <vt:lpstr>PowerPoint Presentation</vt:lpstr>
      <vt:lpstr>Public Markets: PRIT Fund Snapshot</vt:lpstr>
      <vt:lpstr>Public Markets:  2012/2013 Accomplishments</vt:lpstr>
      <vt:lpstr>Public Markets Current Initiatives</vt:lpstr>
      <vt:lpstr>Public Markets 2013 Initiatives (continued)</vt:lpstr>
      <vt:lpstr>PowerPoint Presentation</vt:lpstr>
      <vt:lpstr>Strategic Initiatives: Enhanced Reporting and Analysis</vt:lpstr>
      <vt:lpstr>PRIT Fund Current Strategic Initiatives</vt:lpstr>
      <vt:lpstr>PowerPoint Presentation</vt:lpstr>
      <vt:lpstr>2012 Year in Review</vt:lpstr>
      <vt:lpstr> </vt:lpstr>
      <vt:lpstr> </vt:lpstr>
      <vt:lpstr>2013 Initiatives</vt:lpstr>
      <vt:lpstr>Traffic Light System</vt:lpstr>
      <vt:lpstr>Hedge Fund Risk Aggregation</vt:lpstr>
      <vt:lpstr>PowerPoint Presentation</vt:lpstr>
      <vt:lpstr>Eric R. Nierenberg, Ph.D. </vt:lpstr>
      <vt:lpstr>PRIM Hedge Fund Summary</vt:lpstr>
      <vt:lpstr>Portfolio Management</vt:lpstr>
      <vt:lpstr>Risk Management</vt:lpstr>
      <vt:lpstr>Quantitative Analysis</vt:lpstr>
      <vt:lpstr>Quantitative Analysis (continued)</vt:lpstr>
      <vt:lpstr>Further Initiatives – Project SAVE</vt:lpstr>
      <vt:lpstr>Further Initiatives – Low Volatility</vt:lpstr>
      <vt:lpstr>PowerPoint Presentation</vt:lpstr>
      <vt:lpstr>Real Estate Portfolio</vt:lpstr>
      <vt:lpstr>Real Estate Strategy</vt:lpstr>
      <vt:lpstr>Real Estate Market</vt:lpstr>
      <vt:lpstr>Investment Themes</vt:lpstr>
      <vt:lpstr>2013 Strategy</vt:lpstr>
      <vt:lpstr>Timberland Portfolio</vt:lpstr>
      <vt:lpstr>Timberland - Diversification</vt:lpstr>
      <vt:lpstr>Timberland Market</vt:lpstr>
      <vt:lpstr>Investment Themes</vt:lpstr>
      <vt:lpstr>2013 Strategy</vt:lpstr>
      <vt:lpstr>PowerPoint Presentation</vt:lpstr>
      <vt:lpstr>PRIM Private Equity Investment Team</vt:lpstr>
      <vt:lpstr>Michael R. Bailey, Director of Private Equity </vt:lpstr>
      <vt:lpstr>Private Equity Performance</vt:lpstr>
      <vt:lpstr>Alternative Fixed Income Performance </vt:lpstr>
      <vt:lpstr>PRIM’s Private Equity Program is Well Diversified</vt:lpstr>
      <vt:lpstr>Private Equity Managers Have Large Dispersion  Between Top- and Bottom-Performers</vt:lpstr>
      <vt:lpstr>Investment Initiatives Going Forward</vt:lpstr>
      <vt:lpstr> Project SAVE     Strategic Analysis for Value Enhancement</vt:lpstr>
      <vt:lpstr>Agenda</vt:lpstr>
      <vt:lpstr>I.  Introduction</vt:lpstr>
      <vt:lpstr>II. Background</vt:lpstr>
      <vt:lpstr>PRIM Overall Expense Comparison</vt:lpstr>
      <vt:lpstr>PRIM Expense by Asset Class</vt:lpstr>
      <vt:lpstr>III.  Project SAVE Objective</vt:lpstr>
      <vt:lpstr>Example:  Hedge Fund Expenses</vt:lpstr>
      <vt:lpstr>IV. Process and Next Steps</vt:lpstr>
      <vt:lpstr>Approach:  For Each Asset Class We Want to Ask</vt:lpstr>
      <vt:lpstr>Maintain Balance</vt:lpstr>
      <vt:lpstr>V.  Time Schedule </vt:lpstr>
      <vt:lpstr>PowerPoint Presentation</vt:lpstr>
      <vt:lpstr> Rethinking the Pension Fund Business Model a  </vt:lpstr>
      <vt:lpstr>The Drucker Pension Organization</vt:lpstr>
      <vt:lpstr>Implications – Governance </vt:lpstr>
      <vt:lpstr>Implications – Investment Beliefs</vt:lpstr>
      <vt:lpstr>Implications – Scale</vt:lpstr>
      <vt:lpstr>Implications – Top Professional Team </vt:lpstr>
      <vt:lpstr>PowerPoint Presentation</vt:lpstr>
      <vt:lpstr>2013 PRIM Investor Conference    GASB Pension Accounting and Financial Reporting Standards  </vt:lpstr>
      <vt:lpstr>Overview of the Pension Standards</vt:lpstr>
      <vt:lpstr>Overview of Employer Standard</vt:lpstr>
      <vt:lpstr>Net Pension Liability</vt:lpstr>
      <vt:lpstr>Determining Pension Expense and Deferred Inflows/Outflows of Resources</vt:lpstr>
      <vt:lpstr>Changes in Net Pension Liability Immediately Recognized as Pension Expense</vt:lpstr>
      <vt:lpstr>Changes in Net Pension Liability Resulting in Deferred Inflows/Outflows of Resources</vt:lpstr>
      <vt:lpstr>Overview of Pension Plan Standard</vt:lpstr>
      <vt:lpstr>KPMG Government Institute Webcasts</vt:lpstr>
      <vt:lpstr>PowerPoint Presentation</vt:lpstr>
      <vt:lpstr>Raising the  standard of practice of  investment managers Massachusetts PRIM</vt:lpstr>
      <vt:lpstr>Ethical Landscape</vt:lpstr>
      <vt:lpstr>Financial Services Fare Worst--Again</vt:lpstr>
      <vt:lpstr>Alignment of expectations and performance</vt:lpstr>
      <vt:lpstr>Investor Perceptions</vt:lpstr>
      <vt:lpstr>CFA Institute Asset manager code  of professional conduct</vt:lpstr>
      <vt:lpstr>Fundamental Ethical Principles</vt:lpstr>
      <vt:lpstr>ASSET MANAGER CODE  OF PROFESSIONAL CONDUCT  </vt:lpstr>
      <vt:lpstr>The Market Makes It Happen</vt:lpstr>
      <vt:lpstr>PowerPoint Presentation</vt:lpstr>
      <vt:lpstr>PowerPoint Presentation</vt:lpstr>
      <vt:lpstr>30-Year Treasury Yields</vt:lpstr>
      <vt:lpstr>10-YEAR YIELDS: SPAIN  ITALY  CANADA  UK  FRANCE  GERMANY USA</vt:lpstr>
      <vt:lpstr>JP Morgan Global PMI</vt:lpstr>
      <vt:lpstr>Loan Demand 3/12</vt:lpstr>
      <vt:lpstr>Nonfinancial debt</vt:lpstr>
      <vt:lpstr>INFLATION WARNINGS 1965-1985 </vt:lpstr>
      <vt:lpstr>CURRENT SITUATION </vt:lpstr>
      <vt:lpstr>Yield Differential</vt:lpstr>
      <vt:lpstr>Excess Reserves</vt:lpstr>
      <vt:lpstr>Federal Expenditures</vt:lpstr>
      <vt:lpstr>Federal Government Receipts</vt:lpstr>
      <vt:lpstr>Fed Balance Sheet</vt:lpstr>
      <vt:lpstr>S&amp;P 500</vt:lpstr>
      <vt:lpstr>PowerPoint Presentation</vt:lpstr>
      <vt:lpstr>Real Estate Investment Outlook</vt:lpstr>
      <vt:lpstr>Topics</vt:lpstr>
      <vt:lpstr>US Economic Outlook for 2013 </vt:lpstr>
      <vt:lpstr>Private Employment Growth Above Expectations 165,000 Jobs Added in April After Solid First Quarter</vt:lpstr>
      <vt:lpstr>PowerPoint Presentation</vt:lpstr>
      <vt:lpstr>PowerPoint Presentation</vt:lpstr>
      <vt:lpstr>PowerPoint Presentation</vt:lpstr>
      <vt:lpstr>New Supply Below Average, Except Apartments Apartment Deliveries Will Rise Above Average in 2013</vt:lpstr>
      <vt:lpstr>PowerPoint Presentation</vt:lpstr>
      <vt:lpstr>Transaction Volume Back to Normal</vt:lpstr>
      <vt:lpstr>Boston Economy Outperformance in 2013</vt:lpstr>
      <vt:lpstr>Technology:  A Major Driver of Boston Growth </vt:lpstr>
      <vt:lpstr>Boston Commercial Real Estate to Outperform</vt:lpstr>
      <vt:lpstr>PowerPoint Presentation</vt:lpstr>
      <vt:lpstr>Performance of Core, Direct Real Estate Risk Adjusted Return Ratios</vt:lpstr>
      <vt:lpstr>Institutional Real Estate Fast Growing Asset Class</vt:lpstr>
      <vt:lpstr>PowerPoint Presentation</vt:lpstr>
      <vt:lpstr>Real Estate Can be an Inflation Hedge Income has kept pace with Inflation when fundamentals are in equilibrium </vt:lpstr>
      <vt:lpstr>PowerPoint Presentation</vt:lpstr>
      <vt:lpstr>Macro Themes and Real Estate Strategy Guidance</vt:lpstr>
      <vt:lpstr>The Gateway Chicago, IL</vt:lpstr>
      <vt:lpstr>Kilroy Medical Office Portfolio Class A Medical Office Buildings</vt:lpstr>
      <vt:lpstr>The Real Estate Investable Universe 2012-13 Institutional Universe grew 6.8%, Driven by North America and Asia-Pacific Appreciation </vt:lpstr>
      <vt:lpstr>Real Estate: Third Largest Asset Class Yet Only 20% of Real Estate Held by Institutional Investors</vt:lpstr>
      <vt:lpstr>Global Real Estate Universe by Region, 2012-2013 Asia-Pacific Grows to 31.3% of Institutional Universe, Up From 30.5%</vt:lpstr>
      <vt:lpstr>PowerPoint Presentation</vt:lpstr>
      <vt:lpstr>Property Capital Market Cycles Differ by Market Canada Above Pre-Recession Level; UK Furthest Below Peak</vt:lpstr>
      <vt:lpstr>Forecast Earnings Growth – Wide Variation LaSalle’s forecast earnings growth for 2013 – 2016 </vt:lpstr>
      <vt:lpstr>PowerPoint Presentation</vt:lpstr>
      <vt:lpstr>Real Estate Transparency Index 2012 Back on Track – Significant Improvements Since 2010</vt:lpstr>
      <vt:lpstr>PowerPoint Presentation</vt:lpstr>
      <vt:lpstr>PowerPoint Presentation</vt:lpstr>
      <vt:lpstr>Global Equity Portfolio</vt:lpstr>
      <vt:lpstr>International and Emerging Markets Equity Portfolios</vt:lpstr>
      <vt:lpstr>Total Global Equity Gross of Fees Performance as of March 31, 2013 </vt:lpstr>
      <vt:lpstr>PRIT Domestic Equity  Gross of Fees Performance as of March 31, 2013</vt:lpstr>
      <vt:lpstr>PRIT International Equity  Gross of Fees Performance as of March 31, 2013</vt:lpstr>
      <vt:lpstr>PRIT Emerging Markets Equity  Gross of Fees Performance as of March 31, 2013</vt:lpstr>
      <vt:lpstr>Core Fixed Income Portfolio</vt:lpstr>
      <vt:lpstr>PRIT Core Fixed Income Gross of Fees Performance as of March 31, 2013</vt:lpstr>
      <vt:lpstr>Value-Added Fixed Income Portfolio</vt:lpstr>
      <vt:lpstr>PRIT Value-Added Fixed Income  Gross of Fees Performance as of March 31, 2013</vt:lpstr>
      <vt:lpstr>Real Estate Portfolio</vt:lpstr>
      <vt:lpstr>PRIT Real Estate  Gross of Fees Performance as of March 31, 2013</vt:lpstr>
      <vt:lpstr>Timberland and Natural Resources Portfolio</vt:lpstr>
      <vt:lpstr>PRIT Timberland/ Natural Resources Gross of Fees Performance as of March 31, 2013</vt:lpstr>
      <vt:lpstr>Hedge Funds Portfolio</vt:lpstr>
      <vt:lpstr>Direct Hedge Fund Investments as of February 1, 2013</vt:lpstr>
      <vt:lpstr>PRIT Hedge Funds  Net of Fees Performance as of March 31, 2013 </vt:lpstr>
      <vt:lpstr>PRIM Private Equity Portfolio</vt:lpstr>
      <vt:lpstr>PRIT Private Equity  Gross of Fees Performance as of March 31, 2013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Template</dc:title>
  <dc:creator>CMacNaught</dc:creator>
  <cp:lastModifiedBy>Tim Schlitzer</cp:lastModifiedBy>
  <cp:revision>1681</cp:revision>
  <cp:lastPrinted>2013-05-15T13:13:24Z</cp:lastPrinted>
  <dcterms:created xsi:type="dcterms:W3CDTF">2006-09-18T14:27:53Z</dcterms:created>
  <dcterms:modified xsi:type="dcterms:W3CDTF">2015-10-16T13:33:43Z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emplate">
    <vt:lpwstr>GlobalPowerPoint</vt:lpwstr>
  </property>
  <property fmtid="{D5CDD505-2E9C-101B-9397-08002B2CF9AE}" pid="3" name="Version">
    <vt:lpwstr>Version 2.54 (20060329)</vt:lpwstr>
  </property>
  <property fmtid="{D5CDD505-2E9C-101B-9397-08002B2CF9AE}" pid="4" name="Design">
    <vt:lpwstr>CIB_Pres.pot</vt:lpwstr>
  </property>
  <property fmtid="{D5CDD505-2E9C-101B-9397-08002B2CF9AE}" pid="5" name="ContentTypeId">
    <vt:lpwstr>0x0101003037E993904939449CC32FBB1EEE28A2</vt:lpwstr>
  </property>
</Properties>
</file>